
<file path=[Content_Types].xml><?xml version="1.0" encoding="utf-8"?>
<Types xmlns="http://schemas.openxmlformats.org/package/2006/content-types">
  <Default Extension="png" ContentType="image/png"/>
  <Default Extension="emf" ContentType="image/x-emf"/>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tiff" ContentType="image/tiff"/>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6.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7.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8.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9.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10.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1.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2.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3.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4.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15.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16.xml" ContentType="application/vnd.openxmlformats-officedocument.them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17.xml" ContentType="application/vnd.openxmlformats-officedocument.theme+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theme/theme18.xml" ContentType="application/vnd.openxmlformats-officedocument.theme+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theme/theme19.xml" ContentType="application/vnd.openxmlformats-officedocument.theme+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20.xml" ContentType="application/vnd.openxmlformats-officedocument.theme+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theme/theme21.xml" ContentType="application/vnd.openxmlformats-officedocument.theme+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theme/theme22.xml" ContentType="application/vnd.openxmlformats-officedocument.theme+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theme/theme23.xml" ContentType="application/vnd.openxmlformats-officedocument.theme+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theme/theme24.xml" ContentType="application/vnd.openxmlformats-officedocument.theme+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theme/theme25.xml" ContentType="application/vnd.openxmlformats-officedocument.theme+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theme/theme26.xml" ContentType="application/vnd.openxmlformats-officedocument.theme+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theme/theme27.xml" ContentType="application/vnd.openxmlformats-officedocument.theme+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theme/theme28.xml" ContentType="application/vnd.openxmlformats-officedocument.theme+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theme/theme29.xml" ContentType="application/vnd.openxmlformats-officedocument.theme+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theme/theme30.xml" ContentType="application/vnd.openxmlformats-officedocument.theme+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theme/theme31.xml" ContentType="application/vnd.openxmlformats-officedocument.theme+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theme/theme32.xml" ContentType="application/vnd.openxmlformats-officedocument.theme+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theme/theme33.xml" ContentType="application/vnd.openxmlformats-officedocument.theme+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theme/theme34.xml" ContentType="application/vnd.openxmlformats-officedocument.theme+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theme/theme35.xml" ContentType="application/vnd.openxmlformats-officedocument.theme+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theme/theme36.xml" ContentType="application/vnd.openxmlformats-officedocument.theme+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theme/theme37.xml" ContentType="application/vnd.openxmlformats-officedocument.theme+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theme/theme38.xml" ContentType="application/vnd.openxmlformats-officedocument.theme+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theme/theme39.xml" ContentType="application/vnd.openxmlformats-officedocument.theme+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theme/theme40.xml" ContentType="application/vnd.openxmlformats-officedocument.theme+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theme/theme41.xml" ContentType="application/vnd.openxmlformats-officedocument.theme+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theme/theme42.xml" ContentType="application/vnd.openxmlformats-officedocument.theme+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theme/theme43.xml" ContentType="application/vnd.openxmlformats-officedocument.theme+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theme/theme44.xml" ContentType="application/vnd.openxmlformats-officedocument.theme+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theme/theme45.xml" ContentType="application/vnd.openxmlformats-officedocument.theme+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theme/theme46.xml" ContentType="application/vnd.openxmlformats-officedocument.theme+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theme/theme47.xml" ContentType="application/vnd.openxmlformats-officedocument.theme+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theme/theme48.xml" ContentType="application/vnd.openxmlformats-officedocument.theme+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theme/theme49.xml" ContentType="application/vnd.openxmlformats-officedocument.theme+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theme/theme50.xml" ContentType="application/vnd.openxmlformats-officedocument.theme+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theme/theme51.xml" ContentType="application/vnd.openxmlformats-officedocument.theme+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theme/theme52.xml" ContentType="application/vnd.openxmlformats-officedocument.theme+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theme/theme53.xml" ContentType="application/vnd.openxmlformats-officedocument.theme+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theme/theme54.xml" ContentType="application/vnd.openxmlformats-officedocument.theme+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theme/theme55.xml" ContentType="application/vnd.openxmlformats-officedocument.theme+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theme/theme56.xml" ContentType="application/vnd.openxmlformats-officedocument.theme+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theme/theme57.xml" ContentType="application/vnd.openxmlformats-officedocument.theme+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theme/theme58.xml" ContentType="application/vnd.openxmlformats-officedocument.theme+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theme/theme59.xml" ContentType="application/vnd.openxmlformats-officedocument.theme+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theme/theme60.xml" ContentType="application/vnd.openxmlformats-officedocument.theme+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theme/theme61.xml" ContentType="application/vnd.openxmlformats-officedocument.theme+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theme/theme62.xml" ContentType="application/vnd.openxmlformats-officedocument.theme+xml"/>
  <Override PartName="/ppt/theme/theme63.xml" ContentType="application/vnd.openxmlformats-officedocument.theme+xml"/>
  <Override PartName="/ppt/theme/theme6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media/image86.jpg" ContentType="image/png"/>
  <Override PartName="/ppt/notesSlides/notesSlide49.xml" ContentType="application/vnd.openxmlformats-officedocument.presentationml.notesSlide+xml"/>
  <Override PartName="/ppt/charts/chart3.xml" ContentType="application/vnd.openxmlformats-officedocument.drawingml.chart+xml"/>
  <Override PartName="/ppt/theme/themeOverride1.xml" ContentType="application/vnd.openxmlformats-officedocument.themeOverr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tags/tag1.xml" ContentType="application/vnd.openxmlformats-officedocument.presentationml.tags+xml"/>
  <Override PartName="/ppt/notesSlides/notesSlide53.xml" ContentType="application/vnd.openxmlformats-officedocument.presentationml.notesSlide+xml"/>
  <Override PartName="/ppt/tags/tag2.xml" ContentType="application/vnd.openxmlformats-officedocument.presentationml.tags+xml"/>
  <Override PartName="/ppt/notesSlides/notesSlide54.xml" ContentType="application/vnd.openxmlformats-officedocument.presentationml.notesSlide+xml"/>
  <Override PartName="/ppt/tags/tag3.xml" ContentType="application/vnd.openxmlformats-officedocument.presentationml.tags+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tags/tag4.xml" ContentType="application/vnd.openxmlformats-officedocument.presentationml.tags+xml"/>
  <Override PartName="/ppt/notesSlides/notesSlide58.xml" ContentType="application/vnd.openxmlformats-officedocument.presentationml.notesSlide+xml"/>
  <Override PartName="/ppt/tags/tag5.xml" ContentType="application/vnd.openxmlformats-officedocument.presentationml.tags+xml"/>
  <Override PartName="/ppt/notesSlides/notesSlide59.xml" ContentType="application/vnd.openxmlformats-officedocument.presentationml.notesSlide+xml"/>
  <Override PartName="/ppt/tags/tag6.xml" ContentType="application/vnd.openxmlformats-officedocument.presentationml.tags+xml"/>
  <Override PartName="/ppt/notesSlides/notesSlide60.xml" ContentType="application/vnd.openxmlformats-officedocument.presentationml.notesSlide+xml"/>
  <Override PartName="/ppt/tags/tag7.xml" ContentType="application/vnd.openxmlformats-officedocument.presentationml.tags+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charts/chart4.xml" ContentType="application/vnd.openxmlformats-officedocument.drawingml.chart+xml"/>
  <Override PartName="/ppt/charts/chart5.xml" ContentType="application/vnd.openxmlformats-officedocument.drawingml.chart+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charts/chart6.xml" ContentType="application/vnd.openxmlformats-officedocument.drawingml.chart+xml"/>
  <Override PartName="/ppt/charts/chart7.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812" r:id="rId3"/>
    <p:sldMasterId id="2147483824" r:id="rId4"/>
    <p:sldMasterId id="2147483848" r:id="rId5"/>
    <p:sldMasterId id="2147483872" r:id="rId6"/>
    <p:sldMasterId id="2147483909" r:id="rId7"/>
    <p:sldMasterId id="2147483936" r:id="rId8"/>
    <p:sldMasterId id="2147484087" r:id="rId9"/>
    <p:sldMasterId id="2147484099" r:id="rId10"/>
    <p:sldMasterId id="2147484281" r:id="rId11"/>
    <p:sldMasterId id="2147484522" r:id="rId12"/>
    <p:sldMasterId id="2147484571" r:id="rId13"/>
    <p:sldMasterId id="2147484777" r:id="rId14"/>
    <p:sldMasterId id="2147484837" r:id="rId15"/>
    <p:sldMasterId id="2147484849" r:id="rId16"/>
    <p:sldMasterId id="2147484861" r:id="rId17"/>
    <p:sldMasterId id="2147484873" r:id="rId18"/>
    <p:sldMasterId id="2147484969" r:id="rId19"/>
    <p:sldMasterId id="2147485410" r:id="rId20"/>
    <p:sldMasterId id="2147485520" r:id="rId21"/>
    <p:sldMasterId id="2147485532" r:id="rId22"/>
    <p:sldMasterId id="2147485652" r:id="rId23"/>
    <p:sldMasterId id="2147485665" r:id="rId24"/>
    <p:sldMasterId id="2147485714" r:id="rId25"/>
    <p:sldMasterId id="2147486472" r:id="rId26"/>
    <p:sldMasterId id="2147486594" r:id="rId27"/>
    <p:sldMasterId id="2147486654" r:id="rId28"/>
    <p:sldMasterId id="2147486847" r:id="rId29"/>
    <p:sldMasterId id="2147486871" r:id="rId30"/>
    <p:sldMasterId id="2147486966" r:id="rId31"/>
    <p:sldMasterId id="2147487084" r:id="rId32"/>
    <p:sldMasterId id="2147487120" r:id="rId33"/>
    <p:sldMasterId id="2147487144" r:id="rId34"/>
    <p:sldMasterId id="2147487194" r:id="rId35"/>
    <p:sldMasterId id="2147487206" r:id="rId36"/>
    <p:sldMasterId id="2147487258" r:id="rId37"/>
    <p:sldMasterId id="2147487278" r:id="rId38"/>
    <p:sldMasterId id="2147487375" r:id="rId39"/>
    <p:sldMasterId id="2147487423" r:id="rId40"/>
    <p:sldMasterId id="2147487536" r:id="rId41"/>
    <p:sldMasterId id="2147487574" r:id="rId42"/>
    <p:sldMasterId id="2147487623" r:id="rId43"/>
    <p:sldMasterId id="2147487707" r:id="rId44"/>
    <p:sldMasterId id="2147487731" r:id="rId45"/>
    <p:sldMasterId id="2147487743" r:id="rId46"/>
    <p:sldMasterId id="2147488085" r:id="rId47"/>
    <p:sldMasterId id="2147488097" r:id="rId48"/>
    <p:sldMasterId id="2147488109" r:id="rId49"/>
    <p:sldMasterId id="2147488121" r:id="rId50"/>
    <p:sldMasterId id="2147488146" r:id="rId51"/>
    <p:sldMasterId id="2147488158" r:id="rId52"/>
    <p:sldMasterId id="2147488171" r:id="rId53"/>
    <p:sldMasterId id="2147488183" r:id="rId54"/>
    <p:sldMasterId id="2147488196" r:id="rId55"/>
    <p:sldMasterId id="2147488208" r:id="rId56"/>
    <p:sldMasterId id="2147488222" r:id="rId57"/>
    <p:sldMasterId id="2147488236" r:id="rId58"/>
    <p:sldMasterId id="2147488262" r:id="rId59"/>
    <p:sldMasterId id="2147488266" r:id="rId60"/>
    <p:sldMasterId id="2147488278" r:id="rId61"/>
    <p:sldMasterId id="2147488292" r:id="rId62"/>
  </p:sldMasterIdLst>
  <p:notesMasterIdLst>
    <p:notesMasterId r:id="rId291"/>
  </p:notesMasterIdLst>
  <p:handoutMasterIdLst>
    <p:handoutMasterId r:id="rId292"/>
  </p:handoutMasterIdLst>
  <p:sldIdLst>
    <p:sldId id="3122" r:id="rId63"/>
    <p:sldId id="1653" r:id="rId64"/>
    <p:sldId id="3917" r:id="rId65"/>
    <p:sldId id="4697" r:id="rId66"/>
    <p:sldId id="4147" r:id="rId67"/>
    <p:sldId id="4698" r:id="rId68"/>
    <p:sldId id="3929" r:id="rId69"/>
    <p:sldId id="3930" r:id="rId70"/>
    <p:sldId id="3581" r:id="rId71"/>
    <p:sldId id="3582" r:id="rId72"/>
    <p:sldId id="3609" r:id="rId73"/>
    <p:sldId id="4145" r:id="rId74"/>
    <p:sldId id="3583" r:id="rId75"/>
    <p:sldId id="3614" r:id="rId76"/>
    <p:sldId id="3615" r:id="rId77"/>
    <p:sldId id="4146" r:id="rId78"/>
    <p:sldId id="3584" r:id="rId79"/>
    <p:sldId id="3585" r:id="rId80"/>
    <p:sldId id="3586" r:id="rId81"/>
    <p:sldId id="3848" r:id="rId82"/>
    <p:sldId id="3710" r:id="rId83"/>
    <p:sldId id="3711" r:id="rId84"/>
    <p:sldId id="3712" r:id="rId85"/>
    <p:sldId id="3943" r:id="rId86"/>
    <p:sldId id="3944" r:id="rId87"/>
    <p:sldId id="3945" r:id="rId88"/>
    <p:sldId id="3946" r:id="rId89"/>
    <p:sldId id="3947" r:id="rId90"/>
    <p:sldId id="3948" r:id="rId91"/>
    <p:sldId id="3719" r:id="rId92"/>
    <p:sldId id="3950" r:id="rId93"/>
    <p:sldId id="3720" r:id="rId94"/>
    <p:sldId id="4838" r:id="rId95"/>
    <p:sldId id="2489" r:id="rId96"/>
    <p:sldId id="2490" r:id="rId97"/>
    <p:sldId id="2644" r:id="rId98"/>
    <p:sldId id="2491" r:id="rId99"/>
    <p:sldId id="4855" r:id="rId100"/>
    <p:sldId id="4893" r:id="rId101"/>
    <p:sldId id="3721" r:id="rId102"/>
    <p:sldId id="3722" r:id="rId103"/>
    <p:sldId id="1513" r:id="rId104"/>
    <p:sldId id="1512" r:id="rId105"/>
    <p:sldId id="4699" r:id="rId106"/>
    <p:sldId id="3723" r:id="rId107"/>
    <p:sldId id="1863" r:id="rId108"/>
    <p:sldId id="2356" r:id="rId109"/>
    <p:sldId id="2052" r:id="rId110"/>
    <p:sldId id="3958" r:id="rId111"/>
    <p:sldId id="3978" r:id="rId112"/>
    <p:sldId id="2054" r:id="rId113"/>
    <p:sldId id="2379" r:id="rId114"/>
    <p:sldId id="3602" r:id="rId115"/>
    <p:sldId id="3857" r:id="rId116"/>
    <p:sldId id="3983" r:id="rId117"/>
    <p:sldId id="3604" r:id="rId118"/>
    <p:sldId id="3726" r:id="rId119"/>
    <p:sldId id="3728" r:id="rId120"/>
    <p:sldId id="3855" r:id="rId121"/>
    <p:sldId id="4856" r:id="rId122"/>
    <p:sldId id="2299" r:id="rId123"/>
    <p:sldId id="2296" r:id="rId124"/>
    <p:sldId id="2297" r:id="rId125"/>
    <p:sldId id="2298" r:id="rId126"/>
    <p:sldId id="2355" r:id="rId127"/>
    <p:sldId id="2049" r:id="rId128"/>
    <p:sldId id="2050" r:id="rId129"/>
    <p:sldId id="2051" r:id="rId130"/>
    <p:sldId id="2357" r:id="rId131"/>
    <p:sldId id="2358" r:id="rId132"/>
    <p:sldId id="4860" r:id="rId133"/>
    <p:sldId id="4861" r:id="rId134"/>
    <p:sldId id="4862" r:id="rId135"/>
    <p:sldId id="4879" r:id="rId136"/>
    <p:sldId id="2350" r:id="rId137"/>
    <p:sldId id="2369" r:id="rId138"/>
    <p:sldId id="2370" r:id="rId139"/>
    <p:sldId id="4869" r:id="rId140"/>
    <p:sldId id="2371" r:id="rId141"/>
    <p:sldId id="2366" r:id="rId142"/>
    <p:sldId id="2476" r:id="rId143"/>
    <p:sldId id="2362" r:id="rId144"/>
    <p:sldId id="2493" r:id="rId145"/>
    <p:sldId id="2494" r:id="rId146"/>
    <p:sldId id="2495" r:id="rId147"/>
    <p:sldId id="2496" r:id="rId148"/>
    <p:sldId id="2372" r:id="rId149"/>
    <p:sldId id="2497" r:id="rId150"/>
    <p:sldId id="2498" r:id="rId151"/>
    <p:sldId id="4882" r:id="rId152"/>
    <p:sldId id="2465" r:id="rId153"/>
    <p:sldId id="2467" r:id="rId154"/>
    <p:sldId id="2439" r:id="rId155"/>
    <p:sldId id="2440" r:id="rId156"/>
    <p:sldId id="2441" r:id="rId157"/>
    <p:sldId id="2442" r:id="rId158"/>
    <p:sldId id="3271" r:id="rId159"/>
    <p:sldId id="4883" r:id="rId160"/>
    <p:sldId id="2478" r:id="rId161"/>
    <p:sldId id="2480" r:id="rId162"/>
    <p:sldId id="2481" r:id="rId163"/>
    <p:sldId id="2482" r:id="rId164"/>
    <p:sldId id="2548" r:id="rId165"/>
    <p:sldId id="2549" r:id="rId166"/>
    <p:sldId id="2550" r:id="rId167"/>
    <p:sldId id="2551" r:id="rId168"/>
    <p:sldId id="2483" r:id="rId169"/>
    <p:sldId id="2484" r:id="rId170"/>
    <p:sldId id="2499" r:id="rId171"/>
    <p:sldId id="4877" r:id="rId172"/>
    <p:sldId id="269" r:id="rId173"/>
    <p:sldId id="272" r:id="rId174"/>
    <p:sldId id="267" r:id="rId175"/>
    <p:sldId id="268" r:id="rId176"/>
    <p:sldId id="271" r:id="rId177"/>
    <p:sldId id="266" r:id="rId178"/>
    <p:sldId id="275" r:id="rId179"/>
    <p:sldId id="273" r:id="rId180"/>
    <p:sldId id="4878" r:id="rId181"/>
    <p:sldId id="4864" r:id="rId182"/>
    <p:sldId id="2317" r:id="rId183"/>
    <p:sldId id="3959" r:id="rId184"/>
    <p:sldId id="2378" r:id="rId185"/>
    <p:sldId id="3961" r:id="rId186"/>
    <p:sldId id="3985" r:id="rId187"/>
    <p:sldId id="4865" r:id="rId188"/>
    <p:sldId id="4866" r:id="rId189"/>
    <p:sldId id="4867" r:id="rId190"/>
    <p:sldId id="4868" r:id="rId191"/>
    <p:sldId id="4874" r:id="rId192"/>
    <p:sldId id="4871" r:id="rId193"/>
    <p:sldId id="3966" r:id="rId194"/>
    <p:sldId id="4875" r:id="rId195"/>
    <p:sldId id="4876" r:id="rId196"/>
    <p:sldId id="4870" r:id="rId197"/>
    <p:sldId id="3972" r:id="rId198"/>
    <p:sldId id="3989" r:id="rId199"/>
    <p:sldId id="4880" r:id="rId200"/>
    <p:sldId id="2411" r:id="rId201"/>
    <p:sldId id="2412" r:id="rId202"/>
    <p:sldId id="2413" r:id="rId203"/>
    <p:sldId id="2414" r:id="rId204"/>
    <p:sldId id="2415" r:id="rId205"/>
    <p:sldId id="2416" r:id="rId206"/>
    <p:sldId id="4881" r:id="rId207"/>
    <p:sldId id="2418" r:id="rId208"/>
    <p:sldId id="2419" r:id="rId209"/>
    <p:sldId id="2420" r:id="rId210"/>
    <p:sldId id="2433" r:id="rId211"/>
    <p:sldId id="2485" r:id="rId212"/>
    <p:sldId id="2486" r:id="rId213"/>
    <p:sldId id="2487" r:id="rId214"/>
    <p:sldId id="2422" r:id="rId215"/>
    <p:sldId id="2423" r:id="rId216"/>
    <p:sldId id="2424" r:id="rId217"/>
    <p:sldId id="2425" r:id="rId218"/>
    <p:sldId id="2426" r:id="rId219"/>
    <p:sldId id="2427" r:id="rId220"/>
    <p:sldId id="2428" r:id="rId221"/>
    <p:sldId id="2429" r:id="rId222"/>
    <p:sldId id="2430" r:id="rId223"/>
    <p:sldId id="2431" r:id="rId224"/>
    <p:sldId id="2641" r:id="rId225"/>
    <p:sldId id="2642" r:id="rId226"/>
    <p:sldId id="2643" r:id="rId227"/>
    <p:sldId id="2435" r:id="rId228"/>
    <p:sldId id="2436" r:id="rId229"/>
    <p:sldId id="2472" r:id="rId230"/>
    <p:sldId id="2473" r:id="rId231"/>
    <p:sldId id="2474" r:id="rId232"/>
    <p:sldId id="2500" r:id="rId233"/>
    <p:sldId id="4884" r:id="rId234"/>
    <p:sldId id="4885" r:id="rId235"/>
    <p:sldId id="4886" r:id="rId236"/>
    <p:sldId id="4887" r:id="rId237"/>
    <p:sldId id="4888" r:id="rId238"/>
    <p:sldId id="4889" r:id="rId239"/>
    <p:sldId id="4890" r:id="rId240"/>
    <p:sldId id="4891" r:id="rId241"/>
    <p:sldId id="4892" r:id="rId242"/>
    <p:sldId id="4939" r:id="rId243"/>
    <p:sldId id="4940" r:id="rId244"/>
    <p:sldId id="4941" r:id="rId245"/>
    <p:sldId id="4405" r:id="rId246"/>
    <p:sldId id="4894" r:id="rId247"/>
    <p:sldId id="4895" r:id="rId248"/>
    <p:sldId id="4896" r:id="rId249"/>
    <p:sldId id="4897" r:id="rId250"/>
    <p:sldId id="4898" r:id="rId251"/>
    <p:sldId id="4899" r:id="rId252"/>
    <p:sldId id="4900" r:id="rId253"/>
    <p:sldId id="4901" r:id="rId254"/>
    <p:sldId id="4902" r:id="rId255"/>
    <p:sldId id="4903" r:id="rId256"/>
    <p:sldId id="4904" r:id="rId257"/>
    <p:sldId id="4905" r:id="rId258"/>
    <p:sldId id="4906" r:id="rId259"/>
    <p:sldId id="4907" r:id="rId260"/>
    <p:sldId id="4908" r:id="rId261"/>
    <p:sldId id="4909" r:id="rId262"/>
    <p:sldId id="4910" r:id="rId263"/>
    <p:sldId id="4911" r:id="rId264"/>
    <p:sldId id="4912" r:id="rId265"/>
    <p:sldId id="4913" r:id="rId266"/>
    <p:sldId id="4914" r:id="rId267"/>
    <p:sldId id="4915" r:id="rId268"/>
    <p:sldId id="4916" r:id="rId269"/>
    <p:sldId id="4917" r:id="rId270"/>
    <p:sldId id="4918" r:id="rId271"/>
    <p:sldId id="4919" r:id="rId272"/>
    <p:sldId id="4920" r:id="rId273"/>
    <p:sldId id="4921" r:id="rId274"/>
    <p:sldId id="4922" r:id="rId275"/>
    <p:sldId id="4923" r:id="rId276"/>
    <p:sldId id="4924" r:id="rId277"/>
    <p:sldId id="4925" r:id="rId278"/>
    <p:sldId id="4926" r:id="rId279"/>
    <p:sldId id="4927" r:id="rId280"/>
    <p:sldId id="4928" r:id="rId281"/>
    <p:sldId id="4929" r:id="rId282"/>
    <p:sldId id="4930" r:id="rId283"/>
    <p:sldId id="4931" r:id="rId284"/>
    <p:sldId id="4932" r:id="rId285"/>
    <p:sldId id="4933" r:id="rId286"/>
    <p:sldId id="4934" r:id="rId287"/>
    <p:sldId id="4935" r:id="rId288"/>
    <p:sldId id="4936" r:id="rId289"/>
    <p:sldId id="4937" r:id="rId290"/>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432FF"/>
    <a:srgbClr val="FF00C4"/>
    <a:srgbClr val="1A5712"/>
    <a:srgbClr val="948A54"/>
    <a:srgbClr val="2A55D6"/>
    <a:srgbClr val="8C0000"/>
    <a:srgbClr val="663D63"/>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68" autoAdjust="0"/>
    <p:restoredTop sz="99433" autoAdjust="0"/>
  </p:normalViewPr>
  <p:slideViewPr>
    <p:cSldViewPr>
      <p:cViewPr varScale="1">
        <p:scale>
          <a:sx n="93" d="100"/>
          <a:sy n="93" d="100"/>
        </p:scale>
        <p:origin x="792" y="20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101" d="100"/>
          <a:sy n="101" d="100"/>
        </p:scale>
        <p:origin x="-3228" y="-108"/>
      </p:cViewPr>
      <p:guideLst>
        <p:guide orient="horz" pos="2928"/>
        <p:guide pos="2208"/>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55.xml"/><Relationship Id="rId21" Type="http://schemas.openxmlformats.org/officeDocument/2006/relationships/slideMaster" Target="slideMasters/slideMaster21.xml"/><Relationship Id="rId63" Type="http://schemas.openxmlformats.org/officeDocument/2006/relationships/slide" Target="slides/slide1.xml"/><Relationship Id="rId159" Type="http://schemas.openxmlformats.org/officeDocument/2006/relationships/slide" Target="slides/slide97.xml"/><Relationship Id="rId170" Type="http://schemas.openxmlformats.org/officeDocument/2006/relationships/slide" Target="slides/slide108.xml"/><Relationship Id="rId226" Type="http://schemas.openxmlformats.org/officeDocument/2006/relationships/slide" Target="slides/slide164.xml"/><Relationship Id="rId268" Type="http://schemas.openxmlformats.org/officeDocument/2006/relationships/slide" Target="slides/slide206.xml"/><Relationship Id="rId32" Type="http://schemas.openxmlformats.org/officeDocument/2006/relationships/slideMaster" Target="slideMasters/slideMaster32.xml"/><Relationship Id="rId74" Type="http://schemas.openxmlformats.org/officeDocument/2006/relationships/slide" Target="slides/slide12.xml"/><Relationship Id="rId128" Type="http://schemas.openxmlformats.org/officeDocument/2006/relationships/slide" Target="slides/slide66.xml"/><Relationship Id="rId5" Type="http://schemas.openxmlformats.org/officeDocument/2006/relationships/slideMaster" Target="slideMasters/slideMaster5.xml"/><Relationship Id="rId181" Type="http://schemas.openxmlformats.org/officeDocument/2006/relationships/slide" Target="slides/slide119.xml"/><Relationship Id="rId237" Type="http://schemas.openxmlformats.org/officeDocument/2006/relationships/slide" Target="slides/slide175.xml"/><Relationship Id="rId279" Type="http://schemas.openxmlformats.org/officeDocument/2006/relationships/slide" Target="slides/slide217.xml"/><Relationship Id="rId43" Type="http://schemas.openxmlformats.org/officeDocument/2006/relationships/slideMaster" Target="slideMasters/slideMaster43.xml"/><Relationship Id="rId139" Type="http://schemas.openxmlformats.org/officeDocument/2006/relationships/slide" Target="slides/slide77.xml"/><Relationship Id="rId290" Type="http://schemas.openxmlformats.org/officeDocument/2006/relationships/slide" Target="slides/slide228.xml"/><Relationship Id="rId85" Type="http://schemas.openxmlformats.org/officeDocument/2006/relationships/slide" Target="slides/slide23.xml"/><Relationship Id="rId150" Type="http://schemas.openxmlformats.org/officeDocument/2006/relationships/slide" Target="slides/slide88.xml"/><Relationship Id="rId192" Type="http://schemas.openxmlformats.org/officeDocument/2006/relationships/slide" Target="slides/slide130.xml"/><Relationship Id="rId206" Type="http://schemas.openxmlformats.org/officeDocument/2006/relationships/slide" Target="slides/slide144.xml"/><Relationship Id="rId248" Type="http://schemas.openxmlformats.org/officeDocument/2006/relationships/slide" Target="slides/slide186.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46.xml"/><Relationship Id="rId129" Type="http://schemas.openxmlformats.org/officeDocument/2006/relationships/slide" Target="slides/slide67.xml"/><Relationship Id="rId280" Type="http://schemas.openxmlformats.org/officeDocument/2006/relationships/slide" Target="slides/slide218.xml"/><Relationship Id="rId54" Type="http://schemas.openxmlformats.org/officeDocument/2006/relationships/slideMaster" Target="slideMasters/slideMaster54.xml"/><Relationship Id="rId75" Type="http://schemas.openxmlformats.org/officeDocument/2006/relationships/slide" Target="slides/slide13.xml"/><Relationship Id="rId96" Type="http://schemas.openxmlformats.org/officeDocument/2006/relationships/slide" Target="slides/slide34.xml"/><Relationship Id="rId140" Type="http://schemas.openxmlformats.org/officeDocument/2006/relationships/slide" Target="slides/slide78.xml"/><Relationship Id="rId161" Type="http://schemas.openxmlformats.org/officeDocument/2006/relationships/slide" Target="slides/slide99.xml"/><Relationship Id="rId182" Type="http://schemas.openxmlformats.org/officeDocument/2006/relationships/slide" Target="slides/slide120.xml"/><Relationship Id="rId217" Type="http://schemas.openxmlformats.org/officeDocument/2006/relationships/slide" Target="slides/slide155.xml"/><Relationship Id="rId6" Type="http://schemas.openxmlformats.org/officeDocument/2006/relationships/slideMaster" Target="slideMasters/slideMaster6.xml"/><Relationship Id="rId238" Type="http://schemas.openxmlformats.org/officeDocument/2006/relationships/slide" Target="slides/slide176.xml"/><Relationship Id="rId259" Type="http://schemas.openxmlformats.org/officeDocument/2006/relationships/slide" Target="slides/slide197.xml"/><Relationship Id="rId23" Type="http://schemas.openxmlformats.org/officeDocument/2006/relationships/slideMaster" Target="slideMasters/slideMaster23.xml"/><Relationship Id="rId119" Type="http://schemas.openxmlformats.org/officeDocument/2006/relationships/slide" Target="slides/slide57.xml"/><Relationship Id="rId270" Type="http://schemas.openxmlformats.org/officeDocument/2006/relationships/slide" Target="slides/slide208.xml"/><Relationship Id="rId291" Type="http://schemas.openxmlformats.org/officeDocument/2006/relationships/notesMaster" Target="notesMasters/notesMaster1.xml"/><Relationship Id="rId44" Type="http://schemas.openxmlformats.org/officeDocument/2006/relationships/slideMaster" Target="slideMasters/slideMaster44.xml"/><Relationship Id="rId65" Type="http://schemas.openxmlformats.org/officeDocument/2006/relationships/slide" Target="slides/slide3.xml"/><Relationship Id="rId86" Type="http://schemas.openxmlformats.org/officeDocument/2006/relationships/slide" Target="slides/slide24.xml"/><Relationship Id="rId130" Type="http://schemas.openxmlformats.org/officeDocument/2006/relationships/slide" Target="slides/slide68.xml"/><Relationship Id="rId151" Type="http://schemas.openxmlformats.org/officeDocument/2006/relationships/slide" Target="slides/slide89.xml"/><Relationship Id="rId172" Type="http://schemas.openxmlformats.org/officeDocument/2006/relationships/slide" Target="slides/slide110.xml"/><Relationship Id="rId193" Type="http://schemas.openxmlformats.org/officeDocument/2006/relationships/slide" Target="slides/slide131.xml"/><Relationship Id="rId207" Type="http://schemas.openxmlformats.org/officeDocument/2006/relationships/slide" Target="slides/slide145.xml"/><Relationship Id="rId228" Type="http://schemas.openxmlformats.org/officeDocument/2006/relationships/slide" Target="slides/slide166.xml"/><Relationship Id="rId249" Type="http://schemas.openxmlformats.org/officeDocument/2006/relationships/slide" Target="slides/slide187.xml"/><Relationship Id="rId13" Type="http://schemas.openxmlformats.org/officeDocument/2006/relationships/slideMaster" Target="slideMasters/slideMaster13.xml"/><Relationship Id="rId109" Type="http://schemas.openxmlformats.org/officeDocument/2006/relationships/slide" Target="slides/slide47.xml"/><Relationship Id="rId260" Type="http://schemas.openxmlformats.org/officeDocument/2006/relationships/slide" Target="slides/slide198.xml"/><Relationship Id="rId281" Type="http://schemas.openxmlformats.org/officeDocument/2006/relationships/slide" Target="slides/slide219.xml"/><Relationship Id="rId34" Type="http://schemas.openxmlformats.org/officeDocument/2006/relationships/slideMaster" Target="slideMasters/slideMaster34.xml"/><Relationship Id="rId55" Type="http://schemas.openxmlformats.org/officeDocument/2006/relationships/slideMaster" Target="slideMasters/slideMaster55.xml"/><Relationship Id="rId76" Type="http://schemas.openxmlformats.org/officeDocument/2006/relationships/slide" Target="slides/slide14.xml"/><Relationship Id="rId97" Type="http://schemas.openxmlformats.org/officeDocument/2006/relationships/slide" Target="slides/slide35.xml"/><Relationship Id="rId120" Type="http://schemas.openxmlformats.org/officeDocument/2006/relationships/slide" Target="slides/slide58.xml"/><Relationship Id="rId141" Type="http://schemas.openxmlformats.org/officeDocument/2006/relationships/slide" Target="slides/slide79.xml"/><Relationship Id="rId7" Type="http://schemas.openxmlformats.org/officeDocument/2006/relationships/slideMaster" Target="slideMasters/slideMaster7.xml"/><Relationship Id="rId162" Type="http://schemas.openxmlformats.org/officeDocument/2006/relationships/slide" Target="slides/slide100.xml"/><Relationship Id="rId183" Type="http://schemas.openxmlformats.org/officeDocument/2006/relationships/slide" Target="slides/slide121.xml"/><Relationship Id="rId218" Type="http://schemas.openxmlformats.org/officeDocument/2006/relationships/slide" Target="slides/slide156.xml"/><Relationship Id="rId239" Type="http://schemas.openxmlformats.org/officeDocument/2006/relationships/slide" Target="slides/slide177.xml"/><Relationship Id="rId250" Type="http://schemas.openxmlformats.org/officeDocument/2006/relationships/slide" Target="slides/slide188.xml"/><Relationship Id="rId271" Type="http://schemas.openxmlformats.org/officeDocument/2006/relationships/slide" Target="slides/slide209.xml"/><Relationship Id="rId292" Type="http://schemas.openxmlformats.org/officeDocument/2006/relationships/handoutMaster" Target="handoutMasters/handoutMaster1.xml"/><Relationship Id="rId24" Type="http://schemas.openxmlformats.org/officeDocument/2006/relationships/slideMaster" Target="slideMasters/slideMaster24.xml"/><Relationship Id="rId45" Type="http://schemas.openxmlformats.org/officeDocument/2006/relationships/slideMaster" Target="slideMasters/slideMaster45.xml"/><Relationship Id="rId66" Type="http://schemas.openxmlformats.org/officeDocument/2006/relationships/slide" Target="slides/slide4.xml"/><Relationship Id="rId87" Type="http://schemas.openxmlformats.org/officeDocument/2006/relationships/slide" Target="slides/slide25.xml"/><Relationship Id="rId110" Type="http://schemas.openxmlformats.org/officeDocument/2006/relationships/slide" Target="slides/slide48.xml"/><Relationship Id="rId131" Type="http://schemas.openxmlformats.org/officeDocument/2006/relationships/slide" Target="slides/slide69.xml"/><Relationship Id="rId152" Type="http://schemas.openxmlformats.org/officeDocument/2006/relationships/slide" Target="slides/slide90.xml"/><Relationship Id="rId173" Type="http://schemas.openxmlformats.org/officeDocument/2006/relationships/slide" Target="slides/slide111.xml"/><Relationship Id="rId194" Type="http://schemas.openxmlformats.org/officeDocument/2006/relationships/slide" Target="slides/slide132.xml"/><Relationship Id="rId208" Type="http://schemas.openxmlformats.org/officeDocument/2006/relationships/slide" Target="slides/slide146.xml"/><Relationship Id="rId229" Type="http://schemas.openxmlformats.org/officeDocument/2006/relationships/slide" Target="slides/slide167.xml"/><Relationship Id="rId240" Type="http://schemas.openxmlformats.org/officeDocument/2006/relationships/slide" Target="slides/slide178.xml"/><Relationship Id="rId261" Type="http://schemas.openxmlformats.org/officeDocument/2006/relationships/slide" Target="slides/slide199.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Master" Target="slideMasters/slideMaster56.xml"/><Relationship Id="rId77" Type="http://schemas.openxmlformats.org/officeDocument/2006/relationships/slide" Target="slides/slide15.xml"/><Relationship Id="rId100" Type="http://schemas.openxmlformats.org/officeDocument/2006/relationships/slide" Target="slides/slide38.xml"/><Relationship Id="rId282" Type="http://schemas.openxmlformats.org/officeDocument/2006/relationships/slide" Target="slides/slide220.xml"/><Relationship Id="rId8" Type="http://schemas.openxmlformats.org/officeDocument/2006/relationships/slideMaster" Target="slideMasters/slideMaster8.xml"/><Relationship Id="rId98" Type="http://schemas.openxmlformats.org/officeDocument/2006/relationships/slide" Target="slides/slide36.xml"/><Relationship Id="rId121" Type="http://schemas.openxmlformats.org/officeDocument/2006/relationships/slide" Target="slides/slide59.xml"/><Relationship Id="rId142" Type="http://schemas.openxmlformats.org/officeDocument/2006/relationships/slide" Target="slides/slide80.xml"/><Relationship Id="rId163" Type="http://schemas.openxmlformats.org/officeDocument/2006/relationships/slide" Target="slides/slide101.xml"/><Relationship Id="rId184" Type="http://schemas.openxmlformats.org/officeDocument/2006/relationships/slide" Target="slides/slide122.xml"/><Relationship Id="rId219" Type="http://schemas.openxmlformats.org/officeDocument/2006/relationships/slide" Target="slides/slide157.xml"/><Relationship Id="rId230" Type="http://schemas.openxmlformats.org/officeDocument/2006/relationships/slide" Target="slides/slide168.xml"/><Relationship Id="rId251" Type="http://schemas.openxmlformats.org/officeDocument/2006/relationships/slide" Target="slides/slide189.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5.xml"/><Relationship Id="rId272" Type="http://schemas.openxmlformats.org/officeDocument/2006/relationships/slide" Target="slides/slide210.xml"/><Relationship Id="rId293" Type="http://schemas.openxmlformats.org/officeDocument/2006/relationships/presProps" Target="presProps.xml"/><Relationship Id="rId88" Type="http://schemas.openxmlformats.org/officeDocument/2006/relationships/slide" Target="slides/slide26.xml"/><Relationship Id="rId111" Type="http://schemas.openxmlformats.org/officeDocument/2006/relationships/slide" Target="slides/slide49.xml"/><Relationship Id="rId132" Type="http://schemas.openxmlformats.org/officeDocument/2006/relationships/slide" Target="slides/slide70.xml"/><Relationship Id="rId153" Type="http://schemas.openxmlformats.org/officeDocument/2006/relationships/slide" Target="slides/slide91.xml"/><Relationship Id="rId174" Type="http://schemas.openxmlformats.org/officeDocument/2006/relationships/slide" Target="slides/slide112.xml"/><Relationship Id="rId195" Type="http://schemas.openxmlformats.org/officeDocument/2006/relationships/slide" Target="slides/slide133.xml"/><Relationship Id="rId209" Type="http://schemas.openxmlformats.org/officeDocument/2006/relationships/slide" Target="slides/slide147.xml"/><Relationship Id="rId220" Type="http://schemas.openxmlformats.org/officeDocument/2006/relationships/slide" Target="slides/slide158.xml"/><Relationship Id="rId241" Type="http://schemas.openxmlformats.org/officeDocument/2006/relationships/slide" Target="slides/slide179.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Master" Target="slideMasters/slideMaster57.xml"/><Relationship Id="rId262" Type="http://schemas.openxmlformats.org/officeDocument/2006/relationships/slide" Target="slides/slide200.xml"/><Relationship Id="rId283" Type="http://schemas.openxmlformats.org/officeDocument/2006/relationships/slide" Target="slides/slide221.xml"/><Relationship Id="rId78" Type="http://schemas.openxmlformats.org/officeDocument/2006/relationships/slide" Target="slides/slide16.xml"/><Relationship Id="rId99" Type="http://schemas.openxmlformats.org/officeDocument/2006/relationships/slide" Target="slides/slide37.xml"/><Relationship Id="rId101" Type="http://schemas.openxmlformats.org/officeDocument/2006/relationships/slide" Target="slides/slide39.xml"/><Relationship Id="rId122" Type="http://schemas.openxmlformats.org/officeDocument/2006/relationships/slide" Target="slides/slide60.xml"/><Relationship Id="rId143" Type="http://schemas.openxmlformats.org/officeDocument/2006/relationships/slide" Target="slides/slide81.xml"/><Relationship Id="rId164" Type="http://schemas.openxmlformats.org/officeDocument/2006/relationships/slide" Target="slides/slide102.xml"/><Relationship Id="rId185" Type="http://schemas.openxmlformats.org/officeDocument/2006/relationships/slide" Target="slides/slide123.xml"/><Relationship Id="rId9" Type="http://schemas.openxmlformats.org/officeDocument/2006/relationships/slideMaster" Target="slideMasters/slideMaster9.xml"/><Relationship Id="rId210" Type="http://schemas.openxmlformats.org/officeDocument/2006/relationships/slide" Target="slides/slide148.xml"/><Relationship Id="rId26" Type="http://schemas.openxmlformats.org/officeDocument/2006/relationships/slideMaster" Target="slideMasters/slideMaster26.xml"/><Relationship Id="rId231" Type="http://schemas.openxmlformats.org/officeDocument/2006/relationships/slide" Target="slides/slide169.xml"/><Relationship Id="rId252" Type="http://schemas.openxmlformats.org/officeDocument/2006/relationships/slide" Target="slides/slide190.xml"/><Relationship Id="rId273" Type="http://schemas.openxmlformats.org/officeDocument/2006/relationships/slide" Target="slides/slide211.xml"/><Relationship Id="rId294" Type="http://schemas.openxmlformats.org/officeDocument/2006/relationships/viewProps" Target="viewProps.xml"/><Relationship Id="rId47" Type="http://schemas.openxmlformats.org/officeDocument/2006/relationships/slideMaster" Target="slideMasters/slideMaster47.xml"/><Relationship Id="rId68" Type="http://schemas.openxmlformats.org/officeDocument/2006/relationships/slide" Target="slides/slide6.xml"/><Relationship Id="rId89" Type="http://schemas.openxmlformats.org/officeDocument/2006/relationships/slide" Target="slides/slide27.xml"/><Relationship Id="rId112" Type="http://schemas.openxmlformats.org/officeDocument/2006/relationships/slide" Target="slides/slide50.xml"/><Relationship Id="rId133" Type="http://schemas.openxmlformats.org/officeDocument/2006/relationships/slide" Target="slides/slide71.xml"/><Relationship Id="rId154" Type="http://schemas.openxmlformats.org/officeDocument/2006/relationships/slide" Target="slides/slide92.xml"/><Relationship Id="rId175" Type="http://schemas.openxmlformats.org/officeDocument/2006/relationships/slide" Target="slides/slide113.xml"/><Relationship Id="rId196" Type="http://schemas.openxmlformats.org/officeDocument/2006/relationships/slide" Target="slides/slide134.xml"/><Relationship Id="rId200" Type="http://schemas.openxmlformats.org/officeDocument/2006/relationships/slide" Target="slides/slide138.xml"/><Relationship Id="rId16" Type="http://schemas.openxmlformats.org/officeDocument/2006/relationships/slideMaster" Target="slideMasters/slideMaster16.xml"/><Relationship Id="rId221" Type="http://schemas.openxmlformats.org/officeDocument/2006/relationships/slide" Target="slides/slide159.xml"/><Relationship Id="rId242" Type="http://schemas.openxmlformats.org/officeDocument/2006/relationships/slide" Target="slides/slide180.xml"/><Relationship Id="rId263" Type="http://schemas.openxmlformats.org/officeDocument/2006/relationships/slide" Target="slides/slide201.xml"/><Relationship Id="rId284" Type="http://schemas.openxmlformats.org/officeDocument/2006/relationships/slide" Target="slides/slide222.xml"/><Relationship Id="rId37" Type="http://schemas.openxmlformats.org/officeDocument/2006/relationships/slideMaster" Target="slideMasters/slideMaster37.xml"/><Relationship Id="rId58" Type="http://schemas.openxmlformats.org/officeDocument/2006/relationships/slideMaster" Target="slideMasters/slideMaster58.xml"/><Relationship Id="rId79" Type="http://schemas.openxmlformats.org/officeDocument/2006/relationships/slide" Target="slides/slide17.xml"/><Relationship Id="rId102" Type="http://schemas.openxmlformats.org/officeDocument/2006/relationships/slide" Target="slides/slide40.xml"/><Relationship Id="rId123" Type="http://schemas.openxmlformats.org/officeDocument/2006/relationships/slide" Target="slides/slide61.xml"/><Relationship Id="rId144" Type="http://schemas.openxmlformats.org/officeDocument/2006/relationships/slide" Target="slides/slide82.xml"/><Relationship Id="rId90" Type="http://schemas.openxmlformats.org/officeDocument/2006/relationships/slide" Target="slides/slide28.xml"/><Relationship Id="rId165" Type="http://schemas.openxmlformats.org/officeDocument/2006/relationships/slide" Target="slides/slide103.xml"/><Relationship Id="rId186" Type="http://schemas.openxmlformats.org/officeDocument/2006/relationships/slide" Target="slides/slide124.xml"/><Relationship Id="rId211" Type="http://schemas.openxmlformats.org/officeDocument/2006/relationships/slide" Target="slides/slide149.xml"/><Relationship Id="rId232" Type="http://schemas.openxmlformats.org/officeDocument/2006/relationships/slide" Target="slides/slide170.xml"/><Relationship Id="rId253" Type="http://schemas.openxmlformats.org/officeDocument/2006/relationships/slide" Target="slides/slide191.xml"/><Relationship Id="rId274" Type="http://schemas.openxmlformats.org/officeDocument/2006/relationships/slide" Target="slides/slide212.xml"/><Relationship Id="rId295" Type="http://schemas.openxmlformats.org/officeDocument/2006/relationships/theme" Target="theme/theme1.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7.xml"/><Relationship Id="rId113" Type="http://schemas.openxmlformats.org/officeDocument/2006/relationships/slide" Target="slides/slide51.xml"/><Relationship Id="rId134" Type="http://schemas.openxmlformats.org/officeDocument/2006/relationships/slide" Target="slides/slide72.xml"/><Relationship Id="rId80" Type="http://schemas.openxmlformats.org/officeDocument/2006/relationships/slide" Target="slides/slide18.xml"/><Relationship Id="rId155" Type="http://schemas.openxmlformats.org/officeDocument/2006/relationships/slide" Target="slides/slide93.xml"/><Relationship Id="rId176" Type="http://schemas.openxmlformats.org/officeDocument/2006/relationships/slide" Target="slides/slide114.xml"/><Relationship Id="rId197" Type="http://schemas.openxmlformats.org/officeDocument/2006/relationships/slide" Target="slides/slide135.xml"/><Relationship Id="rId201" Type="http://schemas.openxmlformats.org/officeDocument/2006/relationships/slide" Target="slides/slide139.xml"/><Relationship Id="rId222" Type="http://schemas.openxmlformats.org/officeDocument/2006/relationships/slide" Target="slides/slide160.xml"/><Relationship Id="rId243" Type="http://schemas.openxmlformats.org/officeDocument/2006/relationships/slide" Target="slides/slide181.xml"/><Relationship Id="rId264" Type="http://schemas.openxmlformats.org/officeDocument/2006/relationships/slide" Target="slides/slide202.xml"/><Relationship Id="rId285" Type="http://schemas.openxmlformats.org/officeDocument/2006/relationships/slide" Target="slides/slide223.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Master" Target="slideMasters/slideMaster59.xml"/><Relationship Id="rId103" Type="http://schemas.openxmlformats.org/officeDocument/2006/relationships/slide" Target="slides/slide41.xml"/><Relationship Id="rId124" Type="http://schemas.openxmlformats.org/officeDocument/2006/relationships/slide" Target="slides/slide62.xml"/><Relationship Id="rId70" Type="http://schemas.openxmlformats.org/officeDocument/2006/relationships/slide" Target="slides/slide8.xml"/><Relationship Id="rId91" Type="http://schemas.openxmlformats.org/officeDocument/2006/relationships/slide" Target="slides/slide29.xml"/><Relationship Id="rId145" Type="http://schemas.openxmlformats.org/officeDocument/2006/relationships/slide" Target="slides/slide83.xml"/><Relationship Id="rId166" Type="http://schemas.openxmlformats.org/officeDocument/2006/relationships/slide" Target="slides/slide104.xml"/><Relationship Id="rId187" Type="http://schemas.openxmlformats.org/officeDocument/2006/relationships/slide" Target="slides/slide125.xml"/><Relationship Id="rId1" Type="http://schemas.openxmlformats.org/officeDocument/2006/relationships/slideMaster" Target="slideMasters/slideMaster1.xml"/><Relationship Id="rId212" Type="http://schemas.openxmlformats.org/officeDocument/2006/relationships/slide" Target="slides/slide150.xml"/><Relationship Id="rId233" Type="http://schemas.openxmlformats.org/officeDocument/2006/relationships/slide" Target="slides/slide171.xml"/><Relationship Id="rId254" Type="http://schemas.openxmlformats.org/officeDocument/2006/relationships/slide" Target="slides/slide192.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52.xml"/><Relationship Id="rId275" Type="http://schemas.openxmlformats.org/officeDocument/2006/relationships/slide" Target="slides/slide213.xml"/><Relationship Id="rId296" Type="http://schemas.openxmlformats.org/officeDocument/2006/relationships/tableStyles" Target="tableStyles.xml"/><Relationship Id="rId60" Type="http://schemas.openxmlformats.org/officeDocument/2006/relationships/slideMaster" Target="slideMasters/slideMaster60.xml"/><Relationship Id="rId81" Type="http://schemas.openxmlformats.org/officeDocument/2006/relationships/slide" Target="slides/slide19.xml"/><Relationship Id="rId135" Type="http://schemas.openxmlformats.org/officeDocument/2006/relationships/slide" Target="slides/slide73.xml"/><Relationship Id="rId156" Type="http://schemas.openxmlformats.org/officeDocument/2006/relationships/slide" Target="slides/slide94.xml"/><Relationship Id="rId177" Type="http://schemas.openxmlformats.org/officeDocument/2006/relationships/slide" Target="slides/slide115.xml"/><Relationship Id="rId198" Type="http://schemas.openxmlformats.org/officeDocument/2006/relationships/slide" Target="slides/slide136.xml"/><Relationship Id="rId202" Type="http://schemas.openxmlformats.org/officeDocument/2006/relationships/slide" Target="slides/slide140.xml"/><Relationship Id="rId223" Type="http://schemas.openxmlformats.org/officeDocument/2006/relationships/slide" Target="slides/slide161.xml"/><Relationship Id="rId244" Type="http://schemas.openxmlformats.org/officeDocument/2006/relationships/slide" Target="slides/slide182.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203.xml"/><Relationship Id="rId286" Type="http://schemas.openxmlformats.org/officeDocument/2006/relationships/slide" Target="slides/slide224.xml"/><Relationship Id="rId50" Type="http://schemas.openxmlformats.org/officeDocument/2006/relationships/slideMaster" Target="slideMasters/slideMaster50.xml"/><Relationship Id="rId104" Type="http://schemas.openxmlformats.org/officeDocument/2006/relationships/slide" Target="slides/slide42.xml"/><Relationship Id="rId125" Type="http://schemas.openxmlformats.org/officeDocument/2006/relationships/slide" Target="slides/slide63.xml"/><Relationship Id="rId146" Type="http://schemas.openxmlformats.org/officeDocument/2006/relationships/slide" Target="slides/slide84.xml"/><Relationship Id="rId167" Type="http://schemas.openxmlformats.org/officeDocument/2006/relationships/slide" Target="slides/slide105.xml"/><Relationship Id="rId188" Type="http://schemas.openxmlformats.org/officeDocument/2006/relationships/slide" Target="slides/slide126.xml"/><Relationship Id="rId71" Type="http://schemas.openxmlformats.org/officeDocument/2006/relationships/slide" Target="slides/slide9.xml"/><Relationship Id="rId92" Type="http://schemas.openxmlformats.org/officeDocument/2006/relationships/slide" Target="slides/slide30.xml"/><Relationship Id="rId213" Type="http://schemas.openxmlformats.org/officeDocument/2006/relationships/slide" Target="slides/slide151.xml"/><Relationship Id="rId234" Type="http://schemas.openxmlformats.org/officeDocument/2006/relationships/slide" Target="slides/slide172.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193.xml"/><Relationship Id="rId276" Type="http://schemas.openxmlformats.org/officeDocument/2006/relationships/slide" Target="slides/slide214.xml"/><Relationship Id="rId40" Type="http://schemas.openxmlformats.org/officeDocument/2006/relationships/slideMaster" Target="slideMasters/slideMaster40.xml"/><Relationship Id="rId115" Type="http://schemas.openxmlformats.org/officeDocument/2006/relationships/slide" Target="slides/slide53.xml"/><Relationship Id="rId136" Type="http://schemas.openxmlformats.org/officeDocument/2006/relationships/slide" Target="slides/slide74.xml"/><Relationship Id="rId157" Type="http://schemas.openxmlformats.org/officeDocument/2006/relationships/slide" Target="slides/slide95.xml"/><Relationship Id="rId178" Type="http://schemas.openxmlformats.org/officeDocument/2006/relationships/slide" Target="slides/slide116.xml"/><Relationship Id="rId61" Type="http://schemas.openxmlformats.org/officeDocument/2006/relationships/slideMaster" Target="slideMasters/slideMaster61.xml"/><Relationship Id="rId82" Type="http://schemas.openxmlformats.org/officeDocument/2006/relationships/slide" Target="slides/slide20.xml"/><Relationship Id="rId199" Type="http://schemas.openxmlformats.org/officeDocument/2006/relationships/slide" Target="slides/slide137.xml"/><Relationship Id="rId203" Type="http://schemas.openxmlformats.org/officeDocument/2006/relationships/slide" Target="slides/slide141.xml"/><Relationship Id="rId19" Type="http://schemas.openxmlformats.org/officeDocument/2006/relationships/slideMaster" Target="slideMasters/slideMaster19.xml"/><Relationship Id="rId224" Type="http://schemas.openxmlformats.org/officeDocument/2006/relationships/slide" Target="slides/slide162.xml"/><Relationship Id="rId245" Type="http://schemas.openxmlformats.org/officeDocument/2006/relationships/slide" Target="slides/slide183.xml"/><Relationship Id="rId266" Type="http://schemas.openxmlformats.org/officeDocument/2006/relationships/slide" Target="slides/slide204.xml"/><Relationship Id="rId287" Type="http://schemas.openxmlformats.org/officeDocument/2006/relationships/slide" Target="slides/slide225.xml"/><Relationship Id="rId30" Type="http://schemas.openxmlformats.org/officeDocument/2006/relationships/slideMaster" Target="slideMasters/slideMaster30.xml"/><Relationship Id="rId105" Type="http://schemas.openxmlformats.org/officeDocument/2006/relationships/slide" Target="slides/slide43.xml"/><Relationship Id="rId126" Type="http://schemas.openxmlformats.org/officeDocument/2006/relationships/slide" Target="slides/slide64.xml"/><Relationship Id="rId147" Type="http://schemas.openxmlformats.org/officeDocument/2006/relationships/slide" Target="slides/slide85.xml"/><Relationship Id="rId168" Type="http://schemas.openxmlformats.org/officeDocument/2006/relationships/slide" Target="slides/slide106.xml"/><Relationship Id="rId51" Type="http://schemas.openxmlformats.org/officeDocument/2006/relationships/slideMaster" Target="slideMasters/slideMaster51.xml"/><Relationship Id="rId72" Type="http://schemas.openxmlformats.org/officeDocument/2006/relationships/slide" Target="slides/slide10.xml"/><Relationship Id="rId93" Type="http://schemas.openxmlformats.org/officeDocument/2006/relationships/slide" Target="slides/slide31.xml"/><Relationship Id="rId189" Type="http://schemas.openxmlformats.org/officeDocument/2006/relationships/slide" Target="slides/slide127.xml"/><Relationship Id="rId3" Type="http://schemas.openxmlformats.org/officeDocument/2006/relationships/slideMaster" Target="slideMasters/slideMaster3.xml"/><Relationship Id="rId214" Type="http://schemas.openxmlformats.org/officeDocument/2006/relationships/slide" Target="slides/slide152.xml"/><Relationship Id="rId235" Type="http://schemas.openxmlformats.org/officeDocument/2006/relationships/slide" Target="slides/slide173.xml"/><Relationship Id="rId256" Type="http://schemas.openxmlformats.org/officeDocument/2006/relationships/slide" Target="slides/slide194.xml"/><Relationship Id="rId277" Type="http://schemas.openxmlformats.org/officeDocument/2006/relationships/slide" Target="slides/slide215.xml"/><Relationship Id="rId116" Type="http://schemas.openxmlformats.org/officeDocument/2006/relationships/slide" Target="slides/slide54.xml"/><Relationship Id="rId137" Type="http://schemas.openxmlformats.org/officeDocument/2006/relationships/slide" Target="slides/slide75.xml"/><Relationship Id="rId158" Type="http://schemas.openxmlformats.org/officeDocument/2006/relationships/slide" Target="slides/slide96.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Master" Target="slideMasters/slideMaster62.xml"/><Relationship Id="rId83" Type="http://schemas.openxmlformats.org/officeDocument/2006/relationships/slide" Target="slides/slide21.xml"/><Relationship Id="rId179" Type="http://schemas.openxmlformats.org/officeDocument/2006/relationships/slide" Target="slides/slide117.xml"/><Relationship Id="rId190" Type="http://schemas.openxmlformats.org/officeDocument/2006/relationships/slide" Target="slides/slide128.xml"/><Relationship Id="rId204" Type="http://schemas.openxmlformats.org/officeDocument/2006/relationships/slide" Target="slides/slide142.xml"/><Relationship Id="rId225" Type="http://schemas.openxmlformats.org/officeDocument/2006/relationships/slide" Target="slides/slide163.xml"/><Relationship Id="rId246" Type="http://schemas.openxmlformats.org/officeDocument/2006/relationships/slide" Target="slides/slide184.xml"/><Relationship Id="rId267" Type="http://schemas.openxmlformats.org/officeDocument/2006/relationships/slide" Target="slides/slide205.xml"/><Relationship Id="rId288" Type="http://schemas.openxmlformats.org/officeDocument/2006/relationships/slide" Target="slides/slide226.xml"/><Relationship Id="rId106" Type="http://schemas.openxmlformats.org/officeDocument/2006/relationships/slide" Target="slides/slide44.xml"/><Relationship Id="rId127" Type="http://schemas.openxmlformats.org/officeDocument/2006/relationships/slide" Target="slides/slide65.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11.xml"/><Relationship Id="rId94" Type="http://schemas.openxmlformats.org/officeDocument/2006/relationships/slide" Target="slides/slide32.xml"/><Relationship Id="rId148" Type="http://schemas.openxmlformats.org/officeDocument/2006/relationships/slide" Target="slides/slide86.xml"/><Relationship Id="rId169" Type="http://schemas.openxmlformats.org/officeDocument/2006/relationships/slide" Target="slides/slide107.xml"/><Relationship Id="rId4" Type="http://schemas.openxmlformats.org/officeDocument/2006/relationships/slideMaster" Target="slideMasters/slideMaster4.xml"/><Relationship Id="rId180" Type="http://schemas.openxmlformats.org/officeDocument/2006/relationships/slide" Target="slides/slide118.xml"/><Relationship Id="rId215" Type="http://schemas.openxmlformats.org/officeDocument/2006/relationships/slide" Target="slides/slide153.xml"/><Relationship Id="rId236" Type="http://schemas.openxmlformats.org/officeDocument/2006/relationships/slide" Target="slides/slide174.xml"/><Relationship Id="rId257" Type="http://schemas.openxmlformats.org/officeDocument/2006/relationships/slide" Target="slides/slide195.xml"/><Relationship Id="rId278" Type="http://schemas.openxmlformats.org/officeDocument/2006/relationships/slide" Target="slides/slide216.xml"/><Relationship Id="rId42" Type="http://schemas.openxmlformats.org/officeDocument/2006/relationships/slideMaster" Target="slideMasters/slideMaster42.xml"/><Relationship Id="rId84" Type="http://schemas.openxmlformats.org/officeDocument/2006/relationships/slide" Target="slides/slide22.xml"/><Relationship Id="rId138" Type="http://schemas.openxmlformats.org/officeDocument/2006/relationships/slide" Target="slides/slide76.xml"/><Relationship Id="rId191" Type="http://schemas.openxmlformats.org/officeDocument/2006/relationships/slide" Target="slides/slide129.xml"/><Relationship Id="rId205" Type="http://schemas.openxmlformats.org/officeDocument/2006/relationships/slide" Target="slides/slide143.xml"/><Relationship Id="rId247" Type="http://schemas.openxmlformats.org/officeDocument/2006/relationships/slide" Target="slides/slide185.xml"/><Relationship Id="rId107" Type="http://schemas.openxmlformats.org/officeDocument/2006/relationships/slide" Target="slides/slide45.xml"/><Relationship Id="rId289" Type="http://schemas.openxmlformats.org/officeDocument/2006/relationships/slide" Target="slides/slide227.xml"/><Relationship Id="rId11" Type="http://schemas.openxmlformats.org/officeDocument/2006/relationships/slideMaster" Target="slideMasters/slideMaster11.xml"/><Relationship Id="rId53" Type="http://schemas.openxmlformats.org/officeDocument/2006/relationships/slideMaster" Target="slideMasters/slideMaster53.xml"/><Relationship Id="rId149" Type="http://schemas.openxmlformats.org/officeDocument/2006/relationships/slide" Target="slides/slide87.xml"/><Relationship Id="rId95" Type="http://schemas.openxmlformats.org/officeDocument/2006/relationships/slide" Target="slides/slide33.xml"/><Relationship Id="rId160" Type="http://schemas.openxmlformats.org/officeDocument/2006/relationships/slide" Target="slides/slide98.xml"/><Relationship Id="rId216" Type="http://schemas.openxmlformats.org/officeDocument/2006/relationships/slide" Target="slides/slide154.xml"/><Relationship Id="rId258" Type="http://schemas.openxmlformats.org/officeDocument/2006/relationships/slide" Target="slides/slide196.xml"/><Relationship Id="rId22" Type="http://schemas.openxmlformats.org/officeDocument/2006/relationships/slideMaster" Target="slideMasters/slideMaster22.xml"/><Relationship Id="rId64" Type="http://schemas.openxmlformats.org/officeDocument/2006/relationships/slide" Target="slides/slide2.xml"/><Relationship Id="rId118" Type="http://schemas.openxmlformats.org/officeDocument/2006/relationships/slide" Target="slides/slide56.xml"/><Relationship Id="rId171" Type="http://schemas.openxmlformats.org/officeDocument/2006/relationships/slide" Target="slides/slide109.xml"/><Relationship Id="rId227" Type="http://schemas.openxmlformats.org/officeDocument/2006/relationships/slide" Target="slides/slide165.xml"/><Relationship Id="rId269" Type="http://schemas.openxmlformats.org/officeDocument/2006/relationships/slide" Target="slides/slide207.xml"/></Relationships>
</file>

<file path=ppt/charts/_rels/chart1.xml.rels><?xml version="1.0" encoding="UTF-8" standalone="yes"?>
<Relationships xmlns="http://schemas.openxmlformats.org/package/2006/relationships"><Relationship Id="rId1" Type="http://schemas.openxmlformats.org/officeDocument/2006/relationships/oleObject" Target="Workbook1"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Workbook1" TargetMode="External"/></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4.xml.rels><?xml version="1.0" encoding="UTF-8" standalone="yes"?>
<Relationships xmlns="http://schemas.openxmlformats.org/package/2006/relationships"><Relationship Id="rId1" Type="http://schemas.openxmlformats.org/officeDocument/2006/relationships/oleObject" Target="file:////C:\Users\kevincha\Dropbox\hpca2014-plots\results_all.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Users\kevincha\Dropbox\hpca2014-plots\results_all.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Workbook1"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Work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8.1321741032370901E-2"/>
          <c:y val="6.0185185185185203E-2"/>
          <c:w val="0.89094356955380605"/>
          <c:h val="0.82246937882764704"/>
        </c:manualLayout>
      </c:layout>
      <c:barChart>
        <c:barDir val="col"/>
        <c:grouping val="clustered"/>
        <c:varyColors val="0"/>
        <c:ser>
          <c:idx val="0"/>
          <c:order val="0"/>
          <c:tx>
            <c:strRef>
              <c:f>PERF!$B$1</c:f>
              <c:strCache>
                <c:ptCount val="1"/>
                <c:pt idx="0">
                  <c:v>AVATAR (1yr)</c:v>
                </c:pt>
              </c:strCache>
            </c:strRef>
          </c:tx>
          <c:invertIfNegative val="0"/>
          <c:cat>
            <c:strRef>
              <c:f>PERF!$A$2:$A$5</c:f>
              <c:strCache>
                <c:ptCount val="4"/>
                <c:pt idx="0">
                  <c:v>8Gb</c:v>
                </c:pt>
                <c:pt idx="1">
                  <c:v>16Gb</c:v>
                </c:pt>
                <c:pt idx="2">
                  <c:v>32Gb</c:v>
                </c:pt>
                <c:pt idx="3">
                  <c:v>64Gb</c:v>
                </c:pt>
              </c:strCache>
            </c:strRef>
          </c:cat>
          <c:val>
            <c:numRef>
              <c:f>PERF!$B$2:$B$5</c:f>
              <c:numCache>
                <c:formatCode>General</c:formatCode>
                <c:ptCount val="4"/>
                <c:pt idx="0">
                  <c:v>1.04</c:v>
                </c:pt>
                <c:pt idx="1">
                  <c:v>1.0649999999999999</c:v>
                </c:pt>
                <c:pt idx="2">
                  <c:v>1.1299999999999999</c:v>
                </c:pt>
                <c:pt idx="3">
                  <c:v>1.35</c:v>
                </c:pt>
              </c:numCache>
            </c:numRef>
          </c:val>
          <c:extLst>
            <c:ext xmlns:c16="http://schemas.microsoft.com/office/drawing/2014/chart" uri="{C3380CC4-5D6E-409C-BE32-E72D297353CC}">
              <c16:uniqueId val="{00000000-46D7-D746-8CAB-444F142C5276}"/>
            </c:ext>
          </c:extLst>
        </c:ser>
        <c:ser>
          <c:idx val="1"/>
          <c:order val="1"/>
          <c:tx>
            <c:strRef>
              <c:f>PERF!$C$1</c:f>
              <c:strCache>
                <c:ptCount val="1"/>
                <c:pt idx="0">
                  <c:v>NoRefresh</c:v>
                </c:pt>
              </c:strCache>
            </c:strRef>
          </c:tx>
          <c:invertIfNegative val="0"/>
          <c:cat>
            <c:strRef>
              <c:f>PERF!$A$2:$A$5</c:f>
              <c:strCache>
                <c:ptCount val="4"/>
                <c:pt idx="0">
                  <c:v>8Gb</c:v>
                </c:pt>
                <c:pt idx="1">
                  <c:v>16Gb</c:v>
                </c:pt>
                <c:pt idx="2">
                  <c:v>32Gb</c:v>
                </c:pt>
                <c:pt idx="3">
                  <c:v>64Gb</c:v>
                </c:pt>
              </c:strCache>
            </c:strRef>
          </c:cat>
          <c:val>
            <c:numRef>
              <c:f>PERF!$C$2:$C$5</c:f>
              <c:numCache>
                <c:formatCode>General</c:formatCode>
                <c:ptCount val="4"/>
                <c:pt idx="0">
                  <c:v>1.05</c:v>
                </c:pt>
                <c:pt idx="1">
                  <c:v>1.0900000000000001</c:v>
                </c:pt>
                <c:pt idx="2">
                  <c:v>1.21</c:v>
                </c:pt>
                <c:pt idx="3">
                  <c:v>1.54</c:v>
                </c:pt>
              </c:numCache>
            </c:numRef>
          </c:val>
          <c:extLst>
            <c:ext xmlns:c16="http://schemas.microsoft.com/office/drawing/2014/chart" uri="{C3380CC4-5D6E-409C-BE32-E72D297353CC}">
              <c16:uniqueId val="{00000001-46D7-D746-8CAB-444F142C5276}"/>
            </c:ext>
          </c:extLst>
        </c:ser>
        <c:dLbls>
          <c:showLegendKey val="0"/>
          <c:showVal val="0"/>
          <c:showCatName val="0"/>
          <c:showSerName val="0"/>
          <c:showPercent val="0"/>
          <c:showBubbleSize val="0"/>
        </c:dLbls>
        <c:gapWidth val="150"/>
        <c:axId val="691148464"/>
        <c:axId val="691152480"/>
      </c:barChart>
      <c:catAx>
        <c:axId val="691148464"/>
        <c:scaling>
          <c:orientation val="minMax"/>
        </c:scaling>
        <c:delete val="0"/>
        <c:axPos val="b"/>
        <c:numFmt formatCode="General" sourceLinked="0"/>
        <c:majorTickMark val="out"/>
        <c:minorTickMark val="none"/>
        <c:tickLblPos val="nextTo"/>
        <c:txPr>
          <a:bodyPr/>
          <a:lstStyle/>
          <a:p>
            <a:pPr>
              <a:defRPr sz="2000"/>
            </a:pPr>
            <a:endParaRPr lang="en-US"/>
          </a:p>
        </c:txPr>
        <c:crossAx val="691152480"/>
        <c:crosses val="autoZero"/>
        <c:auto val="1"/>
        <c:lblAlgn val="ctr"/>
        <c:lblOffset val="100"/>
        <c:noMultiLvlLbl val="0"/>
      </c:catAx>
      <c:valAx>
        <c:axId val="691152480"/>
        <c:scaling>
          <c:orientation val="minMax"/>
          <c:max val="1.6"/>
          <c:min val="1"/>
        </c:scaling>
        <c:delete val="0"/>
        <c:axPos val="l"/>
        <c:majorGridlines/>
        <c:numFmt formatCode="#,##0.00" sourceLinked="0"/>
        <c:majorTickMark val="out"/>
        <c:minorTickMark val="none"/>
        <c:tickLblPos val="nextTo"/>
        <c:txPr>
          <a:bodyPr/>
          <a:lstStyle/>
          <a:p>
            <a:pPr>
              <a:defRPr sz="2000"/>
            </a:pPr>
            <a:endParaRPr lang="en-US"/>
          </a:p>
        </c:txPr>
        <c:crossAx val="691148464"/>
        <c:crosses val="autoZero"/>
        <c:crossBetween val="between"/>
      </c:valAx>
    </c:plotArea>
    <c:legend>
      <c:legendPos val="r"/>
      <c:layout>
        <c:manualLayout>
          <c:xMode val="edge"/>
          <c:yMode val="edge"/>
          <c:x val="8.7469954413592996E-2"/>
          <c:y val="3.7938271930055598E-2"/>
          <c:w val="0.69465748743432398"/>
          <c:h val="0.18595290172061801"/>
        </c:manualLayout>
      </c:layout>
      <c:overlay val="0"/>
      <c:txPr>
        <a:bodyPr/>
        <a:lstStyle/>
        <a:p>
          <a:pPr>
            <a:defRPr sz="2400"/>
          </a:pPr>
          <a:endParaRPr lang="en-US"/>
        </a:p>
      </c:txPr>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8.0380358705161803E-2"/>
          <c:y val="6.0185185185185203E-2"/>
          <c:w val="0.859270559930009"/>
          <c:h val="0.82246937882764704"/>
        </c:manualLayout>
      </c:layout>
      <c:barChart>
        <c:barDir val="col"/>
        <c:grouping val="clustered"/>
        <c:varyColors val="0"/>
        <c:ser>
          <c:idx val="0"/>
          <c:order val="0"/>
          <c:tx>
            <c:strRef>
              <c:f>EDP!$B$1</c:f>
              <c:strCache>
                <c:ptCount val="1"/>
                <c:pt idx="0">
                  <c:v>AVATAR (1yr)</c:v>
                </c:pt>
              </c:strCache>
            </c:strRef>
          </c:tx>
          <c:invertIfNegative val="0"/>
          <c:cat>
            <c:strRef>
              <c:f>EDP!$A$2:$A$5</c:f>
              <c:strCache>
                <c:ptCount val="4"/>
                <c:pt idx="0">
                  <c:v>8Gb</c:v>
                </c:pt>
                <c:pt idx="1">
                  <c:v>16Gb</c:v>
                </c:pt>
                <c:pt idx="2">
                  <c:v>32Gb</c:v>
                </c:pt>
                <c:pt idx="3">
                  <c:v>64Gb</c:v>
                </c:pt>
              </c:strCache>
            </c:strRef>
          </c:cat>
          <c:val>
            <c:numRef>
              <c:f>EDP!$B$2:$B$5</c:f>
              <c:numCache>
                <c:formatCode>General</c:formatCode>
                <c:ptCount val="4"/>
                <c:pt idx="0">
                  <c:v>0.95</c:v>
                </c:pt>
                <c:pt idx="1">
                  <c:v>0.88</c:v>
                </c:pt>
                <c:pt idx="2">
                  <c:v>0.75</c:v>
                </c:pt>
                <c:pt idx="3">
                  <c:v>0.52</c:v>
                </c:pt>
              </c:numCache>
            </c:numRef>
          </c:val>
          <c:extLst>
            <c:ext xmlns:c16="http://schemas.microsoft.com/office/drawing/2014/chart" uri="{C3380CC4-5D6E-409C-BE32-E72D297353CC}">
              <c16:uniqueId val="{00000000-EDC0-2640-8565-00DD2F3738AB}"/>
            </c:ext>
          </c:extLst>
        </c:ser>
        <c:ser>
          <c:idx val="1"/>
          <c:order val="1"/>
          <c:tx>
            <c:strRef>
              <c:f>EDP!$C$1</c:f>
              <c:strCache>
                <c:ptCount val="1"/>
                <c:pt idx="0">
                  <c:v>NoRefresh</c:v>
                </c:pt>
              </c:strCache>
            </c:strRef>
          </c:tx>
          <c:invertIfNegative val="0"/>
          <c:cat>
            <c:strRef>
              <c:f>EDP!$A$2:$A$5</c:f>
              <c:strCache>
                <c:ptCount val="4"/>
                <c:pt idx="0">
                  <c:v>8Gb</c:v>
                </c:pt>
                <c:pt idx="1">
                  <c:v>16Gb</c:v>
                </c:pt>
                <c:pt idx="2">
                  <c:v>32Gb</c:v>
                </c:pt>
                <c:pt idx="3">
                  <c:v>64Gb</c:v>
                </c:pt>
              </c:strCache>
            </c:strRef>
          </c:cat>
          <c:val>
            <c:numRef>
              <c:f>EDP!$C$2:$C$5</c:f>
              <c:numCache>
                <c:formatCode>General</c:formatCode>
                <c:ptCount val="4"/>
                <c:pt idx="0">
                  <c:v>0.91</c:v>
                </c:pt>
                <c:pt idx="1">
                  <c:v>0.83</c:v>
                </c:pt>
                <c:pt idx="2">
                  <c:v>0.68</c:v>
                </c:pt>
                <c:pt idx="3">
                  <c:v>0.41</c:v>
                </c:pt>
              </c:numCache>
            </c:numRef>
          </c:val>
          <c:extLst>
            <c:ext xmlns:c16="http://schemas.microsoft.com/office/drawing/2014/chart" uri="{C3380CC4-5D6E-409C-BE32-E72D297353CC}">
              <c16:uniqueId val="{00000001-EDC0-2640-8565-00DD2F3738AB}"/>
            </c:ext>
          </c:extLst>
        </c:ser>
        <c:dLbls>
          <c:showLegendKey val="0"/>
          <c:showVal val="0"/>
          <c:showCatName val="0"/>
          <c:showSerName val="0"/>
          <c:showPercent val="0"/>
          <c:showBubbleSize val="0"/>
        </c:dLbls>
        <c:gapWidth val="150"/>
        <c:axId val="691343696"/>
        <c:axId val="691347712"/>
      </c:barChart>
      <c:catAx>
        <c:axId val="691343696"/>
        <c:scaling>
          <c:orientation val="minMax"/>
        </c:scaling>
        <c:delete val="0"/>
        <c:axPos val="b"/>
        <c:numFmt formatCode="General" sourceLinked="0"/>
        <c:majorTickMark val="out"/>
        <c:minorTickMark val="none"/>
        <c:tickLblPos val="nextTo"/>
        <c:txPr>
          <a:bodyPr/>
          <a:lstStyle/>
          <a:p>
            <a:pPr>
              <a:defRPr sz="2000"/>
            </a:pPr>
            <a:endParaRPr lang="en-US"/>
          </a:p>
        </c:txPr>
        <c:crossAx val="691347712"/>
        <c:crosses val="autoZero"/>
        <c:auto val="1"/>
        <c:lblAlgn val="ctr"/>
        <c:lblOffset val="100"/>
        <c:noMultiLvlLbl val="0"/>
      </c:catAx>
      <c:valAx>
        <c:axId val="691347712"/>
        <c:scaling>
          <c:orientation val="minMax"/>
        </c:scaling>
        <c:delete val="0"/>
        <c:axPos val="l"/>
        <c:majorGridlines/>
        <c:numFmt formatCode="#,##0.0" sourceLinked="0"/>
        <c:majorTickMark val="out"/>
        <c:minorTickMark val="none"/>
        <c:tickLblPos val="nextTo"/>
        <c:txPr>
          <a:bodyPr/>
          <a:lstStyle/>
          <a:p>
            <a:pPr>
              <a:defRPr sz="2000"/>
            </a:pPr>
            <a:endParaRPr lang="en-US"/>
          </a:p>
        </c:txPr>
        <c:crossAx val="691343696"/>
        <c:crosses val="autoZero"/>
        <c:crossBetween val="between"/>
        <c:majorUnit val="0.1"/>
      </c:valAx>
    </c:plotArea>
    <c:legend>
      <c:legendPos val="r"/>
      <c:layout>
        <c:manualLayout>
          <c:xMode val="edge"/>
          <c:yMode val="edge"/>
          <c:x val="0.30128717243677899"/>
          <c:y val="2.6586051743532099E-3"/>
          <c:w val="0.655851685206016"/>
          <c:h val="0.18595290172061801"/>
        </c:manualLayout>
      </c:layout>
      <c:overlay val="0"/>
      <c:txPr>
        <a:bodyPr/>
        <a:lstStyle/>
        <a:p>
          <a:pPr>
            <a:defRPr sz="2000"/>
          </a:pPr>
          <a:endParaRPr lang="en-US"/>
        </a:p>
      </c:txPr>
    </c:legend>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3941054243219594E-2"/>
          <c:y val="4.8983281677068301E-2"/>
          <c:w val="0.90133672353455796"/>
          <c:h val="0.79114703361194805"/>
        </c:manualLayout>
      </c:layout>
      <c:barChart>
        <c:barDir val="col"/>
        <c:grouping val="clustered"/>
        <c:varyColors val="1"/>
        <c:ser>
          <c:idx val="0"/>
          <c:order val="0"/>
          <c:tx>
            <c:strRef>
              <c:f>Sheet1!$B$1</c:f>
              <c:strCache>
                <c:ptCount val="1"/>
                <c:pt idx="0">
                  <c:v>System/Application Crash</c:v>
                </c:pt>
              </c:strCache>
            </c:strRef>
          </c:tx>
          <c:invertIfNegative val="0"/>
          <c:dPt>
            <c:idx val="0"/>
            <c:invertIfNegative val="0"/>
            <c:bubble3D val="0"/>
            <c:spPr>
              <a:gradFill rotWithShape="1">
                <a:gsLst>
                  <a:gs pos="0">
                    <a:schemeClr val="accent5">
                      <a:shade val="65000"/>
                      <a:satMod val="103000"/>
                      <a:lumMod val="102000"/>
                      <a:tint val="94000"/>
                    </a:schemeClr>
                  </a:gs>
                  <a:gs pos="50000">
                    <a:schemeClr val="accent5">
                      <a:shade val="65000"/>
                      <a:satMod val="110000"/>
                      <a:lumMod val="100000"/>
                      <a:shade val="100000"/>
                    </a:schemeClr>
                  </a:gs>
                  <a:gs pos="100000">
                    <a:schemeClr val="accent5">
                      <a:shade val="65000"/>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30A2-8040-83D1-3CFDD9F44996}"/>
              </c:ext>
            </c:extLst>
          </c:dPt>
          <c:dPt>
            <c:idx val="1"/>
            <c:invertIfNegative val="0"/>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30A2-8040-83D1-3CFDD9F44996}"/>
              </c:ext>
            </c:extLst>
          </c:dPt>
          <c:dPt>
            <c:idx val="2"/>
            <c:invertIfNegative val="0"/>
            <c:bubble3D val="0"/>
            <c:spPr>
              <a:gradFill rotWithShape="1">
                <a:gsLst>
                  <a:gs pos="0">
                    <a:schemeClr val="accent5">
                      <a:tint val="65000"/>
                      <a:satMod val="103000"/>
                      <a:lumMod val="102000"/>
                      <a:tint val="94000"/>
                    </a:schemeClr>
                  </a:gs>
                  <a:gs pos="50000">
                    <a:schemeClr val="accent5">
                      <a:tint val="65000"/>
                      <a:satMod val="110000"/>
                      <a:lumMod val="100000"/>
                      <a:shade val="100000"/>
                    </a:schemeClr>
                  </a:gs>
                  <a:gs pos="100000">
                    <a:schemeClr val="accent5">
                      <a:tint val="65000"/>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30A2-8040-83D1-3CFDD9F44996}"/>
              </c:ext>
            </c:extLst>
          </c:dPt>
          <c:errBars>
            <c:errBarType val="both"/>
            <c:errValType val="cust"/>
            <c:noEndCap val="0"/>
            <c:plus>
              <c:numRef>
                <c:f>Sheet1!$D$2:$D$4</c:f>
                <c:numCache>
                  <c:formatCode>General</c:formatCode>
                  <c:ptCount val="3"/>
                  <c:pt idx="0">
                    <c:v>0.28470000000000001</c:v>
                  </c:pt>
                  <c:pt idx="1">
                    <c:v>0.14299999999999999</c:v>
                  </c:pt>
                  <c:pt idx="2">
                    <c:v>0.23699999999999999</c:v>
                  </c:pt>
                </c:numCache>
              </c:numRef>
            </c:plus>
            <c:minus>
              <c:numRef>
                <c:f>Sheet1!$D$2:$D$4</c:f>
                <c:numCache>
                  <c:formatCode>General</c:formatCode>
                  <c:ptCount val="3"/>
                  <c:pt idx="0">
                    <c:v>0.28470000000000001</c:v>
                  </c:pt>
                  <c:pt idx="1">
                    <c:v>0.14299999999999999</c:v>
                  </c:pt>
                  <c:pt idx="2">
                    <c:v>0.23699999999999999</c:v>
                  </c:pt>
                </c:numCache>
              </c:numRef>
            </c:minus>
            <c:spPr>
              <a:noFill/>
              <a:ln w="25400" cap="flat" cmpd="sng" algn="ctr">
                <a:solidFill>
                  <a:schemeClr val="tx1">
                    <a:lumMod val="65000"/>
                    <a:lumOff val="35000"/>
                  </a:schemeClr>
                </a:solidFill>
                <a:round/>
              </a:ln>
              <a:effectLst/>
            </c:spPr>
          </c:errBars>
          <c:cat>
            <c:strRef>
              <c:f>Sheet1!$A$2:$A$4</c:f>
              <c:strCache>
                <c:ptCount val="3"/>
                <c:pt idx="0">
                  <c:v>App/Data A</c:v>
                </c:pt>
                <c:pt idx="1">
                  <c:v>App/Data B</c:v>
                </c:pt>
                <c:pt idx="2">
                  <c:v>App/Data C</c:v>
                </c:pt>
              </c:strCache>
            </c:strRef>
          </c:cat>
          <c:val>
            <c:numRef>
              <c:f>Sheet1!$B$2:$B$4</c:f>
              <c:numCache>
                <c:formatCode>General</c:formatCode>
                <c:ptCount val="3"/>
                <c:pt idx="0">
                  <c:v>1.041365345675441</c:v>
                </c:pt>
                <c:pt idx="1">
                  <c:v>0.63897763578274802</c:v>
                </c:pt>
                <c:pt idx="2">
                  <c:v>0.247729149463254</c:v>
                </c:pt>
              </c:numCache>
            </c:numRef>
          </c:val>
          <c:extLst>
            <c:ext xmlns:c16="http://schemas.microsoft.com/office/drawing/2014/chart" uri="{C3380CC4-5D6E-409C-BE32-E72D297353CC}">
              <c16:uniqueId val="{00000006-30A2-8040-83D1-3CFDD9F44996}"/>
            </c:ext>
          </c:extLst>
        </c:ser>
        <c:dLbls>
          <c:showLegendKey val="0"/>
          <c:showVal val="0"/>
          <c:showCatName val="0"/>
          <c:showSerName val="0"/>
          <c:showPercent val="0"/>
          <c:showBubbleSize val="0"/>
        </c:dLbls>
        <c:gapWidth val="60"/>
        <c:overlap val="-24"/>
        <c:axId val="1272880312"/>
        <c:axId val="1280023800"/>
      </c:barChart>
      <c:catAx>
        <c:axId val="1272880312"/>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crossAx val="1280023800"/>
        <c:crosses val="autoZero"/>
        <c:auto val="1"/>
        <c:lblAlgn val="ctr"/>
        <c:lblOffset val="100"/>
        <c:noMultiLvlLbl val="0"/>
      </c:catAx>
      <c:valAx>
        <c:axId val="1280023800"/>
        <c:scaling>
          <c:orientation val="minMax"/>
          <c:min val="0"/>
        </c:scaling>
        <c:delete val="1"/>
        <c:axPos val="l"/>
        <c:title>
          <c:tx>
            <c:rich>
              <a:bodyPr rot="-54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r>
                  <a:rPr lang="en-US"/>
                  <a:t>Memory error vulnerability</a:t>
                </a:r>
              </a:p>
            </c:rich>
          </c:tx>
          <c:overlay val="0"/>
          <c:spPr>
            <a:noFill/>
            <a:ln>
              <a:noFill/>
            </a:ln>
            <a:effectLst/>
          </c:spPr>
        </c:title>
        <c:numFmt formatCode="General" sourceLinked="1"/>
        <c:majorTickMark val="none"/>
        <c:minorTickMark val="none"/>
        <c:tickLblPos val="nextTo"/>
        <c:crossAx val="1272880312"/>
        <c:crosses val="autoZero"/>
        <c:crossBetween val="between"/>
      </c:valAx>
      <c:spPr>
        <a:noFill/>
        <a:ln>
          <a:noFill/>
        </a:ln>
        <a:effectLst/>
      </c:spPr>
    </c:plotArea>
    <c:plotVisOnly val="1"/>
    <c:dispBlanksAs val="gap"/>
    <c:showDLblsOverMax val="0"/>
  </c:chart>
  <c:spPr>
    <a:noFill/>
    <a:ln>
      <a:noFill/>
    </a:ln>
    <a:effectLst/>
  </c:spPr>
  <c:txPr>
    <a:bodyPr/>
    <a:lstStyle/>
    <a:p>
      <a:pPr>
        <a:defRPr sz="2800"/>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0.13845577472811199"/>
          <c:y val="4.6774261390403103E-2"/>
          <c:w val="0.66449901047837101"/>
          <c:h val="0.69581079881811203"/>
        </c:manualLayout>
      </c:layout>
      <c:barChart>
        <c:barDir val="col"/>
        <c:grouping val="clustered"/>
        <c:varyColors val="0"/>
        <c:ser>
          <c:idx val="4"/>
          <c:order val="0"/>
          <c:tx>
            <c:v>All-Bank</c:v>
          </c:tx>
          <c:spPr>
            <a:pattFill prst="divot">
              <a:fgClr>
                <a:schemeClr val="tx1">
                  <a:lumMod val="95000"/>
                  <a:lumOff val="5000"/>
                </a:schemeClr>
              </a:fgClr>
              <a:bgClr>
                <a:schemeClr val="bg1"/>
              </a:bgClr>
            </a:pattFill>
            <a:ln>
              <a:solidFill>
                <a:schemeClr val="tx1"/>
              </a:solidFill>
            </a:ln>
          </c:spPr>
          <c:invertIfNegative val="0"/>
          <c:val>
            <c:numRef>
              <c:f>scurves_all!$G$64:$I$64</c:f>
              <c:numCache>
                <c:formatCode>General</c:formatCode>
                <c:ptCount val="3"/>
                <c:pt idx="0">
                  <c:v>5.535874973633975</c:v>
                </c:pt>
                <c:pt idx="1">
                  <c:v>5.3024180477919236</c:v>
                </c:pt>
                <c:pt idx="2">
                  <c:v>4.83113468138753</c:v>
                </c:pt>
              </c:numCache>
            </c:numRef>
          </c:val>
          <c:extLst>
            <c:ext xmlns:c16="http://schemas.microsoft.com/office/drawing/2014/chart" uri="{C3380CC4-5D6E-409C-BE32-E72D297353CC}">
              <c16:uniqueId val="{00000000-0896-2241-9C92-941BF3D52638}"/>
            </c:ext>
          </c:extLst>
        </c:ser>
        <c:ser>
          <c:idx val="1"/>
          <c:order val="1"/>
          <c:tx>
            <c:v>Per-Bank</c:v>
          </c:tx>
          <c:spPr>
            <a:pattFill prst="ltDnDiag">
              <a:fgClr>
                <a:schemeClr val="tx1"/>
              </a:fgClr>
              <a:bgClr>
                <a:prstClr val="white"/>
              </a:bgClr>
            </a:pattFill>
            <a:ln>
              <a:solidFill>
                <a:schemeClr val="tx1"/>
              </a:solidFill>
            </a:ln>
            <a:effectLst/>
          </c:spPr>
          <c:invertIfNegative val="0"/>
          <c:cat>
            <c:strRef>
              <c:f>'multi-core-fix'!$B$45:$D$45</c:f>
              <c:strCache>
                <c:ptCount val="3"/>
                <c:pt idx="0">
                  <c:v>8Gb</c:v>
                </c:pt>
                <c:pt idx="1">
                  <c:v>16Gb</c:v>
                </c:pt>
                <c:pt idx="2">
                  <c:v>32Gb</c:v>
                </c:pt>
              </c:strCache>
            </c:strRef>
          </c:cat>
          <c:val>
            <c:numRef>
              <c:f>scurves_all!$G$65:$I$65</c:f>
              <c:numCache>
                <c:formatCode>General</c:formatCode>
                <c:ptCount val="3"/>
                <c:pt idx="0">
                  <c:v>5.7551134950893124</c:v>
                </c:pt>
                <c:pt idx="1">
                  <c:v>5.52556439580259</c:v>
                </c:pt>
                <c:pt idx="2">
                  <c:v>5.0271282827438997</c:v>
                </c:pt>
              </c:numCache>
            </c:numRef>
          </c:val>
          <c:extLst>
            <c:ext xmlns:c16="http://schemas.microsoft.com/office/drawing/2014/chart" uri="{C3380CC4-5D6E-409C-BE32-E72D297353CC}">
              <c16:uniqueId val="{00000001-0896-2241-9C92-941BF3D52638}"/>
            </c:ext>
          </c:extLst>
        </c:ser>
        <c:ser>
          <c:idx val="2"/>
          <c:order val="2"/>
          <c:tx>
            <c:strRef>
              <c:f>'multi-core-fix'!$A$48</c:f>
              <c:strCache>
                <c:ptCount val="1"/>
                <c:pt idx="0">
                  <c:v>Elastic</c:v>
                </c:pt>
              </c:strCache>
            </c:strRef>
          </c:tx>
          <c:spPr>
            <a:solidFill>
              <a:schemeClr val="tx1">
                <a:lumMod val="50000"/>
                <a:lumOff val="50000"/>
              </a:schemeClr>
            </a:solidFill>
            <a:ln w="6350">
              <a:solidFill>
                <a:schemeClr val="tx1"/>
              </a:solidFill>
            </a:ln>
            <a:effectLst/>
          </c:spPr>
          <c:invertIfNegative val="0"/>
          <c:cat>
            <c:strRef>
              <c:f>'multi-core-fix'!$B$45:$D$45</c:f>
              <c:strCache>
                <c:ptCount val="3"/>
                <c:pt idx="0">
                  <c:v>8Gb</c:v>
                </c:pt>
                <c:pt idx="1">
                  <c:v>16Gb</c:v>
                </c:pt>
                <c:pt idx="2">
                  <c:v>32Gb</c:v>
                </c:pt>
              </c:strCache>
            </c:strRef>
          </c:cat>
          <c:val>
            <c:numRef>
              <c:f>scurves_all!$G$66:$I$66</c:f>
              <c:numCache>
                <c:formatCode>General</c:formatCode>
                <c:ptCount val="3"/>
                <c:pt idx="0">
                  <c:v>5.6343416184977757</c:v>
                </c:pt>
                <c:pt idx="1">
                  <c:v>5.3802979580278203</c:v>
                </c:pt>
                <c:pt idx="2">
                  <c:v>4.8910551779414266</c:v>
                </c:pt>
              </c:numCache>
            </c:numRef>
          </c:val>
          <c:extLst>
            <c:ext xmlns:c16="http://schemas.microsoft.com/office/drawing/2014/chart" uri="{C3380CC4-5D6E-409C-BE32-E72D297353CC}">
              <c16:uniqueId val="{00000002-0896-2241-9C92-941BF3D52638}"/>
            </c:ext>
          </c:extLst>
        </c:ser>
        <c:ser>
          <c:idx val="3"/>
          <c:order val="3"/>
          <c:tx>
            <c:strRef>
              <c:f>scurves_all!$A$67</c:f>
              <c:strCache>
                <c:ptCount val="1"/>
                <c:pt idx="0">
                  <c:v>DARP</c:v>
                </c:pt>
              </c:strCache>
            </c:strRef>
          </c:tx>
          <c:spPr>
            <a:solidFill>
              <a:srgbClr val="6699FF"/>
            </a:solidFill>
            <a:ln w="6350">
              <a:solidFill>
                <a:schemeClr val="tx1"/>
              </a:solidFill>
            </a:ln>
            <a:effectLst/>
          </c:spPr>
          <c:invertIfNegative val="0"/>
          <c:cat>
            <c:strRef>
              <c:f>'multi-core-fix'!$B$45:$D$45</c:f>
              <c:strCache>
                <c:ptCount val="3"/>
                <c:pt idx="0">
                  <c:v>8Gb</c:v>
                </c:pt>
                <c:pt idx="1">
                  <c:v>16Gb</c:v>
                </c:pt>
                <c:pt idx="2">
                  <c:v>32Gb</c:v>
                </c:pt>
              </c:strCache>
            </c:strRef>
          </c:cat>
          <c:val>
            <c:numRef>
              <c:f>scurves_all!$G$67:$I$67</c:f>
              <c:numCache>
                <c:formatCode>General</c:formatCode>
                <c:ptCount val="3"/>
                <c:pt idx="0">
                  <c:v>5.9537070340936697</c:v>
                </c:pt>
                <c:pt idx="1">
                  <c:v>5.8161935025885203</c:v>
                </c:pt>
                <c:pt idx="2">
                  <c:v>5.2316717469173701</c:v>
                </c:pt>
              </c:numCache>
            </c:numRef>
          </c:val>
          <c:extLst>
            <c:ext xmlns:c16="http://schemas.microsoft.com/office/drawing/2014/chart" uri="{C3380CC4-5D6E-409C-BE32-E72D297353CC}">
              <c16:uniqueId val="{00000003-0896-2241-9C92-941BF3D52638}"/>
            </c:ext>
          </c:extLst>
        </c:ser>
        <c:ser>
          <c:idx val="6"/>
          <c:order val="4"/>
          <c:tx>
            <c:v>SARP</c:v>
          </c:tx>
          <c:spPr>
            <a:solidFill>
              <a:schemeClr val="accent3">
                <a:lumMod val="50000"/>
              </a:schemeClr>
            </a:solidFill>
            <a:ln w="6350">
              <a:solidFill>
                <a:schemeClr val="tx1"/>
              </a:solidFill>
            </a:ln>
            <a:effectLst/>
          </c:spPr>
          <c:invertIfNegative val="0"/>
          <c:cat>
            <c:strRef>
              <c:f>'multi-core-fix'!$B$45:$D$45</c:f>
              <c:strCache>
                <c:ptCount val="3"/>
                <c:pt idx="0">
                  <c:v>8Gb</c:v>
                </c:pt>
                <c:pt idx="1">
                  <c:v>16Gb</c:v>
                </c:pt>
                <c:pt idx="2">
                  <c:v>32Gb</c:v>
                </c:pt>
              </c:strCache>
            </c:strRef>
          </c:cat>
          <c:val>
            <c:numRef>
              <c:f>scurves_all!$G$71:$I$71</c:f>
              <c:numCache>
                <c:formatCode>General</c:formatCode>
                <c:ptCount val="3"/>
                <c:pt idx="0">
                  <c:v>5.97768586340373</c:v>
                </c:pt>
                <c:pt idx="1">
                  <c:v>5.9151601519346002</c:v>
                </c:pt>
                <c:pt idx="2">
                  <c:v>5.7295097932583401</c:v>
                </c:pt>
              </c:numCache>
            </c:numRef>
          </c:val>
          <c:extLst>
            <c:ext xmlns:c16="http://schemas.microsoft.com/office/drawing/2014/chart" uri="{C3380CC4-5D6E-409C-BE32-E72D297353CC}">
              <c16:uniqueId val="{00000004-0896-2241-9C92-941BF3D52638}"/>
            </c:ext>
          </c:extLst>
        </c:ser>
        <c:ser>
          <c:idx val="5"/>
          <c:order val="5"/>
          <c:tx>
            <c:v>DSARP</c:v>
          </c:tx>
          <c:spPr>
            <a:solidFill>
              <a:schemeClr val="accent6"/>
            </a:solidFill>
            <a:ln w="6350">
              <a:solidFill>
                <a:schemeClr val="tx1"/>
              </a:solidFill>
            </a:ln>
          </c:spPr>
          <c:invertIfNegative val="0"/>
          <c:val>
            <c:numRef>
              <c:f>scurves_all!$G$70:$I$70</c:f>
              <c:numCache>
                <c:formatCode>General</c:formatCode>
                <c:ptCount val="3"/>
                <c:pt idx="0">
                  <c:v>5.9722963874028299</c:v>
                </c:pt>
                <c:pt idx="1">
                  <c:v>5.9542767527726204</c:v>
                </c:pt>
                <c:pt idx="2">
                  <c:v>5.8058514839384801</c:v>
                </c:pt>
              </c:numCache>
            </c:numRef>
          </c:val>
          <c:extLst>
            <c:ext xmlns:c16="http://schemas.microsoft.com/office/drawing/2014/chart" uri="{C3380CC4-5D6E-409C-BE32-E72D297353CC}">
              <c16:uniqueId val="{00000005-0896-2241-9C92-941BF3D52638}"/>
            </c:ext>
          </c:extLst>
        </c:ser>
        <c:ser>
          <c:idx val="0"/>
          <c:order val="6"/>
          <c:tx>
            <c:v>Ideal</c:v>
          </c:tx>
          <c:spPr>
            <a:solidFill>
              <a:schemeClr val="bg1">
                <a:lumMod val="85000"/>
              </a:schemeClr>
            </a:solidFill>
            <a:ln>
              <a:solidFill>
                <a:schemeClr val="tx1"/>
              </a:solidFill>
            </a:ln>
            <a:effectLst/>
          </c:spPr>
          <c:invertIfNegative val="0"/>
          <c:cat>
            <c:strRef>
              <c:f>'multi-core-fix'!$B$45:$D$45</c:f>
              <c:strCache>
                <c:ptCount val="3"/>
                <c:pt idx="0">
                  <c:v>8Gb</c:v>
                </c:pt>
                <c:pt idx="1">
                  <c:v>16Gb</c:v>
                </c:pt>
                <c:pt idx="2">
                  <c:v>32Gb</c:v>
                </c:pt>
              </c:strCache>
            </c:strRef>
          </c:cat>
          <c:val>
            <c:numRef>
              <c:f>scurves_all!$G$69:$I$69</c:f>
              <c:numCache>
                <c:formatCode>General</c:formatCode>
                <c:ptCount val="3"/>
                <c:pt idx="0">
                  <c:v>6.0252416888498468</c:v>
                </c:pt>
                <c:pt idx="1">
                  <c:v>6.0252416888498468</c:v>
                </c:pt>
                <c:pt idx="2">
                  <c:v>6.0252416888498468</c:v>
                </c:pt>
              </c:numCache>
            </c:numRef>
          </c:val>
          <c:extLst>
            <c:ext xmlns:c16="http://schemas.microsoft.com/office/drawing/2014/chart" uri="{C3380CC4-5D6E-409C-BE32-E72D297353CC}">
              <c16:uniqueId val="{00000006-0896-2241-9C92-941BF3D52638}"/>
            </c:ext>
          </c:extLst>
        </c:ser>
        <c:dLbls>
          <c:showLegendKey val="0"/>
          <c:showVal val="0"/>
          <c:showCatName val="0"/>
          <c:showSerName val="0"/>
          <c:showPercent val="0"/>
          <c:showBubbleSize val="0"/>
        </c:dLbls>
        <c:gapWidth val="150"/>
        <c:axId val="1809916472"/>
        <c:axId val="1809922056"/>
      </c:barChart>
      <c:catAx>
        <c:axId val="1809916472"/>
        <c:scaling>
          <c:orientation val="minMax"/>
        </c:scaling>
        <c:delete val="0"/>
        <c:axPos val="b"/>
        <c:title>
          <c:tx>
            <c:rich>
              <a:bodyPr/>
              <a:lstStyle/>
              <a:p>
                <a:pPr>
                  <a:defRPr/>
                </a:pPr>
                <a:r>
                  <a:rPr lang="en-US"/>
                  <a:t>DRAM Chip Density</a:t>
                </a:r>
              </a:p>
            </c:rich>
          </c:tx>
          <c:layout>
            <c:manualLayout>
              <c:xMode val="edge"/>
              <c:yMode val="edge"/>
              <c:x val="0.34372953380827398"/>
              <c:y val="0.83765605020526301"/>
            </c:manualLayout>
          </c:layout>
          <c:overlay val="0"/>
        </c:title>
        <c:numFmt formatCode="General" sourceLinked="1"/>
        <c:majorTickMark val="out"/>
        <c:minorTickMark val="none"/>
        <c:tickLblPos val="nextTo"/>
        <c:spPr>
          <a:ln w="1270">
            <a:solidFill>
              <a:schemeClr val="bg1">
                <a:lumMod val="65000"/>
              </a:schemeClr>
            </a:solidFill>
          </a:ln>
        </c:spPr>
        <c:crossAx val="1809922056"/>
        <c:crosses val="autoZero"/>
        <c:auto val="1"/>
        <c:lblAlgn val="ctr"/>
        <c:lblOffset val="100"/>
        <c:noMultiLvlLbl val="0"/>
      </c:catAx>
      <c:valAx>
        <c:axId val="1809922056"/>
        <c:scaling>
          <c:orientation val="minMax"/>
          <c:max val="6.5"/>
          <c:min val="0"/>
        </c:scaling>
        <c:delete val="0"/>
        <c:axPos val="l"/>
        <c:majorGridlines>
          <c:spPr>
            <a:ln w="3175">
              <a:solidFill>
                <a:schemeClr val="bg1">
                  <a:lumMod val="65000"/>
                </a:schemeClr>
              </a:solidFill>
              <a:prstDash val="dash"/>
            </a:ln>
          </c:spPr>
        </c:majorGridlines>
        <c:title>
          <c:tx>
            <c:rich>
              <a:bodyPr rot="-5400000" vert="horz"/>
              <a:lstStyle/>
              <a:p>
                <a:pPr>
                  <a:defRPr sz="2400"/>
                </a:pPr>
                <a:r>
                  <a:rPr lang="en-US" sz="2400" dirty="0"/>
                  <a:t>Weighted Speedup</a:t>
                </a:r>
                <a:r>
                  <a:rPr lang="en-US" sz="2400" baseline="0" dirty="0"/>
                  <a:t> (</a:t>
                </a:r>
                <a:r>
                  <a:rPr lang="en-US" sz="2400" baseline="0" dirty="0" err="1"/>
                  <a:t>GeoMean</a:t>
                </a:r>
                <a:r>
                  <a:rPr lang="en-US" sz="2400" baseline="0" dirty="0"/>
                  <a:t>)</a:t>
                </a:r>
                <a:endParaRPr lang="en-US" sz="2400" dirty="0"/>
              </a:p>
            </c:rich>
          </c:tx>
          <c:layout>
            <c:manualLayout>
              <c:xMode val="edge"/>
              <c:yMode val="edge"/>
              <c:x val="4.6134084782097004E-3"/>
              <c:y val="0.112259386999466"/>
            </c:manualLayout>
          </c:layout>
          <c:overlay val="0"/>
        </c:title>
        <c:numFmt formatCode="General" sourceLinked="1"/>
        <c:majorTickMark val="out"/>
        <c:minorTickMark val="none"/>
        <c:tickLblPos val="nextTo"/>
        <c:spPr>
          <a:ln w="1270">
            <a:solidFill>
              <a:schemeClr val="bg1">
                <a:lumMod val="65000"/>
              </a:schemeClr>
            </a:solidFill>
          </a:ln>
        </c:spPr>
        <c:crossAx val="1809916472"/>
        <c:crosses val="autoZero"/>
        <c:crossBetween val="between"/>
        <c:majorUnit val="1"/>
      </c:valAx>
      <c:spPr>
        <a:ln>
          <a:noFill/>
        </a:ln>
      </c:spPr>
    </c:plotArea>
    <c:legend>
      <c:legendPos val="r"/>
      <c:layout>
        <c:manualLayout>
          <c:xMode val="edge"/>
          <c:yMode val="edge"/>
          <c:x val="0.80338560745925203"/>
          <c:y val="9.72403089036947E-2"/>
          <c:w val="0.196614392540748"/>
          <c:h val="0.64690454064460101"/>
        </c:manualLayout>
      </c:layout>
      <c:overlay val="0"/>
      <c:spPr>
        <a:noFill/>
        <a:ln>
          <a:noFill/>
        </a:ln>
      </c:spPr>
    </c:legend>
    <c:plotVisOnly val="1"/>
    <c:dispBlanksAs val="gap"/>
    <c:showDLblsOverMax val="0"/>
  </c:chart>
  <c:spPr>
    <a:ln>
      <a:noFill/>
    </a:ln>
  </c:spPr>
  <c:txPr>
    <a:bodyPr/>
    <a:lstStyle/>
    <a:p>
      <a:pPr>
        <a:defRPr sz="22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0.12471523753109801"/>
          <c:y val="4.6774261390403103E-2"/>
          <c:w val="0.67823946065704299"/>
          <c:h val="0.69581079881811203"/>
        </c:manualLayout>
      </c:layout>
      <c:barChart>
        <c:barDir val="col"/>
        <c:grouping val="clustered"/>
        <c:varyColors val="0"/>
        <c:ser>
          <c:idx val="4"/>
          <c:order val="0"/>
          <c:tx>
            <c:v>All-Bank</c:v>
          </c:tx>
          <c:spPr>
            <a:pattFill prst="divot">
              <a:fgClr>
                <a:schemeClr val="accent1"/>
              </a:fgClr>
              <a:bgClr>
                <a:schemeClr val="bg1"/>
              </a:bgClr>
            </a:pattFill>
            <a:ln>
              <a:solidFill>
                <a:schemeClr val="tx1"/>
              </a:solidFill>
            </a:ln>
          </c:spPr>
          <c:invertIfNegative val="0"/>
          <c:val>
            <c:numRef>
              <c:f>energy!$B$22:$D$22</c:f>
              <c:numCache>
                <c:formatCode>General</c:formatCode>
                <c:ptCount val="3"/>
                <c:pt idx="0">
                  <c:v>38.297374859999998</c:v>
                </c:pt>
                <c:pt idx="1">
                  <c:v>40.280029570000004</c:v>
                </c:pt>
                <c:pt idx="2">
                  <c:v>44.896680479999993</c:v>
                </c:pt>
              </c:numCache>
            </c:numRef>
          </c:val>
          <c:extLst>
            <c:ext xmlns:c16="http://schemas.microsoft.com/office/drawing/2014/chart" uri="{C3380CC4-5D6E-409C-BE32-E72D297353CC}">
              <c16:uniqueId val="{00000000-4A54-AC49-93AC-253465826669}"/>
            </c:ext>
          </c:extLst>
        </c:ser>
        <c:ser>
          <c:idx val="1"/>
          <c:order val="1"/>
          <c:tx>
            <c:v>Per-Bank</c:v>
          </c:tx>
          <c:spPr>
            <a:pattFill prst="ltDnDiag">
              <a:fgClr>
                <a:schemeClr val="tx1"/>
              </a:fgClr>
              <a:bgClr>
                <a:prstClr val="white"/>
              </a:bgClr>
            </a:pattFill>
            <a:ln>
              <a:solidFill>
                <a:schemeClr val="tx1"/>
              </a:solidFill>
            </a:ln>
            <a:effectLst/>
          </c:spPr>
          <c:invertIfNegative val="0"/>
          <c:cat>
            <c:strRef>
              <c:f>'multi-core-fix'!$B$45:$D$45</c:f>
              <c:strCache>
                <c:ptCount val="3"/>
                <c:pt idx="0">
                  <c:v>8Gb</c:v>
                </c:pt>
                <c:pt idx="1">
                  <c:v>16Gb</c:v>
                </c:pt>
                <c:pt idx="2">
                  <c:v>32Gb</c:v>
                </c:pt>
              </c:strCache>
            </c:strRef>
          </c:cat>
          <c:val>
            <c:numRef>
              <c:f>energy!$B$24:$D$24</c:f>
              <c:numCache>
                <c:formatCode>General</c:formatCode>
                <c:ptCount val="3"/>
                <c:pt idx="0">
                  <c:v>38.013399839999998</c:v>
                </c:pt>
                <c:pt idx="1">
                  <c:v>39.989341719999999</c:v>
                </c:pt>
                <c:pt idx="2">
                  <c:v>44.552129819999998</c:v>
                </c:pt>
              </c:numCache>
            </c:numRef>
          </c:val>
          <c:extLst>
            <c:ext xmlns:c16="http://schemas.microsoft.com/office/drawing/2014/chart" uri="{C3380CC4-5D6E-409C-BE32-E72D297353CC}">
              <c16:uniqueId val="{00000001-4A54-AC49-93AC-253465826669}"/>
            </c:ext>
          </c:extLst>
        </c:ser>
        <c:ser>
          <c:idx val="2"/>
          <c:order val="2"/>
          <c:tx>
            <c:strRef>
              <c:f>'multi-core-fix'!$A$48</c:f>
              <c:strCache>
                <c:ptCount val="1"/>
                <c:pt idx="0">
                  <c:v>Elastic</c:v>
                </c:pt>
              </c:strCache>
            </c:strRef>
          </c:tx>
          <c:spPr>
            <a:solidFill>
              <a:schemeClr val="tx1">
                <a:lumMod val="50000"/>
                <a:lumOff val="50000"/>
              </a:schemeClr>
            </a:solidFill>
            <a:ln w="6350">
              <a:solidFill>
                <a:schemeClr val="tx1"/>
              </a:solidFill>
            </a:ln>
            <a:effectLst/>
          </c:spPr>
          <c:invertIfNegative val="0"/>
          <c:cat>
            <c:strRef>
              <c:f>'multi-core-fix'!$B$45:$D$45</c:f>
              <c:strCache>
                <c:ptCount val="3"/>
                <c:pt idx="0">
                  <c:v>8Gb</c:v>
                </c:pt>
                <c:pt idx="1">
                  <c:v>16Gb</c:v>
                </c:pt>
                <c:pt idx="2">
                  <c:v>32Gb</c:v>
                </c:pt>
              </c:strCache>
            </c:strRef>
          </c:cat>
          <c:val>
            <c:numRef>
              <c:f>energy!$B$23:$D$23</c:f>
              <c:numCache>
                <c:formatCode>General</c:formatCode>
                <c:ptCount val="3"/>
                <c:pt idx="0">
                  <c:v>37.504872839999997</c:v>
                </c:pt>
                <c:pt idx="1">
                  <c:v>39.316860320000004</c:v>
                </c:pt>
                <c:pt idx="2">
                  <c:v>44.150899649999999</c:v>
                </c:pt>
              </c:numCache>
            </c:numRef>
          </c:val>
          <c:extLst>
            <c:ext xmlns:c16="http://schemas.microsoft.com/office/drawing/2014/chart" uri="{C3380CC4-5D6E-409C-BE32-E72D297353CC}">
              <c16:uniqueId val="{00000002-4A54-AC49-93AC-253465826669}"/>
            </c:ext>
          </c:extLst>
        </c:ser>
        <c:ser>
          <c:idx val="3"/>
          <c:order val="3"/>
          <c:tx>
            <c:strRef>
              <c:f>scurves_all!$A$67</c:f>
              <c:strCache>
                <c:ptCount val="1"/>
                <c:pt idx="0">
                  <c:v>DARP</c:v>
                </c:pt>
              </c:strCache>
            </c:strRef>
          </c:tx>
          <c:spPr>
            <a:solidFill>
              <a:srgbClr val="6699FF"/>
            </a:solidFill>
            <a:ln w="6350">
              <a:solidFill>
                <a:schemeClr val="tx1"/>
              </a:solidFill>
            </a:ln>
            <a:effectLst/>
          </c:spPr>
          <c:invertIfNegative val="0"/>
          <c:cat>
            <c:strRef>
              <c:f>'multi-core-fix'!$B$45:$D$45</c:f>
              <c:strCache>
                <c:ptCount val="3"/>
                <c:pt idx="0">
                  <c:v>8Gb</c:v>
                </c:pt>
                <c:pt idx="1">
                  <c:v>16Gb</c:v>
                </c:pt>
                <c:pt idx="2">
                  <c:v>32Gb</c:v>
                </c:pt>
              </c:strCache>
            </c:strRef>
          </c:cat>
          <c:val>
            <c:numRef>
              <c:f>energy!$B$25:$D$25</c:f>
              <c:numCache>
                <c:formatCode>General</c:formatCode>
                <c:ptCount val="3"/>
                <c:pt idx="0">
                  <c:v>37.191014979999999</c:v>
                </c:pt>
                <c:pt idx="1">
                  <c:v>38.588055400000002</c:v>
                </c:pt>
                <c:pt idx="2">
                  <c:v>43.249987599999997</c:v>
                </c:pt>
              </c:numCache>
            </c:numRef>
          </c:val>
          <c:extLst>
            <c:ext xmlns:c16="http://schemas.microsoft.com/office/drawing/2014/chart" uri="{C3380CC4-5D6E-409C-BE32-E72D297353CC}">
              <c16:uniqueId val="{00000003-4A54-AC49-93AC-253465826669}"/>
            </c:ext>
          </c:extLst>
        </c:ser>
        <c:ser>
          <c:idx val="6"/>
          <c:order val="4"/>
          <c:tx>
            <c:v>SARP</c:v>
          </c:tx>
          <c:spPr>
            <a:solidFill>
              <a:schemeClr val="accent3">
                <a:lumMod val="50000"/>
              </a:schemeClr>
            </a:solidFill>
            <a:ln w="6350">
              <a:solidFill>
                <a:schemeClr val="tx1"/>
              </a:solidFill>
            </a:ln>
            <a:effectLst/>
          </c:spPr>
          <c:invertIfNegative val="0"/>
          <c:cat>
            <c:strRef>
              <c:f>'multi-core-fix'!$B$45:$D$45</c:f>
              <c:strCache>
                <c:ptCount val="3"/>
                <c:pt idx="0">
                  <c:v>8Gb</c:v>
                </c:pt>
                <c:pt idx="1">
                  <c:v>16Gb</c:v>
                </c:pt>
                <c:pt idx="2">
                  <c:v>32Gb</c:v>
                </c:pt>
              </c:strCache>
            </c:strRef>
          </c:cat>
          <c:val>
            <c:numRef>
              <c:f>energy!$B$26:$D$26</c:f>
              <c:numCache>
                <c:formatCode>General</c:formatCode>
                <c:ptCount val="3"/>
                <c:pt idx="0">
                  <c:v>37.109562189999998</c:v>
                </c:pt>
                <c:pt idx="1">
                  <c:v>38.32202032</c:v>
                </c:pt>
                <c:pt idx="2">
                  <c:v>41.080885100000003</c:v>
                </c:pt>
              </c:numCache>
            </c:numRef>
          </c:val>
          <c:extLst>
            <c:ext xmlns:c16="http://schemas.microsoft.com/office/drawing/2014/chart" uri="{C3380CC4-5D6E-409C-BE32-E72D297353CC}">
              <c16:uniqueId val="{00000004-4A54-AC49-93AC-253465826669}"/>
            </c:ext>
          </c:extLst>
        </c:ser>
        <c:ser>
          <c:idx val="5"/>
          <c:order val="5"/>
          <c:tx>
            <c:v>DSARP</c:v>
          </c:tx>
          <c:spPr>
            <a:solidFill>
              <a:schemeClr val="accent6"/>
            </a:solidFill>
            <a:ln w="6350">
              <a:solidFill>
                <a:schemeClr val="tx1"/>
              </a:solidFill>
            </a:ln>
          </c:spPr>
          <c:invertIfNegative val="0"/>
          <c:val>
            <c:numRef>
              <c:f>energy!$B$27:$D$27</c:f>
              <c:numCache>
                <c:formatCode>General</c:formatCode>
                <c:ptCount val="3"/>
                <c:pt idx="0">
                  <c:v>37.136964390000003</c:v>
                </c:pt>
                <c:pt idx="1">
                  <c:v>38.19702453</c:v>
                </c:pt>
                <c:pt idx="2">
                  <c:v>40.849460350000001</c:v>
                </c:pt>
              </c:numCache>
            </c:numRef>
          </c:val>
          <c:extLst>
            <c:ext xmlns:c16="http://schemas.microsoft.com/office/drawing/2014/chart" uri="{C3380CC4-5D6E-409C-BE32-E72D297353CC}">
              <c16:uniqueId val="{00000005-4A54-AC49-93AC-253465826669}"/>
            </c:ext>
          </c:extLst>
        </c:ser>
        <c:ser>
          <c:idx val="0"/>
          <c:order val="6"/>
          <c:tx>
            <c:v>Ideal</c:v>
          </c:tx>
          <c:spPr>
            <a:solidFill>
              <a:schemeClr val="bg1">
                <a:lumMod val="85000"/>
              </a:schemeClr>
            </a:solidFill>
            <a:ln>
              <a:solidFill>
                <a:schemeClr val="tx1"/>
              </a:solidFill>
            </a:ln>
            <a:effectLst/>
          </c:spPr>
          <c:invertIfNegative val="0"/>
          <c:cat>
            <c:strRef>
              <c:f>'multi-core-fix'!$B$45:$D$45</c:f>
              <c:strCache>
                <c:ptCount val="3"/>
                <c:pt idx="0">
                  <c:v>8Gb</c:v>
                </c:pt>
                <c:pt idx="1">
                  <c:v>16Gb</c:v>
                </c:pt>
                <c:pt idx="2">
                  <c:v>32Gb</c:v>
                </c:pt>
              </c:strCache>
            </c:strRef>
          </c:cat>
          <c:val>
            <c:numRef>
              <c:f>energy!$B$28:$D$28</c:f>
              <c:numCache>
                <c:formatCode>General</c:formatCode>
                <c:ptCount val="3"/>
                <c:pt idx="0">
                  <c:v>36.628373789999998</c:v>
                </c:pt>
                <c:pt idx="1">
                  <c:v>36.628373789999998</c:v>
                </c:pt>
                <c:pt idx="2">
                  <c:v>36.628373789999998</c:v>
                </c:pt>
              </c:numCache>
            </c:numRef>
          </c:val>
          <c:extLst>
            <c:ext xmlns:c16="http://schemas.microsoft.com/office/drawing/2014/chart" uri="{C3380CC4-5D6E-409C-BE32-E72D297353CC}">
              <c16:uniqueId val="{00000006-4A54-AC49-93AC-253465826669}"/>
            </c:ext>
          </c:extLst>
        </c:ser>
        <c:dLbls>
          <c:showLegendKey val="0"/>
          <c:showVal val="0"/>
          <c:showCatName val="0"/>
          <c:showSerName val="0"/>
          <c:showPercent val="0"/>
          <c:showBubbleSize val="0"/>
        </c:dLbls>
        <c:gapWidth val="150"/>
        <c:axId val="1810061928"/>
        <c:axId val="1810067512"/>
      </c:barChart>
      <c:catAx>
        <c:axId val="1810061928"/>
        <c:scaling>
          <c:orientation val="minMax"/>
        </c:scaling>
        <c:delete val="0"/>
        <c:axPos val="b"/>
        <c:title>
          <c:tx>
            <c:rich>
              <a:bodyPr/>
              <a:lstStyle/>
              <a:p>
                <a:pPr>
                  <a:defRPr/>
                </a:pPr>
                <a:r>
                  <a:rPr lang="en-US"/>
                  <a:t>DRAM Chip Density</a:t>
                </a:r>
              </a:p>
            </c:rich>
          </c:tx>
          <c:layout>
            <c:manualLayout>
              <c:xMode val="edge"/>
              <c:yMode val="edge"/>
              <c:x val="0.34372953380827398"/>
              <c:y val="0.83765605020526301"/>
            </c:manualLayout>
          </c:layout>
          <c:overlay val="0"/>
        </c:title>
        <c:numFmt formatCode="General" sourceLinked="1"/>
        <c:majorTickMark val="out"/>
        <c:minorTickMark val="none"/>
        <c:tickLblPos val="nextTo"/>
        <c:spPr>
          <a:ln w="1270">
            <a:solidFill>
              <a:schemeClr val="bg1">
                <a:lumMod val="65000"/>
              </a:schemeClr>
            </a:solidFill>
          </a:ln>
        </c:spPr>
        <c:crossAx val="1810067512"/>
        <c:crosses val="autoZero"/>
        <c:auto val="1"/>
        <c:lblAlgn val="ctr"/>
        <c:lblOffset val="100"/>
        <c:noMultiLvlLbl val="0"/>
      </c:catAx>
      <c:valAx>
        <c:axId val="1810067512"/>
        <c:scaling>
          <c:orientation val="minMax"/>
          <c:max val="45"/>
          <c:min val="0"/>
        </c:scaling>
        <c:delete val="0"/>
        <c:axPos val="l"/>
        <c:majorGridlines>
          <c:spPr>
            <a:ln w="3175">
              <a:solidFill>
                <a:schemeClr val="bg1">
                  <a:lumMod val="65000"/>
                </a:schemeClr>
              </a:solidFill>
              <a:prstDash val="dash"/>
            </a:ln>
          </c:spPr>
        </c:majorGridlines>
        <c:title>
          <c:tx>
            <c:rich>
              <a:bodyPr rot="-5400000" vert="horz"/>
              <a:lstStyle/>
              <a:p>
                <a:pPr>
                  <a:defRPr/>
                </a:pPr>
                <a:r>
                  <a:rPr lang="en-US"/>
                  <a:t>Energy per Access (nJ)</a:t>
                </a:r>
              </a:p>
            </c:rich>
          </c:tx>
          <c:layout>
            <c:manualLayout>
              <c:xMode val="edge"/>
              <c:yMode val="edge"/>
              <c:x val="4.0329001550466798E-6"/>
              <c:y val="0.128101020558781"/>
            </c:manualLayout>
          </c:layout>
          <c:overlay val="0"/>
        </c:title>
        <c:numFmt formatCode="General" sourceLinked="1"/>
        <c:majorTickMark val="out"/>
        <c:minorTickMark val="none"/>
        <c:tickLblPos val="nextTo"/>
        <c:spPr>
          <a:ln w="1270">
            <a:solidFill>
              <a:schemeClr val="bg1">
                <a:lumMod val="65000"/>
              </a:schemeClr>
            </a:solidFill>
          </a:ln>
        </c:spPr>
        <c:crossAx val="1810061928"/>
        <c:crosses val="autoZero"/>
        <c:crossBetween val="between"/>
        <c:majorUnit val="5"/>
      </c:valAx>
      <c:spPr>
        <a:ln>
          <a:noFill/>
        </a:ln>
      </c:spPr>
    </c:plotArea>
    <c:legend>
      <c:legendPos val="r"/>
      <c:layout>
        <c:manualLayout>
          <c:xMode val="edge"/>
          <c:yMode val="edge"/>
          <c:x val="0.80959382951611203"/>
          <c:y val="9.72403089036947E-2"/>
          <c:w val="0.190406170483888"/>
          <c:h val="0.64690454064460101"/>
        </c:manualLayout>
      </c:layout>
      <c:overlay val="0"/>
      <c:spPr>
        <a:noFill/>
        <a:ln>
          <a:noFill/>
        </a:ln>
      </c:spPr>
    </c:legend>
    <c:plotVisOnly val="1"/>
    <c:dispBlanksAs val="gap"/>
    <c:showDLblsOverMax val="0"/>
  </c:chart>
  <c:spPr>
    <a:ln>
      <a:noFill/>
    </a:ln>
  </c:spPr>
  <c:txPr>
    <a:bodyPr/>
    <a:lstStyle/>
    <a:p>
      <a:pPr>
        <a:defRPr sz="22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8.1321741032370901E-2"/>
          <c:y val="6.0185185185185203E-2"/>
          <c:w val="0.89094356955380605"/>
          <c:h val="0.82246937882764704"/>
        </c:manualLayout>
      </c:layout>
      <c:barChart>
        <c:barDir val="col"/>
        <c:grouping val="clustered"/>
        <c:varyColors val="0"/>
        <c:ser>
          <c:idx val="0"/>
          <c:order val="0"/>
          <c:tx>
            <c:strRef>
              <c:f>PERF!$B$1</c:f>
              <c:strCache>
                <c:ptCount val="1"/>
                <c:pt idx="0">
                  <c:v>AVATAR (1yr)</c:v>
                </c:pt>
              </c:strCache>
            </c:strRef>
          </c:tx>
          <c:invertIfNegative val="0"/>
          <c:cat>
            <c:strRef>
              <c:f>PERF!$A$2:$A$5</c:f>
              <c:strCache>
                <c:ptCount val="4"/>
                <c:pt idx="0">
                  <c:v>8Gb</c:v>
                </c:pt>
                <c:pt idx="1">
                  <c:v>16Gb</c:v>
                </c:pt>
                <c:pt idx="2">
                  <c:v>32Gb</c:v>
                </c:pt>
                <c:pt idx="3">
                  <c:v>64Gb</c:v>
                </c:pt>
              </c:strCache>
            </c:strRef>
          </c:cat>
          <c:val>
            <c:numRef>
              <c:f>PERF!$B$2:$B$5</c:f>
              <c:numCache>
                <c:formatCode>General</c:formatCode>
                <c:ptCount val="4"/>
                <c:pt idx="0">
                  <c:v>1.04</c:v>
                </c:pt>
                <c:pt idx="1">
                  <c:v>1.0649999999999999</c:v>
                </c:pt>
                <c:pt idx="2">
                  <c:v>1.1299999999999999</c:v>
                </c:pt>
                <c:pt idx="3">
                  <c:v>1.35</c:v>
                </c:pt>
              </c:numCache>
            </c:numRef>
          </c:val>
          <c:extLst>
            <c:ext xmlns:c16="http://schemas.microsoft.com/office/drawing/2014/chart" uri="{C3380CC4-5D6E-409C-BE32-E72D297353CC}">
              <c16:uniqueId val="{00000000-8827-8C46-992A-EE6039417074}"/>
            </c:ext>
          </c:extLst>
        </c:ser>
        <c:ser>
          <c:idx val="1"/>
          <c:order val="1"/>
          <c:tx>
            <c:strRef>
              <c:f>PERF!$C$1</c:f>
              <c:strCache>
                <c:ptCount val="1"/>
                <c:pt idx="0">
                  <c:v>NoRefresh</c:v>
                </c:pt>
              </c:strCache>
            </c:strRef>
          </c:tx>
          <c:invertIfNegative val="0"/>
          <c:cat>
            <c:strRef>
              <c:f>PERF!$A$2:$A$5</c:f>
              <c:strCache>
                <c:ptCount val="4"/>
                <c:pt idx="0">
                  <c:v>8Gb</c:v>
                </c:pt>
                <c:pt idx="1">
                  <c:v>16Gb</c:v>
                </c:pt>
                <c:pt idx="2">
                  <c:v>32Gb</c:v>
                </c:pt>
                <c:pt idx="3">
                  <c:v>64Gb</c:v>
                </c:pt>
              </c:strCache>
            </c:strRef>
          </c:cat>
          <c:val>
            <c:numRef>
              <c:f>PERF!$C$2:$C$5</c:f>
              <c:numCache>
                <c:formatCode>General</c:formatCode>
                <c:ptCount val="4"/>
                <c:pt idx="0">
                  <c:v>1.05</c:v>
                </c:pt>
                <c:pt idx="1">
                  <c:v>1.0900000000000001</c:v>
                </c:pt>
                <c:pt idx="2">
                  <c:v>1.21</c:v>
                </c:pt>
                <c:pt idx="3">
                  <c:v>1.54</c:v>
                </c:pt>
              </c:numCache>
            </c:numRef>
          </c:val>
          <c:extLst>
            <c:ext xmlns:c16="http://schemas.microsoft.com/office/drawing/2014/chart" uri="{C3380CC4-5D6E-409C-BE32-E72D297353CC}">
              <c16:uniqueId val="{00000001-8827-8C46-992A-EE6039417074}"/>
            </c:ext>
          </c:extLst>
        </c:ser>
        <c:dLbls>
          <c:showLegendKey val="0"/>
          <c:showVal val="0"/>
          <c:showCatName val="0"/>
          <c:showSerName val="0"/>
          <c:showPercent val="0"/>
          <c:showBubbleSize val="0"/>
        </c:dLbls>
        <c:gapWidth val="150"/>
        <c:axId val="1811568488"/>
        <c:axId val="1811571496"/>
      </c:barChart>
      <c:catAx>
        <c:axId val="1811568488"/>
        <c:scaling>
          <c:orientation val="minMax"/>
        </c:scaling>
        <c:delete val="0"/>
        <c:axPos val="b"/>
        <c:numFmt formatCode="General" sourceLinked="0"/>
        <c:majorTickMark val="out"/>
        <c:minorTickMark val="none"/>
        <c:tickLblPos val="nextTo"/>
        <c:txPr>
          <a:bodyPr/>
          <a:lstStyle/>
          <a:p>
            <a:pPr>
              <a:defRPr sz="2000"/>
            </a:pPr>
            <a:endParaRPr lang="en-US"/>
          </a:p>
        </c:txPr>
        <c:crossAx val="1811571496"/>
        <c:crosses val="autoZero"/>
        <c:auto val="1"/>
        <c:lblAlgn val="ctr"/>
        <c:lblOffset val="100"/>
        <c:noMultiLvlLbl val="0"/>
      </c:catAx>
      <c:valAx>
        <c:axId val="1811571496"/>
        <c:scaling>
          <c:orientation val="minMax"/>
          <c:max val="1.6"/>
          <c:min val="1"/>
        </c:scaling>
        <c:delete val="0"/>
        <c:axPos val="l"/>
        <c:majorGridlines/>
        <c:numFmt formatCode="#,##0.00" sourceLinked="0"/>
        <c:majorTickMark val="out"/>
        <c:minorTickMark val="none"/>
        <c:tickLblPos val="nextTo"/>
        <c:txPr>
          <a:bodyPr/>
          <a:lstStyle/>
          <a:p>
            <a:pPr>
              <a:defRPr sz="2000"/>
            </a:pPr>
            <a:endParaRPr lang="en-US"/>
          </a:p>
        </c:txPr>
        <c:crossAx val="1811568488"/>
        <c:crosses val="autoZero"/>
        <c:crossBetween val="between"/>
      </c:valAx>
    </c:plotArea>
    <c:legend>
      <c:legendPos val="r"/>
      <c:layout>
        <c:manualLayout>
          <c:xMode val="edge"/>
          <c:yMode val="edge"/>
          <c:x val="8.7469954413592996E-2"/>
          <c:y val="3.7938271930055598E-2"/>
          <c:w val="0.69465748743432398"/>
          <c:h val="0.18595290172061801"/>
        </c:manualLayout>
      </c:layout>
      <c:overlay val="0"/>
      <c:txPr>
        <a:bodyPr/>
        <a:lstStyle/>
        <a:p>
          <a:pPr>
            <a:defRPr sz="2400"/>
          </a:pPr>
          <a:endParaRPr lang="en-US"/>
        </a:p>
      </c:txPr>
    </c:legend>
    <c:plotVisOnly val="1"/>
    <c:dispBlanksAs val="gap"/>
    <c:showDLblsOverMax val="0"/>
  </c:chart>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8.0380358705161803E-2"/>
          <c:y val="6.0185185185185203E-2"/>
          <c:w val="0.859270559930009"/>
          <c:h val="0.82246937882764704"/>
        </c:manualLayout>
      </c:layout>
      <c:barChart>
        <c:barDir val="col"/>
        <c:grouping val="clustered"/>
        <c:varyColors val="0"/>
        <c:ser>
          <c:idx val="0"/>
          <c:order val="0"/>
          <c:tx>
            <c:strRef>
              <c:f>EDP!$B$1</c:f>
              <c:strCache>
                <c:ptCount val="1"/>
                <c:pt idx="0">
                  <c:v>AVATAR (1yr)</c:v>
                </c:pt>
              </c:strCache>
            </c:strRef>
          </c:tx>
          <c:invertIfNegative val="0"/>
          <c:cat>
            <c:strRef>
              <c:f>EDP!$A$2:$A$5</c:f>
              <c:strCache>
                <c:ptCount val="4"/>
                <c:pt idx="0">
                  <c:v>8Gb</c:v>
                </c:pt>
                <c:pt idx="1">
                  <c:v>16Gb</c:v>
                </c:pt>
                <c:pt idx="2">
                  <c:v>32Gb</c:v>
                </c:pt>
                <c:pt idx="3">
                  <c:v>64Gb</c:v>
                </c:pt>
              </c:strCache>
            </c:strRef>
          </c:cat>
          <c:val>
            <c:numRef>
              <c:f>EDP!$B$2:$B$5</c:f>
              <c:numCache>
                <c:formatCode>General</c:formatCode>
                <c:ptCount val="4"/>
                <c:pt idx="0">
                  <c:v>0.95</c:v>
                </c:pt>
                <c:pt idx="1">
                  <c:v>0.88</c:v>
                </c:pt>
                <c:pt idx="2">
                  <c:v>0.75</c:v>
                </c:pt>
                <c:pt idx="3">
                  <c:v>0.52</c:v>
                </c:pt>
              </c:numCache>
            </c:numRef>
          </c:val>
          <c:extLst>
            <c:ext xmlns:c16="http://schemas.microsoft.com/office/drawing/2014/chart" uri="{C3380CC4-5D6E-409C-BE32-E72D297353CC}">
              <c16:uniqueId val="{00000000-AA1E-6E4C-BEDD-AB1330C85EBF}"/>
            </c:ext>
          </c:extLst>
        </c:ser>
        <c:ser>
          <c:idx val="1"/>
          <c:order val="1"/>
          <c:tx>
            <c:strRef>
              <c:f>EDP!$C$1</c:f>
              <c:strCache>
                <c:ptCount val="1"/>
                <c:pt idx="0">
                  <c:v>NoRefresh</c:v>
                </c:pt>
              </c:strCache>
            </c:strRef>
          </c:tx>
          <c:invertIfNegative val="0"/>
          <c:cat>
            <c:strRef>
              <c:f>EDP!$A$2:$A$5</c:f>
              <c:strCache>
                <c:ptCount val="4"/>
                <c:pt idx="0">
                  <c:v>8Gb</c:v>
                </c:pt>
                <c:pt idx="1">
                  <c:v>16Gb</c:v>
                </c:pt>
                <c:pt idx="2">
                  <c:v>32Gb</c:v>
                </c:pt>
                <c:pt idx="3">
                  <c:v>64Gb</c:v>
                </c:pt>
              </c:strCache>
            </c:strRef>
          </c:cat>
          <c:val>
            <c:numRef>
              <c:f>EDP!$C$2:$C$5</c:f>
              <c:numCache>
                <c:formatCode>General</c:formatCode>
                <c:ptCount val="4"/>
                <c:pt idx="0">
                  <c:v>0.91</c:v>
                </c:pt>
                <c:pt idx="1">
                  <c:v>0.83</c:v>
                </c:pt>
                <c:pt idx="2">
                  <c:v>0.68</c:v>
                </c:pt>
                <c:pt idx="3">
                  <c:v>0.41</c:v>
                </c:pt>
              </c:numCache>
            </c:numRef>
          </c:val>
          <c:extLst>
            <c:ext xmlns:c16="http://schemas.microsoft.com/office/drawing/2014/chart" uri="{C3380CC4-5D6E-409C-BE32-E72D297353CC}">
              <c16:uniqueId val="{00000001-AA1E-6E4C-BEDD-AB1330C85EBF}"/>
            </c:ext>
          </c:extLst>
        </c:ser>
        <c:dLbls>
          <c:showLegendKey val="0"/>
          <c:showVal val="0"/>
          <c:showCatName val="0"/>
          <c:showSerName val="0"/>
          <c:showPercent val="0"/>
          <c:showBubbleSize val="0"/>
        </c:dLbls>
        <c:gapWidth val="150"/>
        <c:axId val="1811591272"/>
        <c:axId val="1811594280"/>
      </c:barChart>
      <c:catAx>
        <c:axId val="1811591272"/>
        <c:scaling>
          <c:orientation val="minMax"/>
        </c:scaling>
        <c:delete val="0"/>
        <c:axPos val="b"/>
        <c:numFmt formatCode="General" sourceLinked="0"/>
        <c:majorTickMark val="out"/>
        <c:minorTickMark val="none"/>
        <c:tickLblPos val="nextTo"/>
        <c:txPr>
          <a:bodyPr/>
          <a:lstStyle/>
          <a:p>
            <a:pPr>
              <a:defRPr sz="2000"/>
            </a:pPr>
            <a:endParaRPr lang="en-US"/>
          </a:p>
        </c:txPr>
        <c:crossAx val="1811594280"/>
        <c:crosses val="autoZero"/>
        <c:auto val="1"/>
        <c:lblAlgn val="ctr"/>
        <c:lblOffset val="100"/>
        <c:noMultiLvlLbl val="0"/>
      </c:catAx>
      <c:valAx>
        <c:axId val="1811594280"/>
        <c:scaling>
          <c:orientation val="minMax"/>
        </c:scaling>
        <c:delete val="0"/>
        <c:axPos val="l"/>
        <c:majorGridlines/>
        <c:numFmt formatCode="#,##0.0" sourceLinked="0"/>
        <c:majorTickMark val="out"/>
        <c:minorTickMark val="none"/>
        <c:tickLblPos val="nextTo"/>
        <c:txPr>
          <a:bodyPr/>
          <a:lstStyle/>
          <a:p>
            <a:pPr>
              <a:defRPr sz="2000"/>
            </a:pPr>
            <a:endParaRPr lang="en-US"/>
          </a:p>
        </c:txPr>
        <c:crossAx val="1811591272"/>
        <c:crosses val="autoZero"/>
        <c:crossBetween val="between"/>
        <c:majorUnit val="0.1"/>
      </c:valAx>
    </c:plotArea>
    <c:legend>
      <c:legendPos val="r"/>
      <c:layout>
        <c:manualLayout>
          <c:xMode val="edge"/>
          <c:yMode val="edge"/>
          <c:x val="0.30128717243677899"/>
          <c:y val="2.6586051743532099E-3"/>
          <c:w val="0.655851685206016"/>
          <c:h val="0.18595290172061801"/>
        </c:manualLayout>
      </c:layout>
      <c:overlay val="0"/>
      <c:txPr>
        <a:bodyPr/>
        <a:lstStyle/>
        <a:p>
          <a:pPr>
            <a:defRPr sz="2000"/>
          </a:pPr>
          <a:endParaRPr lang="en-US"/>
        </a:p>
      </c:txPr>
    </c:legend>
    <c:plotVisOnly val="1"/>
    <c:dispBlanksAs val="gap"/>
    <c:showDLblsOverMax val="0"/>
  </c:chart>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6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AC167E78-EA36-40A1-A9A0-B443C6CB1F60}" type="datetimeFigureOut">
              <a:rPr lang="en-US" smtClean="0"/>
              <a:pPr/>
              <a:t>6/28/18</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1E401BE2-F7AC-4C50-A6E5-F6C806E13D7E}" type="slidenum">
              <a:rPr lang="en-US" smtClean="0"/>
              <a:pPr/>
              <a:t>‹#›</a:t>
            </a:fld>
            <a:endParaRPr lang="en-US"/>
          </a:p>
        </p:txBody>
      </p:sp>
    </p:spTree>
    <p:extLst>
      <p:ext uri="{BB962C8B-B14F-4D97-AF65-F5344CB8AC3E}">
        <p14:creationId xmlns:p14="http://schemas.microsoft.com/office/powerpoint/2010/main" val="1046298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88D89EF4-2B2A-4F54-A6DD-1EB35DCF17B3}" type="datetimeFigureOut">
              <a:rPr lang="en-US" smtClean="0"/>
              <a:pPr/>
              <a:t>6/28/18</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AB959945-7217-484B-8E74-88DC87A74BB0}" type="slidenum">
              <a:rPr lang="en-US" smtClean="0"/>
              <a:pPr/>
              <a:t>‹#›</a:t>
            </a:fld>
            <a:endParaRPr lang="en-US"/>
          </a:p>
        </p:txBody>
      </p:sp>
    </p:spTree>
    <p:extLst>
      <p:ext uri="{BB962C8B-B14F-4D97-AF65-F5344CB8AC3E}">
        <p14:creationId xmlns:p14="http://schemas.microsoft.com/office/powerpoint/2010/main" val="3558070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solidFill>
                  <a:prstClr val="black"/>
                </a:solidFill>
                <a:latin typeface="Calibri"/>
              </a:rPr>
              <a:pPr/>
              <a:t>1</a:t>
            </a:fld>
            <a:endParaRPr lang="en-US">
              <a:solidFill>
                <a:prstClr val="black"/>
              </a:solidFill>
              <a:latin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demonstrate the</a:t>
            </a:r>
            <a:r>
              <a:rPr lang="en-US" baseline="0" dirty="0"/>
              <a:t> errors on multiple x86 systems. </a:t>
            </a:r>
            <a:r>
              <a:rPr lang="en-US" dirty="0"/>
              <a:t>Shown to the bottom-left is a</a:t>
            </a:r>
            <a:r>
              <a:rPr lang="en-US" baseline="0" dirty="0"/>
              <a:t> “disturbance kernel”. When executed, it forces two rows to be opened and closed one after the other – over and over again. Consequently</a:t>
            </a:r>
            <a:r>
              <a:rPr lang="en-US" dirty="0"/>
              <a:t>, it induces many errors in the module.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AAB90D-FD29-4A5F-A91F-CD65CF7CAC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249922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demonstrate the</a:t>
            </a:r>
            <a:r>
              <a:rPr lang="en-US" baseline="0" dirty="0"/>
              <a:t> errors on multiple x86 systems. </a:t>
            </a:r>
            <a:r>
              <a:rPr lang="en-US" dirty="0"/>
              <a:t>Shown to the bottom-left is a</a:t>
            </a:r>
            <a:r>
              <a:rPr lang="en-US" baseline="0" dirty="0"/>
              <a:t> “disturbance kernel”. When executed, it forces two rows to be opened and closed one after the other – over and over again. Consequently</a:t>
            </a:r>
            <a:r>
              <a:rPr lang="en-US" dirty="0"/>
              <a:t>, it induces many errors in the module.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AAB90D-FD29-4A5F-A91F-CD65CF7CAC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358445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a:t>
            </a:r>
            <a:r>
              <a:rPr lang="en-US" baseline="0" dirty="0"/>
              <a:t> we executed the code on four different processors, all four of them yielded errors. Intel </a:t>
            </a:r>
            <a:r>
              <a:rPr lang="en-US" baseline="0" dirty="0" err="1"/>
              <a:t>Haswell</a:t>
            </a:r>
            <a:r>
              <a:rPr lang="en-US" baseline="0" dirty="0"/>
              <a:t> has the most errors, at 23 thousand, because it has the highest rate of accessing DRAM.</a:t>
            </a:r>
          </a:p>
          <a:p>
            <a:endParaRPr lang="en-US" baseline="0" dirty="0"/>
          </a:p>
          <a:p>
            <a:r>
              <a:rPr lang="en-US" baseline="0" dirty="0"/>
              <a:t>Later on, I’ll show that we can induce as many as ten million disturbance errors in a more controlled environment.</a:t>
            </a:r>
          </a:p>
          <a:p>
            <a:endParaRPr lang="en-US" baseline="0" dirty="0"/>
          </a:p>
          <a:p>
            <a:r>
              <a:rPr lang="en-US" baseline="0" dirty="0"/>
              <a:t>From this, we conclude that disturbance errors are a serious reliability issue.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649690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Picture from the article:</a:t>
            </a:r>
          </a:p>
          <a:p>
            <a:r>
              <a:rPr lang="en-US" dirty="0"/>
              <a:t>http://</a:t>
            </a:r>
            <a:r>
              <a:rPr lang="en-US" dirty="0" err="1"/>
              <a:t>thehackernews.com</a:t>
            </a:r>
            <a:r>
              <a:rPr lang="en-US" dirty="0"/>
              <a:t>/2015/03/dram-</a:t>
            </a:r>
            <a:r>
              <a:rPr lang="en-US" dirty="0" err="1"/>
              <a:t>rowhammer</a:t>
            </a:r>
            <a:r>
              <a:rPr lang="en-US" dirty="0"/>
              <a:t>-</a:t>
            </a:r>
            <a:r>
              <a:rPr lang="en-US" dirty="0" err="1"/>
              <a:t>vulnerability.html</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3604092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Picture from the article:</a:t>
            </a:r>
          </a:p>
          <a:p>
            <a:r>
              <a:rPr lang="en-US" dirty="0"/>
              <a:t>http://</a:t>
            </a:r>
            <a:r>
              <a:rPr lang="en-US" dirty="0" err="1"/>
              <a:t>thehackernews.com</a:t>
            </a:r>
            <a:r>
              <a:rPr lang="en-US" dirty="0"/>
              <a:t>/2015/03/dram-</a:t>
            </a:r>
            <a:r>
              <a:rPr lang="en-US" dirty="0" err="1"/>
              <a:t>rowhammer</a:t>
            </a:r>
            <a:r>
              <a:rPr lang="en-US" dirty="0"/>
              <a:t>-</a:t>
            </a:r>
            <a:r>
              <a:rPr lang="en-US" dirty="0" err="1"/>
              <a:t>vulnerability.html</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solidFill>
                  <a:prstClr val="black"/>
                </a:solidFill>
              </a:rPr>
              <a:pPr/>
              <a:t>33</a:t>
            </a:fld>
            <a:endParaRPr lang="en-US">
              <a:solidFill>
                <a:prstClr val="black"/>
              </a:solidFill>
            </a:endParaRPr>
          </a:p>
        </p:txBody>
      </p:sp>
    </p:spTree>
    <p:extLst>
      <p:ext uri="{BB962C8B-B14F-4D97-AF65-F5344CB8AC3E}">
        <p14:creationId xmlns:p14="http://schemas.microsoft.com/office/powerpoint/2010/main" val="14770891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433A3D9-BADB-734B-A983-EA6AF1EA18FE}" type="slidenum">
              <a:rPr lang="en-US" sz="1200">
                <a:solidFill>
                  <a:prstClr val="black"/>
                </a:solidFill>
                <a:cs typeface="Arial" charset="0"/>
              </a:rPr>
              <a:pPr eaLnBrk="1" hangingPunct="1"/>
              <a:t>46</a:t>
            </a:fld>
            <a:endParaRPr lang="en-US" sz="1200">
              <a:solidFill>
                <a:prstClr val="black"/>
              </a:solidFill>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577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4934582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a:t>
            </a:r>
            <a:r>
              <a:rPr lang="en-US" baseline="0" dirty="0"/>
              <a:t> a list of four potential solutions to disturbance errors: making better DRAM chips, refreshing more frequently, employing sophisticated ECC schemes, and using hardware counters to track the number of accesses to different rows.</a:t>
            </a:r>
          </a:p>
          <a:p>
            <a:endParaRPr lang="en-US" baseline="0" dirty="0"/>
          </a:p>
          <a:p>
            <a:r>
              <a:rPr lang="en-US" baseline="0" dirty="0"/>
              <a:t>However, all of these solutions incur a large overhead in terms cost, power, performance, and/or complexity.</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735265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Based on what we learned from the sensitivity studies,</a:t>
            </a:r>
            <a:r>
              <a:rPr lang="en-US" baseline="0" dirty="0"/>
              <a:t> there are two naive solutions that immediately present themselves.</a:t>
            </a:r>
          </a:p>
          <a:p>
            <a:endParaRPr lang="en-US" baseline="0" dirty="0"/>
          </a:p>
          <a:p>
            <a:r>
              <a:rPr lang="en-US" baseline="0" dirty="0"/>
              <a:t>First, we can throttle accesses to the same row. If the access-interval is greater than 500ns, I showed how errors are not induced. We can achieve the same effect by limiting the maximum number of accesses to the same row to be less than 128K, within a refresh interval.</a:t>
            </a:r>
          </a:p>
          <a:p>
            <a:endParaRPr lang="en-US" baseline="0" dirty="0"/>
          </a:p>
          <a:p>
            <a:r>
              <a:rPr lang="en-US" baseline="0" dirty="0"/>
              <a:t>Second, we can refresh the module more frequently. If the refresh-interval is shortened by 7x, I showed how errors can be prevented.</a:t>
            </a:r>
          </a:p>
          <a:p>
            <a:endParaRPr lang="en-US" baseline="0" dirty="0"/>
          </a:p>
          <a:p>
            <a:r>
              <a:rPr lang="en-US" baseline="0" dirty="0"/>
              <a:t>However, both naive solutions introduce significant overhead in both performance and power. Later on, I will propose a much more efficient solution.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206914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a:t>
            </a:r>
            <a:r>
              <a:rPr lang="en-US" baseline="0" dirty="0"/>
              <a:t> provide a more efficient solution, called PARA,</a:t>
            </a:r>
            <a:r>
              <a:rPr lang="en-US" dirty="0"/>
              <a:t> which stands for probabilistic adjacent row activation.</a:t>
            </a:r>
          </a:p>
          <a:p>
            <a:endParaRPr lang="en-US" dirty="0"/>
          </a:p>
          <a:p>
            <a:r>
              <a:rPr lang="en-US" dirty="0"/>
              <a:t>The</a:t>
            </a:r>
            <a:r>
              <a:rPr lang="en-US" baseline="0" dirty="0"/>
              <a:t> key idea is thus: after closing a row, we activate (i.e., refresh) one of its neighbors with a low probability, for example, p equal to 0.005.</a:t>
            </a:r>
          </a:p>
          <a:p>
            <a:endParaRPr lang="en-US" baseline="0" dirty="0"/>
          </a:p>
          <a:p>
            <a:r>
              <a:rPr lang="en-US" baseline="0" dirty="0"/>
              <a:t>PARA provides a strong reliability guarantee even under the worst-case access patterns to DRAM. When we set p to 0.005, the expected number of errors in one year is 9.4 times 10 to the negative 14. This probability is much lower the failure rate of other hardware components, for example, the hard-disk drive.</a:t>
            </a:r>
          </a:p>
          <a:p>
            <a:endParaRPr lang="en-US" baseline="0" dirty="0"/>
          </a:p>
          <a:p>
            <a:r>
              <a:rPr lang="en-US" baseline="0" dirty="0"/>
              <a:t>And by adjusting the value of p, PARA can provide an arbitrarily strong-degree of protection against errors.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531915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PARA has many</a:t>
            </a:r>
            <a:r>
              <a:rPr lang="en-US" baseline="0" dirty="0"/>
              <a:t> advantages. Since it refreshes row infrequently, it has low power and low performance-overhead. Simulated across 29 benchmarks, we saw an average of only 0.2% slowdown and a maximum of only 0.75% slowdown.</a:t>
            </a:r>
          </a:p>
          <a:p>
            <a:endParaRPr lang="en-US" baseline="0" dirty="0"/>
          </a:p>
          <a:p>
            <a:r>
              <a:rPr lang="en-US" baseline="0" dirty="0"/>
              <a:t>In addition, due to its stateless nature, PARA has low cost and complexity.</a:t>
            </a:r>
          </a:p>
          <a:p>
            <a:endParaRPr lang="en-US" baseline="0" dirty="0"/>
          </a:p>
          <a:p>
            <a:r>
              <a:rPr lang="en-US" baseline="0" dirty="0"/>
              <a:t>Therefore, PARA is an effective and low-overhead solution to prevent disturbance errors.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044866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250882" name="Notes Placeholder 2"/>
          <p:cNvSpPr>
            <a:spLocks noGrp="1"/>
          </p:cNvSpPr>
          <p:nvPr>
            <p:ph type="body" idx="1"/>
          </p:nvPr>
        </p:nvSpPr>
        <p:spPr bwMode="auto">
          <a:noFill/>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atin typeface="Calibri" charset="0"/>
            </a:endParaRPr>
          </a:p>
        </p:txBody>
      </p:sp>
      <p:sp>
        <p:nvSpPr>
          <p:cNvPr id="250883"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EFE2350-F2DF-964B-A38F-A60565610F04}" type="slidenum">
              <a:rPr lang="en-US" sz="1200">
                <a:solidFill>
                  <a:srgbClr val="000000"/>
                </a:solidFill>
                <a:latin typeface="Calibri" charset="0"/>
                <a:cs typeface="Arial" charset="0"/>
              </a:rPr>
              <a:pPr eaLnBrk="1" hangingPunct="1"/>
              <a:t>19</a:t>
            </a:fld>
            <a:endParaRPr lang="en-US" sz="1200">
              <a:solidFill>
                <a:srgbClr val="000000"/>
              </a:solidFill>
              <a:latin typeface="Calibri" charset="0"/>
              <a:cs typeface="Arial" charset="0"/>
            </a:endParaRPr>
          </a:p>
        </p:txBody>
      </p:sp>
    </p:spTree>
    <p:extLst>
      <p:ext uri="{BB962C8B-B14F-4D97-AF65-F5344CB8AC3E}">
        <p14:creationId xmlns:p14="http://schemas.microsoft.com/office/powerpoint/2010/main" val="6137270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577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8148312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do the errors occur? We see three possible causes.</a:t>
            </a:r>
          </a:p>
          <a:p>
            <a:endParaRPr lang="en-US" dirty="0"/>
          </a:p>
          <a:p>
            <a:r>
              <a:rPr lang="en-US" dirty="0"/>
              <a:t>First, there could electromagnetic</a:t>
            </a:r>
            <a:r>
              <a:rPr lang="en-US" baseline="0" dirty="0"/>
              <a:t> coupling between adjacent </a:t>
            </a:r>
            <a:r>
              <a:rPr lang="en-US" baseline="0" dirty="0" err="1"/>
              <a:t>wordlines</a:t>
            </a:r>
            <a:r>
              <a:rPr lang="en-US" baseline="0" dirty="0"/>
              <a:t>. When the voltage of one is toggled, it could briefly increase the voltage of the other and facilitate the leakage of charge.</a:t>
            </a:r>
          </a:p>
          <a:p>
            <a:endParaRPr lang="en-US" baseline="0" dirty="0"/>
          </a:p>
          <a:p>
            <a:r>
              <a:rPr lang="en-US" baseline="0" dirty="0"/>
              <a:t>Two other possibilities are conductive bridges and hot-carrier injection.</a:t>
            </a:r>
          </a:p>
          <a:p>
            <a:endParaRPr lang="en-US" baseline="0" dirty="0"/>
          </a:p>
          <a:p>
            <a:r>
              <a:rPr lang="en-US" baseline="0" dirty="0"/>
              <a:t>At least one manufacturer confirmed that these three could play a role in the disturbance errors we see them today.</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312437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I will present the characterization</a:t>
            </a:r>
            <a:r>
              <a:rPr lang="en-US" baseline="0" dirty="0"/>
              <a:t> results, one-by-one.</a:t>
            </a:r>
          </a:p>
          <a:p>
            <a:endParaRPr lang="en-US" baseline="0" dirty="0"/>
          </a:p>
          <a:p>
            <a:r>
              <a:rPr lang="en-US" baseline="0" dirty="0"/>
              <a:t>First, I show that most modules are at risk. Second, I show the number of errors in a module as a function of the manufacture date. Third, I show that the errors are symptomatic of charge loss. Fourth, I show that an aggressor induces errors in adjacent rows. Fifth, I show several sensitivity studies. And, finally, I briefly describe other results in the paper.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431466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figure, the x-axis is</a:t>
            </a:r>
            <a:r>
              <a:rPr lang="en-US" baseline="0" dirty="0"/>
              <a:t> the</a:t>
            </a:r>
            <a:r>
              <a:rPr lang="en-US" dirty="0"/>
              <a:t> row-address difference</a:t>
            </a:r>
            <a:r>
              <a:rPr lang="en-US" baseline="0" dirty="0"/>
              <a:t> between an aggressor and its victims. And the y-axis is the number of victim-aggressor pairs that correspond to the row-address difference. For all three modules, we see strong peaks at plus/minus 1. This implies that aggressors and victims have consecutive row-addresses, in other words, they are adjacent.</a:t>
            </a:r>
          </a:p>
          <a:p>
            <a:endParaRPr lang="en-US" baseline="0" dirty="0"/>
          </a:p>
          <a:p>
            <a:r>
              <a:rPr lang="en-US" baseline="0" dirty="0"/>
              <a:t>However, the figure also shows some victims that are not adjacent to the aggressor. We believe this could be caused by two reasons. First, depending on the mapping, two rows that are physically adjacent within the DRAM chip may not have consecutive row-addresses. Second, fault rows are often re-mapped to spare rows that may reside on a different portion of the DRAM chip.</a:t>
            </a:r>
          </a:p>
          <a:p>
            <a:endParaRPr lang="en-US" baseline="0" dirty="0"/>
          </a:p>
          <a:p>
            <a:r>
              <a:rPr lang="en-US" baseline="0" dirty="0"/>
              <a:t>Nevertheless, we conclude that the vast majority of aggressors &amp; victims are adjacent.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718895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figure, the x-axis</a:t>
            </a:r>
            <a:r>
              <a:rPr lang="en-US" baseline="0" dirty="0"/>
              <a:t> is the interval at which we access the aggressor. And the y-axis is the number of errors. To comply with the DRAM standard, we employ a default value of 55ns in our experiments. However, as we increase the access-interval, we see that the number of errors decreases. In particular, at 500ns, there are no errors for all three modules.</a:t>
            </a:r>
          </a:p>
          <a:p>
            <a:endParaRPr lang="en-US" baseline="0" dirty="0"/>
          </a:p>
          <a:p>
            <a:r>
              <a:rPr lang="en-US" baseline="0" dirty="0"/>
              <a:t>From this, we conclude that less frequent accesses induce fewer errors.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678742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figure, the x-axis</a:t>
            </a:r>
            <a:r>
              <a:rPr lang="en-US" baseline="0" dirty="0"/>
              <a:t> is the refresh-interval. And the y-axis is the number of errors. To comply with the DRAM standard, we employ a default value of 64ms in our experiments. However, as we decrease the refresh-interval, we see that the number of errors decreases. In particular, when the refresh is shortened by 7x, there are no errors for all three modules.</a:t>
            </a:r>
          </a:p>
          <a:p>
            <a:endParaRPr lang="en-US" baseline="0" dirty="0"/>
          </a:p>
          <a:p>
            <a:r>
              <a:rPr lang="en-US" baseline="0" dirty="0"/>
              <a:t>From this, we conclude that more frequent accesses induce fewer errors.</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827858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tested the modules with four different data-patterns:</a:t>
            </a:r>
            <a:r>
              <a:rPr lang="en-US" baseline="0" dirty="0"/>
              <a:t> Solid, inverse Solid, </a:t>
            </a:r>
            <a:r>
              <a:rPr lang="en-US" baseline="0" dirty="0" err="1"/>
              <a:t>RowStripe</a:t>
            </a:r>
            <a:r>
              <a:rPr lang="en-US" baseline="0" dirty="0"/>
              <a:t>, and inverse </a:t>
            </a:r>
            <a:r>
              <a:rPr lang="en-US" baseline="0" dirty="0" err="1"/>
              <a:t>RowStripe</a:t>
            </a:r>
            <a:r>
              <a:rPr lang="en-US" baseline="0" dirty="0"/>
              <a:t>. Solid and inverse Solid give us full coverage since each cell is tested with both 1s and 0s. And the same applies to </a:t>
            </a:r>
            <a:r>
              <a:rPr lang="en-US" baseline="0" dirty="0" err="1"/>
              <a:t>RowStripe</a:t>
            </a:r>
            <a:r>
              <a:rPr lang="en-US" baseline="0" dirty="0"/>
              <a:t> and its inverse.</a:t>
            </a:r>
          </a:p>
          <a:p>
            <a:endParaRPr lang="en-US" baseline="0" dirty="0"/>
          </a:p>
          <a:p>
            <a:r>
              <a:rPr lang="en-US" baseline="0" dirty="0"/>
              <a:t>However, we found that the </a:t>
            </a:r>
            <a:r>
              <a:rPr lang="en-US" baseline="0" dirty="0" err="1"/>
              <a:t>rowstripe</a:t>
            </a:r>
            <a:r>
              <a:rPr lang="en-US" baseline="0" dirty="0"/>
              <a:t> pattern had 10 times as more errors than the solid pattern. We also tested many other data-patterns, including random, but found </a:t>
            </a:r>
            <a:r>
              <a:rPr lang="en-US" baseline="0" dirty="0" err="1"/>
              <a:t>RowStripe</a:t>
            </a:r>
            <a:r>
              <a:rPr lang="en-US" baseline="0" dirty="0"/>
              <a:t> to induce the most errors.</a:t>
            </a:r>
          </a:p>
          <a:p>
            <a:endParaRPr lang="en-US" baseline="0" dirty="0"/>
          </a:p>
          <a:p>
            <a:r>
              <a:rPr lang="en-US" baseline="0" dirty="0"/>
              <a:t>Therefore, we conclude that errors are affected by data stored in other cells due to differences in coupling effects between the cells.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059623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a:t>
            </a:r>
            <a:r>
              <a:rPr lang="en-US" baseline="0" dirty="0"/>
              <a:t> we show that victim cells are not weak cells, which are cells that are inherently leaky. According to our experiments, we saw almost no overlap between them.</a:t>
            </a:r>
          </a:p>
          <a:p>
            <a:endParaRPr lang="en-US" baseline="0" dirty="0"/>
          </a:p>
          <a:p>
            <a:r>
              <a:rPr lang="en-US" baseline="0" dirty="0"/>
              <a:t>Second, we show that errors are not strongly affected by temperature. In all of the tests so far, we set the temperature to 50 degrees Celsius. But even when we changed the temperature by 20 degrees, the number of errors changed by less than 15 percent.</a:t>
            </a:r>
          </a:p>
          <a:p>
            <a:endParaRPr lang="en-US" baseline="0" dirty="0"/>
          </a:p>
          <a:p>
            <a:r>
              <a:rPr lang="en-US" baseline="0" dirty="0"/>
              <a:t>Third, we show that errors are repeatable. Across ten iterations of testing, more than 70% of victim cells had errors in every iteration.</a:t>
            </a:r>
          </a:p>
          <a:p>
            <a:r>
              <a:rPr lang="en-US" baseline="0" dirty="0"/>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750612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Fourth, we show that there</a:t>
            </a:r>
            <a:r>
              <a:rPr lang="en-US" baseline="0" dirty="0"/>
              <a:t> are as many as four errors per </a:t>
            </a:r>
            <a:r>
              <a:rPr lang="en-US" baseline="0" dirty="0" err="1"/>
              <a:t>cacheline</a:t>
            </a:r>
            <a:r>
              <a:rPr lang="en-US" baseline="0" dirty="0"/>
              <a:t>. From this, we conclude that simple ECC schemes (for example, SECDED) cannot prevent all errors.</a:t>
            </a:r>
          </a:p>
          <a:p>
            <a:endParaRPr lang="en-US" baseline="0" dirty="0"/>
          </a:p>
          <a:p>
            <a:r>
              <a:rPr lang="en-US" baseline="0" dirty="0"/>
              <a:t>Fifth, we show that the number of cells &amp; rows affected by an aggressor can be as high as 110 or 9, respectively.</a:t>
            </a:r>
          </a:p>
          <a:p>
            <a:endParaRPr lang="en-US" baseline="0" dirty="0"/>
          </a:p>
          <a:p>
            <a:r>
              <a:rPr lang="en-US" baseline="0" dirty="0"/>
              <a:t>Lastly, we show that a very small fraction of victim cells experience an error when either one of the aggressors is toggled.</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951076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577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1234102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7F79D3-8C36-4CB5-B03B-F440DA7B71AF}"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4544371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Slide Image Placeholder 1"/>
          <p:cNvSpPr>
            <a:spLocks noGrp="1" noRot="1" noChangeAspect="1"/>
          </p:cNvSpPr>
          <p:nvPr>
            <p:ph type="sldImg"/>
          </p:nvPr>
        </p:nvSpPr>
        <p:spPr>
          <a:ln/>
        </p:spPr>
      </p:sp>
      <p:sp>
        <p:nvSpPr>
          <p:cNvPr id="31027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If a cell has lost enough charge, this noise can be large enough to cause a failure on a read</a:t>
            </a:r>
          </a:p>
          <a:p>
            <a:r>
              <a:rPr lang="en-US">
                <a:latin typeface="Arial" charset="0"/>
                <a:ea typeface="ＭＳ Ｐゴシック" charset="0"/>
                <a:cs typeface="ＭＳ Ｐゴシック" charset="0"/>
              </a:rPr>
              <a:t>(normally, there is enough noise margin to tolerate the coupling noise)</a:t>
            </a:r>
          </a:p>
        </p:txBody>
      </p:sp>
      <p:sp>
        <p:nvSpPr>
          <p:cNvPr id="31027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B371F93-1368-364E-BACD-3968E0AEB83F}"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1725315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Slide Image Placeholder 1"/>
          <p:cNvSpPr>
            <a:spLocks noGrp="1" noRot="1" noChangeAspect="1"/>
          </p:cNvSpPr>
          <p:nvPr>
            <p:ph type="sldImg"/>
          </p:nvPr>
        </p:nvSpPr>
        <p:spPr>
          <a:ln/>
        </p:spPr>
      </p:sp>
      <p:sp>
        <p:nvSpPr>
          <p:cNvPr id="31027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If a cell has lost enough charge, this noise can be large enough to cause a failure on a read</a:t>
            </a:r>
          </a:p>
          <a:p>
            <a:r>
              <a:rPr lang="en-US">
                <a:latin typeface="Arial" charset="0"/>
                <a:ea typeface="ＭＳ Ｐゴシック" charset="0"/>
                <a:cs typeface="ＭＳ Ｐゴシック" charset="0"/>
              </a:rPr>
              <a:t>(normally, there is enough noise margin to tolerate the coupling noise)</a:t>
            </a:r>
          </a:p>
        </p:txBody>
      </p:sp>
      <p:sp>
        <p:nvSpPr>
          <p:cNvPr id="31027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B371F93-1368-364E-BACD-3968E0AEB83F}"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39226955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7" name="Slide Image Placeholder 1"/>
          <p:cNvSpPr>
            <a:spLocks noGrp="1" noRot="1" noChangeAspect="1"/>
          </p:cNvSpPr>
          <p:nvPr>
            <p:ph type="sldImg"/>
          </p:nvPr>
        </p:nvSpPr>
        <p:spPr>
          <a:ln/>
        </p:spPr>
      </p:sp>
      <p:sp>
        <p:nvSpPr>
          <p:cNvPr id="311298" name="Notes Placeholder 2"/>
          <p:cNvSpPr>
            <a:spLocks noGrp="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Arial" charset="0"/>
              <a:ea typeface="ＭＳ Ｐゴシック" charset="0"/>
              <a:cs typeface="ＭＳ Ｐゴシック" charset="0"/>
            </a:endParaRPr>
          </a:p>
        </p:txBody>
      </p:sp>
      <p:sp>
        <p:nvSpPr>
          <p:cNvPr id="31129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F8212E5-32B0-1B40-8DB6-AB5373768840}"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42388800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high-level</a:t>
            </a:r>
            <a:r>
              <a:rPr lang="en-US" baseline="0" dirty="0"/>
              <a:t> design for online profiling system is based to thee key observations: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F43FFD-D063-514F-A548-7BE8989890C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0019459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Based on</a:t>
            </a:r>
            <a:r>
              <a:rPr lang="en-US" baseline="0" dirty="0"/>
              <a:t> these observations, we propose that in an online profiling system,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F43FFD-D063-514F-A548-7BE8989890C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4195407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pPr/>
              <a:t>102</a:t>
            </a:fld>
            <a:endParaRPr lang="en-US"/>
          </a:p>
        </p:txBody>
      </p:sp>
    </p:spTree>
    <p:extLst>
      <p:ext uri="{BB962C8B-B14F-4D97-AF65-F5344CB8AC3E}">
        <p14:creationId xmlns:p14="http://schemas.microsoft.com/office/powerpoint/2010/main" val="343689432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F5D215-8349-204F-BC92-9713F59A7BB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0057095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F5D215-8349-204F-BC92-9713F59A7BB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107708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F5D215-8349-204F-BC92-9713F59A7BB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0297887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ko-KR" sz="1200" kern="1200" dirty="0">
                <a:solidFill>
                  <a:schemeClr val="tx1"/>
                </a:solidFill>
                <a:effectLst/>
                <a:latin typeface="+mn-lt"/>
                <a:ea typeface="+mn-ea"/>
                <a:cs typeface="+mn-cs"/>
              </a:rPr>
              <a:t>Hi, I’m Minesh Patel from ETH</a:t>
            </a:r>
            <a:r>
              <a:rPr lang="en-US" altLang="ko-KR" sz="1200" kern="1200" baseline="0" dirty="0">
                <a:solidFill>
                  <a:schemeClr val="tx1"/>
                </a:solidFill>
                <a:effectLst/>
                <a:latin typeface="+mn-lt"/>
                <a:ea typeface="+mn-ea"/>
                <a:cs typeface="+mn-cs"/>
              </a:rPr>
              <a:t> Zurich</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ko-KR"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ko-KR" sz="1200" kern="1200" baseline="0" dirty="0">
                <a:solidFill>
                  <a:schemeClr val="tx1"/>
                </a:solidFill>
                <a:effectLst/>
                <a:latin typeface="+mn-lt"/>
                <a:ea typeface="+mn-ea"/>
                <a:cs typeface="+mn-cs"/>
              </a:rPr>
              <a:t>and today, I’ll talk about the reach profiler, a new methodology for DRAM retention failure profiling</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8742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figure, the x-axis is</a:t>
            </a:r>
            <a:r>
              <a:rPr lang="en-US" baseline="0" dirty="0"/>
              <a:t> the module manufacture date. And the y-axis is the number of errors in a module, normalized to one billion cells. In 2008 and 2009, there are no errors. But, in 2010, we first start to see errors in C modules. After 2010, the errors start to proliferate. For A and B modules, we first start to see errors in 2011. In particular, all modules from 2012 and 2013 are vulnerable.</a:t>
            </a:r>
            <a:endParaRPr lang="en-US" dirty="0"/>
          </a:p>
        </p:txBody>
      </p:sp>
      <p:sp>
        <p:nvSpPr>
          <p:cNvPr id="4" name="Slide Number Placeholder 3"/>
          <p:cNvSpPr>
            <a:spLocks noGrp="1"/>
          </p:cNvSpPr>
          <p:nvPr>
            <p:ph type="sldNum" sz="quarter" idx="10"/>
          </p:nvPr>
        </p:nvSpPr>
        <p:spPr/>
        <p:txBody>
          <a:bodyPr/>
          <a:lstStyle/>
          <a:p>
            <a:fld id="{EF7F79D3-8C36-4CB5-B03B-F440DA7B71AF}"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47196782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DRAM is composed of a heterogeneous set of cells with various different</a:t>
            </a:r>
            <a:r>
              <a:rPr lang="en-US" baseline="0" dirty="0"/>
              <a:t> leakage rates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289665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requires</a:t>
            </a:r>
            <a:r>
              <a:rPr lang="en-US" baseline="0" dirty="0"/>
              <a:t> a process called DRAM refresh in order to periodically restore charge to the leaky cells</a:t>
            </a:r>
          </a:p>
          <a:p>
            <a:endParaRPr lang="en-US" baseline="0" dirty="0"/>
          </a:p>
          <a:p>
            <a:r>
              <a:rPr lang="en-US" baseline="0" dirty="0"/>
              <a:t>However, this results in significant system performance and energy penalties.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379159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Ideally,</a:t>
            </a:r>
            <a:r>
              <a:rPr lang="en-US" baseline="0" dirty="0"/>
              <a:t> we would like to identify all the cells that fail at a given refresh interval so that we can extend the default refresh interval past 64ms and mitigate DRAM refresh overhead</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467270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However,</a:t>
            </a:r>
            <a:r>
              <a:rPr lang="en-US" baseline="0" dirty="0"/>
              <a:t> there are a number of unwanted effects that complicate profiling, which I will go into in detail in my talk later this afternoon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915985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order to better</a:t>
            </a:r>
            <a:r>
              <a:rPr lang="en-US" baseline="0" dirty="0"/>
              <a:t> understand these effects in modern DRAM, we perform the first extensive characterization of 368 LPDDR4 DRAM chips</a:t>
            </a:r>
          </a:p>
          <a:p>
            <a:endParaRPr lang="en-US" baseline="0" dirty="0"/>
          </a:p>
          <a:p>
            <a:r>
              <a:rPr lang="en-US" baseline="0" dirty="0"/>
              <a:t>We make two major observations</a:t>
            </a:r>
          </a:p>
          <a:p>
            <a:endParaRPr lang="en-US" baseline="0" dirty="0"/>
          </a:p>
          <a:p>
            <a:r>
              <a:rPr lang="en-US" baseline="0" dirty="0"/>
              <a:t>First, we find that cells are more likely to fail at an increased refresh interval or temperature</a:t>
            </a:r>
          </a:p>
          <a:p>
            <a:endParaRPr lang="en-US" baseline="0" dirty="0"/>
          </a:p>
          <a:p>
            <a:r>
              <a:rPr lang="en-US" baseline="0" dirty="0"/>
              <a:t>Second, we identify a complex tradeoff space surrounding profiling, and characterize it in terms of profiling speed, failure coverage, and false positive rate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716399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leverage these observations to develop the</a:t>
            </a:r>
            <a:r>
              <a:rPr lang="en-US" baseline="0" dirty="0"/>
              <a:t> reach profiler, which searches for failures NOT at the operating conditions,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716965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rather at</a:t>
            </a:r>
            <a:r>
              <a:rPr lang="en-US" baseline="0" dirty="0"/>
              <a:t> reach conditions, where cells are more likely to fail</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493750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find that this not only increases profiling speed and reliability beyond</a:t>
            </a:r>
            <a:r>
              <a:rPr lang="en-US" baseline="0" dirty="0"/>
              <a:t> prior approaches to profiling, </a:t>
            </a:r>
          </a:p>
          <a:p>
            <a:endParaRPr lang="en-US" baseline="0" dirty="0"/>
          </a:p>
          <a:p>
            <a:r>
              <a:rPr lang="en-US" baseline="0" dirty="0"/>
              <a:t>But also enables longer refresh intervals that were previously unreasonable due to profiling overhead</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002446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Please come to my talk at HPCA 2018, if you would like to learn more or have any questions. Thank you very much.</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806547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Tx/>
              <a:buChar char="-"/>
            </a:pPr>
            <a:r>
              <a:rPr lang="en-US" dirty="0"/>
              <a:t>As we have shown earlier, either across</a:t>
            </a:r>
            <a:r>
              <a:rPr lang="en-US" baseline="0" dirty="0"/>
              <a:t> or within </a:t>
            </a:r>
            <a:r>
              <a:rPr lang="en-US" dirty="0"/>
              <a:t>applications, our characterization can identify data that are vulnerable to memory errors and data that are tolerant to memory errors.</a:t>
            </a:r>
          </a:p>
          <a:p>
            <a:pPr marL="174708" indent="-174708">
              <a:buFontTx/>
              <a:buChar char="-"/>
            </a:pPr>
            <a:r>
              <a:rPr lang="en-US" dirty="0"/>
              <a:t>To exploit this observation, we would like to map these different data onto different memory modules according to their memory error tolerance.</a:t>
            </a:r>
          </a:p>
          <a:p>
            <a:pPr marL="174708" indent="-174708">
              <a:buFontTx/>
              <a:buChar char="-"/>
            </a:pPr>
            <a:r>
              <a:rPr lang="en-US" dirty="0"/>
              <a:t>As an example here, we map vulnerable data to reliable memory to improve reliability, and map tolerant data to low-cost less-reliable memory </a:t>
            </a:r>
            <a:r>
              <a:rPr lang="en-US" baseline="0" dirty="0"/>
              <a:t>to </a:t>
            </a:r>
            <a:r>
              <a:rPr lang="en-US" dirty="0"/>
              <a:t>exploit its tolerance and lower the cost. We call this mechanism heterogeneous-reliability memory, HRM.</a:t>
            </a:r>
          </a:p>
          <a:p>
            <a:pPr marL="174708" indent="-174708">
              <a:buFontTx/>
              <a:buChar char="-"/>
            </a:pPr>
            <a:r>
              <a:rPr lang="en-US" dirty="0"/>
              <a:t>Reliable</a:t>
            </a:r>
            <a:r>
              <a:rPr lang="en-US" baseline="0" dirty="0"/>
              <a:t> memory consists of … Low cost memory consists of …</a:t>
            </a:r>
            <a:endParaRPr lang="en-US" dirty="0"/>
          </a:p>
          <a:p>
            <a:pPr marL="174708" indent="-174708">
              <a:buFontTx/>
              <a:buChar char="-"/>
            </a:pPr>
            <a:r>
              <a:rPr lang="en-US" dirty="0"/>
              <a:t>As we will show later, HRM allows us to use weaker error protection in memory, and enables the use of less-tested memory chips to lower the cost of the memory system, while still achieving reasonable single-server reliability target.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D199FA-7989-4A25-927C-BEF5C8B5848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393972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figure, the x-axis is</a:t>
            </a:r>
            <a:r>
              <a:rPr lang="en-US" baseline="0" dirty="0"/>
              <a:t> the module manufacture date. And the y-axis is the number of errors in a module, normalized to one billion cells. In 2008 and 2009, there are no errors. But, in 2010, we first start to see errors in C modules. After 2010, the errors start to proliferate. For A and B modules, we first start to see errors in 2011. In particular, all modules from 2012 and 2013 are vulnerable.</a:t>
            </a:r>
            <a:endParaRPr lang="en-US" dirty="0"/>
          </a:p>
        </p:txBody>
      </p:sp>
      <p:sp>
        <p:nvSpPr>
          <p:cNvPr id="4" name="Slide Number Placeholder 3"/>
          <p:cNvSpPr>
            <a:spLocks noGrp="1"/>
          </p:cNvSpPr>
          <p:nvPr>
            <p:ph type="sldNum" sz="quarter" idx="10"/>
          </p:nvPr>
        </p:nvSpPr>
        <p:spPr/>
        <p:txBody>
          <a:bodyPr/>
          <a:lstStyle/>
          <a:p>
            <a:fld id="{EF7F79D3-8C36-4CB5-B03B-F440DA7B71AF}"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8228413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138</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577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92167721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Slide Image Placeholder 1"/>
          <p:cNvSpPr>
            <a:spLocks noGrp="1" noRot="1" noChangeAspect="1" noTextEdit="1"/>
          </p:cNvSpPr>
          <p:nvPr>
            <p:ph type="sldImg"/>
          </p:nvPr>
        </p:nvSpPr>
        <p:spPr>
          <a:ln/>
        </p:spPr>
      </p:sp>
      <p:sp>
        <p:nvSpPr>
          <p:cNvPr id="209922" name="Notes Placeholder 2"/>
          <p:cNvSpPr>
            <a:spLocks noGrp="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Arial" charset="0"/>
              <a:ea typeface="ＭＳ Ｐゴシック" charset="0"/>
              <a:cs typeface="ＭＳ Ｐゴシック" charset="0"/>
            </a:endParaRPr>
          </a:p>
        </p:txBody>
      </p:sp>
      <p:sp>
        <p:nvSpPr>
          <p:cNvPr id="20992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A63F22A-D283-BD47-9E59-796EDCCC2D37}"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140</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377086592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Slide Image Placeholder 1"/>
          <p:cNvSpPr>
            <a:spLocks noGrp="1" noRot="1" noChangeAspect="1" noTextEdit="1"/>
          </p:cNvSpPr>
          <p:nvPr>
            <p:ph type="sldImg"/>
          </p:nvPr>
        </p:nvSpPr>
        <p:spPr>
          <a:ln/>
        </p:spPr>
      </p:sp>
      <p:sp>
        <p:nvSpPr>
          <p:cNvPr id="225282" name="Notes Placeholder 2"/>
          <p:cNvSpPr>
            <a:spLocks noGrp="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Arial" charset="0"/>
              <a:ea typeface="ＭＳ Ｐゴシック" charset="0"/>
              <a:cs typeface="ＭＳ Ｐゴシック" charset="0"/>
            </a:endParaRPr>
          </a:p>
        </p:txBody>
      </p:sp>
      <p:sp>
        <p:nvSpPr>
          <p:cNvPr id="22528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A34B16A-A8BD-244A-A6C6-576159C115D6}"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147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180679656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Slide Image Placeholder 1"/>
          <p:cNvSpPr>
            <a:spLocks noGrp="1" noRot="1" noChangeAspect="1"/>
          </p:cNvSpPr>
          <p:nvPr>
            <p:ph type="sldImg"/>
          </p:nvPr>
        </p:nvSpPr>
        <p:spPr>
          <a:ln/>
        </p:spPr>
      </p:sp>
      <p:sp>
        <p:nvSpPr>
          <p:cNvPr id="26419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When we read from one page in a block, we apply a high voltage to all the other pages in the same block. We will explain why later</a:t>
            </a:r>
          </a:p>
        </p:txBody>
      </p:sp>
      <p:sp>
        <p:nvSpPr>
          <p:cNvPr id="26419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DC9ADEB-8BBF-1542-A789-E3417689B7C5}"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154</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297995535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Slide Image Placeholder 1"/>
          <p:cNvSpPr>
            <a:spLocks noGrp="1" noRot="1" noChangeAspect="1"/>
          </p:cNvSpPr>
          <p:nvPr>
            <p:ph type="sldImg"/>
          </p:nvPr>
        </p:nvSpPr>
        <p:spPr>
          <a:ln/>
        </p:spPr>
      </p:sp>
      <p:sp>
        <p:nvSpPr>
          <p:cNvPr id="266242"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Now, let’s zoom in to a single block of flash memory, which consists of an array of flash pages.</a:t>
            </a:r>
          </a:p>
          <a:p>
            <a:r>
              <a:rPr lang="en-US">
                <a:latin typeface="Arial" charset="0"/>
                <a:ea typeface="ＭＳ Ｐゴシック" charset="0"/>
                <a:cs typeface="ＭＳ Ｐゴシック" charset="0"/>
              </a:rPr>
              <a:t>Each flash page is written to flash cells located in the same row.</a:t>
            </a:r>
          </a:p>
          <a:p>
            <a:r>
              <a:rPr lang="en-US">
                <a:latin typeface="Arial" charset="0"/>
                <a:ea typeface="ＭＳ Ｐゴシック" charset="0"/>
                <a:cs typeface="ＭＳ Ｐゴシック" charset="0"/>
              </a:rPr>
              <a:t>Each row of cells are controlled by the same horizontal wire.</a:t>
            </a:r>
          </a:p>
          <a:p>
            <a:r>
              <a:rPr lang="en-US">
                <a:latin typeface="Arial" charset="0"/>
                <a:ea typeface="ＭＳ Ｐゴシック" charset="0"/>
                <a:cs typeface="ＭＳ Ｐゴシック" charset="0"/>
              </a:rPr>
              <a:t>Each column of cells are connected in series with a sense amplifier at the bottom. </a:t>
            </a:r>
          </a:p>
        </p:txBody>
      </p:sp>
      <p:sp>
        <p:nvSpPr>
          <p:cNvPr id="26624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51D6164-23B8-B046-BED0-9C1285A065B8}"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155</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408658871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89" name="Slide Image Placeholder 1"/>
          <p:cNvSpPr>
            <a:spLocks noGrp="1" noRot="1" noChangeAspect="1"/>
          </p:cNvSpPr>
          <p:nvPr>
            <p:ph type="sldImg"/>
          </p:nvPr>
        </p:nvSpPr>
        <p:spPr>
          <a:ln/>
        </p:spPr>
      </p:sp>
      <p:sp>
        <p:nvSpPr>
          <p:cNvPr id="268290"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Now let’s zoom in again to look at a single flash cell, or, it can also be called, a floating gate transistor.</a:t>
            </a:r>
          </a:p>
          <a:p>
            <a:endParaRPr lang="en-US">
              <a:latin typeface="Arial" charset="0"/>
              <a:ea typeface="ＭＳ Ｐゴシック" charset="0"/>
              <a:cs typeface="ＭＳ Ｐゴシック" charset="0"/>
            </a:endParaRPr>
          </a:p>
        </p:txBody>
      </p:sp>
      <p:sp>
        <p:nvSpPr>
          <p:cNvPr id="268291"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A1A3721-F261-6E4E-AC12-4A172EDBF29D}"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156</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161829782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Slide Image Placeholder 1"/>
          <p:cNvSpPr>
            <a:spLocks noGrp="1" noRot="1" noChangeAspect="1"/>
          </p:cNvSpPr>
          <p:nvPr>
            <p:ph type="sldImg"/>
          </p:nvPr>
        </p:nvSpPr>
        <p:spPr>
          <a:ln/>
        </p:spPr>
      </p:sp>
      <p:sp>
        <p:nvSpPr>
          <p:cNvPr id="27033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Now, if we have two flash cells programmed to different threshold voltages, 2V and 3V, we can distinguish them with a read voltage of 2.5V.</a:t>
            </a:r>
          </a:p>
          <a:p>
            <a:r>
              <a:rPr lang="en-US">
                <a:latin typeface="Arial" charset="0"/>
                <a:ea typeface="ＭＳ Ｐゴシック" charset="0"/>
                <a:cs typeface="ＭＳ Ｐゴシック" charset="0"/>
              </a:rPr>
              <a:t>When we apply 2.5V to the gate, since the read voltage is higher than the threshold voltage, …</a:t>
            </a:r>
          </a:p>
          <a:p>
            <a:r>
              <a:rPr lang="en-US">
                <a:latin typeface="Arial" charset="0"/>
                <a:ea typeface="ＭＳ Ｐゴシック" charset="0"/>
                <a:cs typeface="ＭＳ Ｐゴシック" charset="0"/>
              </a:rPr>
              <a:t>Now if we look back at this example, we can see that the threshold voltage of each flash cell actually represents the value being stored.</a:t>
            </a:r>
          </a:p>
        </p:txBody>
      </p:sp>
      <p:sp>
        <p:nvSpPr>
          <p:cNvPr id="27033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43212D5-35D4-D540-A8DC-0FFC637E3569}"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157</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203133132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5" name="Slide Image Placeholder 1"/>
          <p:cNvSpPr>
            <a:spLocks noGrp="1" noRot="1" noChangeAspect="1"/>
          </p:cNvSpPr>
          <p:nvPr>
            <p:ph type="sldImg"/>
          </p:nvPr>
        </p:nvSpPr>
        <p:spPr>
          <a:ln/>
        </p:spPr>
      </p:sp>
      <p:sp>
        <p:nvSpPr>
          <p:cNvPr id="27238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But, for the same cells, when we apply a high voltage to them, regardless of the threshold voltage, any cell will be passed-through.</a:t>
            </a:r>
          </a:p>
          <a:p>
            <a:r>
              <a:rPr lang="en-US">
                <a:latin typeface="Arial" charset="0"/>
                <a:ea typeface="ＭＳ Ｐゴシック" charset="0"/>
                <a:cs typeface="ＭＳ Ｐゴシック" charset="0"/>
              </a:rPr>
              <a:t>So we call this voltage pass-through voltage or Vpass</a:t>
            </a:r>
          </a:p>
        </p:txBody>
      </p:sp>
      <p:sp>
        <p:nvSpPr>
          <p:cNvPr id="27238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81B18DF-D3E9-1B4A-AA18-92767ACC8EF4}"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158</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334553083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Slide Image Placeholder 1"/>
          <p:cNvSpPr>
            <a:spLocks noGrp="1" noRot="1" noChangeAspect="1"/>
          </p:cNvSpPr>
          <p:nvPr>
            <p:ph type="sldImg"/>
          </p:nvPr>
        </p:nvSpPr>
        <p:spPr>
          <a:ln/>
        </p:spPr>
      </p:sp>
      <p:sp>
        <p:nvSpPr>
          <p:cNvPr id="27443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Now, let’s look at an example array of flash cells. </a:t>
            </a:r>
          </a:p>
          <a:p>
            <a:r>
              <a:rPr lang="en-US">
                <a:latin typeface="Arial" charset="0"/>
                <a:ea typeface="ＭＳ Ｐゴシック" charset="0"/>
                <a:cs typeface="ＭＳ Ｐゴシック" charset="0"/>
              </a:rPr>
              <a:t>In this example, we make up threshold voltage numbers for each cell. </a:t>
            </a:r>
          </a:p>
          <a:p>
            <a:r>
              <a:rPr lang="en-US">
                <a:latin typeface="Arial" charset="0"/>
                <a:ea typeface="ＭＳ Ｐゴシック" charset="0"/>
                <a:cs typeface="ＭＳ Ｐゴシック" charset="0"/>
              </a:rPr>
              <a:t>Let’s say we want to read from the second page in this array. </a:t>
            </a:r>
          </a:p>
          <a:p>
            <a:r>
              <a:rPr lang="en-US">
                <a:latin typeface="Arial" charset="0"/>
                <a:ea typeface="ＭＳ Ｐゴシック" charset="0"/>
                <a:cs typeface="ＭＳ Ｐゴシック" charset="0"/>
              </a:rPr>
              <a:t>So we apply a read voltage of 2.5 V to the second page</a:t>
            </a:r>
          </a:p>
          <a:p>
            <a:r>
              <a:rPr lang="en-US">
                <a:latin typeface="Arial" charset="0"/>
                <a:ea typeface="ＭＳ Ｐゴシック" charset="0"/>
                <a:cs typeface="ＭＳ Ｐゴシック" charset="0"/>
              </a:rPr>
              <a:t>And since all the other pages are connected in series, we apply a high pass-through voltage of 5 V to the other pages.</a:t>
            </a:r>
          </a:p>
          <a:p>
            <a:r>
              <a:rPr lang="en-US">
                <a:latin typeface="Arial" charset="0"/>
                <a:ea typeface="ＭＳ Ｐゴシック" charset="0"/>
                <a:cs typeface="ＭＳ Ｐゴシック" charset="0"/>
              </a:rPr>
              <a:t>As we can see, the high pass through voltage switches on all the flash pages being passed-through, allowing the sense amplifier to read the values stored in the second page.</a:t>
            </a:r>
          </a:p>
          <a:p>
            <a:r>
              <a:rPr lang="en-US">
                <a:latin typeface="Arial" charset="0"/>
                <a:ea typeface="ＭＳ Ｐゴシック" charset="0"/>
                <a:cs typeface="ＭＳ Ｐゴシック" charset="0"/>
              </a:rPr>
              <a:t>In this case, the correct values …</a:t>
            </a:r>
          </a:p>
        </p:txBody>
      </p:sp>
      <p:sp>
        <p:nvSpPr>
          <p:cNvPr id="27443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DB7274C-C746-1245-8EC9-47D814B7B19A}"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159</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172558385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1" name="Slide Image Placeholder 1"/>
          <p:cNvSpPr>
            <a:spLocks noGrp="1" noRot="1" noChangeAspect="1"/>
          </p:cNvSpPr>
          <p:nvPr>
            <p:ph type="sldImg"/>
          </p:nvPr>
        </p:nvSpPr>
        <p:spPr>
          <a:ln/>
        </p:spPr>
      </p:sp>
      <p:sp>
        <p:nvSpPr>
          <p:cNvPr id="276482"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However, the high pass through voltage can generate read disturb problem, which we will introduce now.</a:t>
            </a:r>
          </a:p>
          <a:p>
            <a:r>
              <a:rPr lang="en-US">
                <a:latin typeface="Arial" charset="0"/>
                <a:ea typeface="ＭＳ Ｐゴシック" charset="0"/>
                <a:cs typeface="ＭＳ Ｐゴシック" charset="0"/>
              </a:rPr>
              <a:t>When we want to read page 3, instead of page 2, this high pass through voltage now needs to be applied on the 2</a:t>
            </a:r>
            <a:r>
              <a:rPr lang="en-US" baseline="30000">
                <a:latin typeface="Arial" charset="0"/>
                <a:ea typeface="ＭＳ Ｐゴシック" charset="0"/>
                <a:cs typeface="ＭＳ Ｐゴシック" charset="0"/>
              </a:rPr>
              <a:t>nd</a:t>
            </a:r>
            <a:r>
              <a:rPr lang="en-US">
                <a:latin typeface="Arial" charset="0"/>
                <a:ea typeface="ＭＳ Ｐゴシック" charset="0"/>
                <a:cs typeface="ＭＳ Ｐゴシック" charset="0"/>
              </a:rPr>
              <a:t> page. </a:t>
            </a:r>
          </a:p>
          <a:p>
            <a:r>
              <a:rPr lang="en-US">
                <a:latin typeface="Arial" charset="0"/>
                <a:ea typeface="ＭＳ Ｐゴシック" charset="0"/>
                <a:cs typeface="ＭＳ Ｐゴシック" charset="0"/>
              </a:rPr>
              <a:t>When we repeatedly read page 3, the pass through voltage induces a weak programming effect on the second page.</a:t>
            </a:r>
          </a:p>
          <a:p>
            <a:endParaRPr lang="en-US">
              <a:latin typeface="Arial" charset="0"/>
              <a:ea typeface="ＭＳ Ｐゴシック" charset="0"/>
              <a:cs typeface="ＭＳ Ｐゴシック" charset="0"/>
            </a:endParaRPr>
          </a:p>
          <a:p>
            <a:endParaRPr lang="en-US">
              <a:latin typeface="Arial" charset="0"/>
              <a:ea typeface="ＭＳ Ｐゴシック" charset="0"/>
              <a:cs typeface="ＭＳ Ｐゴシック" charset="0"/>
            </a:endParaRPr>
          </a:p>
          <a:p>
            <a:endParaRPr lang="en-US">
              <a:latin typeface="Arial" charset="0"/>
              <a:ea typeface="ＭＳ Ｐゴシック" charset="0"/>
              <a:cs typeface="ＭＳ Ｐゴシック" charset="0"/>
            </a:endParaRPr>
          </a:p>
          <a:p>
            <a:endParaRPr lang="en-US">
              <a:latin typeface="Arial" charset="0"/>
              <a:ea typeface="ＭＳ Ｐゴシック" charset="0"/>
              <a:cs typeface="ＭＳ Ｐゴシック" charset="0"/>
            </a:endParaRPr>
          </a:p>
        </p:txBody>
      </p:sp>
      <p:sp>
        <p:nvSpPr>
          <p:cNvPr id="27648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8C48932-6149-C740-8971-A25EA3723FB1}"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160</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41625427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figure, the x-axis is</a:t>
            </a:r>
            <a:r>
              <a:rPr lang="en-US" baseline="0" dirty="0"/>
              <a:t> the module manufacture date. And the y-axis is the number of errors in a module, normalized to one billion cells. In 2008 and 2009, there are no errors. But, in 2010, we first start to see errors in C modules. After 2010, the errors start to proliferate. For A and B modules, we first start to see errors in 2011. In particular, all modules from 2012 and 2013 are vulnerable.</a:t>
            </a:r>
            <a:endParaRPr lang="en-US" dirty="0"/>
          </a:p>
        </p:txBody>
      </p:sp>
      <p:sp>
        <p:nvSpPr>
          <p:cNvPr id="4" name="Slide Number Placeholder 3"/>
          <p:cNvSpPr>
            <a:spLocks noGrp="1"/>
          </p:cNvSpPr>
          <p:nvPr>
            <p:ph type="sldNum" sz="quarter" idx="10"/>
          </p:nvPr>
        </p:nvSpPr>
        <p:spPr/>
        <p:txBody>
          <a:bodyPr/>
          <a:lstStyle/>
          <a:p>
            <a:fld id="{EF7F79D3-8C36-4CB5-B03B-F440DA7B71AF}"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25162858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29" name="Slide Image Placeholder 1"/>
          <p:cNvSpPr>
            <a:spLocks noGrp="1" noRot="1" noChangeAspect="1"/>
          </p:cNvSpPr>
          <p:nvPr>
            <p:ph type="sldImg"/>
          </p:nvPr>
        </p:nvSpPr>
        <p:spPr>
          <a:ln/>
        </p:spPr>
      </p:sp>
      <p:sp>
        <p:nvSpPr>
          <p:cNvPr id="278530"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As the weak programming effect accumulates, the threshold voltage of each flash cell increases, and the threshold voltage state of a cell can be altered.</a:t>
            </a:r>
          </a:p>
          <a:p>
            <a:r>
              <a:rPr lang="en-US">
                <a:latin typeface="Arial" charset="0"/>
                <a:ea typeface="ＭＳ Ｐゴシック" charset="0"/>
                <a:cs typeface="ＭＳ Ｐゴシック" charset="0"/>
              </a:rPr>
              <a:t>In this case, when we read page 2 again, we will read incorrect values from page 2, 0001</a:t>
            </a:r>
          </a:p>
          <a:p>
            <a:r>
              <a:rPr lang="en-US">
                <a:latin typeface="Arial" charset="0"/>
                <a:ea typeface="ＭＳ Ｐゴシック" charset="0"/>
                <a:cs typeface="ＭＳ Ｐゴシック" charset="0"/>
              </a:rPr>
              <a:t>Flash vendors conservatively set this pass-through voltage to a high voltage.</a:t>
            </a:r>
          </a:p>
          <a:p>
            <a:r>
              <a:rPr lang="en-US">
                <a:latin typeface="Arial" charset="0"/>
                <a:ea typeface="ＭＳ Ｐゴシック" charset="0"/>
                <a:cs typeface="ＭＳ Ｐゴシック" charset="0"/>
              </a:rPr>
              <a:t>However, we find in the paper that it is unnecessary to set to this high, and that reducing this voltage by just a bit will reduce read disturb errors significantly in the future.</a:t>
            </a:r>
          </a:p>
          <a:p>
            <a:endParaRPr lang="en-US">
              <a:latin typeface="Arial" charset="0"/>
              <a:ea typeface="ＭＳ Ｐゴシック" charset="0"/>
              <a:cs typeface="ＭＳ Ｐゴシック" charset="0"/>
            </a:endParaRPr>
          </a:p>
        </p:txBody>
      </p:sp>
      <p:sp>
        <p:nvSpPr>
          <p:cNvPr id="278531"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0E1217C-28FF-D34A-9FE1-C109057AC2E5}"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161</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167356649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Slide Image Placeholder 1"/>
          <p:cNvSpPr>
            <a:spLocks noGrp="1" noRot="1" noChangeAspect="1"/>
          </p:cNvSpPr>
          <p:nvPr>
            <p:ph type="sldImg"/>
          </p:nvPr>
        </p:nvSpPr>
        <p:spPr>
          <a:ln/>
        </p:spPr>
      </p:sp>
      <p:sp>
        <p:nvSpPr>
          <p:cNvPr id="258050"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174708" indent="-174708">
              <a:buFontTx/>
              <a:buChar char="-"/>
            </a:pPr>
            <a:r>
              <a:rPr lang="en-US">
                <a:latin typeface="Arial" charset="0"/>
                <a:ea typeface="ＭＳ Ｐゴシック" charset="0"/>
                <a:cs typeface="ＭＳ Ｐゴシック" charset="0"/>
              </a:rPr>
              <a:t>When we read data from one page, we have to apply a high voltage to multiple other flash pages that are connected to this page, and we call this high pass-through voltage.</a:t>
            </a:r>
          </a:p>
          <a:p>
            <a:pPr marL="174708" indent="-174708">
              <a:buFontTx/>
              <a:buChar char="-"/>
            </a:pPr>
            <a:r>
              <a:rPr lang="en-US">
                <a:latin typeface="Arial" charset="0"/>
                <a:ea typeface="ＭＳ Ｐゴシック" charset="0"/>
                <a:cs typeface="ＭＳ Ｐゴシック" charset="0"/>
              </a:rPr>
              <a:t>Over time this high pass-through voltage can alter the values stored in unread flash pages.  We call this a read disturb error. </a:t>
            </a:r>
          </a:p>
          <a:p>
            <a:pPr marL="174708" indent="-174708">
              <a:buFontTx/>
              <a:buChar char="-"/>
            </a:pPr>
            <a:r>
              <a:rPr lang="en-US">
                <a:latin typeface="Arial" charset="0"/>
                <a:ea typeface="ＭＳ Ｐゴシック" charset="0"/>
                <a:cs typeface="ＭＳ Ｐゴシック" charset="0"/>
              </a:rPr>
              <a:t>For the first time in open literature, we characterize read disturb on real NAND flash chips, and show that read disturb errors exist in today’s flash chips and is expected to increase in the future.</a:t>
            </a:r>
          </a:p>
          <a:p>
            <a:pPr marL="174708" indent="-174708">
              <a:buFontTx/>
              <a:buChar char="-"/>
            </a:pPr>
            <a:r>
              <a:rPr lang="en-US">
                <a:latin typeface="Arial" charset="0"/>
                <a:ea typeface="ＭＳ Ｐゴシック" charset="0"/>
                <a:cs typeface="ＭＳ Ｐゴシック" charset="0"/>
              </a:rPr>
              <a:t>We make two key observations from the characterization.</a:t>
            </a:r>
          </a:p>
          <a:p>
            <a:pPr marL="174708" indent="-174708">
              <a:buFontTx/>
              <a:buChar char="-"/>
            </a:pPr>
            <a:r>
              <a:rPr lang="en-US">
                <a:latin typeface="Arial" charset="0"/>
                <a:ea typeface="ＭＳ Ｐゴシック" charset="0"/>
                <a:cs typeface="ＭＳ Ｐゴシック" charset="0"/>
              </a:rPr>
              <a:t>Using our characterization, we develop two techniques that can help flash memory tolerate such read disturb errors.</a:t>
            </a:r>
          </a:p>
        </p:txBody>
      </p:sp>
      <p:sp>
        <p:nvSpPr>
          <p:cNvPr id="258051"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03AB9CB-DE53-BF46-ADB8-1FDD70EFBE71}"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162</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157010167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5" name="Slide Image Placeholder 1"/>
          <p:cNvSpPr>
            <a:spLocks noGrp="1" noRot="1" noChangeAspect="1"/>
          </p:cNvSpPr>
          <p:nvPr>
            <p:ph type="sldImg"/>
          </p:nvPr>
        </p:nvSpPr>
        <p:spPr>
          <a:ln/>
        </p:spPr>
      </p:sp>
      <p:sp>
        <p:nvSpPr>
          <p:cNvPr id="31334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charset="0"/>
                <a:ea typeface="ＭＳ Ｐゴシック" charset="-128"/>
              </a:rPr>
              <a:t>RDR exploits each cell’s read disturb resistance. </a:t>
            </a:r>
          </a:p>
          <a:p>
            <a:r>
              <a:rPr lang="en-US" altLang="en-US">
                <a:latin typeface="Arial" charset="0"/>
                <a:ea typeface="ＭＳ Ｐゴシック" charset="-128"/>
              </a:rPr>
              <a:t>Because of process variation, each cell can be classified as either disturb resistant or disturb prone.</a:t>
            </a:r>
          </a:p>
          <a:p>
            <a:r>
              <a:rPr lang="en-US" altLang="en-US">
                <a:latin typeface="Arial" charset="0"/>
                <a:ea typeface="ＭＳ Ｐゴシック" charset="-128"/>
              </a:rPr>
              <a:t>After the same amount of read disturbs, the threshold voltage of a disturb-resistant cell does not change much, but the threshold voltage change of a disturb-prone cell is high.</a:t>
            </a:r>
          </a:p>
        </p:txBody>
      </p:sp>
      <p:sp>
        <p:nvSpPr>
          <p:cNvPr id="31334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FE1B6AA-D03F-394B-8F13-3F8818C44026}" type="slidenum">
              <a:rPr kumimoji="0" lang="en-US" altLang="en-US" sz="1200" b="0" i="0" u="none" strike="noStrike" kern="1200" cap="none" spc="0" normalizeH="0" baseline="0" noProof="0">
                <a:ln>
                  <a:noFill/>
                </a:ln>
                <a:solidFill>
                  <a:srgbClr val="000000"/>
                </a:solidFill>
                <a:effectLst/>
                <a:uLnTx/>
                <a:uFillTx/>
                <a:latin typeface="Calibri" charset="0"/>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163</a:t>
            </a:fld>
            <a:endParaRPr kumimoji="0" lang="en-US" altLang="en-US" sz="1200" b="0" i="0" u="none" strike="noStrike" kern="1200" cap="none" spc="0" normalizeH="0" baseline="0" noProof="0">
              <a:ln>
                <a:noFill/>
              </a:ln>
              <a:solidFill>
                <a:srgbClr val="000000"/>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416032715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3" name="Slide Image Placeholder 1"/>
          <p:cNvSpPr>
            <a:spLocks noGrp="1" noRot="1" noChangeAspect="1"/>
          </p:cNvSpPr>
          <p:nvPr>
            <p:ph type="sldImg"/>
          </p:nvPr>
        </p:nvSpPr>
        <p:spPr>
          <a:ln/>
        </p:spPr>
      </p:sp>
      <p:sp>
        <p:nvSpPr>
          <p:cNvPr id="31539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charset="0"/>
                <a:ea typeface="ＭＳ Ｐゴシック" charset="-128"/>
              </a:rPr>
              <a:t>As our fourth observation, we find some flash cells are more prone to read disturb.</a:t>
            </a:r>
          </a:p>
          <a:p>
            <a:r>
              <a:rPr lang="en-US" altLang="en-US">
                <a:latin typeface="Arial" charset="0"/>
                <a:ea typeface="ＭＳ Ｐゴシック" charset="-128"/>
              </a:rPr>
              <a:t>Now lets look at an example of the erased and P1 state.</a:t>
            </a:r>
          </a:p>
          <a:p>
            <a:r>
              <a:rPr lang="en-US" altLang="en-US">
                <a:latin typeface="Arial" charset="0"/>
                <a:ea typeface="ＭＳ Ｐゴシック" charset="-128"/>
              </a:rPr>
              <a:t>With no read disturb, the threshold voltage of disturb prone and resistant cells are randomly distributed.</a:t>
            </a:r>
          </a:p>
          <a:p>
            <a:r>
              <a:rPr lang="en-US" altLang="en-US">
                <a:latin typeface="Arial" charset="0"/>
                <a:ea typeface="ＭＳ Ｐゴシック" charset="-128"/>
              </a:rPr>
              <a:t>After a significant amount of read disturb, the cells redistribute because of read disturb.</a:t>
            </a:r>
          </a:p>
          <a:p>
            <a:r>
              <a:rPr lang="en-US" altLang="en-US">
                <a:latin typeface="Arial" charset="0"/>
                <a:ea typeface="ＭＳ Ｐゴシック" charset="-128"/>
              </a:rPr>
              <a:t>At this point, we can see that disturb-prone cells have higher threshold voltages within each state,</a:t>
            </a:r>
          </a:p>
          <a:p>
            <a:r>
              <a:rPr lang="en-US" altLang="en-US">
                <a:latin typeface="Arial" charset="0"/>
                <a:ea typeface="ＭＳ Ｐゴシック" charset="-128"/>
              </a:rPr>
              <a:t>And disturb-resistant cells have lower threshold voltages.</a:t>
            </a:r>
          </a:p>
          <a:p>
            <a:r>
              <a:rPr lang="en-US" altLang="en-US">
                <a:latin typeface="Arial" charset="0"/>
                <a:ea typeface="ＭＳ Ｐゴシック" charset="-128"/>
              </a:rPr>
              <a:t>Now, if we look at the cells susceptible to errors, which are cells with threshold voltage closer to the boundary.</a:t>
            </a:r>
          </a:p>
          <a:p>
            <a:r>
              <a:rPr lang="en-US" altLang="en-US">
                <a:latin typeface="Arial" charset="0"/>
                <a:ea typeface="ＭＳ Ｐゴシック" charset="-128"/>
              </a:rPr>
              <a:t>The disturb-prone cells are from the erased state, and the disturb-resistant cells are from the P1 state.</a:t>
            </a:r>
          </a:p>
        </p:txBody>
      </p:sp>
      <p:sp>
        <p:nvSpPr>
          <p:cNvPr id="31539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49E0505-953E-2B42-9D41-653C021C3D5F}" type="slidenum">
              <a:rPr kumimoji="0" lang="en-US" altLang="en-US" sz="1200" b="0" i="0" u="none" strike="noStrike" kern="1200" cap="none" spc="0" normalizeH="0" baseline="0" noProof="0">
                <a:ln>
                  <a:noFill/>
                </a:ln>
                <a:solidFill>
                  <a:srgbClr val="000000"/>
                </a:solidFill>
                <a:effectLst/>
                <a:uLnTx/>
                <a:uFillTx/>
                <a:latin typeface="Calibri" charset="0"/>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164</a:t>
            </a:fld>
            <a:endParaRPr kumimoji="0" lang="en-US" altLang="en-US" sz="1200" b="0" i="0" u="none" strike="noStrike" kern="1200" cap="none" spc="0" normalizeH="0" baseline="0" noProof="0">
              <a:ln>
                <a:noFill/>
              </a:ln>
              <a:solidFill>
                <a:srgbClr val="000000"/>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52299691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1" name="Slide Image Placeholder 1"/>
          <p:cNvSpPr>
            <a:spLocks noGrp="1" noRot="1" noChangeAspect="1"/>
          </p:cNvSpPr>
          <p:nvPr>
            <p:ph type="sldImg"/>
          </p:nvPr>
        </p:nvSpPr>
        <p:spPr>
          <a:ln/>
        </p:spPr>
      </p:sp>
      <p:sp>
        <p:nvSpPr>
          <p:cNvPr id="31744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charset="0"/>
                <a:ea typeface="ＭＳ Ｐゴシック" charset="-128"/>
              </a:rPr>
              <a:t>Based on this finding, we propose read disturb oriented error recovery to identify disturb-prone and resistant cells after a failure has happened to recover from read disturb errors.</a:t>
            </a:r>
          </a:p>
          <a:p>
            <a:r>
              <a:rPr lang="en-US" altLang="en-US">
                <a:latin typeface="Arial" charset="0"/>
                <a:ea typeface="ＭＳ Ｐゴシック" charset="-128"/>
              </a:rPr>
              <a:t>After an uncorrectable flash error, the following steps are triggered.</a:t>
            </a:r>
          </a:p>
          <a:p>
            <a:endParaRPr lang="en-US" altLang="en-US">
              <a:latin typeface="Arial" charset="0"/>
              <a:ea typeface="ＭＳ Ｐゴシック" charset="-128"/>
            </a:endParaRPr>
          </a:p>
        </p:txBody>
      </p:sp>
      <p:sp>
        <p:nvSpPr>
          <p:cNvPr id="31744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EEC825F-F971-CF4F-8BC4-3424B71EDA79}" type="slidenum">
              <a:rPr kumimoji="0" lang="en-US" altLang="en-US" sz="1200" b="0" i="0" u="none" strike="noStrike" kern="1200" cap="none" spc="0" normalizeH="0" baseline="0" noProof="0">
                <a:ln>
                  <a:noFill/>
                </a:ln>
                <a:solidFill>
                  <a:srgbClr val="000000"/>
                </a:solidFill>
                <a:effectLst/>
                <a:uLnTx/>
                <a:uFillTx/>
                <a:latin typeface="Calibri" charset="0"/>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165</a:t>
            </a:fld>
            <a:endParaRPr kumimoji="0" lang="en-US" altLang="en-US" sz="1200" b="0" i="0" u="none" strike="noStrike" kern="1200" cap="none" spc="0" normalizeH="0" baseline="0" noProof="0">
              <a:ln>
                <a:noFill/>
              </a:ln>
              <a:solidFill>
                <a:srgbClr val="000000"/>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168571674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8487431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1978240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1140588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7885176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044634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demonstrate the</a:t>
            </a:r>
            <a:r>
              <a:rPr lang="en-US" baseline="0" dirty="0"/>
              <a:t> errors on multiple x86 systems. </a:t>
            </a:r>
            <a:r>
              <a:rPr lang="en-US" dirty="0"/>
              <a:t>Shown to the bottom-left is a</a:t>
            </a:r>
            <a:r>
              <a:rPr lang="en-US" baseline="0" dirty="0"/>
              <a:t> “disturbance kernel”. When executed, it forces two rows to be opened and closed one after the other – over and over again. Consequently</a:t>
            </a:r>
            <a:r>
              <a:rPr lang="en-US" dirty="0"/>
              <a:t>, it induces many errors in the module.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AAB90D-FD29-4A5F-A91F-CD65CF7CAC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3919974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9589338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0220552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3111451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6016470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3255846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9757341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63842"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en-US">
              <a:latin typeface="Calibri" charset="0"/>
            </a:endParaRPr>
          </a:p>
        </p:txBody>
      </p:sp>
      <p:sp>
        <p:nvSpPr>
          <p:cNvPr id="163843"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960F916-6C97-E94D-9CB7-52CBDA6F7E2C}"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204</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cs typeface="Arial" charset="0"/>
            </a:endParaRPr>
          </a:p>
        </p:txBody>
      </p:sp>
    </p:spTree>
    <p:extLst>
      <p:ext uri="{BB962C8B-B14F-4D97-AF65-F5344CB8AC3E}">
        <p14:creationId xmlns:p14="http://schemas.microsoft.com/office/powerpoint/2010/main" val="136377451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7" name="Slide Image Placeholder 1"/>
          <p:cNvSpPr>
            <a:spLocks noGrp="1" noRot="1" noChangeAspect="1"/>
          </p:cNvSpPr>
          <p:nvPr>
            <p:ph type="sldImg"/>
          </p:nvPr>
        </p:nvSpPr>
        <p:spPr>
          <a:ln/>
        </p:spPr>
      </p:sp>
      <p:sp>
        <p:nvSpPr>
          <p:cNvPr id="311298"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
        <p:nvSpPr>
          <p:cNvPr id="31129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F8212E5-32B0-1B40-8DB6-AB5373768840}"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213</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175119835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high-level</a:t>
            </a:r>
            <a:r>
              <a:rPr lang="en-US" baseline="0" dirty="0"/>
              <a:t> design for online profiling system is based to thee key observations: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F43FFD-D063-514F-A548-7BE8989890C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1388932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Based on</a:t>
            </a:r>
            <a:r>
              <a:rPr lang="en-US" baseline="0" dirty="0"/>
              <a:t> these observations, we propose that in an online profiling system,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F43FFD-D063-514F-A548-7BE8989890C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884990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demonstrate the</a:t>
            </a:r>
            <a:r>
              <a:rPr lang="en-US" baseline="0" dirty="0"/>
              <a:t> errors on multiple x86 systems. </a:t>
            </a:r>
            <a:r>
              <a:rPr lang="en-US" dirty="0"/>
              <a:t>Shown to the bottom-left is a</a:t>
            </a:r>
            <a:r>
              <a:rPr lang="en-US" baseline="0" dirty="0"/>
              <a:t> “disturbance kernel”. When executed, it forces two rows to be opened and closed one after the other – over and over again. Consequently</a:t>
            </a:r>
            <a:r>
              <a:rPr lang="en-US" dirty="0"/>
              <a:t>, it induces many errors in the module.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AAB90D-FD29-4A5F-A91F-CD65CF7CAC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7321844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220</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5779"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94557507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F5D215-8349-204F-BC92-9713F59A7BB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2681131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F5D215-8349-204F-BC92-9713F59A7BB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8530967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F5D215-8349-204F-BC92-9713F59A7BB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760137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demonstrate the</a:t>
            </a:r>
            <a:r>
              <a:rPr lang="en-US" baseline="0" dirty="0"/>
              <a:t> errors on multiple x86 systems. </a:t>
            </a:r>
            <a:r>
              <a:rPr lang="en-US" dirty="0"/>
              <a:t>Shown to the bottom-left is a</a:t>
            </a:r>
            <a:r>
              <a:rPr lang="en-US" baseline="0" dirty="0"/>
              <a:t> “disturbance kernel”. When executed, it forces two rows to be opened and closed one after the other – over and over again. Consequently</a:t>
            </a:r>
            <a:r>
              <a:rPr lang="en-US" dirty="0"/>
              <a:t>, it induces many errors in the module.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AAB90D-FD29-4A5F-A91F-CD65CF7CAC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811672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7.xml"/><Relationship Id="rId4" Type="http://schemas.openxmlformats.org/officeDocument/2006/relationships/image" Target="../media/image5.emf"/></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9.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74798383"/>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6820733"/>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2077888"/>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2606719"/>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69601064"/>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7941158"/>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42369188"/>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461306"/>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63792512"/>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20236361"/>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76666256"/>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1785251"/>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3190055"/>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6774506"/>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r>
              <a:rPr lang="en-US" altLang="en-US" dirty="0">
                <a:solidFill>
                  <a:srgbClr val="000000"/>
                </a:solidFill>
              </a:rPr>
              <a:t>CHIPPER: HPCA 2011</a:t>
            </a: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546172"/>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395310"/>
          </a:xfrm>
          <a:ln/>
        </p:spPr>
        <p:txBody>
          <a:bodyPr/>
          <a:lstStyle>
            <a:lvl1pPr>
              <a:defRPr/>
            </a:lvl1pPr>
          </a:lstStyle>
          <a:p>
            <a:r>
              <a:rPr lang="en-US" altLang="en-US" dirty="0">
                <a:solidFill>
                  <a:srgbClr val="000000"/>
                </a:solidFill>
              </a:rPr>
              <a:t>CHIPPER: HPCA 2011</a:t>
            </a: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2110258"/>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64919528"/>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91959976"/>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40789655"/>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2437517"/>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737585"/>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79839402"/>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6838992"/>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9253517"/>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2485112"/>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5939329"/>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7987462"/>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67334739"/>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974618"/>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2148924"/>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6244487"/>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594966"/>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27776866"/>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9915277"/>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83009747"/>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938578"/>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996562"/>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99823875"/>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6627791"/>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84908108"/>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4252285"/>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3481355"/>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13963788"/>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2680472"/>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15242114"/>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39464020"/>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6771237"/>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94381690"/>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55737539"/>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5964383"/>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7102026"/>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51157730"/>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8104299"/>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0197620"/>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29900483"/>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53385155"/>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2013795"/>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2506705"/>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56184746"/>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9774164"/>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89804165"/>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45264924"/>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4588555"/>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7595845"/>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64914348"/>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4865600"/>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9087117"/>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6221515"/>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03218779"/>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9316749"/>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09382393"/>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51510711"/>
      </p:ext>
    </p:extLst>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736569"/>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4059779"/>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7974614"/>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60563103"/>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8307966"/>
      </p:ext>
    </p:extLst>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70766992"/>
      </p:ext>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769532"/>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28072713"/>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840216"/>
      </p:ext>
    </p:extLst>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63551887"/>
      </p:ext>
    </p:extLst>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12893416"/>
      </p:ext>
    </p:extLst>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5623611"/>
      </p:ext>
    </p:extLst>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1074657"/>
      </p:ext>
    </p:extLst>
  </p:cSld>
  <p:clrMapOvr>
    <a:masterClrMapping/>
  </p:clrMapOv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44777081"/>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60163028"/>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82878914"/>
      </p:ext>
    </p:extLst>
  </p:cSld>
  <p:clrMapOvr>
    <a:masterClrMapping/>
  </p:clrMapOv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0489629"/>
      </p:ext>
    </p:extLst>
  </p:cSld>
  <p:clrMapOvr>
    <a:masterClrMapping/>
  </p:clrMapOvr>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15560"/>
      </p:ext>
    </p:extLst>
  </p:cSld>
  <p:clrMapOvr>
    <a:masterClrMapping/>
  </p:clrMapOvr>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5459952"/>
      </p:ext>
    </p:extLst>
  </p:cSld>
  <p:clrMapOvr>
    <a:masterClrMapping/>
  </p:clrMapOvr>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123489"/>
      </p:ext>
    </p:extLst>
  </p:cSld>
  <p:clrMapOvr>
    <a:masterClrMapping/>
  </p:clrMapOvr>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8066245"/>
      </p:ext>
    </p:extLst>
  </p:cSld>
  <p:clrMapOvr>
    <a:masterClrMapping/>
  </p:clrMapOvr>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9883743"/>
      </p:ext>
    </p:extLst>
  </p:cSld>
  <p:clrMapOvr>
    <a:masterClrMapping/>
  </p:clrMapOvr>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0224853"/>
      </p:ext>
    </p:extLst>
  </p:cSld>
  <p:clrMapOvr>
    <a:masterClrMapping/>
  </p:clrMapOvr>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2647908"/>
      </p:ext>
    </p:extLst>
  </p:cSld>
  <p:clrMapOvr>
    <a:masterClrMapping/>
  </p:clrMapOvr>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70390558"/>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6337853"/>
      </p:ext>
    </p:extLst>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4037458"/>
      </p:ext>
    </p:extLst>
  </p:cSld>
  <p:clrMapOvr>
    <a:masterClrMapping/>
  </p:clrMapOv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p>
        </p:txBody>
      </p:sp>
      <p:sp>
        <p:nvSpPr>
          <p:cNvPr id="6" name="Rectangle 1030"/>
          <p:cNvSpPr>
            <a:spLocks noGrp="1" noChangeArrowheads="1"/>
          </p:cNvSpPr>
          <p:nvPr>
            <p:ph type="sldNum" sz="quarter" idx="11"/>
          </p:nvPr>
        </p:nvSpPr>
        <p:spPr/>
        <p:txBody>
          <a:bodyPr/>
          <a:lstStyle>
            <a:lvl1pPr>
              <a:defRPr/>
            </a:lvl1pPr>
          </a:lstStyle>
          <a:p>
            <a:pPr>
              <a:defRPr/>
            </a:pPr>
            <a:fld id="{02CDD642-5717-9C43-BCF7-E4F88A58C1C2}" type="slidenum">
              <a:rPr lang="en-US"/>
              <a:pPr>
                <a:defRPr/>
              </a:pPr>
              <a:t>‹#›</a:t>
            </a:fld>
            <a:endParaRPr lang="en-US"/>
          </a:p>
        </p:txBody>
      </p:sp>
    </p:spTree>
    <p:extLst>
      <p:ext uri="{BB962C8B-B14F-4D97-AF65-F5344CB8AC3E}">
        <p14:creationId xmlns:p14="http://schemas.microsoft.com/office/powerpoint/2010/main" val="1254422593"/>
      </p:ext>
    </p:extLst>
  </p:cSld>
  <p:clrMapOvr>
    <a:masterClrMapping/>
  </p:clrMapOv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FD84AC23-9DE4-C746-BC02-D3085298AE85}" type="slidenum">
              <a:rPr lang="en-US"/>
              <a:pPr>
                <a:defRPr/>
              </a:pPr>
              <a:t>‹#›</a:t>
            </a:fld>
            <a:endParaRPr lang="en-US"/>
          </a:p>
        </p:txBody>
      </p:sp>
    </p:spTree>
    <p:extLst>
      <p:ext uri="{BB962C8B-B14F-4D97-AF65-F5344CB8AC3E}">
        <p14:creationId xmlns:p14="http://schemas.microsoft.com/office/powerpoint/2010/main" val="3369825448"/>
      </p:ext>
    </p:extLst>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39065027-C458-0F45-A175-76C38D629A02}" type="slidenum">
              <a:rPr lang="en-US"/>
              <a:pPr>
                <a:defRPr/>
              </a:pPr>
              <a:t>‹#›</a:t>
            </a:fld>
            <a:endParaRPr lang="en-US"/>
          </a:p>
        </p:txBody>
      </p:sp>
    </p:spTree>
    <p:extLst>
      <p:ext uri="{BB962C8B-B14F-4D97-AF65-F5344CB8AC3E}">
        <p14:creationId xmlns:p14="http://schemas.microsoft.com/office/powerpoint/2010/main" val="4240962719"/>
      </p:ext>
    </p:extLst>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0B3F2552-3716-B24B-9F3D-FF7B024E8C3A}" type="slidenum">
              <a:rPr lang="en-US"/>
              <a:pPr>
                <a:defRPr/>
              </a:pPr>
              <a:t>‹#›</a:t>
            </a:fld>
            <a:endParaRPr lang="en-US"/>
          </a:p>
        </p:txBody>
      </p:sp>
    </p:spTree>
    <p:extLst>
      <p:ext uri="{BB962C8B-B14F-4D97-AF65-F5344CB8AC3E}">
        <p14:creationId xmlns:p14="http://schemas.microsoft.com/office/powerpoint/2010/main" val="3349633555"/>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p>
        </p:txBody>
      </p:sp>
      <p:sp>
        <p:nvSpPr>
          <p:cNvPr id="8" name="Rectangle 1030"/>
          <p:cNvSpPr>
            <a:spLocks noGrp="1" noChangeArrowheads="1"/>
          </p:cNvSpPr>
          <p:nvPr>
            <p:ph type="sldNum" sz="quarter" idx="11"/>
          </p:nvPr>
        </p:nvSpPr>
        <p:spPr>
          <a:ln/>
        </p:spPr>
        <p:txBody>
          <a:bodyPr/>
          <a:lstStyle>
            <a:lvl1pPr>
              <a:defRPr/>
            </a:lvl1pPr>
          </a:lstStyle>
          <a:p>
            <a:pPr>
              <a:defRPr/>
            </a:pPr>
            <a:fld id="{C07D5230-971F-2E41-8CFA-14A60A5B226D}" type="slidenum">
              <a:rPr lang="en-US"/>
              <a:pPr>
                <a:defRPr/>
              </a:pPr>
              <a:t>‹#›</a:t>
            </a:fld>
            <a:endParaRPr lang="en-US"/>
          </a:p>
        </p:txBody>
      </p:sp>
    </p:spTree>
    <p:extLst>
      <p:ext uri="{BB962C8B-B14F-4D97-AF65-F5344CB8AC3E}">
        <p14:creationId xmlns:p14="http://schemas.microsoft.com/office/powerpoint/2010/main" val="686320648"/>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1"/>
          </p:nvPr>
        </p:nvSpPr>
        <p:spPr>
          <a:ln/>
        </p:spPr>
        <p:txBody>
          <a:bodyPr/>
          <a:lstStyle>
            <a:lvl1pPr>
              <a:defRPr/>
            </a:lvl1pPr>
          </a:lstStyle>
          <a:p>
            <a:pPr>
              <a:defRPr/>
            </a:pPr>
            <a:fld id="{380DEAA0-2A78-7C4C-AC1D-0745BDD65952}" type="slidenum">
              <a:rPr lang="en-US"/>
              <a:pPr>
                <a:defRPr/>
              </a:pPr>
              <a:t>‹#›</a:t>
            </a:fld>
            <a:endParaRPr lang="en-US"/>
          </a:p>
        </p:txBody>
      </p:sp>
    </p:spTree>
    <p:extLst>
      <p:ext uri="{BB962C8B-B14F-4D97-AF65-F5344CB8AC3E}">
        <p14:creationId xmlns:p14="http://schemas.microsoft.com/office/powerpoint/2010/main" val="1329154556"/>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p>
        </p:txBody>
      </p:sp>
      <p:sp>
        <p:nvSpPr>
          <p:cNvPr id="3" name="Rectangle 1030"/>
          <p:cNvSpPr>
            <a:spLocks noGrp="1" noChangeArrowheads="1"/>
          </p:cNvSpPr>
          <p:nvPr>
            <p:ph type="sldNum" sz="quarter" idx="11"/>
          </p:nvPr>
        </p:nvSpPr>
        <p:spPr>
          <a:ln/>
        </p:spPr>
        <p:txBody>
          <a:bodyPr/>
          <a:lstStyle>
            <a:lvl1pPr>
              <a:defRPr/>
            </a:lvl1pPr>
          </a:lstStyle>
          <a:p>
            <a:pPr>
              <a:defRPr/>
            </a:pPr>
            <a:fld id="{A4DA15DC-7DB6-2E4F-8E40-D436CE9278D6}" type="slidenum">
              <a:rPr lang="en-US"/>
              <a:pPr>
                <a:defRPr/>
              </a:pPr>
              <a:t>‹#›</a:t>
            </a:fld>
            <a:endParaRPr lang="en-US"/>
          </a:p>
        </p:txBody>
      </p:sp>
    </p:spTree>
    <p:extLst>
      <p:ext uri="{BB962C8B-B14F-4D97-AF65-F5344CB8AC3E}">
        <p14:creationId xmlns:p14="http://schemas.microsoft.com/office/powerpoint/2010/main" val="1328609927"/>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B69972F1-201A-1341-A138-68D5169749F5}" type="slidenum">
              <a:rPr lang="en-US"/>
              <a:pPr>
                <a:defRPr/>
              </a:pPr>
              <a:t>‹#›</a:t>
            </a:fld>
            <a:endParaRPr lang="en-US"/>
          </a:p>
        </p:txBody>
      </p:sp>
    </p:spTree>
    <p:extLst>
      <p:ext uri="{BB962C8B-B14F-4D97-AF65-F5344CB8AC3E}">
        <p14:creationId xmlns:p14="http://schemas.microsoft.com/office/powerpoint/2010/main" val="3583802723"/>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4E7A4686-03CC-5744-B2F1-C7CFBAB9DD97}" type="slidenum">
              <a:rPr lang="en-US"/>
              <a:pPr>
                <a:defRPr/>
              </a:pPr>
              <a:t>‹#›</a:t>
            </a:fld>
            <a:endParaRPr lang="en-US"/>
          </a:p>
        </p:txBody>
      </p:sp>
    </p:spTree>
    <p:extLst>
      <p:ext uri="{BB962C8B-B14F-4D97-AF65-F5344CB8AC3E}">
        <p14:creationId xmlns:p14="http://schemas.microsoft.com/office/powerpoint/2010/main" val="511547140"/>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1889560"/>
      </p:ext>
    </p:extLst>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D4A60323-C27F-274D-98DD-E8A584096F1A}" type="slidenum">
              <a:rPr lang="en-US"/>
              <a:pPr>
                <a:defRPr/>
              </a:pPr>
              <a:t>‹#›</a:t>
            </a:fld>
            <a:endParaRPr lang="en-US"/>
          </a:p>
        </p:txBody>
      </p:sp>
    </p:spTree>
    <p:extLst>
      <p:ext uri="{BB962C8B-B14F-4D97-AF65-F5344CB8AC3E}">
        <p14:creationId xmlns:p14="http://schemas.microsoft.com/office/powerpoint/2010/main" val="2842246284"/>
      </p:ext>
    </p:extLst>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0198D1A2-8B05-D448-BEED-1DCCC56698B6}" type="slidenum">
              <a:rPr lang="en-US"/>
              <a:pPr>
                <a:defRPr/>
              </a:pPr>
              <a:t>‹#›</a:t>
            </a:fld>
            <a:endParaRPr lang="en-US"/>
          </a:p>
        </p:txBody>
      </p:sp>
    </p:spTree>
    <p:extLst>
      <p:ext uri="{BB962C8B-B14F-4D97-AF65-F5344CB8AC3E}">
        <p14:creationId xmlns:p14="http://schemas.microsoft.com/office/powerpoint/2010/main" val="276210459"/>
      </p:ext>
    </p:extLst>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70B2FA06-CF86-2545-AF2A-570D639DE5A2}" type="slidenum">
              <a:rPr lang="en-US"/>
              <a:pPr>
                <a:defRPr/>
              </a:pPr>
              <a:t>‹#›</a:t>
            </a:fld>
            <a:endParaRPr lang="en-US"/>
          </a:p>
        </p:txBody>
      </p:sp>
    </p:spTree>
    <p:extLst>
      <p:ext uri="{BB962C8B-B14F-4D97-AF65-F5344CB8AC3E}">
        <p14:creationId xmlns:p14="http://schemas.microsoft.com/office/powerpoint/2010/main" val="2828830028"/>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70461737"/>
      </p:ext>
    </p:extLst>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sz="28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3977340"/>
      </p:ext>
    </p:extLst>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8964163"/>
      </p:ext>
    </p:extLst>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64227174"/>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3425256"/>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0028508"/>
      </p:ext>
    </p:extLst>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1796304"/>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87858197"/>
      </p:ext>
    </p:extLst>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9483577"/>
      </p:ext>
    </p:extLst>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82701788"/>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9848879"/>
      </p:ext>
    </p:extLst>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6933164"/>
      </p:ext>
    </p:extLst>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44599387"/>
      </p:ext>
    </p:extLst>
  </p:cSld>
  <p:clrMapOvr>
    <a:masterClrMapping/>
  </p:clrMapOv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560067"/>
      </p:ext>
    </p:extLst>
  </p:cSld>
  <p:clrMapOvr>
    <a:masterClrMapping/>
  </p:clrMapOv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234862"/>
      </p:ext>
    </p:extLst>
  </p:cSld>
  <p:clrMapOvr>
    <a:masterClrMapping/>
  </p:clrMapOv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3120778"/>
      </p:ext>
    </p:extLst>
  </p:cSld>
  <p:clrMapOvr>
    <a:masterClrMapping/>
  </p:clrMapOv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07624576"/>
      </p:ext>
    </p:extLst>
  </p:cSld>
  <p:clrMapOvr>
    <a:masterClrMapping/>
  </p:clrMapOv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88977436"/>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2321076"/>
      </p:ext>
    </p:extLst>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79739623"/>
      </p:ext>
    </p:extLst>
  </p:cSld>
  <p:clrMapOvr>
    <a:masterClrMapping/>
  </p:clrMapOvr>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50802086"/>
      </p:ext>
    </p:extLst>
  </p:cSld>
  <p:clrMapOvr>
    <a:masterClrMapping/>
  </p:clrMapOv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97001118"/>
      </p:ext>
    </p:extLst>
  </p:cSld>
  <p:clrMapOvr>
    <a:masterClrMapping/>
  </p:clrMapOv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23235911"/>
      </p:ext>
    </p:extLst>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948123"/>
      </p:ext>
    </p:extLst>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9193878"/>
      </p:ext>
    </p:extLst>
  </p:cSld>
  <p:clrMapOvr>
    <a:masterClrMapping/>
  </p:clrMapOvr>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31185237"/>
      </p:ext>
    </p:extLst>
  </p:cSld>
  <p:clrMapOvr>
    <a:masterClrMapping/>
  </p:clrMapOvr>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43883693"/>
      </p:ext>
    </p:extLst>
  </p:cSld>
  <p:clrMapOvr>
    <a:masterClrMapping/>
  </p:clrMapOvr>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69650700"/>
      </p:ext>
    </p:extLst>
  </p:cSld>
  <p:clrMapOvr>
    <a:masterClrMapping/>
  </p:clrMapOvr>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0384331"/>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x">
  <p:cSld name="Bullet">
    <p:bg>
      <p:bgPr>
        <a:solidFill>
          <a:srgbClr val="FFFFFF"/>
        </a:solidFill>
        <a:effectLst/>
      </p:bgPr>
    </p:bg>
    <p:spTree>
      <p:nvGrpSpPr>
        <p:cNvPr id="1" name=""/>
        <p:cNvGrpSpPr/>
        <p:nvPr/>
      </p:nvGrpSpPr>
      <p:grpSpPr>
        <a:xfrm>
          <a:off x="0" y="0"/>
          <a:ext cx="0" cy="0"/>
          <a:chOff x="0" y="0"/>
          <a:chExt cx="0" cy="0"/>
        </a:xfrm>
      </p:grpSpPr>
      <p:sp>
        <p:nvSpPr>
          <p:cNvPr id="18" name="Shape 18"/>
          <p:cNvSpPr>
            <a:spLocks noGrp="1"/>
          </p:cNvSpPr>
          <p:nvPr>
            <p:ph type="title"/>
          </p:nvPr>
        </p:nvSpPr>
        <p:spPr>
          <a:prstGeom prst="rect">
            <a:avLst/>
          </a:prstGeom>
        </p:spPr>
        <p:txBody>
          <a:bodyPr/>
          <a:lstStyle/>
          <a:p>
            <a:pPr lvl="0">
              <a:defRPr sz="1800" spc="0"/>
            </a:pPr>
            <a:r>
              <a:rPr sz="3500" spc="-34"/>
              <a:t>Title Text</a:t>
            </a:r>
          </a:p>
        </p:txBody>
      </p:sp>
      <p:sp>
        <p:nvSpPr>
          <p:cNvPr id="19" name="Shape 19"/>
          <p:cNvSpPr>
            <a:spLocks noGrp="1"/>
          </p:cNvSpPr>
          <p:nvPr>
            <p:ph type="body" idx="1"/>
          </p:nvPr>
        </p:nvSpPr>
        <p:spPr>
          <a:xfrm>
            <a:off x="553641" y="1360884"/>
            <a:ext cx="8027789" cy="5025628"/>
          </a:xfrm>
          <a:prstGeom prst="rect">
            <a:avLst/>
          </a:prstGeom>
        </p:spPr>
        <p:txBody>
          <a:bodyPr/>
          <a:lstStyle>
            <a:lvl1pPr marL="162579" indent="-162579">
              <a:lnSpc>
                <a:spcPct val="110000"/>
              </a:lnSpc>
              <a:spcBef>
                <a:spcPts val="1287"/>
              </a:spcBef>
              <a:buClr>
                <a:srgbClr val="3B5998"/>
              </a:buClr>
              <a:buSzPct val="65000"/>
              <a:buFont typeface="Lucida Grande"/>
              <a:buChar char="▪"/>
              <a:defRPr sz="2100" spc="-64">
                <a:solidFill>
                  <a:srgbClr val="000000"/>
                </a:solidFill>
                <a:latin typeface="+mn-lt"/>
                <a:ea typeface="+mn-ea"/>
                <a:cs typeface="+mn-cs"/>
                <a:sym typeface="Vista Sans OT Reg"/>
              </a:defRPr>
            </a:lvl1pPr>
            <a:lvl2pPr marL="363792" indent="-181080">
              <a:lnSpc>
                <a:spcPct val="110000"/>
              </a:lnSpc>
              <a:spcBef>
                <a:spcPts val="1060"/>
              </a:spcBef>
              <a:buClr>
                <a:srgbClr val="9A9A9A"/>
              </a:buClr>
              <a:buFont typeface="Lucida Grande"/>
              <a:buChar char="▪"/>
              <a:defRPr sz="2100" spc="-64">
                <a:solidFill>
                  <a:srgbClr val="000000"/>
                </a:solidFill>
                <a:latin typeface="+mn-lt"/>
                <a:ea typeface="+mn-ea"/>
                <a:cs typeface="+mn-cs"/>
                <a:sym typeface="Vista Sans OT Reg"/>
              </a:defRPr>
            </a:lvl2pPr>
            <a:lvl3pPr marL="527279" indent="-133005">
              <a:lnSpc>
                <a:spcPct val="110000"/>
              </a:lnSpc>
              <a:spcBef>
                <a:spcPts val="1060"/>
              </a:spcBef>
              <a:buClr>
                <a:srgbClr val="9A9A9A"/>
              </a:buClr>
              <a:buSzPct val="54999"/>
              <a:buFont typeface="Lucida Grande"/>
              <a:buChar char="▪"/>
              <a:defRPr sz="2000" spc="-59">
                <a:solidFill>
                  <a:srgbClr val="000000"/>
                </a:solidFill>
                <a:latin typeface="+mn-lt"/>
                <a:ea typeface="+mn-ea"/>
                <a:cs typeface="+mn-cs"/>
                <a:sym typeface="Vista Sans OT Reg"/>
              </a:defRPr>
            </a:lvl3pPr>
            <a:lvl4pPr marL="704382" indent="-137012">
              <a:lnSpc>
                <a:spcPct val="110000"/>
              </a:lnSpc>
              <a:spcBef>
                <a:spcPts val="1060"/>
              </a:spcBef>
              <a:buClr>
                <a:srgbClr val="9A9A9A"/>
              </a:buClr>
              <a:buSzPct val="45000"/>
              <a:buFont typeface="Lucida Grande"/>
              <a:buChar char="▪"/>
              <a:defRPr sz="2000" spc="-59">
                <a:solidFill>
                  <a:srgbClr val="000000"/>
                </a:solidFill>
                <a:latin typeface="+mn-lt"/>
                <a:ea typeface="+mn-ea"/>
                <a:cs typeface="+mn-cs"/>
                <a:sym typeface="Vista Sans OT Reg"/>
              </a:defRPr>
            </a:lvl4pPr>
            <a:lvl5pPr marL="878158" indent="-120987">
              <a:lnSpc>
                <a:spcPct val="110000"/>
              </a:lnSpc>
              <a:spcBef>
                <a:spcPts val="1060"/>
              </a:spcBef>
              <a:buClr>
                <a:srgbClr val="9A9A9A"/>
              </a:buClr>
              <a:buFont typeface="Lucida Grande"/>
              <a:buChar char="▪"/>
              <a:defRPr sz="1800" spc="-55">
                <a:solidFill>
                  <a:srgbClr val="000000"/>
                </a:solidFill>
                <a:latin typeface="+mn-lt"/>
                <a:ea typeface="+mn-ea"/>
                <a:cs typeface="+mn-cs"/>
                <a:sym typeface="Vista Sans OT Reg"/>
              </a:defRPr>
            </a:lvl5pPr>
          </a:lstStyle>
          <a:p>
            <a:pPr lvl="0">
              <a:defRPr sz="1800" spc="0"/>
            </a:pPr>
            <a:r>
              <a:rPr sz="2100" spc="-64"/>
              <a:t>Body Level One</a:t>
            </a:r>
          </a:p>
          <a:p>
            <a:pPr lvl="1">
              <a:defRPr sz="1800" spc="0"/>
            </a:pPr>
            <a:r>
              <a:rPr sz="2100" spc="-64"/>
              <a:t>Body Level Two</a:t>
            </a:r>
          </a:p>
          <a:p>
            <a:pPr lvl="2">
              <a:defRPr sz="1800" spc="0"/>
            </a:pPr>
            <a:r>
              <a:rPr sz="2000" spc="-59"/>
              <a:t>Body Level Three</a:t>
            </a:r>
          </a:p>
          <a:p>
            <a:pPr lvl="3">
              <a:defRPr sz="1800" spc="0"/>
            </a:pPr>
            <a:r>
              <a:rPr sz="2000" spc="-59"/>
              <a:t>Body Level Four</a:t>
            </a:r>
          </a:p>
          <a:p>
            <a:pPr lvl="4">
              <a:defRPr sz="1800" spc="0"/>
            </a:pPr>
            <a:r>
              <a:rPr sz="1800" spc="-55"/>
              <a:t>Body Level Five</a:t>
            </a:r>
          </a:p>
        </p:txBody>
      </p:sp>
    </p:spTree>
    <p:extLst>
      <p:ext uri="{BB962C8B-B14F-4D97-AF65-F5344CB8AC3E}">
        <p14:creationId xmlns:p14="http://schemas.microsoft.com/office/powerpoint/2010/main" val="3829022896"/>
      </p:ext>
    </p:extLst>
  </p:cSld>
  <p:clrMapOvr>
    <a:masterClrMapping/>
  </p:clrMapOvr>
  <p:transition spd="med"/>
</p:sldLayout>
</file>

<file path=ppt/slideLayouts/slideLayout2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33802"/>
      </p:ext>
    </p:extLst>
  </p:cSld>
  <p:clrMapOvr>
    <a:masterClrMapping/>
  </p:clrMapOvr>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9577748"/>
      </p:ext>
    </p:extLst>
  </p:cSld>
  <p:clrMapOvr>
    <a:masterClrMapping/>
  </p:clrMapOvr>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759025"/>
      </p:ext>
    </p:extLst>
  </p:cSld>
  <p:clrMapOvr>
    <a:masterClrMapping/>
  </p:clrMapOv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220365"/>
      </p:ext>
    </p:extLst>
  </p:cSld>
  <p:clrMapOvr>
    <a:masterClrMapping/>
  </p:clrMapOvr>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37159023"/>
      </p:ext>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29583518"/>
      </p:ext>
    </p:extLst>
  </p:cSld>
  <p:clrMapOvr>
    <a:masterClrMapping/>
  </p:clrMapOv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cs typeface="ＭＳ Ｐゴシック" charset="0"/>
              </a:defRPr>
            </a:lvl1pPr>
          </a:lstStyle>
          <a:p>
            <a:pPr>
              <a:defRPr/>
            </a:pPr>
            <a:fld id="{2B0615E8-B7BA-A94F-8CD8-59ABAB50F7E7}" type="slidenum">
              <a:rPr lang="en-US"/>
              <a:pPr>
                <a:defRPr/>
              </a:pPr>
              <a:t>‹#›</a:t>
            </a:fld>
            <a:endParaRPr lang="en-US"/>
          </a:p>
        </p:txBody>
      </p:sp>
    </p:spTree>
    <p:extLst>
      <p:ext uri="{BB962C8B-B14F-4D97-AF65-F5344CB8AC3E}">
        <p14:creationId xmlns:p14="http://schemas.microsoft.com/office/powerpoint/2010/main" val="2127648336"/>
      </p:ext>
    </p:extLst>
  </p:cSld>
  <p:clrMapOvr>
    <a:masterClrMapping/>
  </p:clrMapOvr>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8E574D81-B5DE-384D-B24B-566C679AE608}" type="slidenum">
              <a:rPr lang="en-US"/>
              <a:pPr>
                <a:defRPr/>
              </a:pPr>
              <a:t>‹#›</a:t>
            </a:fld>
            <a:endParaRPr lang="en-US"/>
          </a:p>
        </p:txBody>
      </p:sp>
    </p:spTree>
    <p:extLst>
      <p:ext uri="{BB962C8B-B14F-4D97-AF65-F5344CB8AC3E}">
        <p14:creationId xmlns:p14="http://schemas.microsoft.com/office/powerpoint/2010/main" val="1574409365"/>
      </p:ext>
    </p:extLst>
  </p:cSld>
  <p:clrMapOvr>
    <a:masterClrMapping/>
  </p:clrMapOvr>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7F718DBD-A8C3-BF41-B930-E6F09B914FC3}" type="slidenum">
              <a:rPr lang="en-US"/>
              <a:pPr>
                <a:defRPr/>
              </a:pPr>
              <a:t>‹#›</a:t>
            </a:fld>
            <a:endParaRPr lang="en-US"/>
          </a:p>
        </p:txBody>
      </p:sp>
    </p:spTree>
    <p:extLst>
      <p:ext uri="{BB962C8B-B14F-4D97-AF65-F5344CB8AC3E}">
        <p14:creationId xmlns:p14="http://schemas.microsoft.com/office/powerpoint/2010/main" val="2922284687"/>
      </p:ext>
    </p:extLst>
  </p:cSld>
  <p:clrMapOvr>
    <a:masterClrMapping/>
  </p:clrMapOvr>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79E6F74A-33AD-9C44-A652-5BC058E44322}" type="slidenum">
              <a:rPr lang="en-US"/>
              <a:pPr>
                <a:defRPr/>
              </a:pPr>
              <a:t>‹#›</a:t>
            </a:fld>
            <a:endParaRPr lang="en-US"/>
          </a:p>
        </p:txBody>
      </p:sp>
    </p:spTree>
    <p:extLst>
      <p:ext uri="{BB962C8B-B14F-4D97-AF65-F5344CB8AC3E}">
        <p14:creationId xmlns:p14="http://schemas.microsoft.com/office/powerpoint/2010/main" val="817325218"/>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85399281"/>
      </p:ext>
    </p:extLst>
  </p:cSld>
  <p:clrMapOvr>
    <a:masterClrMapping/>
  </p:clrMapOvr>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a:defRPr>
                <a:cs typeface="ＭＳ Ｐゴシック" charset="0"/>
              </a:defRPr>
            </a:lvl1pPr>
          </a:lstStyle>
          <a:p>
            <a:pPr>
              <a:defRPr/>
            </a:pPr>
            <a:fld id="{2FE313B9-34D2-9B4F-924F-705E340D7A3C}" type="slidenum">
              <a:rPr lang="en-US"/>
              <a:pPr>
                <a:defRPr/>
              </a:pPr>
              <a:t>‹#›</a:t>
            </a:fld>
            <a:endParaRPr lang="en-US"/>
          </a:p>
        </p:txBody>
      </p:sp>
    </p:spTree>
    <p:extLst>
      <p:ext uri="{BB962C8B-B14F-4D97-AF65-F5344CB8AC3E}">
        <p14:creationId xmlns:p14="http://schemas.microsoft.com/office/powerpoint/2010/main" val="1267063346"/>
      </p:ext>
    </p:extLst>
  </p:cSld>
  <p:clrMapOvr>
    <a:masterClrMapping/>
  </p:clrMapOvr>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a:defRPr>
                <a:cs typeface="ＭＳ Ｐゴシック" charset="0"/>
              </a:defRPr>
            </a:lvl1pPr>
          </a:lstStyle>
          <a:p>
            <a:pPr>
              <a:defRPr/>
            </a:pPr>
            <a:fld id="{272681F7-101F-CD48-BD26-A7C1DB38DD72}" type="slidenum">
              <a:rPr lang="en-US"/>
              <a:pPr>
                <a:defRPr/>
              </a:pPr>
              <a:t>‹#›</a:t>
            </a:fld>
            <a:endParaRPr lang="en-US"/>
          </a:p>
        </p:txBody>
      </p:sp>
    </p:spTree>
    <p:extLst>
      <p:ext uri="{BB962C8B-B14F-4D97-AF65-F5344CB8AC3E}">
        <p14:creationId xmlns:p14="http://schemas.microsoft.com/office/powerpoint/2010/main" val="1268328824"/>
      </p:ext>
    </p:extLst>
  </p:cSld>
  <p:clrMapOvr>
    <a:masterClrMapping/>
  </p:clrMapOvr>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a:defRPr>
                <a:cs typeface="ＭＳ Ｐゴシック" charset="0"/>
              </a:defRPr>
            </a:lvl1pPr>
          </a:lstStyle>
          <a:p>
            <a:pPr>
              <a:defRPr/>
            </a:pPr>
            <a:fld id="{4DA22FE8-1BF1-7945-858E-9EDF18117A7F}" type="slidenum">
              <a:rPr lang="en-US"/>
              <a:pPr>
                <a:defRPr/>
              </a:pPr>
              <a:t>‹#›</a:t>
            </a:fld>
            <a:endParaRPr lang="en-US"/>
          </a:p>
        </p:txBody>
      </p:sp>
    </p:spTree>
    <p:extLst>
      <p:ext uri="{BB962C8B-B14F-4D97-AF65-F5344CB8AC3E}">
        <p14:creationId xmlns:p14="http://schemas.microsoft.com/office/powerpoint/2010/main" val="2661899907"/>
      </p:ext>
    </p:extLst>
  </p:cSld>
  <p:clrMapOvr>
    <a:masterClrMapping/>
  </p:clrMapOvr>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EDECFB72-9437-4E43-B6E9-A86EC5F84799}" type="slidenum">
              <a:rPr lang="en-US"/>
              <a:pPr>
                <a:defRPr/>
              </a:pPr>
              <a:t>‹#›</a:t>
            </a:fld>
            <a:endParaRPr lang="en-US"/>
          </a:p>
        </p:txBody>
      </p:sp>
    </p:spTree>
    <p:extLst>
      <p:ext uri="{BB962C8B-B14F-4D97-AF65-F5344CB8AC3E}">
        <p14:creationId xmlns:p14="http://schemas.microsoft.com/office/powerpoint/2010/main" val="1719158762"/>
      </p:ext>
    </p:extLst>
  </p:cSld>
  <p:clrMapOvr>
    <a:masterClrMapping/>
  </p:clrMapOvr>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9F1BB03A-AA9C-3441-BB02-8D748B0FE787}" type="slidenum">
              <a:rPr lang="en-US"/>
              <a:pPr>
                <a:defRPr/>
              </a:pPr>
              <a:t>‹#›</a:t>
            </a:fld>
            <a:endParaRPr lang="en-US"/>
          </a:p>
        </p:txBody>
      </p:sp>
    </p:spTree>
    <p:extLst>
      <p:ext uri="{BB962C8B-B14F-4D97-AF65-F5344CB8AC3E}">
        <p14:creationId xmlns:p14="http://schemas.microsoft.com/office/powerpoint/2010/main" val="2743735403"/>
      </p:ext>
    </p:extLst>
  </p:cSld>
  <p:clrMapOvr>
    <a:masterClrMapping/>
  </p:clrMapOvr>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F09218E9-1586-4840-9706-4250AB6924DC}" type="slidenum">
              <a:rPr lang="en-US"/>
              <a:pPr>
                <a:defRPr/>
              </a:pPr>
              <a:t>‹#›</a:t>
            </a:fld>
            <a:endParaRPr lang="en-US"/>
          </a:p>
        </p:txBody>
      </p:sp>
    </p:spTree>
    <p:extLst>
      <p:ext uri="{BB962C8B-B14F-4D97-AF65-F5344CB8AC3E}">
        <p14:creationId xmlns:p14="http://schemas.microsoft.com/office/powerpoint/2010/main" val="3335995463"/>
      </p:ext>
    </p:extLst>
  </p:cSld>
  <p:clrMapOvr>
    <a:masterClrMapping/>
  </p:clrMapOvr>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0C7C5289-DED0-BF4F-8007-4B3A361AC980}" type="slidenum">
              <a:rPr lang="en-US"/>
              <a:pPr>
                <a:defRPr/>
              </a:pPr>
              <a:t>‹#›</a:t>
            </a:fld>
            <a:endParaRPr lang="en-US"/>
          </a:p>
        </p:txBody>
      </p:sp>
    </p:spTree>
    <p:extLst>
      <p:ext uri="{BB962C8B-B14F-4D97-AF65-F5344CB8AC3E}">
        <p14:creationId xmlns:p14="http://schemas.microsoft.com/office/powerpoint/2010/main" val="3597273031"/>
      </p:ext>
    </p:extLst>
  </p:cSld>
  <p:clrMapOvr>
    <a:masterClrMapping/>
  </p:clrMapOvr>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177E2285-5DCA-104D-A461-AF822D41BD2E}" type="slidenum">
              <a:rPr lang="en-US"/>
              <a:pPr>
                <a:defRPr/>
              </a:pPr>
              <a:t>‹#›</a:t>
            </a:fld>
            <a:endParaRPr lang="en-US"/>
          </a:p>
        </p:txBody>
      </p:sp>
    </p:spTree>
    <p:extLst>
      <p:ext uri="{BB962C8B-B14F-4D97-AF65-F5344CB8AC3E}">
        <p14:creationId xmlns:p14="http://schemas.microsoft.com/office/powerpoint/2010/main" val="59548188"/>
      </p:ext>
    </p:extLst>
  </p:cSld>
  <p:clrMapOvr>
    <a:masterClrMapping/>
  </p:clrMapOvr>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6/28/18</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956466987"/>
      </p:ext>
    </p:extLst>
  </p:cSld>
  <p:clrMapOvr>
    <a:overrideClrMapping bg1="lt1" tx1="dk1" bg2="lt2" tx2="dk2" accent1="accent1" accent2="accent2" accent3="accent3" accent4="accent4" accent5="accent5" accent6="accent6" hlink="hlink" folHlink="folHlink"/>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6/28/18</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041047578"/>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49994594"/>
      </p:ext>
    </p:extLst>
  </p:cSld>
  <p:clrMapOvr>
    <a:masterClrMapping/>
  </p:clrMapOv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6/28/18</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774591281"/>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6/28/18</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497539033"/>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6/28/18</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344595767"/>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6/28/18</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30774320"/>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6/28/18</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68654668"/>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6/28/18</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7955635"/>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6/28/18</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28291441"/>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6/28/18</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2058623853"/>
      </p:ext>
    </p:extLst>
  </p:cSld>
  <p:clrMapOvr>
    <a:overrideClrMapping bg1="dk1" tx1="lt1" bg2="dk2" tx2="lt2" accent1="accent1" accent2="accent2" accent3="accent3" accent4="accent4" accent5="accent5" accent6="accent6" hlink="hlink" folHlink="folHlink"/>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6/28/18</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262987500"/>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6/28/18</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7887693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5493300"/>
      </p:ext>
    </p:extLst>
  </p:cSld>
  <p:clrMapOvr>
    <a:masterClrMapping/>
  </p:clrMapOvr>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1175784"/>
      </p:ext>
    </p:extLst>
  </p:cSld>
  <p:clrMapOvr>
    <a:masterClrMapping/>
  </p:clrMapOvr>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7124249"/>
      </p:ext>
    </p:extLst>
  </p:cSld>
  <p:clrMapOvr>
    <a:masterClrMapping/>
  </p:clrMapOvr>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7265628"/>
      </p:ext>
    </p:extLst>
  </p:cSld>
  <p:clrMapOvr>
    <a:masterClrMapping/>
  </p:clrMapOvr>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76231"/>
      </p:ext>
    </p:extLst>
  </p:cSld>
  <p:clrMapOvr>
    <a:masterClrMapping/>
  </p:clrMapOvr>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1575383"/>
      </p:ext>
    </p:extLst>
  </p:cSld>
  <p:clrMapOvr>
    <a:masterClrMapping/>
  </p:clrMapOvr>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5011113"/>
      </p:ext>
    </p:extLst>
  </p:cSld>
  <p:clrMapOvr>
    <a:masterClrMapping/>
  </p:clrMapOvr>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1265468"/>
      </p:ext>
    </p:extLst>
  </p:cSld>
  <p:clrMapOvr>
    <a:masterClrMapping/>
  </p:clrMapOvr>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4952016"/>
      </p:ext>
    </p:extLst>
  </p:cSld>
  <p:clrMapOvr>
    <a:masterClrMapping/>
  </p:clrMapOvr>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4853053"/>
      </p:ext>
    </p:extLst>
  </p:cSld>
  <p:clrMapOvr>
    <a:masterClrMapping/>
  </p:clrMapOvr>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292141"/>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053959205"/>
      </p:ext>
    </p:extLst>
  </p:cSld>
  <p:clrMapOvr>
    <a:masterClrMapping/>
  </p:clrMapOvr>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273888"/>
      </p:ext>
    </p:extLst>
  </p:cSld>
  <p:clrMapOvr>
    <a:masterClrMapping/>
  </p:clrMapOvr>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69410633"/>
      </p:ext>
    </p:extLst>
  </p:cSld>
  <p:clrMapOvr>
    <a:masterClrMapping/>
  </p:clrMapOvr>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1844824"/>
            <a:ext cx="7772400" cy="1470025"/>
          </a:xfrm>
        </p:spPr>
        <p:txBody>
          <a:bodyPr anchor="ctr"/>
          <a:lstStyle/>
          <a:p>
            <a:r>
              <a:rPr lang="ko-KR" altLang="en-US" dirty="0"/>
              <a:t>마스터 제목 스타일 편집</a:t>
            </a:r>
          </a:p>
        </p:txBody>
      </p:sp>
      <p:sp>
        <p:nvSpPr>
          <p:cNvPr id="3" name="부제목 2"/>
          <p:cNvSpPr>
            <a:spLocks noGrp="1"/>
          </p:cNvSpPr>
          <p:nvPr>
            <p:ph type="subTitle" idx="1"/>
          </p:nvPr>
        </p:nvSpPr>
        <p:spPr>
          <a:xfrm>
            <a:off x="1371600" y="4149080"/>
            <a:ext cx="6400800" cy="1656184"/>
          </a:xfrm>
        </p:spPr>
        <p:txBody>
          <a:bodyPr/>
          <a:lstStyle>
            <a:lvl1pPr marL="0" indent="0" algn="ctr">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o-KR" altLang="en-US"/>
              <a:t>마스터 부제목 스타일 편집</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2018. 6. 28.</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269450811"/>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dirty="0"/>
              <a:t>마스터 제목 스타일 편집</a:t>
            </a:r>
          </a:p>
        </p:txBody>
      </p:sp>
      <p:sp>
        <p:nvSpPr>
          <p:cNvPr id="3" name="내용 개체 틀 2"/>
          <p:cNvSpPr>
            <a:spLocks noGrp="1"/>
          </p:cNvSpPr>
          <p:nvPr>
            <p:ph idx="1"/>
          </p:nvPr>
        </p:nvSpPr>
        <p:spPr>
          <a:xfrm>
            <a:off x="457200" y="1340768"/>
            <a:ext cx="8229600" cy="4968552"/>
          </a:xfrm>
        </p:spPr>
        <p:txBody>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2018. 6. 28.</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239307237"/>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p:spPr>
        <p:txBody>
          <a:bodyPr anchor="t"/>
          <a:lstStyle>
            <a:lvl1pPr algn="l">
              <a:defRPr sz="4000" b="1" cap="all"/>
            </a:lvl1pPr>
          </a:lstStyle>
          <a:p>
            <a:r>
              <a:rPr lang="ko-KR" altLang="en-US"/>
              <a:t>마스터 제목 스타일 편집</a:t>
            </a:r>
          </a:p>
        </p:txBody>
      </p:sp>
      <p:sp>
        <p:nvSpPr>
          <p:cNvPr id="3" name="텍스트 개체 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o-KR" altLang="en-US"/>
              <a:t>마스터 텍스트 스타일을 편집합니다</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2018. 6. 28.</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118285041"/>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a:t>마스터 제목 스타일 편집</a:t>
            </a:r>
          </a:p>
        </p:txBody>
      </p:sp>
      <p:sp>
        <p:nvSpPr>
          <p:cNvPr id="3" name="내용 개체 틀 2"/>
          <p:cNvSpPr>
            <a:spLocks noGrp="1"/>
          </p:cNvSpPr>
          <p:nvPr>
            <p:ph sz="half" idx="1"/>
          </p:nvPr>
        </p:nvSpPr>
        <p:spPr>
          <a:xfrm>
            <a:off x="457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내용 개체 틀 3"/>
          <p:cNvSpPr>
            <a:spLocks noGrp="1"/>
          </p:cNvSpPr>
          <p:nvPr>
            <p:ph sz="half" idx="2"/>
          </p:nvPr>
        </p:nvSpPr>
        <p:spPr>
          <a:xfrm>
            <a:off x="4648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날짜 개체 틀 4"/>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2018. 6. 28.</a:t>
            </a:fld>
            <a:endParaRPr lang="ko-KR" altLang="en-US">
              <a:solidFill>
                <a:prstClr val="black">
                  <a:tint val="75000"/>
                </a:prstClr>
              </a:solidFill>
              <a:latin typeface="Calibri"/>
              <a:ea typeface="나눔고딕"/>
            </a:endParaRPr>
          </a:p>
        </p:txBody>
      </p:sp>
      <p:sp>
        <p:nvSpPr>
          <p:cNvPr id="6" name="바닥글 개체 틀 5"/>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7" name="슬라이드 번호 개체 틀 6"/>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0" name="직선 연결선 9"/>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914290364"/>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lvl1pPr>
              <a:defRPr/>
            </a:lvl1pPr>
          </a:lstStyle>
          <a:p>
            <a:r>
              <a:rPr lang="ko-KR" altLang="en-US"/>
              <a:t>마스터 제목 스타일 편집</a:t>
            </a:r>
          </a:p>
        </p:txBody>
      </p:sp>
      <p:sp>
        <p:nvSpPr>
          <p:cNvPr id="3" name="텍스트 개체 틀 2"/>
          <p:cNvSpPr>
            <a:spLocks noGrp="1"/>
          </p:cNvSpPr>
          <p:nvPr>
            <p:ph type="body" idx="1"/>
          </p:nvPr>
        </p:nvSpPr>
        <p:spPr>
          <a:xfrm>
            <a:off x="457200" y="1340768"/>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dirty="0"/>
              <a:t>마스터 텍스트 스타일을 편집합니다</a:t>
            </a:r>
          </a:p>
        </p:txBody>
      </p:sp>
      <p:sp>
        <p:nvSpPr>
          <p:cNvPr id="4" name="내용 개체 틀 3"/>
          <p:cNvSpPr>
            <a:spLocks noGrp="1"/>
          </p:cNvSpPr>
          <p:nvPr>
            <p:ph sz="half" idx="2"/>
          </p:nvPr>
        </p:nvSpPr>
        <p:spPr>
          <a:xfrm>
            <a:off x="457200" y="1988840"/>
            <a:ext cx="4040188"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텍스트 개체 틀 4"/>
          <p:cNvSpPr>
            <a:spLocks noGrp="1"/>
          </p:cNvSpPr>
          <p:nvPr>
            <p:ph type="body" sz="quarter" idx="3"/>
          </p:nvPr>
        </p:nvSpPr>
        <p:spPr>
          <a:xfrm>
            <a:off x="4645025" y="1340768"/>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편집합니다</a:t>
            </a:r>
          </a:p>
        </p:txBody>
      </p:sp>
      <p:sp>
        <p:nvSpPr>
          <p:cNvPr id="6" name="내용 개체 틀 5"/>
          <p:cNvSpPr>
            <a:spLocks noGrp="1"/>
          </p:cNvSpPr>
          <p:nvPr>
            <p:ph sz="quarter" idx="4"/>
          </p:nvPr>
        </p:nvSpPr>
        <p:spPr>
          <a:xfrm>
            <a:off x="4645025" y="1988840"/>
            <a:ext cx="4041775"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7" name="날짜 개체 틀 6"/>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2018. 6. 28.</a:t>
            </a:fld>
            <a:endParaRPr lang="ko-KR" altLang="en-US">
              <a:solidFill>
                <a:prstClr val="black">
                  <a:tint val="75000"/>
                </a:prstClr>
              </a:solidFill>
              <a:latin typeface="Calibri"/>
              <a:ea typeface="나눔고딕"/>
            </a:endParaRPr>
          </a:p>
        </p:txBody>
      </p:sp>
      <p:sp>
        <p:nvSpPr>
          <p:cNvPr id="8" name="바닥글 개체 틀 7"/>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9" name="슬라이드 번호 개체 틀 8"/>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2" name="직선 연결선 11"/>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028857536"/>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a:t>마스터 제목 스타일 편집</a:t>
            </a:r>
          </a:p>
        </p:txBody>
      </p:sp>
      <p:sp>
        <p:nvSpPr>
          <p:cNvPr id="3" name="날짜 개체 틀 2"/>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2018. 6. 28.</a:t>
            </a:fld>
            <a:endParaRPr lang="ko-KR" altLang="en-US">
              <a:solidFill>
                <a:prstClr val="black">
                  <a:tint val="75000"/>
                </a:prstClr>
              </a:solidFill>
              <a:latin typeface="Calibri"/>
              <a:ea typeface="나눔고딕"/>
            </a:endParaRPr>
          </a:p>
        </p:txBody>
      </p:sp>
      <p:sp>
        <p:nvSpPr>
          <p:cNvPr id="4" name="바닥글 개체 틀 3"/>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5" name="슬라이드 번호 개체 틀 4"/>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943871302"/>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2018. 6. 28.</a:t>
            </a:fld>
            <a:endParaRPr lang="ko-KR" altLang="en-US">
              <a:solidFill>
                <a:prstClr val="black">
                  <a:tint val="75000"/>
                </a:prstClr>
              </a:solidFill>
              <a:latin typeface="Calibri"/>
              <a:ea typeface="나눔고딕"/>
            </a:endParaRPr>
          </a:p>
        </p:txBody>
      </p:sp>
      <p:sp>
        <p:nvSpPr>
          <p:cNvPr id="3" name="바닥글 개체 틀 2"/>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4" name="슬라이드 번호 개체 틀 3"/>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3560198658"/>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9479520"/>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pic>
        <p:nvPicPr>
          <p:cNvPr id="9" name="Picture 8"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131580221"/>
      </p:ext>
    </p:extLst>
  </p:cSld>
  <p:clrMapOvr>
    <a:masterClrMapping/>
  </p:clrMapOvr>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0556325"/>
      </p:ext>
    </p:extLst>
  </p:cSld>
  <p:clrMapOvr>
    <a:masterClrMapping/>
  </p:clrMapOvr>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00379847"/>
      </p:ext>
    </p:extLst>
  </p:cSld>
  <p:clrMapOvr>
    <a:masterClrMapping/>
  </p:clrMapOvr>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9572035"/>
      </p:ext>
    </p:extLst>
  </p:cSld>
  <p:clrMapOvr>
    <a:masterClrMapping/>
  </p:clrMapOvr>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8566681"/>
      </p:ext>
    </p:extLst>
  </p:cSld>
  <p:clrMapOvr>
    <a:masterClrMapping/>
  </p:clrMapOvr>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48079462"/>
      </p:ext>
    </p:extLst>
  </p:cSld>
  <p:clrMapOvr>
    <a:masterClrMapping/>
  </p:clrMapOvr>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15569968"/>
      </p:ext>
    </p:extLst>
  </p:cSld>
  <p:clrMapOvr>
    <a:masterClrMapping/>
  </p:clrMapOvr>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9015984"/>
      </p:ext>
    </p:extLst>
  </p:cSld>
  <p:clrMapOvr>
    <a:masterClrMapping/>
  </p:clrMapOvr>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37952"/>
      </p:ext>
    </p:extLst>
  </p:cSld>
  <p:clrMapOvr>
    <a:masterClrMapping/>
  </p:clrMapOvr>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5945983"/>
      </p:ext>
    </p:extLst>
  </p:cSld>
  <p:clrMapOvr>
    <a:masterClrMapping/>
  </p:clrMapOvr>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32225097"/>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pic>
        <p:nvPicPr>
          <p:cNvPr id="5" name="Picture 4"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266332104"/>
      </p:ext>
    </p:extLst>
  </p:cSld>
  <p:clrMapOvr>
    <a:masterClrMapping/>
  </p:clrMapOvr>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47436890"/>
      </p:ext>
    </p:extLst>
  </p:cSld>
  <p:clrMapOvr>
    <a:masterClrMapping/>
  </p:clrMapOvr>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83556414"/>
      </p:ext>
    </p:extLst>
  </p:cSld>
  <p:clrMapOvr>
    <a:masterClrMapping/>
  </p:clrMapOvr>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86107123"/>
      </p:ext>
    </p:extLst>
  </p:cSld>
  <p:clrMapOvr>
    <a:masterClrMapping/>
  </p:clrMapOvr>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52507294"/>
      </p:ext>
    </p:extLst>
  </p:cSld>
  <p:clrMapOvr>
    <a:masterClrMapping/>
  </p:clrMapOvr>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367535"/>
      </p:ext>
    </p:extLst>
  </p:cSld>
  <p:clrMapOvr>
    <a:masterClrMapping/>
  </p:clrMapOvr>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16490346"/>
      </p:ext>
    </p:extLst>
  </p:cSld>
  <p:clrMapOvr>
    <a:masterClrMapping/>
  </p:clrMapOvr>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00718922"/>
      </p:ext>
    </p:extLst>
  </p:cSld>
  <p:clrMapOvr>
    <a:masterClrMapping/>
  </p:clrMapOvr>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30442448"/>
      </p:ext>
    </p:extLst>
  </p:cSld>
  <p:clrMapOvr>
    <a:masterClrMapping/>
  </p:clrMapOvr>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63044831"/>
      </p:ext>
    </p:extLst>
  </p:cSld>
  <p:clrMapOvr>
    <a:masterClrMapping/>
  </p:clrMapOvr>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8966302"/>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pic>
        <p:nvPicPr>
          <p:cNvPr id="4" name="Picture 3"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936326866"/>
      </p:ext>
    </p:extLst>
  </p:cSld>
  <p:clrMapOvr>
    <a:masterClrMapping/>
  </p:clrMapOvr>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630169"/>
      </p:ext>
    </p:extLst>
  </p:cSld>
  <p:clrMapOvr>
    <a:masterClrMapping/>
  </p:clrMapOvr>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46882950"/>
      </p:ext>
    </p:extLst>
  </p:cSld>
  <p:clrMapOvr>
    <a:masterClrMapping/>
  </p:clrMapOvr>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3237204"/>
      </p:ext>
    </p:extLst>
  </p:cSld>
  <p:clrMapOvr>
    <a:masterClrMapping/>
  </p:clrMapOvr>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32633694"/>
      </p:ext>
    </p:extLst>
  </p:cSld>
  <p:clrMapOvr>
    <a:masterClrMapping/>
  </p:clrMapOvr>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42481294"/>
      </p:ext>
    </p:extLst>
  </p:cSld>
  <p:clrMapOvr>
    <a:masterClrMapping/>
  </p:clrMapOvr>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7182229"/>
      </p:ext>
    </p:extLst>
  </p:cSld>
  <p:clrMapOvr>
    <a:masterClrMapping/>
  </p:clrMapOvr>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30130002"/>
      </p:ext>
    </p:extLst>
  </p:cSld>
  <p:clrMapOvr>
    <a:masterClrMapping/>
  </p:clrMapOvr>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72021375"/>
      </p:ext>
    </p:extLst>
  </p:cSld>
  <p:clrMapOvr>
    <a:masterClrMapping/>
  </p:clrMapOvr>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63526165"/>
      </p:ext>
    </p:extLst>
  </p:cSld>
  <p:clrMapOvr>
    <a:masterClrMapping/>
  </p:clrMapOvr>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73560320"/>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519171892"/>
      </p:ext>
    </p:extLst>
  </p:cSld>
  <p:clrMapOvr>
    <a:masterClrMapping/>
  </p:clrMapOvr>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80861716"/>
      </p:ext>
    </p:extLst>
  </p:cSld>
  <p:clrMapOvr>
    <a:masterClrMapping/>
  </p:clrMapOvr>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81762687"/>
      </p:ext>
    </p:extLst>
  </p:cSld>
  <p:clrMapOvr>
    <a:masterClrMapping/>
  </p:clrMapOvr>
  <p:transition/>
</p:sldLayout>
</file>

<file path=ppt/slideLayouts/slideLayout3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28699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75157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712952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152414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513363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326171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155898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85745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02755826"/>
      </p:ext>
    </p:extLst>
  </p:cSld>
  <p:clrMapOvr>
    <a:masterClrMapping/>
  </p:clrMapOvr>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81015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80123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15115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0070996"/>
      </p:ext>
    </p:extLst>
  </p:cSld>
  <p:clrMapOvr>
    <a:masterClrMapping/>
  </p:clrMapOvr>
  <p:transition/>
</p:sldLayout>
</file>

<file path=ppt/slideLayouts/slideLayout3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13963725"/>
      </p:ext>
    </p:extLst>
  </p:cSld>
  <p:clrMapOvr>
    <a:masterClrMapping/>
  </p:clrMapOvr>
  <p:transition/>
</p:sldLayout>
</file>

<file path=ppt/slideLayouts/slideLayout3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83795305"/>
      </p:ext>
    </p:extLst>
  </p:cSld>
  <p:clrMapOvr>
    <a:masterClrMapping/>
  </p:clrMapOvr>
  <p:transition/>
</p:sldLayout>
</file>

<file path=ppt/slideLayouts/slideLayout3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26716793"/>
      </p:ext>
    </p:extLst>
  </p:cSld>
  <p:clrMapOvr>
    <a:masterClrMapping/>
  </p:clrMapOvr>
  <p:transition/>
</p:sldLayout>
</file>

<file path=ppt/slideLayouts/slideLayout3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23507689"/>
      </p:ext>
    </p:extLst>
  </p:cSld>
  <p:clrMapOvr>
    <a:masterClrMapping/>
  </p:clrMapOvr>
  <p:transition/>
</p:sldLayout>
</file>

<file path=ppt/slideLayouts/slideLayout3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5121779"/>
      </p:ext>
    </p:extLst>
  </p:cSld>
  <p:clrMapOvr>
    <a:masterClrMapping/>
  </p:clrMapOvr>
  <p:transition/>
</p:sldLayout>
</file>

<file path=ppt/slideLayouts/slideLayout3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15865755"/>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65857697"/>
      </p:ext>
    </p:extLst>
  </p:cSld>
  <p:clrMapOvr>
    <a:masterClrMapping/>
  </p:clrMapOvr>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90753916"/>
      </p:ext>
    </p:extLst>
  </p:cSld>
  <p:clrMapOvr>
    <a:masterClrMapping/>
  </p:clrMapOvr>
  <p:transition/>
</p:sldLayout>
</file>

<file path=ppt/slideLayouts/slideLayout3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31838455"/>
      </p:ext>
    </p:extLst>
  </p:cSld>
  <p:clrMapOvr>
    <a:masterClrMapping/>
  </p:clrMapOvr>
  <p:transition/>
</p:sldLayout>
</file>

<file path=ppt/slideLayouts/slideLayout3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2161810"/>
      </p:ext>
    </p:extLst>
  </p:cSld>
  <p:clrMapOvr>
    <a:masterClrMapping/>
  </p:clrMapOvr>
  <p:transition/>
</p:sldLayout>
</file>

<file path=ppt/slideLayouts/slideLayout3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84323238"/>
      </p:ext>
    </p:extLst>
  </p:cSld>
  <p:clrMapOvr>
    <a:masterClrMapping/>
  </p:clrMapOvr>
  <p:transition/>
</p:sldLayout>
</file>

<file path=ppt/slideLayouts/slideLayout3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306580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078901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07888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49952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293305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470268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73851008"/>
      </p:ext>
    </p:extLst>
  </p:cSld>
  <p:clrMapOvr>
    <a:masterClrMapping/>
  </p:clrMapOvr>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257177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44890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09645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939708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076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0E240D94-E5C6-2B45-92EB-F7FCCB9B6116}" type="slidenum">
              <a:rPr lang="en-US" altLang="en-US"/>
              <a:pPr>
                <a:defRPr/>
              </a:pPr>
              <a:t>‹#›</a:t>
            </a:fld>
            <a:endParaRPr lang="en-US" altLang="en-US"/>
          </a:p>
        </p:txBody>
      </p:sp>
    </p:spTree>
    <p:extLst>
      <p:ext uri="{BB962C8B-B14F-4D97-AF65-F5344CB8AC3E}">
        <p14:creationId xmlns:p14="http://schemas.microsoft.com/office/powerpoint/2010/main" val="1439261544"/>
      </p:ext>
    </p:extLst>
  </p:cSld>
  <p:clrMapOvr>
    <a:masterClrMapping/>
  </p:clrMapOvr>
  <p:transition/>
</p:sldLayout>
</file>

<file path=ppt/slideLayouts/slideLayout3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7B2952-2F74-D544-92BC-FBFBE9A340CC}" type="slidenum">
              <a:rPr lang="en-US" altLang="en-US"/>
              <a:pPr>
                <a:defRPr/>
              </a:pPr>
              <a:t>‹#›</a:t>
            </a:fld>
            <a:endParaRPr lang="en-US" altLang="en-US"/>
          </a:p>
        </p:txBody>
      </p:sp>
    </p:spTree>
    <p:extLst>
      <p:ext uri="{BB962C8B-B14F-4D97-AF65-F5344CB8AC3E}">
        <p14:creationId xmlns:p14="http://schemas.microsoft.com/office/powerpoint/2010/main" val="1244734131"/>
      </p:ext>
    </p:extLst>
  </p:cSld>
  <p:clrMapOvr>
    <a:masterClrMapping/>
  </p:clrMapOvr>
  <p:transition/>
</p:sldLayout>
</file>

<file path=ppt/slideLayouts/slideLayout3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F9F7682-838C-D145-8DB5-B49C18A130F8}" type="slidenum">
              <a:rPr lang="en-US" altLang="en-US"/>
              <a:pPr>
                <a:defRPr/>
              </a:pPr>
              <a:t>‹#›</a:t>
            </a:fld>
            <a:endParaRPr lang="en-US" altLang="en-US"/>
          </a:p>
        </p:txBody>
      </p:sp>
    </p:spTree>
    <p:extLst>
      <p:ext uri="{BB962C8B-B14F-4D97-AF65-F5344CB8AC3E}">
        <p14:creationId xmlns:p14="http://schemas.microsoft.com/office/powerpoint/2010/main" val="3758153688"/>
      </p:ext>
    </p:extLst>
  </p:cSld>
  <p:clrMapOvr>
    <a:masterClrMapping/>
  </p:clrMapOvr>
  <p:transition/>
</p:sldLayout>
</file>

<file path=ppt/slideLayouts/slideLayout3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E01938C-1825-4C47-ADAA-667501E8BB2D}" type="slidenum">
              <a:rPr lang="en-US" altLang="en-US"/>
              <a:pPr>
                <a:defRPr/>
              </a:pPr>
              <a:t>‹#›</a:t>
            </a:fld>
            <a:endParaRPr lang="en-US" altLang="en-US"/>
          </a:p>
        </p:txBody>
      </p:sp>
    </p:spTree>
    <p:extLst>
      <p:ext uri="{BB962C8B-B14F-4D97-AF65-F5344CB8AC3E}">
        <p14:creationId xmlns:p14="http://schemas.microsoft.com/office/powerpoint/2010/main" val="3906725712"/>
      </p:ext>
    </p:extLst>
  </p:cSld>
  <p:clrMapOvr>
    <a:masterClrMapping/>
  </p:clrMapOvr>
  <p:transition/>
</p:sldLayout>
</file>

<file path=ppt/slideLayouts/slideLayout3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2E44CBD-17AA-1C44-8BA0-F0313DF1E03A}" type="slidenum">
              <a:rPr lang="en-US" altLang="en-US"/>
              <a:pPr>
                <a:defRPr/>
              </a:pPr>
              <a:t>‹#›</a:t>
            </a:fld>
            <a:endParaRPr lang="en-US" altLang="en-US"/>
          </a:p>
        </p:txBody>
      </p:sp>
    </p:spTree>
    <p:extLst>
      <p:ext uri="{BB962C8B-B14F-4D97-AF65-F5344CB8AC3E}">
        <p14:creationId xmlns:p14="http://schemas.microsoft.com/office/powerpoint/2010/main" val="4069638184"/>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94742916"/>
      </p:ext>
    </p:extLst>
  </p:cSld>
  <p:clrMapOvr>
    <a:masterClrMapping/>
  </p:clrMapOvr>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14E6E70-902E-8E4C-B56A-EB171DB5C34A}" type="slidenum">
              <a:rPr lang="en-US" altLang="en-US"/>
              <a:pPr>
                <a:defRPr/>
              </a:pPr>
              <a:t>‹#›</a:t>
            </a:fld>
            <a:endParaRPr lang="en-US" altLang="en-US"/>
          </a:p>
        </p:txBody>
      </p:sp>
    </p:spTree>
    <p:extLst>
      <p:ext uri="{BB962C8B-B14F-4D97-AF65-F5344CB8AC3E}">
        <p14:creationId xmlns:p14="http://schemas.microsoft.com/office/powerpoint/2010/main" val="4280595539"/>
      </p:ext>
    </p:extLst>
  </p:cSld>
  <p:clrMapOvr>
    <a:masterClrMapping/>
  </p:clrMapOvr>
  <p:transition/>
</p:sldLayout>
</file>

<file path=ppt/slideLayouts/slideLayout3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1920B83-E5C7-4748-945F-F9585594732C}" type="slidenum">
              <a:rPr lang="en-US" altLang="en-US"/>
              <a:pPr>
                <a:defRPr/>
              </a:pPr>
              <a:t>‹#›</a:t>
            </a:fld>
            <a:endParaRPr lang="en-US" altLang="en-US"/>
          </a:p>
        </p:txBody>
      </p:sp>
    </p:spTree>
    <p:extLst>
      <p:ext uri="{BB962C8B-B14F-4D97-AF65-F5344CB8AC3E}">
        <p14:creationId xmlns:p14="http://schemas.microsoft.com/office/powerpoint/2010/main" val="2174433047"/>
      </p:ext>
    </p:extLst>
  </p:cSld>
  <p:clrMapOvr>
    <a:masterClrMapping/>
  </p:clrMapOvr>
  <p:transition/>
</p:sldLayout>
</file>

<file path=ppt/slideLayouts/slideLayout3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84C42A7-D582-E24E-B2AD-361121256527}" type="slidenum">
              <a:rPr lang="en-US" altLang="en-US"/>
              <a:pPr>
                <a:defRPr/>
              </a:pPr>
              <a:t>‹#›</a:t>
            </a:fld>
            <a:endParaRPr lang="en-US" altLang="en-US"/>
          </a:p>
        </p:txBody>
      </p:sp>
    </p:spTree>
    <p:extLst>
      <p:ext uri="{BB962C8B-B14F-4D97-AF65-F5344CB8AC3E}">
        <p14:creationId xmlns:p14="http://schemas.microsoft.com/office/powerpoint/2010/main" val="895594660"/>
      </p:ext>
    </p:extLst>
  </p:cSld>
  <p:clrMapOvr>
    <a:masterClrMapping/>
  </p:clrMapOvr>
  <p:transition/>
</p:sldLayout>
</file>

<file path=ppt/slideLayouts/slideLayout3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45B44AF-607F-D14C-BF32-685CA37DFF41}" type="slidenum">
              <a:rPr lang="en-US" altLang="en-US"/>
              <a:pPr>
                <a:defRPr/>
              </a:pPr>
              <a:t>‹#›</a:t>
            </a:fld>
            <a:endParaRPr lang="en-US" altLang="en-US"/>
          </a:p>
        </p:txBody>
      </p:sp>
    </p:spTree>
    <p:extLst>
      <p:ext uri="{BB962C8B-B14F-4D97-AF65-F5344CB8AC3E}">
        <p14:creationId xmlns:p14="http://schemas.microsoft.com/office/powerpoint/2010/main" val="3598801899"/>
      </p:ext>
    </p:extLst>
  </p:cSld>
  <p:clrMapOvr>
    <a:masterClrMapping/>
  </p:clrMapOvr>
  <p:transition/>
</p:sldLayout>
</file>

<file path=ppt/slideLayouts/slideLayout3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DCDFAA6-D8FF-694C-834A-ACCCD8522248}" type="slidenum">
              <a:rPr lang="en-US" altLang="en-US"/>
              <a:pPr>
                <a:defRPr/>
              </a:pPr>
              <a:t>‹#›</a:t>
            </a:fld>
            <a:endParaRPr lang="en-US" altLang="en-US"/>
          </a:p>
        </p:txBody>
      </p:sp>
    </p:spTree>
    <p:extLst>
      <p:ext uri="{BB962C8B-B14F-4D97-AF65-F5344CB8AC3E}">
        <p14:creationId xmlns:p14="http://schemas.microsoft.com/office/powerpoint/2010/main" val="1823007646"/>
      </p:ext>
    </p:extLst>
  </p:cSld>
  <p:clrMapOvr>
    <a:masterClrMapping/>
  </p:clrMapOvr>
  <p:transition/>
</p:sldLayout>
</file>

<file path=ppt/slideLayouts/slideLayout3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923AAA-1C55-7E45-B953-D9BFED328DD6}" type="slidenum">
              <a:rPr lang="en-US" altLang="en-US"/>
              <a:pPr>
                <a:defRPr/>
              </a:pPr>
              <a:t>‹#›</a:t>
            </a:fld>
            <a:endParaRPr lang="en-US" altLang="en-US"/>
          </a:p>
        </p:txBody>
      </p:sp>
    </p:spTree>
    <p:extLst>
      <p:ext uri="{BB962C8B-B14F-4D97-AF65-F5344CB8AC3E}">
        <p14:creationId xmlns:p14="http://schemas.microsoft.com/office/powerpoint/2010/main" val="2692791579"/>
      </p:ext>
    </p:extLst>
  </p:cSld>
  <p:clrMapOvr>
    <a:masterClrMapping/>
  </p:clrMapOvr>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6/28/18</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6940971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7.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6/28/18</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850198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8.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6/28/18</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7485014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6/28/18</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104253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6561647"/>
      </p:ext>
    </p:extLst>
  </p:cSld>
  <p:clrMapOvr>
    <a:masterClrMapping/>
  </p:clrMapOvr>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6/28/18</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2803178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1.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6/28/18</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897954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6/28/18</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0494547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6/28/18</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2490706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6/28/18</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6683859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5.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6/28/18</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354438086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6/28/18</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536627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6/28/18</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866441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C668BF9C-93BB-B548-912F-BE2A1331A62B}" type="slidenum">
              <a:rPr lang="en-US" altLang="en-US"/>
              <a:pPr>
                <a:defRPr/>
              </a:pPr>
              <a:t>‹#›</a:t>
            </a:fld>
            <a:endParaRPr lang="en-US" altLang="en-US"/>
          </a:p>
        </p:txBody>
      </p:sp>
    </p:spTree>
    <p:extLst>
      <p:ext uri="{BB962C8B-B14F-4D97-AF65-F5344CB8AC3E}">
        <p14:creationId xmlns:p14="http://schemas.microsoft.com/office/powerpoint/2010/main" val="31592919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60F4C6C-A4AD-634C-B2AA-5823E85646AB}" type="slidenum">
              <a:rPr lang="en-US" altLang="en-US"/>
              <a:pPr>
                <a:defRPr/>
              </a:pPr>
              <a:t>‹#›</a:t>
            </a:fld>
            <a:endParaRPr lang="en-US" altLang="en-US"/>
          </a:p>
        </p:txBody>
      </p:sp>
    </p:spTree>
    <p:extLst>
      <p:ext uri="{BB962C8B-B14F-4D97-AF65-F5344CB8AC3E}">
        <p14:creationId xmlns:p14="http://schemas.microsoft.com/office/powerpoint/2010/main" val="2064879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8418393"/>
      </p:ext>
    </p:extLst>
  </p:cSld>
  <p:clrMapOvr>
    <a:masterClrMapping/>
  </p:clrMapOvr>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E9D27D4-CF21-B743-868C-38D13B2F42B4}" type="slidenum">
              <a:rPr lang="en-US" altLang="en-US"/>
              <a:pPr>
                <a:defRPr/>
              </a:pPr>
              <a:t>‹#›</a:t>
            </a:fld>
            <a:endParaRPr lang="en-US" altLang="en-US"/>
          </a:p>
        </p:txBody>
      </p:sp>
    </p:spTree>
    <p:extLst>
      <p:ext uri="{BB962C8B-B14F-4D97-AF65-F5344CB8AC3E}">
        <p14:creationId xmlns:p14="http://schemas.microsoft.com/office/powerpoint/2010/main" val="2367538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8F35F6C-2FE9-E643-BA9E-744EBFA979FE}" type="slidenum">
              <a:rPr lang="en-US" altLang="en-US"/>
              <a:pPr>
                <a:defRPr/>
              </a:pPr>
              <a:t>‹#›</a:t>
            </a:fld>
            <a:endParaRPr lang="en-US" altLang="en-US"/>
          </a:p>
        </p:txBody>
      </p:sp>
    </p:spTree>
    <p:extLst>
      <p:ext uri="{BB962C8B-B14F-4D97-AF65-F5344CB8AC3E}">
        <p14:creationId xmlns:p14="http://schemas.microsoft.com/office/powerpoint/2010/main" val="33246108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36820D8-511C-334B-9255-32401B223793}" type="slidenum">
              <a:rPr lang="en-US" altLang="en-US"/>
              <a:pPr>
                <a:defRPr/>
              </a:pPr>
              <a:t>‹#›</a:t>
            </a:fld>
            <a:endParaRPr lang="en-US" altLang="en-US"/>
          </a:p>
        </p:txBody>
      </p:sp>
    </p:spTree>
    <p:extLst>
      <p:ext uri="{BB962C8B-B14F-4D97-AF65-F5344CB8AC3E}">
        <p14:creationId xmlns:p14="http://schemas.microsoft.com/office/powerpoint/2010/main" val="18274512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42E3693-D302-D64D-8335-04DBBDCAC3E8}" type="slidenum">
              <a:rPr lang="en-US" altLang="en-US"/>
              <a:pPr>
                <a:defRPr/>
              </a:pPr>
              <a:t>‹#›</a:t>
            </a:fld>
            <a:endParaRPr lang="en-US" altLang="en-US"/>
          </a:p>
        </p:txBody>
      </p:sp>
    </p:spTree>
    <p:extLst>
      <p:ext uri="{BB962C8B-B14F-4D97-AF65-F5344CB8AC3E}">
        <p14:creationId xmlns:p14="http://schemas.microsoft.com/office/powerpoint/2010/main" val="36584765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0C3B91E-9495-5D4C-A473-89DD744F318C}" type="slidenum">
              <a:rPr lang="en-US" altLang="en-US"/>
              <a:pPr>
                <a:defRPr/>
              </a:pPr>
              <a:t>‹#›</a:t>
            </a:fld>
            <a:endParaRPr lang="en-US" altLang="en-US"/>
          </a:p>
        </p:txBody>
      </p:sp>
    </p:spTree>
    <p:extLst>
      <p:ext uri="{BB962C8B-B14F-4D97-AF65-F5344CB8AC3E}">
        <p14:creationId xmlns:p14="http://schemas.microsoft.com/office/powerpoint/2010/main" val="17564904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E317DB17-6DD3-1D47-9DC7-29C718BD885A}" type="slidenum">
              <a:rPr lang="en-US" altLang="en-US"/>
              <a:pPr>
                <a:defRPr/>
              </a:pPr>
              <a:t>‹#›</a:t>
            </a:fld>
            <a:endParaRPr lang="en-US" altLang="en-US"/>
          </a:p>
        </p:txBody>
      </p:sp>
    </p:spTree>
    <p:extLst>
      <p:ext uri="{BB962C8B-B14F-4D97-AF65-F5344CB8AC3E}">
        <p14:creationId xmlns:p14="http://schemas.microsoft.com/office/powerpoint/2010/main" val="33704642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8B564A7-2749-BD47-ACBB-5E9A7893C5B7}" type="slidenum">
              <a:rPr lang="en-US" altLang="en-US"/>
              <a:pPr>
                <a:defRPr/>
              </a:pPr>
              <a:t>‹#›</a:t>
            </a:fld>
            <a:endParaRPr lang="en-US" altLang="en-US"/>
          </a:p>
        </p:txBody>
      </p:sp>
    </p:spTree>
    <p:extLst>
      <p:ext uri="{BB962C8B-B14F-4D97-AF65-F5344CB8AC3E}">
        <p14:creationId xmlns:p14="http://schemas.microsoft.com/office/powerpoint/2010/main" val="15538328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53FA10DE-9244-444C-BB66-013E28A2DDD9}" type="slidenum">
              <a:rPr lang="en-US" altLang="en-US"/>
              <a:pPr>
                <a:defRPr/>
              </a:pPr>
              <a:t>‹#›</a:t>
            </a:fld>
            <a:endParaRPr lang="en-US" altLang="en-US"/>
          </a:p>
        </p:txBody>
      </p:sp>
    </p:spTree>
    <p:extLst>
      <p:ext uri="{BB962C8B-B14F-4D97-AF65-F5344CB8AC3E}">
        <p14:creationId xmlns:p14="http://schemas.microsoft.com/office/powerpoint/2010/main" val="10646979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E2563C0-B5B3-BE4C-AFD7-D5025596D7E3}" type="slidenum">
              <a:rPr lang="en-US" altLang="en-US"/>
              <a:pPr>
                <a:defRPr/>
              </a:pPr>
              <a:t>‹#›</a:t>
            </a:fld>
            <a:endParaRPr lang="en-US" altLang="en-US"/>
          </a:p>
        </p:txBody>
      </p:sp>
    </p:spTree>
    <p:extLst>
      <p:ext uri="{BB962C8B-B14F-4D97-AF65-F5344CB8AC3E}">
        <p14:creationId xmlns:p14="http://schemas.microsoft.com/office/powerpoint/2010/main" val="39506075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5C66147B-D8F4-B34F-ACFC-F4150A9F5034}" type="slidenum">
              <a:rPr lang="en-US" altLang="en-US"/>
              <a:pPr>
                <a:defRPr/>
              </a:pPr>
              <a:t>‹#›</a:t>
            </a:fld>
            <a:endParaRPr lang="en-US" altLang="en-US"/>
          </a:p>
        </p:txBody>
      </p:sp>
    </p:spTree>
    <p:extLst>
      <p:ext uri="{BB962C8B-B14F-4D97-AF65-F5344CB8AC3E}">
        <p14:creationId xmlns:p14="http://schemas.microsoft.com/office/powerpoint/2010/main" val="28588217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0556249"/>
      </p:ext>
    </p:extLst>
  </p:cSld>
  <p:clrMapOvr>
    <a:masterClrMapping/>
  </p:clrMapOvr>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B4B655F-9513-DB41-847A-CB5F5ABCD6B3}" type="slidenum">
              <a:rPr lang="en-US" altLang="en-US"/>
              <a:pPr>
                <a:defRPr/>
              </a:pPr>
              <a:t>‹#›</a:t>
            </a:fld>
            <a:endParaRPr lang="en-US" altLang="en-US"/>
          </a:p>
        </p:txBody>
      </p:sp>
    </p:spTree>
    <p:extLst>
      <p:ext uri="{BB962C8B-B14F-4D97-AF65-F5344CB8AC3E}">
        <p14:creationId xmlns:p14="http://schemas.microsoft.com/office/powerpoint/2010/main" val="12474162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F70262A-25C7-1D4F-BA49-9AAD51FA1D0E}" type="slidenum">
              <a:rPr lang="en-US" altLang="en-US"/>
              <a:pPr>
                <a:defRPr/>
              </a:pPr>
              <a:t>‹#›</a:t>
            </a:fld>
            <a:endParaRPr lang="en-US" altLang="en-US"/>
          </a:p>
        </p:txBody>
      </p:sp>
    </p:spTree>
    <p:extLst>
      <p:ext uri="{BB962C8B-B14F-4D97-AF65-F5344CB8AC3E}">
        <p14:creationId xmlns:p14="http://schemas.microsoft.com/office/powerpoint/2010/main" val="15245025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AFF24C-C776-6444-B9B7-94F550F93C13}" type="slidenum">
              <a:rPr lang="en-US" altLang="en-US"/>
              <a:pPr>
                <a:defRPr/>
              </a:pPr>
              <a:t>‹#›</a:t>
            </a:fld>
            <a:endParaRPr lang="en-US" altLang="en-US"/>
          </a:p>
        </p:txBody>
      </p:sp>
    </p:spTree>
    <p:extLst>
      <p:ext uri="{BB962C8B-B14F-4D97-AF65-F5344CB8AC3E}">
        <p14:creationId xmlns:p14="http://schemas.microsoft.com/office/powerpoint/2010/main" val="1673744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3D46D27-56D0-344A-BE31-89C869EBEEAE}" type="slidenum">
              <a:rPr lang="en-US" altLang="en-US"/>
              <a:pPr>
                <a:defRPr/>
              </a:pPr>
              <a:t>‹#›</a:t>
            </a:fld>
            <a:endParaRPr lang="en-US" altLang="en-US"/>
          </a:p>
        </p:txBody>
      </p:sp>
    </p:spTree>
    <p:extLst>
      <p:ext uri="{BB962C8B-B14F-4D97-AF65-F5344CB8AC3E}">
        <p14:creationId xmlns:p14="http://schemas.microsoft.com/office/powerpoint/2010/main" val="40940905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4925BFE8-1EE5-7749-87C6-59D761839782}" type="slidenum">
              <a:rPr lang="en-US" altLang="en-US"/>
              <a:pPr>
                <a:defRPr/>
              </a:pPr>
              <a:t>‹#›</a:t>
            </a:fld>
            <a:endParaRPr lang="en-US" altLang="en-US"/>
          </a:p>
        </p:txBody>
      </p:sp>
    </p:spTree>
    <p:extLst>
      <p:ext uri="{BB962C8B-B14F-4D97-AF65-F5344CB8AC3E}">
        <p14:creationId xmlns:p14="http://schemas.microsoft.com/office/powerpoint/2010/main" val="23750121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9151F3C-38B5-C447-BBE5-70E1ABFC6BB2}" type="slidenum">
              <a:rPr lang="en-US" altLang="en-US"/>
              <a:pPr>
                <a:defRPr/>
              </a:pPr>
              <a:t>‹#›</a:t>
            </a:fld>
            <a:endParaRPr lang="en-US" altLang="en-US"/>
          </a:p>
        </p:txBody>
      </p:sp>
    </p:spTree>
    <p:extLst>
      <p:ext uri="{BB962C8B-B14F-4D97-AF65-F5344CB8AC3E}">
        <p14:creationId xmlns:p14="http://schemas.microsoft.com/office/powerpoint/2010/main" val="29608593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07B9740-5855-2A42-B252-D99EB4C57248}" type="slidenum">
              <a:rPr lang="en-US" altLang="en-US"/>
              <a:pPr>
                <a:defRPr/>
              </a:pPr>
              <a:t>‹#›</a:t>
            </a:fld>
            <a:endParaRPr lang="en-US" altLang="en-US"/>
          </a:p>
        </p:txBody>
      </p:sp>
    </p:spTree>
    <p:extLst>
      <p:ext uri="{BB962C8B-B14F-4D97-AF65-F5344CB8AC3E}">
        <p14:creationId xmlns:p14="http://schemas.microsoft.com/office/powerpoint/2010/main" val="19668169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DC5EF0D-3683-CA41-828D-672F2E3955A1}" type="slidenum">
              <a:rPr lang="en-US" altLang="en-US"/>
              <a:pPr>
                <a:defRPr/>
              </a:pPr>
              <a:t>‹#›</a:t>
            </a:fld>
            <a:endParaRPr lang="en-US" altLang="en-US"/>
          </a:p>
        </p:txBody>
      </p:sp>
    </p:spTree>
    <p:extLst>
      <p:ext uri="{BB962C8B-B14F-4D97-AF65-F5344CB8AC3E}">
        <p14:creationId xmlns:p14="http://schemas.microsoft.com/office/powerpoint/2010/main" val="21469159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11A51B-8B96-BD4C-95B5-FCA03A36A313}" type="slidenum">
              <a:rPr lang="en-US" altLang="en-US"/>
              <a:pPr>
                <a:defRPr/>
              </a:pPr>
              <a:t>‹#›</a:t>
            </a:fld>
            <a:endParaRPr lang="en-US" altLang="en-US"/>
          </a:p>
        </p:txBody>
      </p:sp>
    </p:spTree>
    <p:extLst>
      <p:ext uri="{BB962C8B-B14F-4D97-AF65-F5344CB8AC3E}">
        <p14:creationId xmlns:p14="http://schemas.microsoft.com/office/powerpoint/2010/main" val="22723253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89F2BAA-D8FE-2C4D-A9A5-9491AFC1AF7D}" type="slidenum">
              <a:rPr lang="en-US" altLang="en-US"/>
              <a:pPr>
                <a:defRPr/>
              </a:pPr>
              <a:t>‹#›</a:t>
            </a:fld>
            <a:endParaRPr lang="en-US" altLang="en-US"/>
          </a:p>
        </p:txBody>
      </p:sp>
    </p:spTree>
    <p:extLst>
      <p:ext uri="{BB962C8B-B14F-4D97-AF65-F5344CB8AC3E}">
        <p14:creationId xmlns:p14="http://schemas.microsoft.com/office/powerpoint/2010/main" val="21399147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4934606"/>
      </p:ext>
    </p:extLst>
  </p:cSld>
  <p:clrMapOvr>
    <a:masterClrMapping/>
  </p:clrMapOvr>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67983501"/>
      </p:ext>
    </p:extLst>
  </p:cSld>
  <p:clrMapOvr>
    <a:masterClrMapping/>
  </p:clrMapOvr>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0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9333776"/>
      </p:ext>
    </p:extLst>
  </p:cSld>
  <p:clrMapOvr>
    <a:masterClrMapping/>
  </p:clrMapOvr>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5"/>
          <p:cNvSpPr>
            <a:spLocks noGrp="1"/>
          </p:cNvSpPr>
          <p:nvPr>
            <p:ph type="sldNum" sz="quarter" idx="10"/>
          </p:nvPr>
        </p:nvSpPr>
        <p:spPr>
          <a:xfrm>
            <a:off x="8077200" y="6340475"/>
            <a:ext cx="685800" cy="365125"/>
          </a:xfrm>
        </p:spPr>
        <p:txBody>
          <a:bodyPr wrap="square" numCol="1" anchorCtr="0" compatLnSpc="1">
            <a:prstTxWarp prst="textNoShape">
              <a:avLst/>
            </a:prstTxWarp>
          </a:bodyPr>
          <a:lstStyle>
            <a:lvl1pPr fontAlgn="base">
              <a:spcBef>
                <a:spcPct val="0"/>
              </a:spcBef>
              <a:spcAft>
                <a:spcPct val="0"/>
              </a:spcAft>
              <a:defRPr sz="2000">
                <a:solidFill>
                  <a:srgbClr val="898989"/>
                </a:solidFill>
                <a:latin typeface="Cambria Math" charset="0"/>
                <a:ea typeface="ＭＳ Ｐゴシック" charset="0"/>
                <a:cs typeface="Cambria Math" charset="0"/>
              </a:defRPr>
            </a:lvl1pPr>
          </a:lstStyle>
          <a:p>
            <a:fld id="{2F9AB1DC-1F54-3E4A-95A3-3C4F38B38287}" type="slidenum">
              <a:rPr lang="en-US"/>
              <a:pPr/>
              <a:t>‹#›</a:t>
            </a:fld>
            <a:endParaRPr lang="en-US"/>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0D5ABD69-D797-204B-8AF8-3D380E6914CA}" type="slidenum">
              <a:rPr lang="en-US"/>
              <a:pPr>
                <a:defRPr/>
              </a:pPr>
              <a:t>‹#›</a:t>
            </a:fld>
            <a:endParaRPr lang="en-US"/>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D4167CB6-3B08-5F41-8B2C-916DD676D121}" type="slidenum">
              <a:rPr lang="en-US"/>
              <a:pPr>
                <a:defRPr/>
              </a:pPr>
              <a:t>‹#›</a:t>
            </a:fld>
            <a:endParaRPr lang="en-US"/>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AA0D681A-F5B4-9644-896C-61B2B0FDE4AA}" type="slidenum">
              <a:rPr lang="en-US"/>
              <a:pPr>
                <a:defRPr/>
              </a:pPr>
              <a:t>‹#›</a:t>
            </a:fld>
            <a:endParaRPr lang="en-US"/>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E9EE30A7-2F09-2442-8BD0-04F2DD3C2603}" type="slidenum">
              <a:rPr lang="en-US"/>
              <a:pPr>
                <a:defRPr/>
              </a:pPr>
              <a:t>‹#›</a:t>
            </a:fld>
            <a:endParaRPr lang="en-US"/>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456C5735-7F4B-8947-B422-F91141E3F4AD}" type="slidenum">
              <a:rPr lang="en-US"/>
              <a:pPr>
                <a:defRPr/>
              </a:pPr>
              <a:t>‹#›</a:t>
            </a:fld>
            <a:endParaRPr lang="en-US"/>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A9E84826-6BA8-884D-A601-2AAB8825DBC3}" type="slidenum">
              <a:rPr lang="en-US"/>
              <a:pPr>
                <a:defRPr/>
              </a:pPr>
              <a:t>‹#›</a:t>
            </a:fld>
            <a:endParaRPr lang="en-US"/>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42799048"/>
      </p:ext>
    </p:extLst>
  </p:cSld>
  <p:clrMapOvr>
    <a:masterClrMapping/>
  </p:clrMapOvr>
  <p:transition/>
</p:sldLayout>
</file>

<file path=ppt/slideLayouts/slideLayout4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6531BACC-C330-6040-8E9C-315FB8A2D4F3}" type="slidenum">
              <a:rPr lang="en-US"/>
              <a:pPr>
                <a:defRPr/>
              </a:pPr>
              <a:t>‹#›</a:t>
            </a:fld>
            <a:endParaRPr lang="en-US"/>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CA13EE9E-551C-B04A-8AEF-33C040418E39}" type="slidenum">
              <a:rPr lang="en-US"/>
              <a:pPr>
                <a:defRPr/>
              </a:pPr>
              <a:t>‹#›</a:t>
            </a:fld>
            <a:endParaRPr lang="en-US"/>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A200974D-7775-EC48-B655-6C7A7623F53B}" type="slidenum">
              <a:rPr lang="en-US"/>
              <a:pPr>
                <a:defRPr/>
              </a:pPr>
              <a:t>‹#›</a:t>
            </a:fld>
            <a:endParaRPr lang="en-US"/>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Tree>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p:cNvSpPr>
            <a:spLocks noGrp="1"/>
          </p:cNvSpPr>
          <p:nvPr>
            <p:ph type="sldNum" sz="quarter" idx="12"/>
          </p:nvPr>
        </p:nvSpPr>
        <p:spPr>
          <a:xfrm>
            <a:off x="8077200" y="6340475"/>
            <a:ext cx="685800" cy="365125"/>
          </a:xfrm>
        </p:spPr>
        <p:txBody>
          <a:bodyPr/>
          <a:lstStyle>
            <a:lvl1pPr>
              <a:defRPr sz="2000">
                <a:latin typeface="Cambria Math" panose="02040503050406030204" pitchFamily="18" charset="0"/>
                <a:ea typeface="Cambria Math" panose="02040503050406030204" pitchFamily="18" charset="0"/>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99270323"/>
      </p:ext>
    </p:extLst>
  </p:cSld>
  <p:clrMapOvr>
    <a:masterClrMapping/>
  </p:clrMapOvr>
  <p:transition/>
</p:sldLayout>
</file>

<file path=ppt/slideLayouts/slideLayout4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Tree>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p:cNvSpPr>
            <a:spLocks noGrp="1"/>
          </p:cNvSpPr>
          <p:nvPr>
            <p:ph type="sldNum" sz="quarter" idx="12"/>
          </p:nvPr>
        </p:nvSpPr>
        <p:spPr>
          <a:xfrm>
            <a:off x="8077200" y="6340475"/>
            <a:ext cx="685800" cy="365125"/>
          </a:xfrm>
        </p:spPr>
        <p:txBody>
          <a:bodyPr/>
          <a:lstStyle>
            <a:lvl1pPr>
              <a:defRPr sz="2000">
                <a:latin typeface="Cambria Math" panose="02040503050406030204" pitchFamily="18" charset="0"/>
                <a:ea typeface="Cambria Math" panose="02040503050406030204" pitchFamily="18" charset="0"/>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8098509"/>
      </p:ext>
    </p:extLst>
  </p:cSld>
  <p:clrMapOvr>
    <a:masterClrMapping/>
  </p:clrMapOvr>
  <p:transition/>
</p:sldLayout>
</file>

<file path=ppt/slideLayouts/slideLayout4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1487723"/>
      </p:ext>
    </p:extLst>
  </p:cSld>
  <p:clrMapOvr>
    <a:masterClrMapping/>
  </p:clrMapOvr>
  <p:transition/>
</p:sldLayout>
</file>

<file path=ppt/slideLayouts/slideLayout4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1378" name="Rectangle 2"/>
          <p:cNvSpPr>
            <a:spLocks noGrp="1" noChangeArrowheads="1"/>
          </p:cNvSpPr>
          <p:nvPr>
            <p:ph type="ctrTitle"/>
          </p:nvPr>
        </p:nvSpPr>
        <p:spPr>
          <a:xfrm>
            <a:off x="685800" y="1524000"/>
            <a:ext cx="7924800" cy="1752600"/>
          </a:xfrm>
        </p:spPr>
        <p:txBody>
          <a:bodyPr/>
          <a:lstStyle>
            <a:lvl1pPr algn="ctr">
              <a:defRPr sz="4800"/>
            </a:lvl1pPr>
          </a:lstStyle>
          <a:p>
            <a:r>
              <a:rPr lang="en-US" altLang="en-US" dirty="0"/>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285159992"/>
      </p:ext>
    </p:extLst>
  </p:cSld>
  <p:clrMapOvr>
    <a:masterClrMapping/>
  </p:clrMapOvr>
  <p:transition/>
</p:sldLayout>
</file>

<file path=ppt/slideLayouts/slideLayout4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2pPr marL="669925" indent="-325438">
              <a:buFont typeface="Wingdings" charset="2"/>
              <a:buChar char="q"/>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cxnSp>
        <p:nvCxnSpPr>
          <p:cNvPr id="6" name="Straight Connector 5"/>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67884214"/>
      </p:ext>
    </p:extLst>
  </p:cSld>
  <p:clrMapOvr>
    <a:masterClrMapping/>
  </p:clrMapOvr>
  <p:transition/>
</p:sldLayout>
</file>

<file path=ppt/slideLayouts/slideLayout4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490275371"/>
      </p:ext>
    </p:extLst>
  </p:cSld>
  <p:clrMapOvr>
    <a:masterClrMapping/>
  </p:clrMapOvr>
  <p:transition/>
</p:sldLayout>
</file>

<file path=ppt/slideLayouts/slideLayout4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89.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sz="1350">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sp>
        <p:nvSpPr>
          <p:cNvPr id="6" name="Line 10"/>
          <p:cNvSpPr>
            <a:spLocks noChangeShapeType="1"/>
          </p:cNvSpPr>
          <p:nvPr/>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sz="1350">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3600"/>
            </a:lvl1pPr>
          </a:lstStyle>
          <a:p>
            <a:r>
              <a:rPr lang="en-US" altLang="zh-TW"/>
              <a:t>Click to edit Master title style</a:t>
            </a:r>
            <a:endParaRPr lang="en-US" altLang="en-US"/>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zh-TW"/>
              <a:t>Click to edit Master subtitle style</a:t>
            </a:r>
            <a:endParaRPr lang="en-US" altLang="en-US"/>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900">
                <a:latin typeface="Garamond" pitchFamily="18" charset="0"/>
              </a:defRPr>
            </a:lvl1pPr>
          </a:lstStyle>
          <a:p>
            <a:endParaRPr 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sz="900"/>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cxnSp>
        <p:nvCxnSpPr>
          <p:cNvPr id="7" name="Straight Connector 6"/>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89941544"/>
      </p:ext>
    </p:extLst>
  </p:cSld>
  <p:clrMapOvr>
    <a:masterClrMapping/>
  </p:clrMapOvr>
  <p:transition/>
</p:sldLayout>
</file>

<file path=ppt/slideLayouts/slideLayout490.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idx="1"/>
          </p:nvPr>
        </p:nvSpPr>
        <p:spPr/>
        <p:txBody>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91.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0"/>
            <a:ext cx="7772400" cy="1362075"/>
          </a:xfrm>
        </p:spPr>
        <p:txBody>
          <a:bodyPr/>
          <a:lstStyle>
            <a:lvl1pPr algn="l">
              <a:defRPr sz="3000" b="1" cap="all"/>
            </a:lvl1pPr>
          </a:lstStyle>
          <a:p>
            <a:r>
              <a:rPr lang="en-US" altLang="zh-TW"/>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92.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93.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ltLang="zh-TW"/>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Text Placeholder 4"/>
          <p:cNvSpPr>
            <a:spLocks noGrp="1"/>
          </p:cNvSpPr>
          <p:nvPr>
            <p:ph type="body" sz="quarter" idx="3"/>
          </p:nvPr>
        </p:nvSpPr>
        <p:spPr>
          <a:xfrm>
            <a:off x="4645035"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6" name="Content Placeholder 5"/>
          <p:cNvSpPr>
            <a:spLocks noGrp="1"/>
          </p:cNvSpPr>
          <p:nvPr>
            <p:ph sz="quarter" idx="4"/>
          </p:nvPr>
        </p:nvSpPr>
        <p:spPr>
          <a:xfrm>
            <a:off x="4645035"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94.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9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96.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ltLang="zh-TW"/>
              <a:t>Click to edit Master title style</a:t>
            </a:r>
            <a:endParaRPr lang="en-US"/>
          </a:p>
        </p:txBody>
      </p:sp>
      <p:sp>
        <p:nvSpPr>
          <p:cNvPr id="3" name="Content Placeholder 2"/>
          <p:cNvSpPr>
            <a:spLocks noGrp="1"/>
          </p:cNvSpPr>
          <p:nvPr>
            <p:ph idx="1"/>
          </p:nvPr>
        </p:nvSpPr>
        <p:spPr>
          <a:xfrm>
            <a:off x="3575050" y="273070"/>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97.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ltLang="zh-TW"/>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altLang="zh-TW" noProof="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98.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99.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ltLang="zh-TW"/>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513969514"/>
      </p:ext>
    </p:extLst>
  </p:cSld>
  <p:clrMapOvr>
    <a:masterClrMapping/>
  </p:clrMapOvr>
  <p:transition/>
</p:sldLayout>
</file>

<file path=ppt/slideLayouts/slideLayout5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prstClr val="black"/>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prstClr val="black"/>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930401317"/>
      </p:ext>
    </p:extLst>
  </p:cSld>
  <p:clrMapOvr>
    <a:masterClrMapping/>
  </p:clrMapOvr>
  <p:transition/>
</p:sldLayout>
</file>

<file path=ppt/slideLayouts/slideLayout50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040768776"/>
      </p:ext>
    </p:extLst>
  </p:cSld>
  <p:clrMapOvr>
    <a:masterClrMapping/>
  </p:clrMapOvr>
  <p:transition/>
</p:sldLayout>
</file>

<file path=ppt/slideLayouts/slideLayout5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260511931"/>
      </p:ext>
    </p:extLst>
  </p:cSld>
  <p:clrMapOvr>
    <a:masterClrMapping/>
  </p:clrMapOvr>
  <p:transition/>
</p:sldLayout>
</file>

<file path=ppt/slideLayouts/slideLayout5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986174166"/>
      </p:ext>
    </p:extLst>
  </p:cSld>
  <p:clrMapOvr>
    <a:masterClrMapping/>
  </p:clrMapOvr>
  <p:transition/>
</p:sldLayout>
</file>

<file path=ppt/slideLayouts/slideLayout5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489919389"/>
      </p:ext>
    </p:extLst>
  </p:cSld>
  <p:clrMapOvr>
    <a:masterClrMapping/>
  </p:clrMapOvr>
  <p:transition/>
</p:sldLayout>
</file>

<file path=ppt/slideLayouts/slideLayout5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805318677"/>
      </p:ext>
    </p:extLst>
  </p:cSld>
  <p:clrMapOvr>
    <a:masterClrMapping/>
  </p:clrMapOvr>
  <p:transition/>
</p:sldLayout>
</file>

<file path=ppt/slideLayouts/slideLayout5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277374766"/>
      </p:ext>
    </p:extLst>
  </p:cSld>
  <p:clrMapOvr>
    <a:masterClrMapping/>
  </p:clrMapOvr>
  <p:transition/>
</p:sldLayout>
</file>

<file path=ppt/slideLayouts/slideLayout5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868041354"/>
      </p:ext>
    </p:extLst>
  </p:cSld>
  <p:clrMapOvr>
    <a:masterClrMapping/>
  </p:clrMapOvr>
  <p:transition/>
</p:sldLayout>
</file>

<file path=ppt/slideLayouts/slideLayout5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143398135"/>
      </p:ext>
    </p:extLst>
  </p:cSld>
  <p:clrMapOvr>
    <a:masterClrMapping/>
  </p:clrMapOvr>
  <p:transition/>
</p:sldLayout>
</file>

<file path=ppt/slideLayouts/slideLayout5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629488110"/>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429205284"/>
      </p:ext>
    </p:extLst>
  </p:cSld>
  <p:clrMapOvr>
    <a:masterClrMapping/>
  </p:clrMapOvr>
  <p:transition/>
</p:sldLayout>
</file>

<file path=ppt/slideLayouts/slideLayout5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533301839"/>
      </p:ext>
    </p:extLst>
  </p:cSld>
  <p:clrMapOvr>
    <a:masterClrMapping/>
  </p:clrMapOvr>
  <p:transition/>
</p:sldLayout>
</file>

<file path=ppt/slideLayouts/slideLayout5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234625789"/>
      </p:ext>
    </p:extLst>
  </p:cSld>
  <p:clrMapOvr>
    <a:masterClrMapping/>
  </p:clrMapOvr>
  <p:transition/>
</p:sldLayout>
</file>

<file path=ppt/slideLayouts/slideLayout5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3588409016"/>
      </p:ext>
    </p:extLst>
  </p:cSld>
  <p:clrMapOvr>
    <a:masterClrMapping/>
  </p:clrMapOvr>
  <p:transition/>
</p:sldLayout>
</file>

<file path=ppt/slideLayouts/slideLayout5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3816495892"/>
      </p:ext>
    </p:extLst>
  </p:cSld>
  <p:clrMapOvr>
    <a:masterClrMapping/>
  </p:clrMapOvr>
  <p:transition/>
</p:sldLayout>
</file>

<file path=ppt/slideLayouts/slideLayout5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4031889725"/>
      </p:ext>
    </p:extLst>
  </p:cSld>
  <p:clrMapOvr>
    <a:masterClrMapping/>
  </p:clrMapOvr>
  <p:transition/>
</p:sldLayout>
</file>

<file path=ppt/slideLayouts/slideLayout5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1043419311"/>
      </p:ext>
    </p:extLst>
  </p:cSld>
  <p:clrMapOvr>
    <a:masterClrMapping/>
  </p:clrMapOvr>
  <p:transition/>
</p:sldLayout>
</file>

<file path=ppt/slideLayouts/slideLayout5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3287196653"/>
      </p:ext>
    </p:extLst>
  </p:cSld>
  <p:clrMapOvr>
    <a:masterClrMapping/>
  </p:clrMapOvr>
  <p:transition/>
</p:sldLayout>
</file>

<file path=ppt/slideLayouts/slideLayout5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3443399964"/>
      </p:ext>
    </p:extLst>
  </p:cSld>
  <p:clrMapOvr>
    <a:masterClrMapping/>
  </p:clrMapOvr>
  <p:transition/>
</p:sldLayout>
</file>

<file path=ppt/slideLayouts/slideLayout5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1491952778"/>
      </p:ext>
    </p:extLst>
  </p:cSld>
  <p:clrMapOvr>
    <a:masterClrMapping/>
  </p:clrMapOvr>
  <p:transition/>
</p:sldLayout>
</file>

<file path=ppt/slideLayouts/slideLayout5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3665507306"/>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670808844"/>
      </p:ext>
    </p:extLst>
  </p:cSld>
  <p:clrMapOvr>
    <a:masterClrMapping/>
  </p:clrMapOvr>
  <p:transition/>
</p:sldLayout>
</file>

<file path=ppt/slideLayouts/slideLayout5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182677281"/>
      </p:ext>
    </p:extLst>
  </p:cSld>
  <p:clrMapOvr>
    <a:masterClrMapping/>
  </p:clrMapOvr>
  <p:transition/>
</p:sldLayout>
</file>

<file path=ppt/slideLayouts/slideLayout5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3820621740"/>
      </p:ext>
    </p:extLst>
  </p:cSld>
  <p:clrMapOvr>
    <a:masterClrMapping/>
  </p:clrMapOvr>
  <p:transition/>
</p:sldLayout>
</file>

<file path=ppt/slideLayouts/slideLayout5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r>
              <a:rPr lang="en-US">
                <a:solidFill>
                  <a:prstClr val="black">
                    <a:tint val="75000"/>
                  </a:prstClr>
                </a:solidFill>
              </a:rPr>
              <a:t>/4</a:t>
            </a:r>
          </a:p>
        </p:txBody>
      </p:sp>
    </p:spTree>
    <p:extLst>
      <p:ext uri="{BB962C8B-B14F-4D97-AF65-F5344CB8AC3E}">
        <p14:creationId xmlns:p14="http://schemas.microsoft.com/office/powerpoint/2010/main" val="4291206735"/>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5"/>
          <p:cNvSpPr>
            <a:spLocks noGrp="1"/>
          </p:cNvSpPr>
          <p:nvPr>
            <p:ph type="sldNum" sz="quarter" idx="4"/>
          </p:nvPr>
        </p:nvSpPr>
        <p:spPr>
          <a:xfrm>
            <a:off x="6858000" y="6188075"/>
            <a:ext cx="2057400" cy="365125"/>
          </a:xfrm>
          <a:prstGeom prst="rect">
            <a:avLst/>
          </a:prstGeom>
        </p:spPr>
        <p:txBody>
          <a:bodyPr vert="horz" lIns="91440" tIns="45720" rIns="91440" bIns="45720" rtlCol="0" anchor="ctr"/>
          <a:lstStyle>
            <a:lvl1pPr algn="r">
              <a:defRPr sz="2400">
                <a:solidFill>
                  <a:schemeClr val="tx1">
                    <a:tint val="75000"/>
                  </a:schemeClr>
                </a:solidFill>
                <a:latin typeface="+mj-lt"/>
              </a:defRPr>
            </a:lvl1pPr>
          </a:lstStyle>
          <a:p>
            <a:fld id="{D4D2B188-1D62-4FCA-8363-938AD4629BBB}" type="slidenum">
              <a:rPr lang="en-US" smtClean="0">
                <a:solidFill>
                  <a:prstClr val="black">
                    <a:tint val="75000"/>
                  </a:prstClr>
                </a:solidFill>
              </a:rPr>
              <a:pPr/>
              <a:t>‹#›</a:t>
            </a:fld>
            <a:r>
              <a:rPr lang="en-US">
                <a:solidFill>
                  <a:prstClr val="black">
                    <a:tint val="75000"/>
                  </a:prstClr>
                </a:solidFill>
              </a:rPr>
              <a:t>/4</a:t>
            </a:r>
          </a:p>
        </p:txBody>
      </p:sp>
    </p:spTree>
    <p:extLst>
      <p:ext uri="{BB962C8B-B14F-4D97-AF65-F5344CB8AC3E}">
        <p14:creationId xmlns:p14="http://schemas.microsoft.com/office/powerpoint/2010/main" val="1009980325"/>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Tree>
    <p:extLst>
      <p:ext uri="{BB962C8B-B14F-4D97-AF65-F5344CB8AC3E}">
        <p14:creationId xmlns:p14="http://schemas.microsoft.com/office/powerpoint/2010/main" val="3824416179"/>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6567201"/>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8" name="Footer Placeholder 7"/>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9" name="Slide Number Placeholder 8"/>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7718866"/>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5" name="Slide Number Placeholder 4"/>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3127612"/>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8917338"/>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3447003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412475374"/>
      </p:ext>
    </p:extLst>
  </p:cSld>
  <p:clrMapOvr>
    <a:masterClrMapping/>
  </p:clrMapOvr>
  <p:transition/>
</p:sldLayout>
</file>

<file path=ppt/slideLayouts/slideLayout5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6884746"/>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2698584"/>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2742796"/>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714B2CC6-BCAC-1643-AB78-C2ADF490D950}"/>
              </a:ext>
            </a:extLst>
          </p:cNvPr>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a:extLst>
              <a:ext uri="{FF2B5EF4-FFF2-40B4-BE49-F238E27FC236}">
                <a16:creationId xmlns:a16="http://schemas.microsoft.com/office/drawing/2014/main" id="{0751B17A-BF36-4842-B734-E23F1865B0C4}"/>
              </a:ext>
            </a:extLst>
          </p:cNvPr>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a:extLst>
              <a:ext uri="{FF2B5EF4-FFF2-40B4-BE49-F238E27FC236}">
                <a16:creationId xmlns:a16="http://schemas.microsoft.com/office/drawing/2014/main" id="{28F08601-02AD-6D40-B66A-AFD9E5D60950}"/>
              </a:ext>
            </a:extLst>
          </p:cNvPr>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a:extLst>
              <a:ext uri="{FF2B5EF4-FFF2-40B4-BE49-F238E27FC236}">
                <a16:creationId xmlns:a16="http://schemas.microsoft.com/office/drawing/2014/main" id="{8055B2BB-4A1A-D34E-80ED-672CDAF1ADB7}"/>
              </a:ext>
            </a:extLst>
          </p:cNvPr>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a:defRPr/>
            </a:pPr>
            <a:r>
              <a:rPr lang="en-US"/>
              <a:t>Efficient Runahead Execution</a:t>
            </a:r>
          </a:p>
        </p:txBody>
      </p:sp>
      <p:sp>
        <p:nvSpPr>
          <p:cNvPr id="8" name="Rectangle 5">
            <a:extLst>
              <a:ext uri="{FF2B5EF4-FFF2-40B4-BE49-F238E27FC236}">
                <a16:creationId xmlns:a16="http://schemas.microsoft.com/office/drawing/2014/main" id="{6F15F5C2-BAE1-1849-939C-51DA7DCD9ABF}"/>
              </a:ext>
            </a:extLst>
          </p:cNvPr>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7013B461-D351-8C4C-8D06-99189598BB72}"/>
              </a:ext>
            </a:extLst>
          </p:cNvPr>
          <p:cNvSpPr>
            <a:spLocks noGrp="1" noChangeArrowheads="1"/>
          </p:cNvSpPr>
          <p:nvPr>
            <p:ph type="sldNum" sz="quarter" idx="12"/>
          </p:nvPr>
        </p:nvSpPr>
        <p:spPr/>
        <p:txBody>
          <a:bodyPr/>
          <a:lstStyle>
            <a:lvl1pPr>
              <a:defRPr sz="1200"/>
            </a:lvl1pPr>
          </a:lstStyle>
          <a:p>
            <a:fld id="{DE858C0F-DBE4-7F41-93EF-EEDB90BFFB25}" type="slidenum">
              <a:rPr lang="en-US" altLang="en-US"/>
              <a:pPr/>
              <a:t>‹#›</a:t>
            </a:fld>
            <a:endParaRPr lang="en-US" altLang="en-US"/>
          </a:p>
        </p:txBody>
      </p:sp>
    </p:spTree>
    <p:extLst>
      <p:ext uri="{BB962C8B-B14F-4D97-AF65-F5344CB8AC3E}">
        <p14:creationId xmlns:p14="http://schemas.microsoft.com/office/powerpoint/2010/main" val="2804050466"/>
      </p:ext>
    </p:extLst>
  </p:cSld>
  <p:clrMapOvr>
    <a:masterClrMapping/>
  </p:clrMapOvr>
  <p:transition/>
</p:sldLayout>
</file>

<file path=ppt/slideLayouts/slideLayout5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1320C456-BAB2-674B-9279-F74D1E6BAEB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87C3D555-B1CA-AC40-8B14-51B307E08C9C}"/>
              </a:ext>
            </a:extLst>
          </p:cNvPr>
          <p:cNvSpPr>
            <a:spLocks noGrp="1" noChangeArrowheads="1"/>
          </p:cNvSpPr>
          <p:nvPr>
            <p:ph type="sldNum" sz="quarter" idx="11"/>
          </p:nvPr>
        </p:nvSpPr>
        <p:spPr>
          <a:ln/>
        </p:spPr>
        <p:txBody>
          <a:bodyPr/>
          <a:lstStyle>
            <a:lvl1pPr>
              <a:defRPr/>
            </a:lvl1pPr>
          </a:lstStyle>
          <a:p>
            <a:fld id="{1BBEC082-DB60-894D-A65F-EC5CC660E7FA}" type="slidenum">
              <a:rPr lang="en-US" altLang="en-US"/>
              <a:pPr/>
              <a:t>‹#›</a:t>
            </a:fld>
            <a:endParaRPr lang="en-US" altLang="en-US"/>
          </a:p>
        </p:txBody>
      </p:sp>
    </p:spTree>
    <p:extLst>
      <p:ext uri="{BB962C8B-B14F-4D97-AF65-F5344CB8AC3E}">
        <p14:creationId xmlns:p14="http://schemas.microsoft.com/office/powerpoint/2010/main" val="878115516"/>
      </p:ext>
    </p:extLst>
  </p:cSld>
  <p:clrMapOvr>
    <a:masterClrMapping/>
  </p:clrMapOvr>
  <p:transition/>
</p:sldLayout>
</file>

<file path=ppt/slideLayouts/slideLayout5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5D8824E4-CBD0-324D-B203-16810E3CD229}"/>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9883843B-4311-F64D-ABF4-8C528A440053}"/>
              </a:ext>
            </a:extLst>
          </p:cNvPr>
          <p:cNvSpPr>
            <a:spLocks noGrp="1" noChangeArrowheads="1"/>
          </p:cNvSpPr>
          <p:nvPr>
            <p:ph type="sldNum" sz="quarter" idx="11"/>
          </p:nvPr>
        </p:nvSpPr>
        <p:spPr>
          <a:ln/>
        </p:spPr>
        <p:txBody>
          <a:bodyPr/>
          <a:lstStyle>
            <a:lvl1pPr>
              <a:defRPr/>
            </a:lvl1pPr>
          </a:lstStyle>
          <a:p>
            <a:fld id="{9BFABF82-8CD4-944F-9794-F4BB55EAA671}" type="slidenum">
              <a:rPr lang="en-US" altLang="en-US"/>
              <a:pPr/>
              <a:t>‹#›</a:t>
            </a:fld>
            <a:endParaRPr lang="en-US" altLang="en-US"/>
          </a:p>
        </p:txBody>
      </p:sp>
    </p:spTree>
    <p:extLst>
      <p:ext uri="{BB962C8B-B14F-4D97-AF65-F5344CB8AC3E}">
        <p14:creationId xmlns:p14="http://schemas.microsoft.com/office/powerpoint/2010/main" val="1635817922"/>
      </p:ext>
    </p:extLst>
  </p:cSld>
  <p:clrMapOvr>
    <a:masterClrMapping/>
  </p:clrMapOvr>
  <p:transition/>
</p:sldLayout>
</file>

<file path=ppt/slideLayouts/slideLayout5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BFDEB397-DCF4-E046-9CEF-3C1373D51AA2}"/>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0E8B1ECD-5EF8-C347-8080-250C48299511}"/>
              </a:ext>
            </a:extLst>
          </p:cNvPr>
          <p:cNvSpPr>
            <a:spLocks noGrp="1" noChangeArrowheads="1"/>
          </p:cNvSpPr>
          <p:nvPr>
            <p:ph type="sldNum" sz="quarter" idx="11"/>
          </p:nvPr>
        </p:nvSpPr>
        <p:spPr>
          <a:ln/>
        </p:spPr>
        <p:txBody>
          <a:bodyPr/>
          <a:lstStyle>
            <a:lvl1pPr>
              <a:defRPr/>
            </a:lvl1pPr>
          </a:lstStyle>
          <a:p>
            <a:fld id="{BB7531F1-CE42-F44C-9E97-BCF6159B0BFB}" type="slidenum">
              <a:rPr lang="en-US" altLang="en-US"/>
              <a:pPr/>
              <a:t>‹#›</a:t>
            </a:fld>
            <a:endParaRPr lang="en-US" altLang="en-US"/>
          </a:p>
        </p:txBody>
      </p:sp>
    </p:spTree>
    <p:extLst>
      <p:ext uri="{BB962C8B-B14F-4D97-AF65-F5344CB8AC3E}">
        <p14:creationId xmlns:p14="http://schemas.microsoft.com/office/powerpoint/2010/main" val="3101457189"/>
      </p:ext>
    </p:extLst>
  </p:cSld>
  <p:clrMapOvr>
    <a:masterClrMapping/>
  </p:clrMapOvr>
  <p:transition/>
</p:sldLayout>
</file>

<file path=ppt/slideLayouts/slideLayout5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A77F40A4-3E89-1B45-BEBF-0AA9EDBC37F7}"/>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a:extLst>
              <a:ext uri="{FF2B5EF4-FFF2-40B4-BE49-F238E27FC236}">
                <a16:creationId xmlns:a16="http://schemas.microsoft.com/office/drawing/2014/main" id="{7B6CB434-7272-F144-B3EB-748B298E8A16}"/>
              </a:ext>
            </a:extLst>
          </p:cNvPr>
          <p:cNvSpPr>
            <a:spLocks noGrp="1" noChangeArrowheads="1"/>
          </p:cNvSpPr>
          <p:nvPr>
            <p:ph type="sldNum" sz="quarter" idx="11"/>
          </p:nvPr>
        </p:nvSpPr>
        <p:spPr>
          <a:ln/>
        </p:spPr>
        <p:txBody>
          <a:bodyPr/>
          <a:lstStyle>
            <a:lvl1pPr>
              <a:defRPr/>
            </a:lvl1pPr>
          </a:lstStyle>
          <a:p>
            <a:fld id="{4BF0034D-4554-BD42-802B-E49E3DC77C97}" type="slidenum">
              <a:rPr lang="en-US" altLang="en-US"/>
              <a:pPr/>
              <a:t>‹#›</a:t>
            </a:fld>
            <a:endParaRPr lang="en-US" altLang="en-US"/>
          </a:p>
        </p:txBody>
      </p:sp>
    </p:spTree>
    <p:extLst>
      <p:ext uri="{BB962C8B-B14F-4D97-AF65-F5344CB8AC3E}">
        <p14:creationId xmlns:p14="http://schemas.microsoft.com/office/powerpoint/2010/main" val="2244965659"/>
      </p:ext>
    </p:extLst>
  </p:cSld>
  <p:clrMapOvr>
    <a:masterClrMapping/>
  </p:clrMapOvr>
  <p:transition/>
</p:sldLayout>
</file>

<file path=ppt/slideLayouts/slideLayout5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533EA543-58EC-1145-A87A-818F11E2CBD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a:extLst>
              <a:ext uri="{FF2B5EF4-FFF2-40B4-BE49-F238E27FC236}">
                <a16:creationId xmlns:a16="http://schemas.microsoft.com/office/drawing/2014/main" id="{17CD2823-E242-7D44-9F36-68BECE5A08D6}"/>
              </a:ext>
            </a:extLst>
          </p:cNvPr>
          <p:cNvSpPr>
            <a:spLocks noGrp="1" noChangeArrowheads="1"/>
          </p:cNvSpPr>
          <p:nvPr>
            <p:ph type="sldNum" sz="quarter" idx="11"/>
          </p:nvPr>
        </p:nvSpPr>
        <p:spPr>
          <a:ln/>
        </p:spPr>
        <p:txBody>
          <a:bodyPr/>
          <a:lstStyle>
            <a:lvl1pPr>
              <a:defRPr/>
            </a:lvl1pPr>
          </a:lstStyle>
          <a:p>
            <a:fld id="{28AF0954-8371-A644-8944-406A45A852A9}" type="slidenum">
              <a:rPr lang="en-US" altLang="en-US"/>
              <a:pPr/>
              <a:t>‹#›</a:t>
            </a:fld>
            <a:endParaRPr lang="en-US" altLang="en-US"/>
          </a:p>
        </p:txBody>
      </p:sp>
    </p:spTree>
    <p:extLst>
      <p:ext uri="{BB962C8B-B14F-4D97-AF65-F5344CB8AC3E}">
        <p14:creationId xmlns:p14="http://schemas.microsoft.com/office/powerpoint/2010/main" val="2939395626"/>
      </p:ext>
    </p:extLst>
  </p:cSld>
  <p:clrMapOvr>
    <a:masterClrMapping/>
  </p:clrMapOvr>
  <p:transition/>
</p:sldLayout>
</file>

<file path=ppt/slideLayouts/slideLayout5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D401DBD6-0D40-914C-A4A9-0E1A05620945}"/>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a:extLst>
              <a:ext uri="{FF2B5EF4-FFF2-40B4-BE49-F238E27FC236}">
                <a16:creationId xmlns:a16="http://schemas.microsoft.com/office/drawing/2014/main" id="{8D2885C7-A8DE-944D-A733-91FB1D23A917}"/>
              </a:ext>
            </a:extLst>
          </p:cNvPr>
          <p:cNvSpPr>
            <a:spLocks noGrp="1" noChangeArrowheads="1"/>
          </p:cNvSpPr>
          <p:nvPr>
            <p:ph type="sldNum" sz="quarter" idx="11"/>
          </p:nvPr>
        </p:nvSpPr>
        <p:spPr>
          <a:ln/>
        </p:spPr>
        <p:txBody>
          <a:bodyPr/>
          <a:lstStyle>
            <a:lvl1pPr>
              <a:defRPr/>
            </a:lvl1pPr>
          </a:lstStyle>
          <a:p>
            <a:fld id="{1BBB2226-A9FA-DB47-9CF0-2E287A38960E}" type="slidenum">
              <a:rPr lang="en-US" altLang="en-US"/>
              <a:pPr/>
              <a:t>‹#›</a:t>
            </a:fld>
            <a:endParaRPr lang="en-US" altLang="en-US"/>
          </a:p>
        </p:txBody>
      </p:sp>
    </p:spTree>
    <p:extLst>
      <p:ext uri="{BB962C8B-B14F-4D97-AF65-F5344CB8AC3E}">
        <p14:creationId xmlns:p14="http://schemas.microsoft.com/office/powerpoint/2010/main" val="827617510"/>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138178713"/>
      </p:ext>
    </p:extLst>
  </p:cSld>
  <p:clrMapOvr>
    <a:masterClrMapping/>
  </p:clrMapOvr>
  <p:transition/>
</p:sldLayout>
</file>

<file path=ppt/slideLayouts/slideLayout5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6F3099B0-B9D2-8449-B33E-AE3FA8363DE3}"/>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8D5B7DF8-5103-1B42-996C-8AA394272AE5}"/>
              </a:ext>
            </a:extLst>
          </p:cNvPr>
          <p:cNvSpPr>
            <a:spLocks noGrp="1" noChangeArrowheads="1"/>
          </p:cNvSpPr>
          <p:nvPr>
            <p:ph type="sldNum" sz="quarter" idx="11"/>
          </p:nvPr>
        </p:nvSpPr>
        <p:spPr>
          <a:ln/>
        </p:spPr>
        <p:txBody>
          <a:bodyPr/>
          <a:lstStyle>
            <a:lvl1pPr>
              <a:defRPr/>
            </a:lvl1pPr>
          </a:lstStyle>
          <a:p>
            <a:fld id="{FF674C63-9CEC-E640-98D8-DC688D3DD9E4}" type="slidenum">
              <a:rPr lang="en-US" altLang="en-US"/>
              <a:pPr/>
              <a:t>‹#›</a:t>
            </a:fld>
            <a:endParaRPr lang="en-US" altLang="en-US"/>
          </a:p>
        </p:txBody>
      </p:sp>
    </p:spTree>
    <p:extLst>
      <p:ext uri="{BB962C8B-B14F-4D97-AF65-F5344CB8AC3E}">
        <p14:creationId xmlns:p14="http://schemas.microsoft.com/office/powerpoint/2010/main" val="1213395378"/>
      </p:ext>
    </p:extLst>
  </p:cSld>
  <p:clrMapOvr>
    <a:masterClrMapping/>
  </p:clrMapOvr>
  <p:transition/>
</p:sldLayout>
</file>

<file path=ppt/slideLayouts/slideLayout5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A500CE77-FA0E-B448-AA17-55A6703F6BA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9B609F3A-95A7-5841-8128-4F348A5B515C}"/>
              </a:ext>
            </a:extLst>
          </p:cNvPr>
          <p:cNvSpPr>
            <a:spLocks noGrp="1" noChangeArrowheads="1"/>
          </p:cNvSpPr>
          <p:nvPr>
            <p:ph type="sldNum" sz="quarter" idx="11"/>
          </p:nvPr>
        </p:nvSpPr>
        <p:spPr>
          <a:ln/>
        </p:spPr>
        <p:txBody>
          <a:bodyPr/>
          <a:lstStyle>
            <a:lvl1pPr>
              <a:defRPr/>
            </a:lvl1pPr>
          </a:lstStyle>
          <a:p>
            <a:fld id="{1DB733DC-D3FD-4841-8A7A-4F4AB73A1310}" type="slidenum">
              <a:rPr lang="en-US" altLang="en-US"/>
              <a:pPr/>
              <a:t>‹#›</a:t>
            </a:fld>
            <a:endParaRPr lang="en-US" altLang="en-US"/>
          </a:p>
        </p:txBody>
      </p:sp>
    </p:spTree>
    <p:extLst>
      <p:ext uri="{BB962C8B-B14F-4D97-AF65-F5344CB8AC3E}">
        <p14:creationId xmlns:p14="http://schemas.microsoft.com/office/powerpoint/2010/main" val="1512567868"/>
      </p:ext>
    </p:extLst>
  </p:cSld>
  <p:clrMapOvr>
    <a:masterClrMapping/>
  </p:clrMapOvr>
  <p:transition/>
</p:sldLayout>
</file>

<file path=ppt/slideLayouts/slideLayout5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2DCD27D1-ECFD-F447-88C4-5B5CD7C64464}"/>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CFB4D705-4483-1248-A730-79BF1918ACC8}"/>
              </a:ext>
            </a:extLst>
          </p:cNvPr>
          <p:cNvSpPr>
            <a:spLocks noGrp="1" noChangeArrowheads="1"/>
          </p:cNvSpPr>
          <p:nvPr>
            <p:ph type="sldNum" sz="quarter" idx="11"/>
          </p:nvPr>
        </p:nvSpPr>
        <p:spPr>
          <a:ln/>
        </p:spPr>
        <p:txBody>
          <a:bodyPr/>
          <a:lstStyle>
            <a:lvl1pPr>
              <a:defRPr/>
            </a:lvl1pPr>
          </a:lstStyle>
          <a:p>
            <a:fld id="{F3317078-9EBE-8343-B263-FE4EDA0B86E1}" type="slidenum">
              <a:rPr lang="en-US" altLang="en-US"/>
              <a:pPr/>
              <a:t>‹#›</a:t>
            </a:fld>
            <a:endParaRPr lang="en-US" altLang="en-US"/>
          </a:p>
        </p:txBody>
      </p:sp>
    </p:spTree>
    <p:extLst>
      <p:ext uri="{BB962C8B-B14F-4D97-AF65-F5344CB8AC3E}">
        <p14:creationId xmlns:p14="http://schemas.microsoft.com/office/powerpoint/2010/main" val="2254433582"/>
      </p:ext>
    </p:extLst>
  </p:cSld>
  <p:clrMapOvr>
    <a:masterClrMapping/>
  </p:clrMapOvr>
  <p:transition/>
</p:sldLayout>
</file>

<file path=ppt/slideLayouts/slideLayout5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67F7E7C7-D54C-7E42-B902-18631D0E50CD}"/>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B0C1EF86-4B10-0E4B-87A4-4C31410E3E8A}"/>
              </a:ext>
            </a:extLst>
          </p:cNvPr>
          <p:cNvSpPr>
            <a:spLocks noGrp="1" noChangeArrowheads="1"/>
          </p:cNvSpPr>
          <p:nvPr>
            <p:ph type="sldNum" sz="quarter" idx="11"/>
          </p:nvPr>
        </p:nvSpPr>
        <p:spPr>
          <a:ln/>
        </p:spPr>
        <p:txBody>
          <a:bodyPr/>
          <a:lstStyle>
            <a:lvl1pPr>
              <a:defRPr/>
            </a:lvl1pPr>
          </a:lstStyle>
          <a:p>
            <a:fld id="{DAEEAFA2-6AF3-564D-8551-0ACDAB9DDF09}" type="slidenum">
              <a:rPr lang="en-US" altLang="en-US"/>
              <a:pPr/>
              <a:t>‹#›</a:t>
            </a:fld>
            <a:endParaRPr lang="en-US" altLang="en-US"/>
          </a:p>
        </p:txBody>
      </p:sp>
    </p:spTree>
    <p:extLst>
      <p:ext uri="{BB962C8B-B14F-4D97-AF65-F5344CB8AC3E}">
        <p14:creationId xmlns:p14="http://schemas.microsoft.com/office/powerpoint/2010/main" val="989456455"/>
      </p:ext>
    </p:extLst>
  </p:cSld>
  <p:clrMapOvr>
    <a:masterClrMapping/>
  </p:clrMapOvr>
  <p:transition/>
</p:sldLayout>
</file>

<file path=ppt/slideLayouts/slideLayout54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2C90C948-2B96-0640-82B2-1E954D9CB727}"/>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2E2E6134-7558-6D42-88BC-6E9B9E7448A4}"/>
              </a:ext>
            </a:extLst>
          </p:cNvPr>
          <p:cNvSpPr>
            <a:spLocks noGrp="1" noChangeArrowheads="1"/>
          </p:cNvSpPr>
          <p:nvPr>
            <p:ph type="sldNum" sz="quarter" idx="11"/>
          </p:nvPr>
        </p:nvSpPr>
        <p:spPr>
          <a:ln/>
        </p:spPr>
        <p:txBody>
          <a:bodyPr/>
          <a:lstStyle>
            <a:lvl1pPr>
              <a:defRPr/>
            </a:lvl1pPr>
          </a:lstStyle>
          <a:p>
            <a:fld id="{F0A436F3-25BF-5246-8097-CFB6BF81F56B}" type="slidenum">
              <a:rPr lang="en-US" altLang="en-US"/>
              <a:pPr/>
              <a:t>‹#›</a:t>
            </a:fld>
            <a:endParaRPr lang="en-US" altLang="en-US"/>
          </a:p>
        </p:txBody>
      </p:sp>
    </p:spTree>
    <p:extLst>
      <p:ext uri="{BB962C8B-B14F-4D97-AF65-F5344CB8AC3E}">
        <p14:creationId xmlns:p14="http://schemas.microsoft.com/office/powerpoint/2010/main" val="446642118"/>
      </p:ext>
    </p:extLst>
  </p:cSld>
  <p:clrMapOvr>
    <a:masterClrMapping/>
  </p:clrMapOvr>
  <p:transition/>
</p:sldLayout>
</file>

<file path=ppt/slideLayouts/slideLayout5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userDrawn="1"/>
        </p:nvSpPr>
        <p:spPr>
          <a:xfrm>
            <a:off x="0" y="6543675"/>
            <a:ext cx="1597025" cy="3143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2" name="Title 1"/>
          <p:cNvSpPr>
            <a:spLocks noGrp="1"/>
          </p:cNvSpPr>
          <p:nvPr>
            <p:ph type="ctrTitle"/>
          </p:nvPr>
        </p:nvSpPr>
        <p:spPr>
          <a:xfrm>
            <a:off x="0" y="2130425"/>
            <a:ext cx="9144000" cy="1470025"/>
          </a:xfrm>
        </p:spPr>
        <p:txBody>
          <a:bodyPr/>
          <a:lstStyle/>
          <a:p>
            <a:r>
              <a:rPr lang="en-US"/>
              <a:t>Click to edit Master title style</a:t>
            </a:r>
          </a:p>
        </p:txBody>
      </p:sp>
      <p:sp>
        <p:nvSpPr>
          <p:cNvPr id="3" name="Subtitle 2"/>
          <p:cNvSpPr>
            <a:spLocks noGrp="1"/>
          </p:cNvSpPr>
          <p:nvPr>
            <p:ph type="subTitle" idx="1"/>
          </p:nvPr>
        </p:nvSpPr>
        <p:spPr>
          <a:xfrm>
            <a:off x="304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5"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81D58B9F-78D6-474A-B4A1-30F92F017107}" type="datetime1">
              <a:rPr lang="en-US"/>
              <a:pPr>
                <a:defRPr/>
              </a:pPr>
              <a:t>6/28/18</a:t>
            </a:fld>
            <a:endParaRPr lang="en-US"/>
          </a:p>
        </p:txBody>
      </p:sp>
      <p:sp>
        <p:nvSpPr>
          <p:cNvPr id="6"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419CD3F8-C83B-CD49-9180-D976955590CD}" type="slidenum">
              <a:rPr lang="en-US"/>
              <a:pPr>
                <a:defRPr/>
              </a:pPr>
              <a:t>‹#›</a:t>
            </a:fld>
            <a:endParaRPr lang="en-US"/>
          </a:p>
        </p:txBody>
      </p:sp>
    </p:spTree>
    <p:extLst>
      <p:ext uri="{BB962C8B-B14F-4D97-AF65-F5344CB8AC3E}">
        <p14:creationId xmlns:p14="http://schemas.microsoft.com/office/powerpoint/2010/main" val="2298763388"/>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0E6DACDD-8A40-9C46-BD4A-B171AF1B92B6}" type="datetime1">
              <a:rPr lang="en-US"/>
              <a:pPr>
                <a:defRPr/>
              </a:pPr>
              <a:t>6/28/18</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F06CD442-EF4D-2B48-A340-495A4698F2CF}" type="slidenum">
              <a:rPr lang="en-US"/>
              <a:pPr>
                <a:defRPr/>
              </a:pPr>
              <a:t>‹#›</a:t>
            </a:fld>
            <a:endParaRPr lang="en-US"/>
          </a:p>
        </p:txBody>
      </p:sp>
    </p:spTree>
    <p:extLst>
      <p:ext uri="{BB962C8B-B14F-4D97-AF65-F5344CB8AC3E}">
        <p14:creationId xmlns:p14="http://schemas.microsoft.com/office/powerpoint/2010/main" val="3928398804"/>
      </p:ext>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2DCCC5E7-A30B-BA4C-B028-5930A2EE6403}" type="datetime1">
              <a:rPr lang="en-US"/>
              <a:pPr>
                <a:defRPr/>
              </a:pPr>
              <a:t>6/28/18</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7F229EE0-A788-A349-A020-7F1FCE5DCBA8}" type="slidenum">
              <a:rPr lang="en-US"/>
              <a:pPr>
                <a:defRPr/>
              </a:pPr>
              <a:t>‹#›</a:t>
            </a:fld>
            <a:endParaRPr lang="en-US"/>
          </a:p>
        </p:txBody>
      </p:sp>
    </p:spTree>
    <p:extLst>
      <p:ext uri="{BB962C8B-B14F-4D97-AF65-F5344CB8AC3E}">
        <p14:creationId xmlns:p14="http://schemas.microsoft.com/office/powerpoint/2010/main" val="462179144"/>
      </p:ext>
    </p:extLst>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39D6479F-329B-824F-AB83-C9C9D848ADAC}" type="datetime1">
              <a:rPr lang="en-US"/>
              <a:pPr>
                <a:defRPr/>
              </a:pPr>
              <a:t>6/28/18</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2D5A80A1-75EE-1C4E-A2CB-B41883D27E3B}" type="slidenum">
              <a:rPr lang="en-US"/>
              <a:pPr>
                <a:defRPr/>
              </a:pPr>
              <a:t>‹#›</a:t>
            </a:fld>
            <a:endParaRPr lang="en-US"/>
          </a:p>
        </p:txBody>
      </p:sp>
    </p:spTree>
    <p:extLst>
      <p:ext uri="{BB962C8B-B14F-4D97-AF65-F5344CB8AC3E}">
        <p14:creationId xmlns:p14="http://schemas.microsoft.com/office/powerpoint/2010/main" val="1854769189"/>
      </p:ext>
    </p:extLst>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77B74D31-30C6-CE49-B18E-02CD5163DE1A}" type="datetime1">
              <a:rPr lang="en-US"/>
              <a:pPr>
                <a:defRPr/>
              </a:pPr>
              <a:t>6/28/18</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A99FC713-899F-AC4D-8317-642C5D1BE609}" type="slidenum">
              <a:rPr lang="en-US"/>
              <a:pPr>
                <a:defRPr/>
              </a:pPr>
              <a:t>‹#›</a:t>
            </a:fld>
            <a:endParaRPr lang="en-US"/>
          </a:p>
        </p:txBody>
      </p:sp>
    </p:spTree>
    <p:extLst>
      <p:ext uri="{BB962C8B-B14F-4D97-AF65-F5344CB8AC3E}">
        <p14:creationId xmlns:p14="http://schemas.microsoft.com/office/powerpoint/2010/main" val="181701585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178834339"/>
      </p:ext>
    </p:extLst>
  </p:cSld>
  <p:clrMapOvr>
    <a:masterClrMapping/>
  </p:clrMapOvr>
  <p:transition/>
</p:sldLayout>
</file>

<file path=ppt/slideLayouts/slideLayout5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5AA2E6B5-0805-2143-B85B-456CD56C0B34}" type="datetime1">
              <a:rPr lang="en-US"/>
              <a:pPr>
                <a:defRPr/>
              </a:pPr>
              <a:t>6/28/18</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4A6961CF-A6F8-FD4A-A828-0B1E1D4CA4C3}" type="slidenum">
              <a:rPr lang="en-US"/>
              <a:pPr>
                <a:defRPr/>
              </a:pPr>
              <a:t>‹#›</a:t>
            </a:fld>
            <a:endParaRPr lang="en-US"/>
          </a:p>
        </p:txBody>
      </p:sp>
    </p:spTree>
    <p:extLst>
      <p:ext uri="{BB962C8B-B14F-4D97-AF65-F5344CB8AC3E}">
        <p14:creationId xmlns:p14="http://schemas.microsoft.com/office/powerpoint/2010/main" val="3374586325"/>
      </p:ext>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D894755E-AEB7-9543-B435-CAD8FF56240C}" type="datetime1">
              <a:rPr lang="en-US"/>
              <a:pPr>
                <a:defRPr/>
              </a:pPr>
              <a:t>6/28/18</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369718DA-DEEA-3243-954F-5CD660078CBA}" type="slidenum">
              <a:rPr lang="en-US"/>
              <a:pPr>
                <a:defRPr/>
              </a:pPr>
              <a:t>‹#›</a:t>
            </a:fld>
            <a:endParaRPr lang="en-US"/>
          </a:p>
        </p:txBody>
      </p:sp>
    </p:spTree>
    <p:extLst>
      <p:ext uri="{BB962C8B-B14F-4D97-AF65-F5344CB8AC3E}">
        <p14:creationId xmlns:p14="http://schemas.microsoft.com/office/powerpoint/2010/main" val="3409146533"/>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4AD05C70-86EF-B448-B912-1AE1DD6F3FB4}" type="datetime1">
              <a:rPr lang="en-US"/>
              <a:pPr>
                <a:defRPr/>
              </a:pPr>
              <a:t>6/28/18</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7F77ECCC-2C4C-6E41-909E-06546A882713}" type="slidenum">
              <a:rPr lang="en-US"/>
              <a:pPr>
                <a:defRPr/>
              </a:pPr>
              <a:t>‹#›</a:t>
            </a:fld>
            <a:endParaRPr lang="en-US"/>
          </a:p>
        </p:txBody>
      </p:sp>
    </p:spTree>
    <p:extLst>
      <p:ext uri="{BB962C8B-B14F-4D97-AF65-F5344CB8AC3E}">
        <p14:creationId xmlns:p14="http://schemas.microsoft.com/office/powerpoint/2010/main" val="3781856632"/>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A9E93ABB-CAD2-E34C-9012-FEB1BE3C83FB}" type="datetime1">
              <a:rPr lang="en-US"/>
              <a:pPr>
                <a:defRPr/>
              </a:pPr>
              <a:t>6/28/18</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92C56FD6-2C75-224E-87EE-E409EB791069}" type="slidenum">
              <a:rPr lang="en-US"/>
              <a:pPr>
                <a:defRPr/>
              </a:pPr>
              <a:t>‹#›</a:t>
            </a:fld>
            <a:endParaRPr lang="en-US"/>
          </a:p>
        </p:txBody>
      </p:sp>
    </p:spTree>
    <p:extLst>
      <p:ext uri="{BB962C8B-B14F-4D97-AF65-F5344CB8AC3E}">
        <p14:creationId xmlns:p14="http://schemas.microsoft.com/office/powerpoint/2010/main" val="917970007"/>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C3BD05E2-2B70-B144-94F5-59B68186DDF2}" type="datetime1">
              <a:rPr lang="en-US"/>
              <a:pPr>
                <a:defRPr/>
              </a:pPr>
              <a:t>6/28/18</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99198FC1-CCE4-5A43-98F7-1CDB260DEE1D}" type="slidenum">
              <a:rPr lang="en-US"/>
              <a:pPr>
                <a:defRPr/>
              </a:pPr>
              <a:t>‹#›</a:t>
            </a:fld>
            <a:endParaRPr lang="en-US"/>
          </a:p>
        </p:txBody>
      </p:sp>
    </p:spTree>
    <p:extLst>
      <p:ext uri="{BB962C8B-B14F-4D97-AF65-F5344CB8AC3E}">
        <p14:creationId xmlns:p14="http://schemas.microsoft.com/office/powerpoint/2010/main" val="278981192"/>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47FB7513-D9A0-314D-84F4-FBD754095A45}" type="datetime1">
              <a:rPr lang="en-US"/>
              <a:pPr>
                <a:defRPr/>
              </a:pPr>
              <a:t>6/28/18</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427A9A9A-BBC5-F84A-BD6C-CB1C5943B0EE}" type="slidenum">
              <a:rPr lang="en-US"/>
              <a:pPr>
                <a:defRPr/>
              </a:pPr>
              <a:t>‹#›</a:t>
            </a:fld>
            <a:endParaRPr lang="en-US"/>
          </a:p>
        </p:txBody>
      </p:sp>
    </p:spTree>
    <p:extLst>
      <p:ext uri="{BB962C8B-B14F-4D97-AF65-F5344CB8AC3E}">
        <p14:creationId xmlns:p14="http://schemas.microsoft.com/office/powerpoint/2010/main" val="3983931487"/>
      </p:ext>
    </p:extLst>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latin typeface="Garamond"/>
            </a:endParaRPr>
          </a:p>
        </p:txBody>
      </p:sp>
      <p:sp>
        <p:nvSpPr>
          <p:cNvPr id="9" name="Rectangle 6"/>
          <p:cNvSpPr>
            <a:spLocks noGrp="1" noChangeArrowheads="1"/>
          </p:cNvSpPr>
          <p:nvPr>
            <p:ph type="sldNum" sz="quarter" idx="12"/>
          </p:nvPr>
        </p:nvSpPr>
        <p:spPr/>
        <p:txBody>
          <a:bodyPr/>
          <a:lstStyle>
            <a:lvl1pPr>
              <a:defRPr sz="1200"/>
            </a:lvl1pPr>
          </a:lstStyle>
          <a:p>
            <a:fld id="{08C9543E-5205-9747-9651-834D4A4090BA}" type="slidenum">
              <a:rPr lang="en-US"/>
              <a:pPr/>
              <a:t>‹#›</a:t>
            </a:fld>
            <a:endParaRPr lang="en-US"/>
          </a:p>
        </p:txBody>
      </p:sp>
    </p:spTree>
    <p:extLst>
      <p:ext uri="{BB962C8B-B14F-4D97-AF65-F5344CB8AC3E}">
        <p14:creationId xmlns:p14="http://schemas.microsoft.com/office/powerpoint/2010/main" val="1953305644"/>
      </p:ext>
    </p:extLst>
  </p:cSld>
  <p:clrMapOvr>
    <a:masterClrMapping/>
  </p:clrMapOvr>
  <p:transition/>
</p:sldLayout>
</file>

<file path=ppt/slideLayouts/slideLayout5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27F28456-B93E-5440-A8F9-7EDDF5DA4557}" type="slidenum">
              <a:rPr lang="en-US"/>
              <a:pPr/>
              <a:t>‹#›</a:t>
            </a:fld>
            <a:endParaRPr lang="en-US"/>
          </a:p>
        </p:txBody>
      </p:sp>
    </p:spTree>
    <p:extLst>
      <p:ext uri="{BB962C8B-B14F-4D97-AF65-F5344CB8AC3E}">
        <p14:creationId xmlns:p14="http://schemas.microsoft.com/office/powerpoint/2010/main" val="1972139762"/>
      </p:ext>
    </p:extLst>
  </p:cSld>
  <p:clrMapOvr>
    <a:masterClrMapping/>
  </p:clrMapOvr>
  <p:transition/>
</p:sldLayout>
</file>

<file path=ppt/slideLayouts/slideLayout5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05E74C4-6B34-3540-BD78-3BF22C79F728}" type="slidenum">
              <a:rPr lang="en-US"/>
              <a:pPr/>
              <a:t>‹#›</a:t>
            </a:fld>
            <a:endParaRPr lang="en-US"/>
          </a:p>
        </p:txBody>
      </p:sp>
    </p:spTree>
    <p:extLst>
      <p:ext uri="{BB962C8B-B14F-4D97-AF65-F5344CB8AC3E}">
        <p14:creationId xmlns:p14="http://schemas.microsoft.com/office/powerpoint/2010/main" val="2935130711"/>
      </p:ext>
    </p:extLst>
  </p:cSld>
  <p:clrMapOvr>
    <a:masterClrMapping/>
  </p:clrMapOvr>
  <p:transition/>
</p:sldLayout>
</file>

<file path=ppt/slideLayouts/slideLayout5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8C3A4C24-166C-5343-9210-F74E0D4C9304}" type="slidenum">
              <a:rPr lang="en-US"/>
              <a:pPr/>
              <a:t>‹#›</a:t>
            </a:fld>
            <a:endParaRPr lang="en-US"/>
          </a:p>
        </p:txBody>
      </p:sp>
    </p:spTree>
    <p:extLst>
      <p:ext uri="{BB962C8B-B14F-4D97-AF65-F5344CB8AC3E}">
        <p14:creationId xmlns:p14="http://schemas.microsoft.com/office/powerpoint/2010/main" val="206282126"/>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006403914"/>
      </p:ext>
    </p:extLst>
  </p:cSld>
  <p:clrMapOvr>
    <a:masterClrMapping/>
  </p:clrMapOvr>
  <p:transition/>
</p:sldLayout>
</file>

<file path=ppt/slideLayouts/slideLayout5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8" name="Rectangle 1030"/>
          <p:cNvSpPr>
            <a:spLocks noGrp="1" noChangeArrowheads="1"/>
          </p:cNvSpPr>
          <p:nvPr>
            <p:ph type="sldNum" sz="quarter" idx="11"/>
          </p:nvPr>
        </p:nvSpPr>
        <p:spPr>
          <a:ln/>
        </p:spPr>
        <p:txBody>
          <a:bodyPr/>
          <a:lstStyle>
            <a:lvl1pPr>
              <a:defRPr/>
            </a:lvl1pPr>
          </a:lstStyle>
          <a:p>
            <a:fld id="{713D87D2-DA19-8940-8B3B-FF8552C5B77C}" type="slidenum">
              <a:rPr lang="en-US"/>
              <a:pPr/>
              <a:t>‹#›</a:t>
            </a:fld>
            <a:endParaRPr lang="en-US"/>
          </a:p>
        </p:txBody>
      </p:sp>
    </p:spTree>
    <p:extLst>
      <p:ext uri="{BB962C8B-B14F-4D97-AF65-F5344CB8AC3E}">
        <p14:creationId xmlns:p14="http://schemas.microsoft.com/office/powerpoint/2010/main" val="610373031"/>
      </p:ext>
    </p:extLst>
  </p:cSld>
  <p:clrMapOvr>
    <a:masterClrMapping/>
  </p:clrMapOvr>
  <p:transition/>
</p:sldLayout>
</file>

<file path=ppt/slideLayouts/slideLayout5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4" name="Rectangle 1030"/>
          <p:cNvSpPr>
            <a:spLocks noGrp="1" noChangeArrowheads="1"/>
          </p:cNvSpPr>
          <p:nvPr>
            <p:ph type="sldNum" sz="quarter" idx="11"/>
          </p:nvPr>
        </p:nvSpPr>
        <p:spPr>
          <a:ln/>
        </p:spPr>
        <p:txBody>
          <a:bodyPr/>
          <a:lstStyle>
            <a:lvl1pPr>
              <a:defRPr/>
            </a:lvl1pPr>
          </a:lstStyle>
          <a:p>
            <a:fld id="{A2AE99FD-8268-5940-A9CC-24B1D52103AE}" type="slidenum">
              <a:rPr lang="en-US"/>
              <a:pPr/>
              <a:t>‹#›</a:t>
            </a:fld>
            <a:endParaRPr lang="en-US"/>
          </a:p>
        </p:txBody>
      </p:sp>
    </p:spTree>
    <p:extLst>
      <p:ext uri="{BB962C8B-B14F-4D97-AF65-F5344CB8AC3E}">
        <p14:creationId xmlns:p14="http://schemas.microsoft.com/office/powerpoint/2010/main" val="457004920"/>
      </p:ext>
    </p:extLst>
  </p:cSld>
  <p:clrMapOvr>
    <a:masterClrMapping/>
  </p:clrMapOvr>
  <p:transition/>
</p:sldLayout>
</file>

<file path=ppt/slideLayouts/slideLayout5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3" name="Rectangle 1030"/>
          <p:cNvSpPr>
            <a:spLocks noGrp="1" noChangeArrowheads="1"/>
          </p:cNvSpPr>
          <p:nvPr>
            <p:ph type="sldNum" sz="quarter" idx="11"/>
          </p:nvPr>
        </p:nvSpPr>
        <p:spPr>
          <a:ln/>
        </p:spPr>
        <p:txBody>
          <a:bodyPr/>
          <a:lstStyle>
            <a:lvl1pPr>
              <a:defRPr/>
            </a:lvl1pPr>
          </a:lstStyle>
          <a:p>
            <a:fld id="{9CE2CAEC-1353-BA41-92DA-2E5E12ABA71A}" type="slidenum">
              <a:rPr lang="en-US"/>
              <a:pPr/>
              <a:t>‹#›</a:t>
            </a:fld>
            <a:endParaRPr lang="en-US"/>
          </a:p>
        </p:txBody>
      </p:sp>
    </p:spTree>
    <p:extLst>
      <p:ext uri="{BB962C8B-B14F-4D97-AF65-F5344CB8AC3E}">
        <p14:creationId xmlns:p14="http://schemas.microsoft.com/office/powerpoint/2010/main" val="2698265436"/>
      </p:ext>
    </p:extLst>
  </p:cSld>
  <p:clrMapOvr>
    <a:masterClrMapping/>
  </p:clrMapOvr>
  <p:transition/>
</p:sldLayout>
</file>

<file path=ppt/slideLayouts/slideLayout5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EED2ADA9-1537-724E-8CE4-71E37348B15C}" type="slidenum">
              <a:rPr lang="en-US"/>
              <a:pPr/>
              <a:t>‹#›</a:t>
            </a:fld>
            <a:endParaRPr lang="en-US"/>
          </a:p>
        </p:txBody>
      </p:sp>
    </p:spTree>
    <p:extLst>
      <p:ext uri="{BB962C8B-B14F-4D97-AF65-F5344CB8AC3E}">
        <p14:creationId xmlns:p14="http://schemas.microsoft.com/office/powerpoint/2010/main" val="1844939919"/>
      </p:ext>
    </p:extLst>
  </p:cSld>
  <p:clrMapOvr>
    <a:masterClrMapping/>
  </p:clrMapOvr>
  <p:transition/>
</p:sldLayout>
</file>

<file path=ppt/slideLayouts/slideLayout5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90FD07FE-2D64-9D48-9FEC-8FE722137A75}" type="slidenum">
              <a:rPr lang="en-US"/>
              <a:pPr/>
              <a:t>‹#›</a:t>
            </a:fld>
            <a:endParaRPr lang="en-US"/>
          </a:p>
        </p:txBody>
      </p:sp>
    </p:spTree>
    <p:extLst>
      <p:ext uri="{BB962C8B-B14F-4D97-AF65-F5344CB8AC3E}">
        <p14:creationId xmlns:p14="http://schemas.microsoft.com/office/powerpoint/2010/main" val="1975400002"/>
      </p:ext>
    </p:extLst>
  </p:cSld>
  <p:clrMapOvr>
    <a:masterClrMapping/>
  </p:clrMapOvr>
  <p:transition/>
</p:sldLayout>
</file>

<file path=ppt/slideLayouts/slideLayout5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EE5A95C-21DE-4C43-BF97-15D8A913B216}" type="slidenum">
              <a:rPr lang="en-US"/>
              <a:pPr/>
              <a:t>‹#›</a:t>
            </a:fld>
            <a:endParaRPr lang="en-US"/>
          </a:p>
        </p:txBody>
      </p:sp>
    </p:spTree>
    <p:extLst>
      <p:ext uri="{BB962C8B-B14F-4D97-AF65-F5344CB8AC3E}">
        <p14:creationId xmlns:p14="http://schemas.microsoft.com/office/powerpoint/2010/main" val="637613450"/>
      </p:ext>
    </p:extLst>
  </p:cSld>
  <p:clrMapOvr>
    <a:masterClrMapping/>
  </p:clrMapOvr>
  <p:transition/>
</p:sldLayout>
</file>

<file path=ppt/slideLayouts/slideLayout5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742D8AE-8785-5A4E-95AC-C39405B3DBA1}" type="slidenum">
              <a:rPr lang="en-US"/>
              <a:pPr/>
              <a:t>‹#›</a:t>
            </a:fld>
            <a:endParaRPr lang="en-US"/>
          </a:p>
        </p:txBody>
      </p:sp>
    </p:spTree>
    <p:extLst>
      <p:ext uri="{BB962C8B-B14F-4D97-AF65-F5344CB8AC3E}">
        <p14:creationId xmlns:p14="http://schemas.microsoft.com/office/powerpoint/2010/main" val="1217701382"/>
      </p:ext>
    </p:extLst>
  </p:cSld>
  <p:clrMapOvr>
    <a:masterClrMapping/>
  </p:clrMapOvr>
  <p:transition/>
</p:sldLayout>
</file>

<file path=ppt/slideLayouts/slideLayout567.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719EA279-ECCA-8F44-B787-311CA82BAECD}" type="slidenum">
              <a:rPr lang="en-US"/>
              <a:pPr/>
              <a:t>‹#›</a:t>
            </a:fld>
            <a:endParaRPr lang="en-US"/>
          </a:p>
        </p:txBody>
      </p:sp>
    </p:spTree>
    <p:extLst>
      <p:ext uri="{BB962C8B-B14F-4D97-AF65-F5344CB8AC3E}">
        <p14:creationId xmlns:p14="http://schemas.microsoft.com/office/powerpoint/2010/main" val="1078353633"/>
      </p:ext>
    </p:extLst>
  </p:cSld>
  <p:clrMapOvr>
    <a:masterClrMapping/>
  </p:clrMapOvr>
  <p:transition/>
</p:sldLayout>
</file>

<file path=ppt/slideLayouts/slideLayout5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11EC4E2-6E65-4B38-A9F0-2491CD022231}" type="datetime1">
              <a:rPr lang="en-US" smtClean="0">
                <a:solidFill>
                  <a:prstClr val="black">
                    <a:tint val="75000"/>
                  </a:prstClr>
                </a:solidFill>
                <a:latin typeface="Calibri"/>
              </a:rPr>
              <a:pPr/>
              <a:t>6/28/18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13F32364-6BA0-48AA-B029-3ED2192016FC}"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8734771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8534400" cy="1143000"/>
          </a:xfrm>
        </p:spPr>
        <p:txBody>
          <a:bodyPr>
            <a:normAutofit/>
          </a:bodyPr>
          <a:lstStyle>
            <a:lvl1pPr algn="l">
              <a:defRPr sz="4200" b="1">
                <a:solidFill>
                  <a:schemeClr val="tx1"/>
                </a:solidFill>
              </a:defRPr>
            </a:lvl1pPr>
          </a:lstStyle>
          <a:p>
            <a:r>
              <a:rPr lang="en-US" dirty="0"/>
              <a:t>Click to edit Master title style</a:t>
            </a:r>
          </a:p>
        </p:txBody>
      </p:sp>
      <p:sp>
        <p:nvSpPr>
          <p:cNvPr id="3" name="Content Placeholder 2"/>
          <p:cNvSpPr>
            <a:spLocks noGrp="1"/>
          </p:cNvSpPr>
          <p:nvPr>
            <p:ph idx="1"/>
          </p:nvPr>
        </p:nvSpPr>
        <p:spPr>
          <a:xfrm>
            <a:off x="304800" y="1219200"/>
            <a:ext cx="8534400" cy="5334000"/>
          </a:xfrm>
        </p:spPr>
        <p:txBody>
          <a:bodyPr/>
          <a:lstStyle>
            <a:lvl1pPr>
              <a:defRPr sz="2800"/>
            </a:lvl1pPr>
            <a:lvl2pPr>
              <a:defRPr sz="2400"/>
            </a:lvl2pPr>
            <a:lvl3pPr>
              <a:defRPr sz="20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13F32364-6BA0-48AA-B029-3ED2192016FC}" type="slidenum">
              <a:rPr lang="en-US" smtClean="0">
                <a:solidFill>
                  <a:prstClr val="black"/>
                </a:solidFill>
                <a:latin typeface="Calibri"/>
              </a:rPr>
              <a:pPr/>
              <a:t>‹#›</a:t>
            </a:fld>
            <a:endParaRPr lang="en-US" dirty="0">
              <a:solidFill>
                <a:prstClr val="black"/>
              </a:solidFill>
              <a:latin typeface="Calibri"/>
            </a:endParaRPr>
          </a:p>
        </p:txBody>
      </p:sp>
      <p:cxnSp>
        <p:nvCxnSpPr>
          <p:cNvPr id="5" name="Straight Connector 4"/>
          <p:cNvCxnSpPr/>
          <p:nvPr userDrawn="1"/>
        </p:nvCxnSpPr>
        <p:spPr>
          <a:xfrm>
            <a:off x="304800" y="1143000"/>
            <a:ext cx="853440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583730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black&amp;w.png"/>
          <p:cNvPicPr>
            <a:picLocks noChangeAspect="1"/>
          </p:cNvPicPr>
          <p:nvPr userDrawn="1"/>
        </p:nvPicPr>
        <p:blipFill>
          <a:blip r:embed="rId2"/>
          <a:srcRect t="-30672"/>
          <a:stretch>
            <a:fillRect/>
          </a:stretch>
        </p:blipFill>
        <p:spPr>
          <a:xfrm>
            <a:off x="-1" y="0"/>
            <a:ext cx="9144001" cy="6858000"/>
          </a:xfrm>
          <a:prstGeom prst="rect">
            <a:avLst/>
          </a:prstGeom>
          <a:solidFill>
            <a:schemeClr val="bg1"/>
          </a:solidFill>
        </p:spPr>
      </p:pic>
      <p:sp>
        <p:nvSpPr>
          <p:cNvPr id="2" name="Title 1"/>
          <p:cNvSpPr>
            <a:spLocks noGrp="1"/>
          </p:cNvSpPr>
          <p:nvPr>
            <p:ph type="ctrTitle"/>
          </p:nvPr>
        </p:nvSpPr>
        <p:spPr>
          <a:xfrm>
            <a:off x="386494" y="469200"/>
            <a:ext cx="7772400" cy="1308232"/>
          </a:xfrm>
          <a:prstGeom prst="rect">
            <a:avLst/>
          </a:prstGeom>
        </p:spPr>
        <p:txBody>
          <a:bodyPr anchor="t"/>
          <a:lstStyle>
            <a:lvl1pPr>
              <a:defRPr>
                <a:latin typeface="Arial"/>
              </a:defRPr>
            </a:lvl1pPr>
          </a:lstStyle>
          <a:p>
            <a:r>
              <a:rPr lang="en-US" dirty="0"/>
              <a:t>Click to edit Master title style</a:t>
            </a:r>
          </a:p>
        </p:txBody>
      </p:sp>
      <p:sp>
        <p:nvSpPr>
          <p:cNvPr id="3" name="Subtitle 2"/>
          <p:cNvSpPr>
            <a:spLocks noGrp="1"/>
          </p:cNvSpPr>
          <p:nvPr>
            <p:ph type="subTitle" idx="1"/>
          </p:nvPr>
        </p:nvSpPr>
        <p:spPr>
          <a:xfrm>
            <a:off x="386494" y="1941516"/>
            <a:ext cx="5009103" cy="1752600"/>
          </a:xfrm>
          <a:prstGeom prst="rect">
            <a:avLst/>
          </a:prstGeom>
        </p:spPr>
        <p:txBody>
          <a:bodyPr/>
          <a:lstStyle>
            <a:lvl1pPr marL="0" indent="0" algn="l">
              <a:buNone/>
              <a:defRPr sz="2800">
                <a:solidFill>
                  <a:schemeClr val="accent1"/>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Rectangle 7"/>
          <p:cNvSpPr/>
          <p:nvPr userDrawn="1"/>
        </p:nvSpPr>
        <p:spPr>
          <a:xfrm>
            <a:off x="-1" y="5967630"/>
            <a:ext cx="9144001" cy="890370"/>
          </a:xfrm>
          <a:prstGeom prst="rect">
            <a:avLst/>
          </a:prstGeom>
          <a:solidFill>
            <a:srgbClr val="FFFFFF">
              <a:alpha val="6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pic>
        <p:nvPicPr>
          <p:cNvPr id="9" name="Picture 8" descr="ecelogorb.psd"/>
          <p:cNvPicPr>
            <a:picLocks noChangeAspect="1"/>
          </p:cNvPicPr>
          <p:nvPr userDrawn="1"/>
        </p:nvPicPr>
        <p:blipFill>
          <a:blip r:embed="rId3">
            <a:lum bright="-8000"/>
          </a:blip>
          <a:stretch>
            <a:fillRect/>
          </a:stretch>
        </p:blipFill>
        <p:spPr>
          <a:xfrm>
            <a:off x="252528" y="6080245"/>
            <a:ext cx="3275179" cy="655036"/>
          </a:xfrm>
          <a:prstGeom prst="rect">
            <a:avLst/>
          </a:prstGeom>
          <a:effectLst/>
        </p:spPr>
      </p:pic>
      <p:pic>
        <p:nvPicPr>
          <p:cNvPr id="10" name="Picture 9" descr="CMU_logo_horiz_black.eps"/>
          <p:cNvPicPr>
            <a:picLocks noChangeAspect="1"/>
          </p:cNvPicPr>
          <p:nvPr userDrawn="1"/>
        </p:nvPicPr>
        <p:blipFill>
          <a:blip r:embed="rId4"/>
          <a:stretch>
            <a:fillRect/>
          </a:stretch>
        </p:blipFill>
        <p:spPr>
          <a:xfrm>
            <a:off x="5108519" y="6259200"/>
            <a:ext cx="3895838" cy="354413"/>
          </a:xfrm>
          <a:prstGeom prst="rect">
            <a:avLst/>
          </a:prstGeom>
          <a:effectLst/>
        </p:spPr>
      </p:pic>
    </p:spTree>
    <p:extLst>
      <p:ext uri="{BB962C8B-B14F-4D97-AF65-F5344CB8AC3E}">
        <p14:creationId xmlns:p14="http://schemas.microsoft.com/office/powerpoint/2010/main" val="1412859093"/>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DC2EE5E-49E3-41BC-B690-56250386BB7E}" type="datetime1">
              <a:rPr lang="en-US" smtClean="0">
                <a:solidFill>
                  <a:prstClr val="black">
                    <a:tint val="75000"/>
                  </a:prstClr>
                </a:solidFill>
                <a:latin typeface="Calibri"/>
              </a:rPr>
              <a:pPr/>
              <a:t>6/28/18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13F32364-6BA0-48AA-B029-3ED2192016F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970746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273F18D-3D7C-411A-A3D5-BE9D715C217A}" type="datetime1">
              <a:rPr lang="en-US" smtClean="0">
                <a:solidFill>
                  <a:prstClr val="black">
                    <a:tint val="75000"/>
                  </a:prstClr>
                </a:solidFill>
                <a:latin typeface="Calibri"/>
              </a:rPr>
              <a:pPr/>
              <a:t>6/28/18</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13F32364-6BA0-48AA-B029-3ED2192016F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561578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D9761C9-07B9-4029-8A9C-6B9D4FE4DECF}" type="datetime1">
              <a:rPr lang="en-US" smtClean="0">
                <a:solidFill>
                  <a:prstClr val="black">
                    <a:tint val="75000"/>
                  </a:prstClr>
                </a:solidFill>
                <a:latin typeface="Calibri"/>
              </a:rPr>
              <a:pPr/>
              <a:t>6/28/18</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13F32364-6BA0-48AA-B029-3ED2192016F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560972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5E2F76E-CE6C-410C-8FDC-D0091C24DEF1}" type="datetime1">
              <a:rPr lang="en-US" smtClean="0">
                <a:solidFill>
                  <a:prstClr val="black">
                    <a:tint val="75000"/>
                  </a:prstClr>
                </a:solidFill>
                <a:latin typeface="Calibri"/>
              </a:rPr>
              <a:pPr/>
              <a:t>6/28/18</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13F32364-6BA0-48AA-B029-3ED2192016F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783349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35B8DD-F4B6-4735-BE3E-A30AC9916A28}" type="datetime1">
              <a:rPr lang="en-US" smtClean="0">
                <a:solidFill>
                  <a:prstClr val="black">
                    <a:tint val="75000"/>
                  </a:prstClr>
                </a:solidFill>
                <a:latin typeface="Calibri"/>
              </a:rPr>
              <a:pPr/>
              <a:t>6/28/18</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13F32364-6BA0-48AA-B029-3ED2192016F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377980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44FB2D7-3DDB-4FFD-8B82-F323B81C51BF}" type="datetime1">
              <a:rPr lang="en-US" smtClean="0">
                <a:solidFill>
                  <a:prstClr val="black">
                    <a:tint val="75000"/>
                  </a:prstClr>
                </a:solidFill>
                <a:latin typeface="Calibri"/>
              </a:rPr>
              <a:pPr/>
              <a:t>6/28/18</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13F32364-6BA0-48AA-B029-3ED2192016F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564806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811807-3D87-4FB5-A3F7-954D5D4F8EE2}" type="datetime1">
              <a:rPr lang="en-US" smtClean="0">
                <a:solidFill>
                  <a:prstClr val="black">
                    <a:tint val="75000"/>
                  </a:prstClr>
                </a:solidFill>
                <a:latin typeface="Calibri"/>
              </a:rPr>
              <a:pPr/>
              <a:t>6/28/18</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13F32364-6BA0-48AA-B029-3ED2192016F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398041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CA4A0BD-C698-4141-B404-5A877B3AA909}" type="datetime1">
              <a:rPr lang="en-US" smtClean="0">
                <a:solidFill>
                  <a:prstClr val="black">
                    <a:tint val="75000"/>
                  </a:prstClr>
                </a:solidFill>
                <a:latin typeface="Calibri"/>
              </a:rPr>
              <a:pPr/>
              <a:t>6/28/18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13F32364-6BA0-48AA-B029-3ED2192016F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352688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08FC6B9-10FF-4561-B52B-0EFAB655D039}" type="datetime1">
              <a:rPr lang="en-US" smtClean="0">
                <a:solidFill>
                  <a:prstClr val="black">
                    <a:tint val="75000"/>
                  </a:prstClr>
                </a:solidFill>
                <a:latin typeface="Calibri"/>
              </a:rPr>
              <a:pPr/>
              <a:t>6/28/18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13F32364-6BA0-48AA-B029-3ED2192016F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126228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1000 h 1000"/>
              <a:gd name="T2" fmla="*/ 0 w 1000"/>
              <a:gd name="T3" fmla="*/ 0 h 1000"/>
              <a:gd name="T4" fmla="*/ 1000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latin typeface="Garamond"/>
            </a:endParaRPr>
          </a:p>
        </p:txBody>
      </p:sp>
      <p:sp>
        <p:nvSpPr>
          <p:cNvPr id="9" name="Rectangle 6"/>
          <p:cNvSpPr>
            <a:spLocks noGrp="1" noChangeArrowheads="1"/>
          </p:cNvSpPr>
          <p:nvPr>
            <p:ph type="sldNum" sz="quarter" idx="12"/>
          </p:nvPr>
        </p:nvSpPr>
        <p:spPr/>
        <p:txBody>
          <a:bodyPr/>
          <a:lstStyle>
            <a:lvl1pPr>
              <a:defRPr sz="1200" smtClean="0"/>
            </a:lvl1pPr>
          </a:lstStyle>
          <a:p>
            <a:pPr>
              <a:defRPr/>
            </a:pPr>
            <a:fld id="{9FB45B89-AB63-004A-9B1A-E0C3D2F13ACC}" type="slidenum">
              <a:rPr lang="en-US"/>
              <a:pPr>
                <a:defRPr/>
              </a:pPr>
              <a:t>‹#›</a:t>
            </a:fld>
            <a:endParaRPr lang="en-US"/>
          </a:p>
        </p:txBody>
      </p:sp>
    </p:spTree>
    <p:extLst>
      <p:ext uri="{BB962C8B-B14F-4D97-AF65-F5344CB8AC3E}">
        <p14:creationId xmlns:p14="http://schemas.microsoft.com/office/powerpoint/2010/main" val="10008324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34327"/>
          </a:xfrm>
          <a:prstGeom prst="rect">
            <a:avLst/>
          </a:prstGeom>
        </p:spPr>
        <p:txBody>
          <a:bodyPr/>
          <a:lstStyle>
            <a:lvl1pPr>
              <a:defRPr>
                <a:latin typeface="Arial"/>
              </a:defRPr>
            </a:lvl1pPr>
          </a:lstStyle>
          <a:p>
            <a:r>
              <a:rPr lang="en-US" dirty="0"/>
              <a:t>Click to edit Master title style</a:t>
            </a:r>
          </a:p>
        </p:txBody>
      </p:sp>
      <p:sp>
        <p:nvSpPr>
          <p:cNvPr id="3" name="Content Placeholder 2"/>
          <p:cNvSpPr>
            <a:spLocks noGrp="1"/>
          </p:cNvSpPr>
          <p:nvPr>
            <p:ph idx="1"/>
          </p:nvPr>
        </p:nvSpPr>
        <p:spPr>
          <a:xfrm>
            <a:off x="457200" y="1079500"/>
            <a:ext cx="8229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4999452"/>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00786FF2-CC60-CB43-AE88-3EA463621049}" type="slidenum">
              <a:rPr lang="en-US"/>
              <a:pPr>
                <a:defRPr/>
              </a:pPr>
              <a:t>‹#›</a:t>
            </a:fld>
            <a:endParaRPr lang="en-US"/>
          </a:p>
        </p:txBody>
      </p:sp>
    </p:spTree>
    <p:extLst>
      <p:ext uri="{BB962C8B-B14F-4D97-AF65-F5344CB8AC3E}">
        <p14:creationId xmlns:p14="http://schemas.microsoft.com/office/powerpoint/2010/main" val="34602519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CFEB67D9-EDEC-A741-9DF5-EF32C3580949}" type="slidenum">
              <a:rPr lang="en-US"/>
              <a:pPr>
                <a:defRPr/>
              </a:pPr>
              <a:t>‹#›</a:t>
            </a:fld>
            <a:endParaRPr lang="en-US"/>
          </a:p>
        </p:txBody>
      </p:sp>
    </p:spTree>
    <p:extLst>
      <p:ext uri="{BB962C8B-B14F-4D97-AF65-F5344CB8AC3E}">
        <p14:creationId xmlns:p14="http://schemas.microsoft.com/office/powerpoint/2010/main" val="19329522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413BCFC6-A067-DE42-860E-A89FDCFE54D5}" type="slidenum">
              <a:rPr lang="en-US"/>
              <a:pPr>
                <a:defRPr/>
              </a:pPr>
              <a:t>‹#›</a:t>
            </a:fld>
            <a:endParaRPr lang="en-US"/>
          </a:p>
        </p:txBody>
      </p:sp>
    </p:spTree>
    <p:extLst>
      <p:ext uri="{BB962C8B-B14F-4D97-AF65-F5344CB8AC3E}">
        <p14:creationId xmlns:p14="http://schemas.microsoft.com/office/powerpoint/2010/main" val="16580649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A0223650-6670-2E4B-9173-7024E06776E6}" type="slidenum">
              <a:rPr lang="en-US"/>
              <a:pPr>
                <a:defRPr/>
              </a:pPr>
              <a:t>‹#›</a:t>
            </a:fld>
            <a:endParaRPr lang="en-US"/>
          </a:p>
        </p:txBody>
      </p:sp>
    </p:spTree>
    <p:extLst>
      <p:ext uri="{BB962C8B-B14F-4D97-AF65-F5344CB8AC3E}">
        <p14:creationId xmlns:p14="http://schemas.microsoft.com/office/powerpoint/2010/main" val="6201450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4B2A2B-D58C-424B-8C52-1450A618CAFB}" type="slidenum">
              <a:rPr lang="en-US"/>
              <a:pPr>
                <a:defRPr/>
              </a:pPr>
              <a:t>‹#›</a:t>
            </a:fld>
            <a:endParaRPr lang="en-US"/>
          </a:p>
        </p:txBody>
      </p:sp>
    </p:spTree>
    <p:extLst>
      <p:ext uri="{BB962C8B-B14F-4D97-AF65-F5344CB8AC3E}">
        <p14:creationId xmlns:p14="http://schemas.microsoft.com/office/powerpoint/2010/main" val="27248955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3A3E46E6-5633-1B44-A976-C771A1908B49}" type="slidenum">
              <a:rPr lang="en-US"/>
              <a:pPr>
                <a:defRPr/>
              </a:pPr>
              <a:t>‹#›</a:t>
            </a:fld>
            <a:endParaRPr lang="en-US"/>
          </a:p>
        </p:txBody>
      </p:sp>
    </p:spTree>
    <p:extLst>
      <p:ext uri="{BB962C8B-B14F-4D97-AF65-F5344CB8AC3E}">
        <p14:creationId xmlns:p14="http://schemas.microsoft.com/office/powerpoint/2010/main" val="2510227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90086F1B-3148-F148-9013-DC5732F6004C}" type="slidenum">
              <a:rPr lang="en-US"/>
              <a:pPr>
                <a:defRPr/>
              </a:pPr>
              <a:t>‹#›</a:t>
            </a:fld>
            <a:endParaRPr lang="en-US"/>
          </a:p>
        </p:txBody>
      </p:sp>
    </p:spTree>
    <p:extLst>
      <p:ext uri="{BB962C8B-B14F-4D97-AF65-F5344CB8AC3E}">
        <p14:creationId xmlns:p14="http://schemas.microsoft.com/office/powerpoint/2010/main" val="5286751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79E40FF2-2A47-D34E-800A-BBFD5AFD8EF8}" type="slidenum">
              <a:rPr lang="en-US"/>
              <a:pPr>
                <a:defRPr/>
              </a:pPr>
              <a:t>‹#›</a:t>
            </a:fld>
            <a:endParaRPr lang="en-US"/>
          </a:p>
        </p:txBody>
      </p:sp>
    </p:spTree>
    <p:extLst>
      <p:ext uri="{BB962C8B-B14F-4D97-AF65-F5344CB8AC3E}">
        <p14:creationId xmlns:p14="http://schemas.microsoft.com/office/powerpoint/2010/main" val="4812328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D610C54-8025-3243-9501-A3ADC0E8EC58}" type="slidenum">
              <a:rPr lang="en-US"/>
              <a:pPr>
                <a:defRPr/>
              </a:pPr>
              <a:t>‹#›</a:t>
            </a:fld>
            <a:endParaRPr lang="en-US"/>
          </a:p>
        </p:txBody>
      </p:sp>
    </p:spTree>
    <p:extLst>
      <p:ext uri="{BB962C8B-B14F-4D97-AF65-F5344CB8AC3E}">
        <p14:creationId xmlns:p14="http://schemas.microsoft.com/office/powerpoint/2010/main" val="35029293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927B42F1-5ED6-294A-9030-184DABF84916}" type="slidenum">
              <a:rPr lang="en-US"/>
              <a:pPr>
                <a:defRPr/>
              </a:pPr>
              <a:t>‹#›</a:t>
            </a:fld>
            <a:endParaRPr lang="en-US"/>
          </a:p>
        </p:txBody>
      </p:sp>
    </p:spTree>
    <p:extLst>
      <p:ext uri="{BB962C8B-B14F-4D97-AF65-F5344CB8AC3E}">
        <p14:creationId xmlns:p14="http://schemas.microsoft.com/office/powerpoint/2010/main" val="16429963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800">
                <a:solidFill>
                  <a:schemeClr val="accent2"/>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647485846"/>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846BCC2-B275-B743-80E7-C5A7F3F4E023}" type="slidenum">
              <a:rPr lang="en-US"/>
              <a:pPr>
                <a:defRPr/>
              </a:pPr>
              <a:t>‹#›</a:t>
            </a:fld>
            <a:endParaRPr lang="en-US"/>
          </a:p>
        </p:txBody>
      </p:sp>
    </p:spTree>
    <p:extLst>
      <p:ext uri="{BB962C8B-B14F-4D97-AF65-F5344CB8AC3E}">
        <p14:creationId xmlns:p14="http://schemas.microsoft.com/office/powerpoint/2010/main" val="12018050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6787C98-EF19-2D41-8AE2-C78C29A91753}" type="datetime1">
              <a:rPr lang="en-US" smtClean="0">
                <a:solidFill>
                  <a:prstClr val="black">
                    <a:tint val="75000"/>
                  </a:prstClr>
                </a:solidFill>
                <a:latin typeface="Calibri"/>
              </a:rPr>
              <a:pPr/>
              <a:t>6/28/18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02C8897-7E0F-D74E-BB6D-222FC9BDF5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175872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ED0917-0EB3-7141-A444-A387010585BF}" type="datetime1">
              <a:rPr lang="en-US" smtClean="0">
                <a:solidFill>
                  <a:prstClr val="black">
                    <a:tint val="75000"/>
                  </a:prstClr>
                </a:solidFill>
                <a:latin typeface="Calibri"/>
              </a:rPr>
              <a:pPr/>
              <a:t>6/28/18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02C8897-7E0F-D74E-BB6D-222FC9BDF5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44303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0846C5F-3BD8-3C4D-84D7-D37C2B096AF8}" type="datetime1">
              <a:rPr lang="en-US" smtClean="0">
                <a:solidFill>
                  <a:prstClr val="black">
                    <a:tint val="75000"/>
                  </a:prstClr>
                </a:solidFill>
                <a:latin typeface="Calibri"/>
              </a:rPr>
              <a:pPr/>
              <a:t>6/28/18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02C8897-7E0F-D74E-BB6D-222FC9BDF5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546247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B22019D-5D10-3149-8CD8-BD03F92784D8}" type="datetime1">
              <a:rPr lang="en-US" smtClean="0">
                <a:solidFill>
                  <a:prstClr val="black">
                    <a:tint val="75000"/>
                  </a:prstClr>
                </a:solidFill>
                <a:latin typeface="Calibri"/>
              </a:rPr>
              <a:pPr/>
              <a:t>6/28/18</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02C8897-7E0F-D74E-BB6D-222FC9BDF5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761075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7725DA2-1889-3049-ACC5-92373F9B15B1}" type="datetime1">
              <a:rPr lang="en-US" smtClean="0">
                <a:solidFill>
                  <a:prstClr val="black">
                    <a:tint val="75000"/>
                  </a:prstClr>
                </a:solidFill>
                <a:latin typeface="Calibri"/>
              </a:rPr>
              <a:pPr/>
              <a:t>6/28/18</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002C8897-7E0F-D74E-BB6D-222FC9BDF5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928265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7436F41-2D70-8B40-B592-BF9582E6D96F}" type="datetime1">
              <a:rPr lang="en-US" smtClean="0">
                <a:solidFill>
                  <a:prstClr val="black">
                    <a:tint val="75000"/>
                  </a:prstClr>
                </a:solidFill>
                <a:latin typeface="Calibri"/>
              </a:rPr>
              <a:pPr/>
              <a:t>6/28/18</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002C8897-7E0F-D74E-BB6D-222FC9BDF5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632307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3533FDD-DD0B-7249-B401-953A314C5C72}" type="datetime1">
              <a:rPr lang="en-US" smtClean="0">
                <a:solidFill>
                  <a:prstClr val="black">
                    <a:tint val="75000"/>
                  </a:prstClr>
                </a:solidFill>
                <a:latin typeface="Calibri"/>
              </a:rPr>
              <a:pPr/>
              <a:t>6/28/18</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002C8897-7E0F-D74E-BB6D-222FC9BDF5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50711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B54BD72-E4F6-E246-95E4-7BB340D440F2}" type="datetime1">
              <a:rPr lang="en-US" smtClean="0">
                <a:solidFill>
                  <a:prstClr val="black">
                    <a:tint val="75000"/>
                  </a:prstClr>
                </a:solidFill>
                <a:latin typeface="Calibri"/>
              </a:rPr>
              <a:pPr/>
              <a:t>6/28/18</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02C8897-7E0F-D74E-BB6D-222FC9BDF5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080725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4AA39B0-2979-5C4C-9B59-8BF91C9B1EC0}" type="datetime1">
              <a:rPr lang="en-US" smtClean="0">
                <a:solidFill>
                  <a:prstClr val="black">
                    <a:tint val="75000"/>
                  </a:prstClr>
                </a:solidFill>
                <a:latin typeface="Calibri"/>
              </a:rPr>
              <a:pPr/>
              <a:t>6/28/18</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02C8897-7E0F-D74E-BB6D-222FC9BDF5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400067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Content Placeholder 2"/>
          <p:cNvSpPr>
            <a:spLocks noGrp="1"/>
          </p:cNvSpPr>
          <p:nvPr>
            <p:ph idx="13"/>
          </p:nvPr>
        </p:nvSpPr>
        <p:spPr>
          <a:xfrm>
            <a:off x="457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57200" y="274638"/>
            <a:ext cx="8229600" cy="532719"/>
          </a:xfrm>
          <a:prstGeom prst="rect">
            <a:avLst/>
          </a:prstGeom>
        </p:spPr>
        <p:txBody>
          <a:bodyPr/>
          <a:lstStyle>
            <a:lvl1pPr>
              <a:defRPr>
                <a:latin typeface="Arial"/>
              </a:defRPr>
            </a:lvl1pPr>
          </a:lstStyle>
          <a:p>
            <a:r>
              <a:rPr lang="en-US" dirty="0"/>
              <a:t>Click to edit Master title style</a:t>
            </a:r>
          </a:p>
        </p:txBody>
      </p:sp>
      <p:sp>
        <p:nvSpPr>
          <p:cNvPr id="10" name="Content Placeholder 2"/>
          <p:cNvSpPr>
            <a:spLocks noGrp="1"/>
          </p:cNvSpPr>
          <p:nvPr>
            <p:ph idx="14"/>
          </p:nvPr>
        </p:nvSpPr>
        <p:spPr>
          <a:xfrm>
            <a:off x="4648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30542122"/>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0F440D-942A-F045-A3A7-7FA60C3CA708}" type="datetime1">
              <a:rPr lang="en-US" smtClean="0">
                <a:solidFill>
                  <a:prstClr val="black">
                    <a:tint val="75000"/>
                  </a:prstClr>
                </a:solidFill>
                <a:latin typeface="Calibri"/>
              </a:rPr>
              <a:pPr/>
              <a:t>6/28/18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02C8897-7E0F-D74E-BB6D-222FC9BDF5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035555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F25B134-63CD-C54C-A1E9-052D295C62EA}" type="datetime1">
              <a:rPr lang="en-US" smtClean="0">
                <a:solidFill>
                  <a:prstClr val="black">
                    <a:tint val="75000"/>
                  </a:prstClr>
                </a:solidFill>
                <a:latin typeface="Calibri"/>
              </a:rPr>
              <a:pPr/>
              <a:t>6/28/18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02C8897-7E0F-D74E-BB6D-222FC9BDF5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038853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latin typeface="Garamond"/>
            </a:endParaRPr>
          </a:p>
        </p:txBody>
      </p:sp>
      <p:sp>
        <p:nvSpPr>
          <p:cNvPr id="9" name="Rectangle 6"/>
          <p:cNvSpPr>
            <a:spLocks noGrp="1" noChangeArrowheads="1"/>
          </p:cNvSpPr>
          <p:nvPr>
            <p:ph type="sldNum" sz="quarter" idx="12"/>
          </p:nvPr>
        </p:nvSpPr>
        <p:spPr/>
        <p:txBody>
          <a:bodyPr/>
          <a:lstStyle>
            <a:lvl1pPr>
              <a:defRPr sz="1200"/>
            </a:lvl1pPr>
          </a:lstStyle>
          <a:p>
            <a:pPr>
              <a:defRPr/>
            </a:pPr>
            <a:fld id="{B32FADCB-48B2-EA48-842F-00DFB3F26DD3}" type="slidenum">
              <a:rPr lang="en-US"/>
              <a:pPr>
                <a:defRPr/>
              </a:pPr>
              <a:t>‹#›</a:t>
            </a:fld>
            <a:endParaRPr lang="en-US"/>
          </a:p>
        </p:txBody>
      </p:sp>
    </p:spTree>
    <p:extLst>
      <p:ext uri="{BB962C8B-B14F-4D97-AF65-F5344CB8AC3E}">
        <p14:creationId xmlns:p14="http://schemas.microsoft.com/office/powerpoint/2010/main" val="19019959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FC5B7879-3FBA-B54E-968A-FC666650947C}" type="slidenum">
              <a:rPr lang="en-US"/>
              <a:pPr>
                <a:defRPr/>
              </a:pPr>
              <a:t>‹#›</a:t>
            </a:fld>
            <a:endParaRPr lang="en-US"/>
          </a:p>
        </p:txBody>
      </p:sp>
    </p:spTree>
    <p:extLst>
      <p:ext uri="{BB962C8B-B14F-4D97-AF65-F5344CB8AC3E}">
        <p14:creationId xmlns:p14="http://schemas.microsoft.com/office/powerpoint/2010/main" val="17411454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81DEA502-C52A-234B-A385-176FDBE489C0}" type="slidenum">
              <a:rPr lang="en-US"/>
              <a:pPr>
                <a:defRPr/>
              </a:pPr>
              <a:t>‹#›</a:t>
            </a:fld>
            <a:endParaRPr lang="en-US"/>
          </a:p>
        </p:txBody>
      </p:sp>
    </p:spTree>
    <p:extLst>
      <p:ext uri="{BB962C8B-B14F-4D97-AF65-F5344CB8AC3E}">
        <p14:creationId xmlns:p14="http://schemas.microsoft.com/office/powerpoint/2010/main" val="11477788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45175F4F-A033-0F4C-9EC5-6505BC2B7B77}" type="slidenum">
              <a:rPr lang="en-US"/>
              <a:pPr>
                <a:defRPr/>
              </a:pPr>
              <a:t>‹#›</a:t>
            </a:fld>
            <a:endParaRPr lang="en-US"/>
          </a:p>
        </p:txBody>
      </p:sp>
    </p:spTree>
    <p:extLst>
      <p:ext uri="{BB962C8B-B14F-4D97-AF65-F5344CB8AC3E}">
        <p14:creationId xmlns:p14="http://schemas.microsoft.com/office/powerpoint/2010/main" val="37944682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9276FF62-1895-FF4A-A6F6-800069378C19}" type="slidenum">
              <a:rPr lang="en-US"/>
              <a:pPr>
                <a:defRPr/>
              </a:pPr>
              <a:t>‹#›</a:t>
            </a:fld>
            <a:endParaRPr lang="en-US"/>
          </a:p>
        </p:txBody>
      </p:sp>
    </p:spTree>
    <p:extLst>
      <p:ext uri="{BB962C8B-B14F-4D97-AF65-F5344CB8AC3E}">
        <p14:creationId xmlns:p14="http://schemas.microsoft.com/office/powerpoint/2010/main" val="1890083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33EAC695-E190-B34F-BEE3-61EF86E36CCB}" type="slidenum">
              <a:rPr lang="en-US"/>
              <a:pPr>
                <a:defRPr/>
              </a:pPr>
              <a:t>‹#›</a:t>
            </a:fld>
            <a:endParaRPr lang="en-US"/>
          </a:p>
        </p:txBody>
      </p:sp>
    </p:spTree>
    <p:extLst>
      <p:ext uri="{BB962C8B-B14F-4D97-AF65-F5344CB8AC3E}">
        <p14:creationId xmlns:p14="http://schemas.microsoft.com/office/powerpoint/2010/main" val="16154410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4185E6B8-289B-D940-8844-711DD1502687}" type="slidenum">
              <a:rPr lang="en-US"/>
              <a:pPr>
                <a:defRPr/>
              </a:pPr>
              <a:t>‹#›</a:t>
            </a:fld>
            <a:endParaRPr lang="en-US"/>
          </a:p>
        </p:txBody>
      </p:sp>
    </p:spTree>
    <p:extLst>
      <p:ext uri="{BB962C8B-B14F-4D97-AF65-F5344CB8AC3E}">
        <p14:creationId xmlns:p14="http://schemas.microsoft.com/office/powerpoint/2010/main" val="41095986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A7E31048-1417-DA43-8EBC-A96804AD6F00}" type="slidenum">
              <a:rPr lang="en-US"/>
              <a:pPr>
                <a:defRPr/>
              </a:pPr>
              <a:t>‹#›</a:t>
            </a:fld>
            <a:endParaRPr lang="en-US"/>
          </a:p>
        </p:txBody>
      </p:sp>
    </p:spTree>
    <p:extLst>
      <p:ext uri="{BB962C8B-B14F-4D97-AF65-F5344CB8AC3E}">
        <p14:creationId xmlns:p14="http://schemas.microsoft.com/office/powerpoint/2010/main" val="25351027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
        <p:nvSpPr>
          <p:cNvPr id="3" name="Text Placeholder 2"/>
          <p:cNvSpPr>
            <a:spLocks noGrp="1"/>
          </p:cNvSpPr>
          <p:nvPr>
            <p:ph type="body" idx="1"/>
          </p:nvPr>
        </p:nvSpPr>
        <p:spPr>
          <a:xfrm>
            <a:off x="457200" y="1170214"/>
            <a:ext cx="4040188"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Text Placeholder 4"/>
          <p:cNvSpPr>
            <a:spLocks noGrp="1"/>
          </p:cNvSpPr>
          <p:nvPr>
            <p:ph type="body" sz="quarter" idx="3"/>
          </p:nvPr>
        </p:nvSpPr>
        <p:spPr>
          <a:xfrm>
            <a:off x="4645025" y="1170214"/>
            <a:ext cx="4041775"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Picture Placeholder 10"/>
          <p:cNvSpPr>
            <a:spLocks noGrp="1"/>
          </p:cNvSpPr>
          <p:nvPr>
            <p:ph type="pic" sz="quarter" idx="13"/>
          </p:nvPr>
        </p:nvSpPr>
        <p:spPr>
          <a:xfrm>
            <a:off x="457200"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
        <p:nvSpPr>
          <p:cNvPr id="12" name="Picture Placeholder 10"/>
          <p:cNvSpPr>
            <a:spLocks noGrp="1"/>
          </p:cNvSpPr>
          <p:nvPr>
            <p:ph type="pic" sz="quarter" idx="14"/>
          </p:nvPr>
        </p:nvSpPr>
        <p:spPr>
          <a:xfrm>
            <a:off x="4649788"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Tree>
    <p:extLst>
      <p:ext uri="{BB962C8B-B14F-4D97-AF65-F5344CB8AC3E}">
        <p14:creationId xmlns:p14="http://schemas.microsoft.com/office/powerpoint/2010/main" val="1284382925"/>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37F9417F-2C14-6144-830B-E42ADEEC4F85}" type="slidenum">
              <a:rPr lang="en-US"/>
              <a:pPr>
                <a:defRPr/>
              </a:pPr>
              <a:t>‹#›</a:t>
            </a:fld>
            <a:endParaRPr lang="en-US"/>
          </a:p>
        </p:txBody>
      </p:sp>
    </p:spTree>
    <p:extLst>
      <p:ext uri="{BB962C8B-B14F-4D97-AF65-F5344CB8AC3E}">
        <p14:creationId xmlns:p14="http://schemas.microsoft.com/office/powerpoint/2010/main" val="18416504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F5E171BC-6E8C-F74F-B79B-7105B67BD042}" type="slidenum">
              <a:rPr lang="en-US"/>
              <a:pPr>
                <a:defRPr/>
              </a:pPr>
              <a:t>‹#›</a:t>
            </a:fld>
            <a:endParaRPr lang="en-US"/>
          </a:p>
        </p:txBody>
      </p:sp>
    </p:spTree>
    <p:extLst>
      <p:ext uri="{BB962C8B-B14F-4D97-AF65-F5344CB8AC3E}">
        <p14:creationId xmlns:p14="http://schemas.microsoft.com/office/powerpoint/2010/main" val="42558927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2FE64C83-2A46-4D4A-84F8-78075880C1B7}" type="slidenum">
              <a:rPr lang="en-US"/>
              <a:pPr>
                <a:defRPr/>
              </a:pPr>
              <a:t>‹#›</a:t>
            </a:fld>
            <a:endParaRPr lang="en-US"/>
          </a:p>
        </p:txBody>
      </p:sp>
    </p:spTree>
    <p:extLst>
      <p:ext uri="{BB962C8B-B14F-4D97-AF65-F5344CB8AC3E}">
        <p14:creationId xmlns:p14="http://schemas.microsoft.com/office/powerpoint/2010/main" val="36316157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1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EC1AAAFD-47E5-3243-864F-EBDDB63070B4}" type="slidenum">
              <a:rPr lang="en-US"/>
              <a:pPr>
                <a:defRPr/>
              </a:pPr>
              <a:t>‹#›</a:t>
            </a:fld>
            <a:endParaRPr lang="en-US"/>
          </a:p>
        </p:txBody>
      </p:sp>
    </p:spTree>
    <p:extLst>
      <p:ext uri="{BB962C8B-B14F-4D97-AF65-F5344CB8AC3E}">
        <p14:creationId xmlns:p14="http://schemas.microsoft.com/office/powerpoint/2010/main" val="41683537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1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hart Placeholder 2"/>
          <p:cNvSpPr>
            <a:spLocks noGrp="1"/>
          </p:cNvSpPr>
          <p:nvPr>
            <p:ph type="chart" idx="1"/>
          </p:nvPr>
        </p:nvSpPr>
        <p:spPr>
          <a:xfrm>
            <a:off x="228600" y="1371600"/>
            <a:ext cx="8610600" cy="4876800"/>
          </a:xfrm>
        </p:spPr>
        <p:txBody>
          <a:bodyPr/>
          <a:lstStyle/>
          <a:p>
            <a:pPr lvl="0"/>
            <a:endParaRPr lang="en-US" noProof="0"/>
          </a:p>
        </p:txBody>
      </p:sp>
      <p:sp>
        <p:nvSpPr>
          <p:cNvPr id="4" name="Date Placeholder 3"/>
          <p:cNvSpPr>
            <a:spLocks noGrp="1"/>
          </p:cNvSpPr>
          <p:nvPr>
            <p:ph type="dt" sz="half" idx="10"/>
          </p:nvPr>
        </p:nvSpPr>
        <p:spPr>
          <a:xfrm>
            <a:off x="457200" y="6243638"/>
            <a:ext cx="2133600" cy="457200"/>
          </a:xfrm>
          <a:prstGeom prst="rect">
            <a:avLst/>
          </a:prstGeom>
        </p:spPr>
        <p:txBody>
          <a:bodyPr/>
          <a:lstStyle>
            <a:lvl1pPr>
              <a:defRPr>
                <a:latin typeface="Arial" charset="0"/>
                <a:ea typeface="+mn-ea"/>
                <a:cs typeface="Arial" charset="0"/>
              </a:defRPr>
            </a:lvl1pPr>
          </a:lstStyle>
          <a:p>
            <a:pPr defTabSz="913696">
              <a:defRPr/>
            </a:pPr>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ltLang="en-US">
              <a:latin typeface="Garamond"/>
            </a:endParaRPr>
          </a:p>
        </p:txBody>
      </p:sp>
      <p:sp>
        <p:nvSpPr>
          <p:cNvPr id="6" name="Slide Number Placeholder 5"/>
          <p:cNvSpPr>
            <a:spLocks noGrp="1"/>
          </p:cNvSpPr>
          <p:nvPr>
            <p:ph type="sldNum" sz="quarter" idx="12"/>
          </p:nvPr>
        </p:nvSpPr>
        <p:spPr>
          <a:xfrm>
            <a:off x="6553200" y="6243638"/>
            <a:ext cx="2133600" cy="457200"/>
          </a:xfrm>
        </p:spPr>
        <p:txBody>
          <a:bodyPr/>
          <a:lstStyle>
            <a:lvl1pPr>
              <a:defRPr/>
            </a:lvl1pPr>
          </a:lstStyle>
          <a:p>
            <a:pPr>
              <a:defRPr/>
            </a:pPr>
            <a:fld id="{3398D8DB-F6DE-7C4E-AD24-F611E08CA3EB}" type="slidenum">
              <a:rPr lang="en-US"/>
              <a:pPr>
                <a:defRPr/>
              </a:pPr>
              <a:t>‹#›</a:t>
            </a:fld>
            <a:endParaRPr lang="en-US"/>
          </a:p>
        </p:txBody>
      </p:sp>
    </p:spTree>
    <p:extLst>
      <p:ext uri="{BB962C8B-B14F-4D97-AF65-F5344CB8AC3E}">
        <p14:creationId xmlns:p14="http://schemas.microsoft.com/office/powerpoint/2010/main" val="24853845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4A9B989-1DDC-A546-AF44-8CE1EC44B2B8}" type="datetime1">
              <a:rPr lang="en-US" smtClean="0">
                <a:solidFill>
                  <a:prstClr val="black">
                    <a:tint val="75000"/>
                  </a:prstClr>
                </a:solidFill>
              </a:rPr>
              <a:pPr>
                <a:defRPr/>
              </a:pPr>
              <a:t>6/28/18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EFF91FF-D894-6140-848C-994C3FF0AA80}" type="slidenum">
              <a:rPr lang="en-US">
                <a:solidFill>
                  <a:srgbClr val="9BBB59"/>
                </a:solidFill>
              </a:rPr>
              <a:pPr>
                <a:defRPr/>
              </a:pPr>
              <a:t>‹#›</a:t>
            </a:fld>
            <a:endParaRPr lang="en-US" dirty="0">
              <a:solidFill>
                <a:srgbClr val="9BBB59"/>
              </a:solidFill>
            </a:endParaRPr>
          </a:p>
        </p:txBody>
      </p:sp>
    </p:spTree>
    <p:extLst>
      <p:ext uri="{BB962C8B-B14F-4D97-AF65-F5344CB8AC3E}">
        <p14:creationId xmlns:p14="http://schemas.microsoft.com/office/powerpoint/2010/main" val="35294353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buSzPct val="120000"/>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CE36A4BA-E04F-6046-9ED7-9ADF7E148717}" type="datetime1">
              <a:rPr lang="en-US" smtClean="0">
                <a:solidFill>
                  <a:prstClr val="black">
                    <a:tint val="75000"/>
                  </a:prstClr>
                </a:solidFill>
              </a:rPr>
              <a:pPr>
                <a:defRPr/>
              </a:pPr>
              <a:t>6/28/18</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66DA6C0-E8D2-8D44-A834-246A4BF6B0E5}" type="slidenum">
              <a:rPr lang="en-US">
                <a:solidFill>
                  <a:srgbClr val="9BBB59"/>
                </a:solidFill>
              </a:rPr>
              <a:pPr>
                <a:defRPr/>
              </a:pPr>
              <a:t>‹#›</a:t>
            </a:fld>
            <a:endParaRPr lang="en-US">
              <a:solidFill>
                <a:srgbClr val="9BBB59"/>
              </a:solidFill>
            </a:endParaRPr>
          </a:p>
        </p:txBody>
      </p:sp>
    </p:spTree>
    <p:extLst>
      <p:ext uri="{BB962C8B-B14F-4D97-AF65-F5344CB8AC3E}">
        <p14:creationId xmlns:p14="http://schemas.microsoft.com/office/powerpoint/2010/main" val="27059031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CE59C1B5-126E-294E-8011-7E99B19B2715}" type="datetime1">
              <a:rPr lang="en-US" smtClean="0">
                <a:solidFill>
                  <a:prstClr val="black">
                    <a:tint val="75000"/>
                  </a:prstClr>
                </a:solidFill>
              </a:rPr>
              <a:pPr>
                <a:defRPr/>
              </a:pPr>
              <a:t>6/28/18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143F148-38EE-9D41-A399-46640A86DCFE}" type="slidenum">
              <a:rPr lang="en-US">
                <a:solidFill>
                  <a:srgbClr val="9BBB59"/>
                </a:solidFill>
              </a:rPr>
              <a:pPr>
                <a:defRPr/>
              </a:pPr>
              <a:t>‹#›</a:t>
            </a:fld>
            <a:endParaRPr lang="en-US" dirty="0">
              <a:solidFill>
                <a:srgbClr val="9BBB59"/>
              </a:solidFill>
            </a:endParaRPr>
          </a:p>
        </p:txBody>
      </p:sp>
    </p:spTree>
    <p:extLst>
      <p:ext uri="{BB962C8B-B14F-4D97-AF65-F5344CB8AC3E}">
        <p14:creationId xmlns:p14="http://schemas.microsoft.com/office/powerpoint/2010/main" val="42174880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p:cNvSpPr>
            <a:spLocks noGrp="1"/>
          </p:cNvSpPr>
          <p:nvPr>
            <p:ph type="dt" sz="half" idx="10"/>
          </p:nvPr>
        </p:nvSpPr>
        <p:spPr/>
        <p:txBody>
          <a:bodyPr/>
          <a:lstStyle>
            <a:lvl1pPr>
              <a:defRPr/>
            </a:lvl1pPr>
          </a:lstStyle>
          <a:p>
            <a:pPr>
              <a:defRPr/>
            </a:pPr>
            <a:fld id="{77FBC39C-3586-B343-8EA2-23724747138B}" type="datetime1">
              <a:rPr lang="en-US" smtClean="0">
                <a:solidFill>
                  <a:prstClr val="black">
                    <a:tint val="75000"/>
                  </a:prstClr>
                </a:solidFill>
              </a:rPr>
              <a:pPr>
                <a:defRPr/>
              </a:pPr>
              <a:t>6/28/18</a:t>
            </a:fld>
            <a:endParaRPr lang="en-US">
              <a:solidFill>
                <a:prstClr val="black">
                  <a:tint val="75000"/>
                </a:prstClr>
              </a:solidFill>
            </a:endParaRPr>
          </a:p>
        </p:txBody>
      </p:sp>
      <p:sp>
        <p:nvSpPr>
          <p:cNvPr id="7" name="Footer Placeholder 4"/>
          <p:cNvSpPr>
            <a:spLocks noGrp="1"/>
          </p:cNvSpPr>
          <p:nvPr>
            <p:ph type="ftr" sz="quarter" idx="11"/>
          </p:nvPr>
        </p:nvSpPr>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a:lvl1pPr>
          </a:lstStyle>
          <a:p>
            <a:pPr>
              <a:defRPr/>
            </a:pPr>
            <a:fld id="{95CE7248-CC89-3641-A7E7-47B62CEA8426}" type="slidenum">
              <a:rPr lang="en-US">
                <a:solidFill>
                  <a:srgbClr val="9BBB59"/>
                </a:solidFill>
              </a:rPr>
              <a:pPr>
                <a:defRPr/>
              </a:pPr>
              <a:t>‹#›</a:t>
            </a:fld>
            <a:endParaRPr lang="en-US">
              <a:solidFill>
                <a:srgbClr val="9BBB59"/>
              </a:solidFill>
            </a:endParaRPr>
          </a:p>
        </p:txBody>
      </p:sp>
    </p:spTree>
    <p:extLst>
      <p:ext uri="{BB962C8B-B14F-4D97-AF65-F5344CB8AC3E}">
        <p14:creationId xmlns:p14="http://schemas.microsoft.com/office/powerpoint/2010/main" val="20117690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p:cNvSpPr>
            <a:spLocks noGrp="1"/>
          </p:cNvSpPr>
          <p:nvPr>
            <p:ph type="dt" sz="half" idx="10"/>
          </p:nvPr>
        </p:nvSpPr>
        <p:spPr/>
        <p:txBody>
          <a:bodyPr/>
          <a:lstStyle>
            <a:lvl1pPr>
              <a:defRPr/>
            </a:lvl1pPr>
          </a:lstStyle>
          <a:p>
            <a:pPr>
              <a:defRPr/>
            </a:pPr>
            <a:fld id="{213ECBEB-1D09-0648-BA66-44A8D313B1AC}" type="datetime1">
              <a:rPr lang="en-US" smtClean="0">
                <a:solidFill>
                  <a:prstClr val="black">
                    <a:tint val="75000"/>
                  </a:prstClr>
                </a:solidFill>
              </a:rPr>
              <a:pPr>
                <a:defRPr/>
              </a:pPr>
              <a:t>6/28/18</a:t>
            </a:fld>
            <a:endParaRPr lang="en-US">
              <a:solidFill>
                <a:prstClr val="black">
                  <a:tint val="75000"/>
                </a:prstClr>
              </a:solidFill>
            </a:endParaRPr>
          </a:p>
        </p:txBody>
      </p:sp>
      <p:sp>
        <p:nvSpPr>
          <p:cNvPr id="9" name="Footer Placeholder 4"/>
          <p:cNvSpPr>
            <a:spLocks noGrp="1"/>
          </p:cNvSpPr>
          <p:nvPr>
            <p:ph type="ftr" sz="quarter" idx="11"/>
          </p:nvPr>
        </p:nvSpPr>
        <p:spPr/>
        <p:txBody>
          <a:bodyPr/>
          <a:lstStyle>
            <a:lvl1pPr>
              <a:defRPr/>
            </a:lvl1pPr>
          </a:lstStyle>
          <a:p>
            <a:pPr>
              <a:defRPr/>
            </a:pPr>
            <a:endParaRPr lang="en-US"/>
          </a:p>
        </p:txBody>
      </p:sp>
      <p:sp>
        <p:nvSpPr>
          <p:cNvPr id="10" name="Slide Number Placeholder 5"/>
          <p:cNvSpPr>
            <a:spLocks noGrp="1"/>
          </p:cNvSpPr>
          <p:nvPr>
            <p:ph type="sldNum" sz="quarter" idx="12"/>
          </p:nvPr>
        </p:nvSpPr>
        <p:spPr/>
        <p:txBody>
          <a:bodyPr/>
          <a:lstStyle>
            <a:lvl1pPr>
              <a:defRPr/>
            </a:lvl1pPr>
          </a:lstStyle>
          <a:p>
            <a:pPr>
              <a:defRPr/>
            </a:pPr>
            <a:fld id="{197AEE38-385D-F945-8ABA-6CFF9E8196B2}" type="slidenum">
              <a:rPr lang="en-US">
                <a:solidFill>
                  <a:srgbClr val="9BBB59"/>
                </a:solidFill>
              </a:rPr>
              <a:pPr>
                <a:defRPr/>
              </a:pPr>
              <a:t>‹#›</a:t>
            </a:fld>
            <a:endParaRPr lang="en-US">
              <a:solidFill>
                <a:srgbClr val="9BBB59"/>
              </a:solidFill>
            </a:endParaRPr>
          </a:p>
        </p:txBody>
      </p:sp>
    </p:spTree>
    <p:extLst>
      <p:ext uri="{BB962C8B-B14F-4D97-AF65-F5344CB8AC3E}">
        <p14:creationId xmlns:p14="http://schemas.microsoft.com/office/powerpoint/2010/main" val="618543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3756813581"/>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lvl1pPr>
              <a:defRPr/>
            </a:lvl1pPr>
          </a:lstStyle>
          <a:p>
            <a:pPr>
              <a:defRPr/>
            </a:pPr>
            <a:fld id="{4EBE4C7B-9664-7B46-842B-7DC00B0DD9F0}" type="datetime1">
              <a:rPr lang="en-US" smtClean="0">
                <a:solidFill>
                  <a:prstClr val="black">
                    <a:tint val="75000"/>
                  </a:prstClr>
                </a:solidFill>
              </a:rPr>
              <a:pPr>
                <a:defRPr/>
              </a:pPr>
              <a:t>6/28/18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FCB3398-78C0-5B46-8BCF-97493A0BAED3}" type="slidenum">
              <a:rPr lang="en-US">
                <a:solidFill>
                  <a:srgbClr val="9BBB59"/>
                </a:solidFill>
              </a:rPr>
              <a:pPr>
                <a:defRPr/>
              </a:pPr>
              <a:t>‹#›</a:t>
            </a:fld>
            <a:endParaRPr lang="en-US">
              <a:solidFill>
                <a:srgbClr val="9BBB59"/>
              </a:solidFill>
            </a:endParaRPr>
          </a:p>
        </p:txBody>
      </p:sp>
    </p:spTree>
    <p:extLst>
      <p:ext uri="{BB962C8B-B14F-4D97-AF65-F5344CB8AC3E}">
        <p14:creationId xmlns:p14="http://schemas.microsoft.com/office/powerpoint/2010/main" val="32267089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Date Placeholder 3"/>
          <p:cNvSpPr>
            <a:spLocks noGrp="1"/>
          </p:cNvSpPr>
          <p:nvPr>
            <p:ph type="dt" sz="half" idx="10"/>
          </p:nvPr>
        </p:nvSpPr>
        <p:spPr/>
        <p:txBody>
          <a:bodyPr/>
          <a:lstStyle>
            <a:lvl1pPr>
              <a:defRPr/>
            </a:lvl1pPr>
          </a:lstStyle>
          <a:p>
            <a:pPr>
              <a:defRPr/>
            </a:pPr>
            <a:fld id="{FFC218DE-2B62-5242-9D74-C392291347B9}" type="datetime1">
              <a:rPr lang="en-US" smtClean="0">
                <a:solidFill>
                  <a:prstClr val="black">
                    <a:tint val="75000"/>
                  </a:prstClr>
                </a:solidFill>
              </a:rPr>
              <a:pPr>
                <a:defRPr/>
              </a:pPr>
              <a:t>6/28/18</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87CB12DC-9BA3-E849-8DAB-53097B1F748C}" type="slidenum">
              <a:rPr lang="en-US">
                <a:solidFill>
                  <a:srgbClr val="9BBB59"/>
                </a:solidFill>
              </a:rPr>
              <a:pPr>
                <a:defRPr/>
              </a:pPr>
              <a:t>‹#›</a:t>
            </a:fld>
            <a:endParaRPr lang="en-US">
              <a:solidFill>
                <a:srgbClr val="9BBB59"/>
              </a:solidFill>
            </a:endParaRPr>
          </a:p>
        </p:txBody>
      </p:sp>
    </p:spTree>
    <p:extLst>
      <p:ext uri="{BB962C8B-B14F-4D97-AF65-F5344CB8AC3E}">
        <p14:creationId xmlns:p14="http://schemas.microsoft.com/office/powerpoint/2010/main" val="2824474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Date Placeholder 3"/>
          <p:cNvSpPr>
            <a:spLocks noGrp="1"/>
          </p:cNvSpPr>
          <p:nvPr>
            <p:ph type="dt" sz="half" idx="10"/>
          </p:nvPr>
        </p:nvSpPr>
        <p:spPr/>
        <p:txBody>
          <a:bodyPr/>
          <a:lstStyle>
            <a:lvl1pPr>
              <a:defRPr/>
            </a:lvl1pPr>
          </a:lstStyle>
          <a:p>
            <a:pPr>
              <a:defRPr/>
            </a:pPr>
            <a:fld id="{9A73A221-8A2B-A645-A3F8-C7819C3CE5BE}" type="datetime1">
              <a:rPr lang="en-US" smtClean="0">
                <a:solidFill>
                  <a:prstClr val="black">
                    <a:tint val="75000"/>
                  </a:prstClr>
                </a:solidFill>
              </a:rPr>
              <a:pPr>
                <a:defRPr/>
              </a:pPr>
              <a:t>6/28/18</a:t>
            </a:fld>
            <a:endParaRPr lang="en-US">
              <a:solidFill>
                <a:prstClr val="black">
                  <a:tint val="75000"/>
                </a:prstClr>
              </a:solidFill>
            </a:endParaRPr>
          </a:p>
        </p:txBody>
      </p:sp>
      <p:sp>
        <p:nvSpPr>
          <p:cNvPr id="7" name="Footer Placeholder 4"/>
          <p:cNvSpPr>
            <a:spLocks noGrp="1"/>
          </p:cNvSpPr>
          <p:nvPr>
            <p:ph type="ftr" sz="quarter" idx="11"/>
          </p:nvPr>
        </p:nvSpPr>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a:lvl1pPr>
          </a:lstStyle>
          <a:p>
            <a:pPr>
              <a:defRPr/>
            </a:pPr>
            <a:fld id="{01BA44EC-0D86-C44E-97A0-48A19801D204}" type="slidenum">
              <a:rPr lang="en-US">
                <a:solidFill>
                  <a:srgbClr val="9BBB59"/>
                </a:solidFill>
              </a:rPr>
              <a:pPr>
                <a:defRPr/>
              </a:pPr>
              <a:t>‹#›</a:t>
            </a:fld>
            <a:endParaRPr lang="en-US">
              <a:solidFill>
                <a:srgbClr val="9BBB59"/>
              </a:solidFill>
            </a:endParaRPr>
          </a:p>
        </p:txBody>
      </p:sp>
    </p:spTree>
    <p:extLst>
      <p:ext uri="{BB962C8B-B14F-4D97-AF65-F5344CB8AC3E}">
        <p14:creationId xmlns:p14="http://schemas.microsoft.com/office/powerpoint/2010/main" val="5728738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Date Placeholder 3"/>
          <p:cNvSpPr>
            <a:spLocks noGrp="1"/>
          </p:cNvSpPr>
          <p:nvPr>
            <p:ph type="dt" sz="half" idx="10"/>
          </p:nvPr>
        </p:nvSpPr>
        <p:spPr/>
        <p:txBody>
          <a:bodyPr/>
          <a:lstStyle>
            <a:lvl1pPr>
              <a:defRPr/>
            </a:lvl1pPr>
          </a:lstStyle>
          <a:p>
            <a:pPr>
              <a:defRPr/>
            </a:pPr>
            <a:fld id="{8D7EB322-1335-B747-8FD4-F55BB3B2815F}" type="datetime1">
              <a:rPr lang="en-US" smtClean="0">
                <a:solidFill>
                  <a:prstClr val="black">
                    <a:tint val="75000"/>
                  </a:prstClr>
                </a:solidFill>
              </a:rPr>
              <a:pPr>
                <a:defRPr/>
              </a:pPr>
              <a:t>6/28/18</a:t>
            </a:fld>
            <a:endParaRPr lang="en-US">
              <a:solidFill>
                <a:prstClr val="black">
                  <a:tint val="75000"/>
                </a:prstClr>
              </a:solidFill>
            </a:endParaRPr>
          </a:p>
        </p:txBody>
      </p:sp>
      <p:sp>
        <p:nvSpPr>
          <p:cNvPr id="7" name="Footer Placeholder 4"/>
          <p:cNvSpPr>
            <a:spLocks noGrp="1"/>
          </p:cNvSpPr>
          <p:nvPr>
            <p:ph type="ftr" sz="quarter" idx="11"/>
          </p:nvPr>
        </p:nvSpPr>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a:lvl1pPr>
          </a:lstStyle>
          <a:p>
            <a:pPr>
              <a:defRPr/>
            </a:pPr>
            <a:fld id="{9FC0C591-9DB5-3C46-BAB1-1FD3C04251A7}" type="slidenum">
              <a:rPr lang="en-US">
                <a:solidFill>
                  <a:srgbClr val="9BBB59"/>
                </a:solidFill>
              </a:rPr>
              <a:pPr>
                <a:defRPr/>
              </a:pPr>
              <a:t>‹#›</a:t>
            </a:fld>
            <a:endParaRPr lang="en-US">
              <a:solidFill>
                <a:srgbClr val="9BBB59"/>
              </a:solidFill>
            </a:endParaRPr>
          </a:p>
        </p:txBody>
      </p:sp>
    </p:spTree>
    <p:extLst>
      <p:ext uri="{BB962C8B-B14F-4D97-AF65-F5344CB8AC3E}">
        <p14:creationId xmlns:p14="http://schemas.microsoft.com/office/powerpoint/2010/main" val="8446169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759AB0B2-58B9-A44C-A5A6-A8FBBE530850}" type="datetime1">
              <a:rPr lang="en-US" smtClean="0">
                <a:solidFill>
                  <a:prstClr val="black">
                    <a:tint val="75000"/>
                  </a:prstClr>
                </a:solidFill>
              </a:rPr>
              <a:pPr>
                <a:defRPr/>
              </a:pPr>
              <a:t>6/28/18</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DC9B385-7E4F-D648-854E-B5FBE5911DB7}" type="slidenum">
              <a:rPr lang="en-US">
                <a:solidFill>
                  <a:srgbClr val="9BBB59"/>
                </a:solidFill>
              </a:rPr>
              <a:pPr>
                <a:defRPr/>
              </a:pPr>
              <a:t>‹#›</a:t>
            </a:fld>
            <a:endParaRPr lang="en-US">
              <a:solidFill>
                <a:srgbClr val="9BBB59"/>
              </a:solidFill>
            </a:endParaRPr>
          </a:p>
        </p:txBody>
      </p:sp>
    </p:spTree>
    <p:extLst>
      <p:ext uri="{BB962C8B-B14F-4D97-AF65-F5344CB8AC3E}">
        <p14:creationId xmlns:p14="http://schemas.microsoft.com/office/powerpoint/2010/main" val="19717809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39481B22-01FA-A943-9BB9-8B65F5C80F50}" type="datetime1">
              <a:rPr lang="en-US" smtClean="0">
                <a:solidFill>
                  <a:prstClr val="black">
                    <a:tint val="75000"/>
                  </a:prstClr>
                </a:solidFill>
              </a:rPr>
              <a:pPr>
                <a:defRPr/>
              </a:pPr>
              <a:t>6/28/18</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6709091-ADEF-0E4F-807D-32AD63D403A3}" type="slidenum">
              <a:rPr lang="en-US">
                <a:solidFill>
                  <a:srgbClr val="9BBB59"/>
                </a:solidFill>
              </a:rPr>
              <a:pPr>
                <a:defRPr/>
              </a:pPr>
              <a:t>‹#›</a:t>
            </a:fld>
            <a:endParaRPr lang="en-US">
              <a:solidFill>
                <a:srgbClr val="9BBB59"/>
              </a:solidFill>
            </a:endParaRPr>
          </a:p>
        </p:txBody>
      </p:sp>
    </p:spTree>
    <p:extLst>
      <p:ext uri="{BB962C8B-B14F-4D97-AF65-F5344CB8AC3E}">
        <p14:creationId xmlns:p14="http://schemas.microsoft.com/office/powerpoint/2010/main" val="3757842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2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5588" y="198438"/>
            <a:ext cx="8382000" cy="487362"/>
          </a:xfrm>
        </p:spPr>
        <p:txBody>
          <a:bodyPr/>
          <a:lstStyle/>
          <a:p>
            <a:r>
              <a:rPr lang="en-US"/>
              <a:t>Click to edit Master title style</a:t>
            </a:r>
          </a:p>
        </p:txBody>
      </p:sp>
      <p:sp>
        <p:nvSpPr>
          <p:cNvPr id="3" name="Text Placeholder 2"/>
          <p:cNvSpPr>
            <a:spLocks noGrp="1"/>
          </p:cNvSpPr>
          <p:nvPr>
            <p:ph type="body" sz="half" idx="1"/>
          </p:nvPr>
        </p:nvSpPr>
        <p:spPr>
          <a:xfrm>
            <a:off x="242888" y="1200150"/>
            <a:ext cx="4114800" cy="4830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10088" y="1200150"/>
            <a:ext cx="4114800" cy="4830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F403E011-89A9-6E48-A945-79C971F164E7}" type="datetime1">
              <a:rPr lang="en-US" smtClean="0">
                <a:solidFill>
                  <a:prstClr val="black">
                    <a:tint val="75000"/>
                  </a:prstClr>
                </a:solidFill>
              </a:rPr>
              <a:pPr>
                <a:defRPr/>
              </a:pPr>
              <a:t>6/28/18</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D97A91E-0216-8544-A00D-3713641DF831}" type="slidenum">
              <a:rPr lang="en-US">
                <a:solidFill>
                  <a:srgbClr val="9BBB59"/>
                </a:solidFill>
              </a:rPr>
              <a:pPr>
                <a:defRPr/>
              </a:pPr>
              <a:t>‹#›</a:t>
            </a:fld>
            <a:endParaRPr lang="en-US" dirty="0">
              <a:solidFill>
                <a:srgbClr val="9BBB59"/>
              </a:solidFill>
            </a:endParaRPr>
          </a:p>
        </p:txBody>
      </p:sp>
    </p:spTree>
    <p:extLst>
      <p:ext uri="{BB962C8B-B14F-4D97-AF65-F5344CB8AC3E}">
        <p14:creationId xmlns:p14="http://schemas.microsoft.com/office/powerpoint/2010/main" val="40498195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27.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55588" y="198438"/>
            <a:ext cx="8382000" cy="487362"/>
          </a:xfrm>
        </p:spPr>
        <p:txBody>
          <a:bodyPr/>
          <a:lstStyle/>
          <a:p>
            <a:r>
              <a:rPr lang="en-US"/>
              <a:t>Click to edit Master title style</a:t>
            </a:r>
          </a:p>
        </p:txBody>
      </p:sp>
      <p:sp>
        <p:nvSpPr>
          <p:cNvPr id="3" name="Table Placeholder 2"/>
          <p:cNvSpPr>
            <a:spLocks noGrp="1"/>
          </p:cNvSpPr>
          <p:nvPr>
            <p:ph type="tbl" idx="1"/>
          </p:nvPr>
        </p:nvSpPr>
        <p:spPr>
          <a:xfrm>
            <a:off x="242888" y="1200150"/>
            <a:ext cx="8382000" cy="4830763"/>
          </a:xfrm>
        </p:spPr>
        <p:txBody>
          <a:bodyPr/>
          <a:lstStyle/>
          <a:p>
            <a:pPr lvl="0"/>
            <a:r>
              <a:rPr lang="en-US" noProof="0"/>
              <a:t>Click icon to add table</a:t>
            </a:r>
          </a:p>
        </p:txBody>
      </p:sp>
      <p:sp>
        <p:nvSpPr>
          <p:cNvPr id="4" name="Date Placeholder 3"/>
          <p:cNvSpPr>
            <a:spLocks noGrp="1"/>
          </p:cNvSpPr>
          <p:nvPr>
            <p:ph type="dt" sz="half" idx="10"/>
          </p:nvPr>
        </p:nvSpPr>
        <p:spPr/>
        <p:txBody>
          <a:bodyPr/>
          <a:lstStyle>
            <a:lvl1pPr>
              <a:defRPr/>
            </a:lvl1pPr>
          </a:lstStyle>
          <a:p>
            <a:pPr>
              <a:defRPr/>
            </a:pPr>
            <a:fld id="{8715C56D-A987-284F-BCDA-11A8D583DC1B}" type="datetime1">
              <a:rPr lang="en-US" smtClean="0">
                <a:solidFill>
                  <a:prstClr val="black">
                    <a:tint val="75000"/>
                  </a:prstClr>
                </a:solidFill>
              </a:rPr>
              <a:pPr>
                <a:defRPr/>
              </a:pPr>
              <a:t>6/28/18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BBFA2E4-188F-1F44-91FC-27C47CA5D22F}" type="slidenum">
              <a:rPr lang="en-US">
                <a:solidFill>
                  <a:srgbClr val="9BBB59"/>
                </a:solidFill>
              </a:rPr>
              <a:pPr>
                <a:defRPr/>
              </a:pPr>
              <a:t>‹#›</a:t>
            </a:fld>
            <a:endParaRPr lang="en-US" dirty="0">
              <a:solidFill>
                <a:srgbClr val="9BBB59"/>
              </a:solidFill>
            </a:endParaRPr>
          </a:p>
        </p:txBody>
      </p:sp>
    </p:spTree>
    <p:extLst>
      <p:ext uri="{BB962C8B-B14F-4D97-AF65-F5344CB8AC3E}">
        <p14:creationId xmlns:p14="http://schemas.microsoft.com/office/powerpoint/2010/main" val="24598395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Tree>
    <p:extLst>
      <p:ext uri="{BB962C8B-B14F-4D97-AF65-F5344CB8AC3E}">
        <p14:creationId xmlns:p14="http://schemas.microsoft.com/office/powerpoint/2010/main" val="3262895338"/>
      </p:ext>
    </p:extLst>
  </p:cSld>
  <p:clrMapOvr>
    <a:masterClrMapping/>
  </p:clrMapOvr>
</p:sldLayout>
</file>

<file path=ppt/slideLayouts/slideLayout6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p:cNvSpPr>
            <a:spLocks noGrp="1"/>
          </p:cNvSpPr>
          <p:nvPr>
            <p:ph type="sldNum" sz="quarter" idx="12"/>
          </p:nvPr>
        </p:nvSpPr>
        <p:spPr>
          <a:xfrm>
            <a:off x="8077200" y="6340475"/>
            <a:ext cx="685800" cy="365125"/>
          </a:xfrm>
        </p:spPr>
        <p:txBody>
          <a:bodyPr/>
          <a:lstStyle>
            <a:lvl1pPr>
              <a:defRPr sz="2000">
                <a:latin typeface="Cambria Math" panose="02040503050406030204" pitchFamily="18" charset="0"/>
                <a:ea typeface="Cambria Math" panose="02040503050406030204" pitchFamily="18" charset="0"/>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876186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256587941"/>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67762232"/>
      </p:ext>
    </p:extLst>
  </p:cSld>
  <p:clrMapOvr>
    <a:masterClrMapping/>
  </p:clrMapOvr>
</p:sldLayout>
</file>

<file path=ppt/slideLayouts/slideLayout6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55467472"/>
      </p:ext>
    </p:extLst>
  </p:cSld>
  <p:clrMapOvr>
    <a:masterClrMapping/>
  </p:clrMapOvr>
</p:sldLayout>
</file>

<file path=ppt/slideLayouts/slideLayout6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69141973"/>
      </p:ext>
    </p:extLst>
  </p:cSld>
  <p:clrMapOvr>
    <a:masterClrMapping/>
  </p:clrMapOvr>
</p:sldLayout>
</file>

<file path=ppt/slideLayouts/slideLayout6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62136792"/>
      </p:ext>
    </p:extLst>
  </p:cSld>
  <p:clrMapOvr>
    <a:masterClrMapping/>
  </p:clrMapOvr>
</p:sldLayout>
</file>

<file path=ppt/slideLayouts/slideLayout6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11145657"/>
      </p:ext>
    </p:extLst>
  </p:cSld>
  <p:clrMapOvr>
    <a:masterClrMapping/>
  </p:clrMapOvr>
</p:sldLayout>
</file>

<file path=ppt/slideLayouts/slideLayout6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46663353"/>
      </p:ext>
    </p:extLst>
  </p:cSld>
  <p:clrMapOvr>
    <a:masterClrMapping/>
  </p:clrMapOvr>
</p:sldLayout>
</file>

<file path=ppt/slideLayouts/slideLayout6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45912057"/>
      </p:ext>
    </p:extLst>
  </p:cSld>
  <p:clrMapOvr>
    <a:masterClrMapping/>
  </p:clrMapOvr>
</p:sldLayout>
</file>

<file path=ppt/slideLayouts/slideLayout6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2652181"/>
      </p:ext>
    </p:extLst>
  </p:cSld>
  <p:clrMapOvr>
    <a:masterClrMapping/>
  </p:clrMapOvr>
</p:sldLayout>
</file>

<file path=ppt/slideLayouts/slideLayout6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57601725"/>
      </p:ext>
    </p:extLst>
  </p:cSld>
  <p:clrMapOvr>
    <a:masterClrMapping/>
  </p:clrMapOvr>
</p:sldLayout>
</file>

<file path=ppt/slideLayouts/slideLayout63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303144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atin typeface="Arial"/>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atin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atin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700729064"/>
      </p:ext>
    </p:extLst>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5991" y="73723"/>
            <a:ext cx="8987622" cy="740193"/>
          </a:xfrm>
          <a:prstGeom prst="rect">
            <a:avLst/>
          </a:prstGeom>
        </p:spPr>
        <p:txBody>
          <a:bodyPr/>
          <a:lstStyle>
            <a:lvl1pPr>
              <a:defRPr sz="4800">
                <a:latin typeface="Cambria" panose="02040503050406030204" pitchFamily="18" charset="0"/>
              </a:defRPr>
            </a:lvl1pPr>
          </a:lstStyle>
          <a:p>
            <a:r>
              <a:rPr lang="en-US" dirty="0"/>
              <a:t>Click to edit Master title style</a:t>
            </a:r>
          </a:p>
        </p:txBody>
      </p:sp>
      <p:sp>
        <p:nvSpPr>
          <p:cNvPr id="3" name="Content Placeholder 2"/>
          <p:cNvSpPr>
            <a:spLocks noGrp="1"/>
          </p:cNvSpPr>
          <p:nvPr>
            <p:ph idx="1"/>
          </p:nvPr>
        </p:nvSpPr>
        <p:spPr>
          <a:xfrm>
            <a:off x="75991" y="911224"/>
            <a:ext cx="8987622" cy="5318753"/>
          </a:xfrm>
          <a:prstGeom prst="rect">
            <a:avLst/>
          </a:prstGeom>
        </p:spPr>
        <p:txBody>
          <a:bodyPr/>
          <a:lstStyle>
            <a:lvl1pPr>
              <a:defRPr sz="3600">
                <a:latin typeface="Cambria" panose="02040503050406030204" pitchFamily="18" charset="0"/>
              </a:defRPr>
            </a:lvl1pPr>
            <a:lvl2pPr marL="685800" indent="-228600">
              <a:buFont typeface="Cambria" panose="02040503050406030204" pitchFamily="18" charset="0"/>
              <a:buChar char="-"/>
              <a:defRPr sz="2800">
                <a:latin typeface="Cambria" panose="02040503050406030204" pitchFamily="18" charset="0"/>
              </a:defRPr>
            </a:lvl2pPr>
            <a:lvl3pPr>
              <a:defRPr sz="2400">
                <a:latin typeface="Cambria" panose="02040503050406030204" pitchFamily="18" charset="0"/>
              </a:defRPr>
            </a:lvl3pPr>
            <a:lvl4pPr>
              <a:defRPr sz="2400">
                <a:latin typeface="Cambria" panose="02040503050406030204" pitchFamily="18" charset="0"/>
              </a:defRPr>
            </a:lvl4pPr>
            <a:lvl5pPr>
              <a:defRPr sz="2400">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txBox="1">
            <a:spLocks/>
          </p:cNvSpPr>
          <p:nvPr userDrawn="1"/>
        </p:nvSpPr>
        <p:spPr>
          <a:xfrm>
            <a:off x="7924800"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mtClean="0"/>
              <a:pPr/>
              <a:t>‹#›</a:t>
            </a:fld>
            <a:r>
              <a:rPr lang="en-US" dirty="0"/>
              <a:t>/8</a:t>
            </a:r>
          </a:p>
        </p:txBody>
      </p:sp>
      <p:pic>
        <p:nvPicPr>
          <p:cNvPr id="9" name="Picture 8" descr="safari.png"/>
          <p:cNvPicPr>
            <a:picLocks noChangeAspect="1"/>
          </p:cNvPicPr>
          <p:nvPr userDrawn="1"/>
        </p:nvPicPr>
        <p:blipFill>
          <a:blip r:embed="rId2" cstate="print"/>
          <a:stretch>
            <a:fillRect/>
          </a:stretch>
        </p:blipFill>
        <p:spPr>
          <a:xfrm>
            <a:off x="189560" y="6413144"/>
            <a:ext cx="1080120" cy="312522"/>
          </a:xfrm>
          <a:prstGeom prst="rect">
            <a:avLst/>
          </a:prstGeom>
        </p:spPr>
      </p:pic>
    </p:spTree>
    <p:extLst>
      <p:ext uri="{BB962C8B-B14F-4D97-AF65-F5344CB8AC3E}">
        <p14:creationId xmlns:p14="http://schemas.microsoft.com/office/powerpoint/2010/main" val="1250356540"/>
      </p:ext>
    </p:extLst>
  </p:cSld>
  <p:clrMapOvr>
    <a:masterClrMapping/>
  </p:clrMapOvr>
</p:sldLayout>
</file>

<file path=ppt/slideLayouts/slideLayout6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userDrawn="1"/>
        </p:nvSpPr>
        <p:spPr>
          <a:xfrm>
            <a:off x="0" y="6543675"/>
            <a:ext cx="1597025" cy="3143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 name="Title 1"/>
          <p:cNvSpPr>
            <a:spLocks noGrp="1"/>
          </p:cNvSpPr>
          <p:nvPr>
            <p:ph type="ctrTitle"/>
          </p:nvPr>
        </p:nvSpPr>
        <p:spPr>
          <a:xfrm>
            <a:off x="0" y="2130425"/>
            <a:ext cx="9144000" cy="1470025"/>
          </a:xfrm>
        </p:spPr>
        <p:txBody>
          <a:bodyPr/>
          <a:lstStyle/>
          <a:p>
            <a:r>
              <a:rPr lang="en-US"/>
              <a:t>Click to edit Master title style</a:t>
            </a:r>
          </a:p>
        </p:txBody>
      </p:sp>
      <p:sp>
        <p:nvSpPr>
          <p:cNvPr id="3" name="Subtitle 2"/>
          <p:cNvSpPr>
            <a:spLocks noGrp="1"/>
          </p:cNvSpPr>
          <p:nvPr>
            <p:ph type="subTitle" idx="1"/>
          </p:nvPr>
        </p:nvSpPr>
        <p:spPr>
          <a:xfrm>
            <a:off x="304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5" name="Date Placeholder 3"/>
          <p:cNvSpPr>
            <a:spLocks noGrp="1"/>
          </p:cNvSpPr>
          <p:nvPr>
            <p:ph type="dt" sz="half" idx="10"/>
          </p:nvPr>
        </p:nvSpPr>
        <p:spPr/>
        <p:txBody>
          <a:bodyPr/>
          <a:lstStyle>
            <a:lvl1pPr>
              <a:defRPr/>
            </a:lvl1pPr>
          </a:lstStyle>
          <a:p>
            <a:fld id="{3D111DDF-CE5D-1340-85B9-7351368DD73F}" type="datetime1">
              <a:rPr lang="en-US" altLang="en-US"/>
              <a:pPr/>
              <a:t>6/28/18</a:t>
            </a:fld>
            <a:endParaRPr lang="en-US" altLang="en-US"/>
          </a:p>
        </p:txBody>
      </p:sp>
      <p:sp>
        <p:nvSpPr>
          <p:cNvPr id="6"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7454D8C8-9E63-0C4A-8A55-49D6B9D26701}" type="slidenum">
              <a:rPr lang="en-US" altLang="en-US"/>
              <a:pPr/>
              <a:t>‹#›</a:t>
            </a:fld>
            <a:endParaRPr lang="en-US" altLang="en-US"/>
          </a:p>
        </p:txBody>
      </p:sp>
    </p:spTree>
    <p:extLst>
      <p:ext uri="{BB962C8B-B14F-4D97-AF65-F5344CB8AC3E}">
        <p14:creationId xmlns:p14="http://schemas.microsoft.com/office/powerpoint/2010/main" val="2074070833"/>
      </p:ext>
    </p:extLst>
  </p:cSld>
  <p:clrMapOvr>
    <a:masterClrMapping/>
  </p:clrMapOvr>
</p:sldLayout>
</file>

<file path=ppt/slideLayouts/slideLayout6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8CF71410-AE3B-6E4B-9A5B-19AA1965431B}" type="datetime1">
              <a:rPr lang="en-US" altLang="en-US"/>
              <a:pPr/>
              <a:t>6/28/18</a:t>
            </a:fld>
            <a:endParaRPr lang="en-US" alt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9F31E747-192E-A44E-A44A-7265100F09F9}" type="slidenum">
              <a:rPr lang="en-US" altLang="en-US"/>
              <a:pPr/>
              <a:t>‹#›</a:t>
            </a:fld>
            <a:endParaRPr lang="en-US" altLang="en-US"/>
          </a:p>
        </p:txBody>
      </p:sp>
    </p:spTree>
    <p:extLst>
      <p:ext uri="{BB962C8B-B14F-4D97-AF65-F5344CB8AC3E}">
        <p14:creationId xmlns:p14="http://schemas.microsoft.com/office/powerpoint/2010/main" val="481954690"/>
      </p:ext>
    </p:extLst>
  </p:cSld>
  <p:clrMapOvr>
    <a:masterClrMapping/>
  </p:clrMapOvr>
</p:sldLayout>
</file>

<file path=ppt/slideLayouts/slideLayout6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C1354E26-1947-C543-B500-1CEB277D005A}" type="datetime1">
              <a:rPr lang="en-US" altLang="en-US"/>
              <a:pPr/>
              <a:t>6/28/18</a:t>
            </a:fld>
            <a:endParaRPr lang="en-US" alt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7BC1A456-7885-A347-A29B-DA5894AF9982}" type="slidenum">
              <a:rPr lang="en-US" altLang="en-US"/>
              <a:pPr/>
              <a:t>‹#›</a:t>
            </a:fld>
            <a:endParaRPr lang="en-US" altLang="en-US"/>
          </a:p>
        </p:txBody>
      </p:sp>
    </p:spTree>
    <p:extLst>
      <p:ext uri="{BB962C8B-B14F-4D97-AF65-F5344CB8AC3E}">
        <p14:creationId xmlns:p14="http://schemas.microsoft.com/office/powerpoint/2010/main" val="4177599638"/>
      </p:ext>
    </p:extLst>
  </p:cSld>
  <p:clrMapOvr>
    <a:masterClrMapping/>
  </p:clrMapOvr>
</p:sldLayout>
</file>

<file path=ppt/slideLayouts/slideLayout6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C3DCAB24-E800-874A-B7BC-1E00ADD730CE}" type="datetime1">
              <a:rPr lang="en-US" altLang="en-US"/>
              <a:pPr/>
              <a:t>6/28/18</a:t>
            </a:fld>
            <a:endParaRPr lang="en-US" alt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146F4456-6352-8045-AE1E-DE67907047B4}" type="slidenum">
              <a:rPr lang="en-US" altLang="en-US"/>
              <a:pPr/>
              <a:t>‹#›</a:t>
            </a:fld>
            <a:endParaRPr lang="en-US" altLang="en-US"/>
          </a:p>
        </p:txBody>
      </p:sp>
    </p:spTree>
    <p:extLst>
      <p:ext uri="{BB962C8B-B14F-4D97-AF65-F5344CB8AC3E}">
        <p14:creationId xmlns:p14="http://schemas.microsoft.com/office/powerpoint/2010/main" val="2518248529"/>
      </p:ext>
    </p:extLst>
  </p:cSld>
  <p:clrMapOvr>
    <a:masterClrMapping/>
  </p:clrMapOvr>
</p:sldLayout>
</file>

<file path=ppt/slideLayouts/slideLayout6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8F5A82B1-3786-084B-B556-367AAB5F9380}" type="datetime1">
              <a:rPr lang="en-US" altLang="en-US"/>
              <a:pPr/>
              <a:t>6/28/18</a:t>
            </a:fld>
            <a:endParaRPr lang="en-US" altLang="en-US"/>
          </a:p>
        </p:txBody>
      </p:sp>
      <p:sp>
        <p:nvSpPr>
          <p:cNvPr id="8" name="Footer Placeholder 7"/>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fld id="{E845778B-260E-5145-A11E-483F092793C6}" type="slidenum">
              <a:rPr lang="en-US" altLang="en-US"/>
              <a:pPr/>
              <a:t>‹#›</a:t>
            </a:fld>
            <a:endParaRPr lang="en-US" altLang="en-US"/>
          </a:p>
        </p:txBody>
      </p:sp>
    </p:spTree>
    <p:extLst>
      <p:ext uri="{BB962C8B-B14F-4D97-AF65-F5344CB8AC3E}">
        <p14:creationId xmlns:p14="http://schemas.microsoft.com/office/powerpoint/2010/main" val="4150419248"/>
      </p:ext>
    </p:extLst>
  </p:cSld>
  <p:clrMapOvr>
    <a:masterClrMapping/>
  </p:clrMapOvr>
</p:sldLayout>
</file>

<file path=ppt/slideLayouts/slideLayout6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33BC6F92-476E-FC4B-B973-3C532C371110}" type="datetime1">
              <a:rPr lang="en-US" altLang="en-US"/>
              <a:pPr/>
              <a:t>6/28/18</a:t>
            </a:fld>
            <a:endParaRPr lang="en-US" altLang="en-US"/>
          </a:p>
        </p:txBody>
      </p:sp>
      <p:sp>
        <p:nvSpPr>
          <p:cNvPr id="4" name="Footer Placeholder 3"/>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fld id="{70557A78-AC88-674B-8A8F-E0F389E5B577}" type="slidenum">
              <a:rPr lang="en-US" altLang="en-US"/>
              <a:pPr/>
              <a:t>‹#›</a:t>
            </a:fld>
            <a:endParaRPr lang="en-US" altLang="en-US"/>
          </a:p>
        </p:txBody>
      </p:sp>
    </p:spTree>
    <p:extLst>
      <p:ext uri="{BB962C8B-B14F-4D97-AF65-F5344CB8AC3E}">
        <p14:creationId xmlns:p14="http://schemas.microsoft.com/office/powerpoint/2010/main" val="534188672"/>
      </p:ext>
    </p:extLst>
  </p:cSld>
  <p:clrMapOvr>
    <a:masterClrMapping/>
  </p:clrMapOvr>
</p:sldLayout>
</file>

<file path=ppt/slideLayouts/slideLayout6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437F6214-8C79-F74D-BA3A-189A98CB02B0}" type="datetime1">
              <a:rPr lang="en-US" altLang="en-US"/>
              <a:pPr/>
              <a:t>6/28/18</a:t>
            </a:fld>
            <a:endParaRPr lang="en-US" altLang="en-US"/>
          </a:p>
        </p:txBody>
      </p:sp>
      <p:sp>
        <p:nvSpPr>
          <p:cNvPr id="3" name="Footer Placeholder 2"/>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fld id="{16A05079-38FD-A04B-AB14-542A94C2DCFA}" type="slidenum">
              <a:rPr lang="en-US" altLang="en-US"/>
              <a:pPr/>
              <a:t>‹#›</a:t>
            </a:fld>
            <a:endParaRPr lang="en-US" altLang="en-US"/>
          </a:p>
        </p:txBody>
      </p:sp>
    </p:spTree>
    <p:extLst>
      <p:ext uri="{BB962C8B-B14F-4D97-AF65-F5344CB8AC3E}">
        <p14:creationId xmlns:p14="http://schemas.microsoft.com/office/powerpoint/2010/main" val="3403573303"/>
      </p:ext>
    </p:extLst>
  </p:cSld>
  <p:clrMapOvr>
    <a:masterClrMapping/>
  </p:clrMapOvr>
</p:sldLayout>
</file>

<file path=ppt/slideLayouts/slideLayout6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FC43FA56-75FC-2841-A04A-ECE6CE5774A3}" type="datetime1">
              <a:rPr lang="en-US" altLang="en-US"/>
              <a:pPr/>
              <a:t>6/28/18</a:t>
            </a:fld>
            <a:endParaRPr lang="en-US" alt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74280B98-C087-4744-84A9-033277D89F1C}" type="slidenum">
              <a:rPr lang="en-US" altLang="en-US"/>
              <a:pPr/>
              <a:t>‹#›</a:t>
            </a:fld>
            <a:endParaRPr lang="en-US" altLang="en-US"/>
          </a:p>
        </p:txBody>
      </p:sp>
    </p:spTree>
    <p:extLst>
      <p:ext uri="{BB962C8B-B14F-4D97-AF65-F5344CB8AC3E}">
        <p14:creationId xmlns:p14="http://schemas.microsoft.com/office/powerpoint/2010/main" val="2101818822"/>
      </p:ext>
    </p:extLst>
  </p:cSld>
  <p:clrMapOvr>
    <a:masterClrMapping/>
  </p:clrMapOvr>
</p:sldLayout>
</file>

<file path=ppt/slideLayouts/slideLayout6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1FDDD366-4DDD-E748-83C5-AAEE8F2448F1}" type="datetime1">
              <a:rPr lang="en-US" altLang="en-US"/>
              <a:pPr/>
              <a:t>6/28/18</a:t>
            </a:fld>
            <a:endParaRPr lang="en-US" alt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0EA406B8-FD82-FD41-A471-0D4C70A4C927}" type="slidenum">
              <a:rPr lang="en-US" altLang="en-US"/>
              <a:pPr/>
              <a:t>‹#›</a:t>
            </a:fld>
            <a:endParaRPr lang="en-US" altLang="en-US"/>
          </a:p>
        </p:txBody>
      </p:sp>
    </p:spTree>
    <p:extLst>
      <p:ext uri="{BB962C8B-B14F-4D97-AF65-F5344CB8AC3E}">
        <p14:creationId xmlns:p14="http://schemas.microsoft.com/office/powerpoint/2010/main" val="319690881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
        <p:nvSpPr>
          <p:cNvPr id="6" name="Text Placeholder 2"/>
          <p:cNvSpPr>
            <a:spLocks noGrp="1"/>
          </p:cNvSpPr>
          <p:nvPr>
            <p:ph idx="1" hasCustomPrompt="1"/>
          </p:nvPr>
        </p:nvSpPr>
        <p:spPr>
          <a:xfrm>
            <a:off x="457200" y="1161143"/>
            <a:ext cx="8229600" cy="4525963"/>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latin typeface="Arial"/>
              </a:defRPr>
            </a:lvl1pPr>
            <a:lvl2pPr>
              <a:defRPr>
                <a:latin typeface="Arial"/>
              </a:defRPr>
            </a:lvl2pPr>
            <a:lvl3pPr>
              <a:defRPr>
                <a:latin typeface="Arial"/>
              </a:defRPr>
            </a:lvl3pPr>
          </a:lstStyle>
          <a:p>
            <a:pPr marL="342900" marR="0" lvl="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pPr>
            <a:r>
              <a:rPr kumimoji="0" lang="en-US" sz="2800" b="0" i="0" u="none" strike="noStrike" kern="1200" cap="none" spc="0" normalizeH="0" baseline="0" noProof="0" dirty="0">
                <a:ln>
                  <a:noFill/>
                </a:ln>
                <a:solidFill>
                  <a:srgbClr val="585858"/>
                </a:solidFill>
                <a:effectLst/>
                <a:uLnTx/>
                <a:uFillTx/>
                <a:latin typeface="Arial"/>
                <a:ea typeface="+mn-ea"/>
                <a:cs typeface="+mn-cs"/>
              </a:rPr>
              <a:t>Click to edit Master text styles</a:t>
            </a:r>
          </a:p>
          <a:p>
            <a:pPr marL="742950" marR="0" lvl="1" indent="-28575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400" b="0" i="0" u="none" strike="noStrike" kern="1200" cap="none" spc="0" normalizeH="0" baseline="0" noProof="0" dirty="0">
                <a:ln>
                  <a:noFill/>
                </a:ln>
                <a:solidFill>
                  <a:srgbClr val="A1A1A1"/>
                </a:solidFill>
                <a:effectLst/>
                <a:uLnTx/>
                <a:uFillTx/>
                <a:latin typeface="Arial"/>
                <a:ea typeface="+mn-ea"/>
                <a:cs typeface="+mn-cs"/>
              </a:rPr>
              <a:t>Second level</a:t>
            </a:r>
          </a:p>
          <a:p>
            <a:pPr marL="1143000" marR="0" lvl="2" indent="-22860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Third level</a:t>
            </a:r>
          </a:p>
        </p:txBody>
      </p:sp>
    </p:spTree>
    <p:extLst>
      <p:ext uri="{BB962C8B-B14F-4D97-AF65-F5344CB8AC3E}">
        <p14:creationId xmlns:p14="http://schemas.microsoft.com/office/powerpoint/2010/main" val="634875511"/>
      </p:ext>
    </p:extLst>
  </p:cSld>
  <p:clrMapOvr>
    <a:masterClrMapping/>
  </p:clrMapOvr>
</p:sldLayout>
</file>

<file path=ppt/slideLayouts/slideLayout6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DE1F07FC-4604-DD45-AF64-BFDF2DBEAD05}" type="datetime1">
              <a:rPr lang="en-US" altLang="en-US"/>
              <a:pPr/>
              <a:t>6/28/18</a:t>
            </a:fld>
            <a:endParaRPr lang="en-US" alt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708147A3-0760-8042-8A5E-B148C5E904A2}" type="slidenum">
              <a:rPr lang="en-US" altLang="en-US"/>
              <a:pPr/>
              <a:t>‹#›</a:t>
            </a:fld>
            <a:endParaRPr lang="en-US" altLang="en-US"/>
          </a:p>
        </p:txBody>
      </p:sp>
    </p:spTree>
    <p:extLst>
      <p:ext uri="{BB962C8B-B14F-4D97-AF65-F5344CB8AC3E}">
        <p14:creationId xmlns:p14="http://schemas.microsoft.com/office/powerpoint/2010/main" val="3669977783"/>
      </p:ext>
    </p:extLst>
  </p:cSld>
  <p:clrMapOvr>
    <a:masterClrMapping/>
  </p:clrMapOvr>
</p:sldLayout>
</file>

<file path=ppt/slideLayouts/slideLayout6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99296F80-6DFD-1740-9124-3482C86291DA}" type="datetime1">
              <a:rPr lang="en-US" altLang="en-US"/>
              <a:pPr/>
              <a:t>6/28/18</a:t>
            </a:fld>
            <a:endParaRPr lang="en-US" alt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35FEF165-1051-E24D-83E6-262B47BF529D}" type="slidenum">
              <a:rPr lang="en-US" altLang="en-US"/>
              <a:pPr/>
              <a:t>‹#›</a:t>
            </a:fld>
            <a:endParaRPr lang="en-US" altLang="en-US"/>
          </a:p>
        </p:txBody>
      </p:sp>
    </p:spTree>
    <p:extLst>
      <p:ext uri="{BB962C8B-B14F-4D97-AF65-F5344CB8AC3E}">
        <p14:creationId xmlns:p14="http://schemas.microsoft.com/office/powerpoint/2010/main" val="1493756497"/>
      </p:ext>
    </p:extLst>
  </p:cSld>
  <p:clrMapOvr>
    <a:masterClrMapping/>
  </p:clrMapOvr>
</p:sldLayout>
</file>

<file path=ppt/slideLayouts/slideLayout65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lIns="91426" tIns="45714" rIns="91426" bIns="45714"/>
          <a:lstStyle/>
          <a:p>
            <a:pPr defTabSz="914263"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lIns="91426" tIns="45714" rIns="91426" bIns="45714"/>
          <a:lstStyle/>
          <a:p>
            <a:pPr defTabSz="914263"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lIns="91426" tIns="45714" rIns="91426" bIns="45714"/>
          <a:lstStyle/>
          <a:p>
            <a:pPr defTabSz="914263"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6" tIns="45714" rIns="91426" bIns="45714"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defTabSz="914263"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latin typeface="Garamond"/>
            </a:endParaRPr>
          </a:p>
        </p:txBody>
      </p:sp>
      <p:sp>
        <p:nvSpPr>
          <p:cNvPr id="9" name="Rectangle 6"/>
          <p:cNvSpPr>
            <a:spLocks noGrp="1" noChangeArrowheads="1"/>
          </p:cNvSpPr>
          <p:nvPr>
            <p:ph type="sldNum" sz="quarter" idx="12"/>
          </p:nvPr>
        </p:nvSpPr>
        <p:spPr/>
        <p:txBody>
          <a:bodyPr/>
          <a:lstStyle>
            <a:lvl1pPr>
              <a:defRPr sz="1200"/>
            </a:lvl1pPr>
          </a:lstStyle>
          <a:p>
            <a:pPr>
              <a:defRPr/>
            </a:pPr>
            <a:fld id="{53EC4547-E2B1-9B4F-845F-F274F3C623A5}" type="slidenum">
              <a:rPr lang="en-US"/>
              <a:pPr>
                <a:defRPr/>
              </a:pPr>
              <a:t>‹#›</a:t>
            </a:fld>
            <a:endParaRPr lang="en-US"/>
          </a:p>
        </p:txBody>
      </p:sp>
    </p:spTree>
    <p:extLst>
      <p:ext uri="{BB962C8B-B14F-4D97-AF65-F5344CB8AC3E}">
        <p14:creationId xmlns:p14="http://schemas.microsoft.com/office/powerpoint/2010/main" val="906445801"/>
      </p:ext>
    </p:extLst>
  </p:cSld>
  <p:clrMapOvr>
    <a:masterClrMapping/>
  </p:clrMapOvr>
  <p:transition/>
</p:sldLayout>
</file>

<file path=ppt/slideLayouts/slideLayout6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9"/>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6BB4180-6920-9C42-9DA1-4829E0437063}" type="slidenum">
              <a:rPr lang="en-US"/>
              <a:pPr>
                <a:defRPr/>
              </a:pPr>
              <a:t>‹#›</a:t>
            </a:fld>
            <a:endParaRPr lang="en-US"/>
          </a:p>
        </p:txBody>
      </p:sp>
    </p:spTree>
    <p:extLst>
      <p:ext uri="{BB962C8B-B14F-4D97-AF65-F5344CB8AC3E}">
        <p14:creationId xmlns:p14="http://schemas.microsoft.com/office/powerpoint/2010/main" val="1816171262"/>
      </p:ext>
    </p:extLst>
  </p:cSld>
  <p:clrMapOvr>
    <a:masterClrMapping/>
  </p:clrMapOvr>
  <p:transition/>
</p:sldLayout>
</file>

<file path=ppt/slideLayouts/slideLayout6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131" indent="0">
              <a:buNone/>
              <a:defRPr sz="1800"/>
            </a:lvl2pPr>
            <a:lvl3pPr marL="914263" indent="0">
              <a:buNone/>
              <a:defRPr sz="1600"/>
            </a:lvl3pPr>
            <a:lvl4pPr marL="1371395" indent="0">
              <a:buNone/>
              <a:defRPr sz="1400"/>
            </a:lvl4pPr>
            <a:lvl5pPr marL="1828527" indent="0">
              <a:buNone/>
              <a:defRPr sz="1400"/>
            </a:lvl5pPr>
            <a:lvl6pPr marL="2285658" indent="0">
              <a:buNone/>
              <a:defRPr sz="1400"/>
            </a:lvl6pPr>
            <a:lvl7pPr marL="2742789" indent="0">
              <a:buNone/>
              <a:defRPr sz="1400"/>
            </a:lvl7pPr>
            <a:lvl8pPr marL="3199920" indent="0">
              <a:buNone/>
              <a:defRPr sz="1400"/>
            </a:lvl8pPr>
            <a:lvl9pPr marL="3657051"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4330D3C-7D80-0940-9C38-883CA56758D1}" type="slidenum">
              <a:rPr lang="en-US"/>
              <a:pPr>
                <a:defRPr/>
              </a:pPr>
              <a:t>‹#›</a:t>
            </a:fld>
            <a:endParaRPr lang="en-US"/>
          </a:p>
        </p:txBody>
      </p:sp>
    </p:spTree>
    <p:extLst>
      <p:ext uri="{BB962C8B-B14F-4D97-AF65-F5344CB8AC3E}">
        <p14:creationId xmlns:p14="http://schemas.microsoft.com/office/powerpoint/2010/main" val="2290708933"/>
      </p:ext>
    </p:extLst>
  </p:cSld>
  <p:clrMapOvr>
    <a:masterClrMapping/>
  </p:clrMapOvr>
  <p:transition/>
</p:sldLayout>
</file>

<file path=ppt/slideLayouts/slideLayout6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7649F32B-3CEF-984C-BBF2-963F764B3663}" type="slidenum">
              <a:rPr lang="en-US"/>
              <a:pPr>
                <a:defRPr/>
              </a:pPr>
              <a:t>‹#›</a:t>
            </a:fld>
            <a:endParaRPr lang="en-US"/>
          </a:p>
        </p:txBody>
      </p:sp>
    </p:spTree>
    <p:extLst>
      <p:ext uri="{BB962C8B-B14F-4D97-AF65-F5344CB8AC3E}">
        <p14:creationId xmlns:p14="http://schemas.microsoft.com/office/powerpoint/2010/main" val="1612498522"/>
      </p:ext>
    </p:extLst>
  </p:cSld>
  <p:clrMapOvr>
    <a:masterClrMapping/>
  </p:clrMapOvr>
  <p:transition/>
</p:sldLayout>
</file>

<file path=ppt/slideLayouts/slideLayout6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4" y="1535113"/>
            <a:ext cx="4040188" cy="639762"/>
          </a:xfrm>
        </p:spPr>
        <p:txBody>
          <a:bodyPr anchor="b"/>
          <a:lstStyle>
            <a:lvl1pPr marL="0" indent="0">
              <a:buNone/>
              <a:defRPr sz="2400" b="1"/>
            </a:lvl1pPr>
            <a:lvl2pPr marL="457131" indent="0">
              <a:buNone/>
              <a:defRPr sz="2000" b="1"/>
            </a:lvl2pPr>
            <a:lvl3pPr marL="914263" indent="0">
              <a:buNone/>
              <a:defRPr sz="1800" b="1"/>
            </a:lvl3pPr>
            <a:lvl4pPr marL="1371395" indent="0">
              <a:buNone/>
              <a:defRPr sz="1600" b="1"/>
            </a:lvl4pPr>
            <a:lvl5pPr marL="1828527" indent="0">
              <a:buNone/>
              <a:defRPr sz="1600" b="1"/>
            </a:lvl5pPr>
            <a:lvl6pPr marL="2285658" indent="0">
              <a:buNone/>
              <a:defRPr sz="1600" b="1"/>
            </a:lvl6pPr>
            <a:lvl7pPr marL="2742789" indent="0">
              <a:buNone/>
              <a:defRPr sz="1600" b="1"/>
            </a:lvl7pPr>
            <a:lvl8pPr marL="3199920" indent="0">
              <a:buNone/>
              <a:defRPr sz="1600" b="1"/>
            </a:lvl8pPr>
            <a:lvl9pPr marL="365705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4"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131" indent="0">
              <a:buNone/>
              <a:defRPr sz="2000" b="1"/>
            </a:lvl2pPr>
            <a:lvl3pPr marL="914263" indent="0">
              <a:buNone/>
              <a:defRPr sz="1800" b="1"/>
            </a:lvl3pPr>
            <a:lvl4pPr marL="1371395" indent="0">
              <a:buNone/>
              <a:defRPr sz="1600" b="1"/>
            </a:lvl4pPr>
            <a:lvl5pPr marL="1828527" indent="0">
              <a:buNone/>
              <a:defRPr sz="1600" b="1"/>
            </a:lvl5pPr>
            <a:lvl6pPr marL="2285658" indent="0">
              <a:buNone/>
              <a:defRPr sz="1600" b="1"/>
            </a:lvl6pPr>
            <a:lvl7pPr marL="2742789" indent="0">
              <a:buNone/>
              <a:defRPr sz="1600" b="1"/>
            </a:lvl7pPr>
            <a:lvl8pPr marL="3199920" indent="0">
              <a:buNone/>
              <a:defRPr sz="1600" b="1"/>
            </a:lvl8pPr>
            <a:lvl9pPr marL="365705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68434898-7376-D942-82A4-9987F9AC7C42}" type="slidenum">
              <a:rPr lang="en-US"/>
              <a:pPr>
                <a:defRPr/>
              </a:pPr>
              <a:t>‹#›</a:t>
            </a:fld>
            <a:endParaRPr lang="en-US"/>
          </a:p>
        </p:txBody>
      </p:sp>
    </p:spTree>
    <p:extLst>
      <p:ext uri="{BB962C8B-B14F-4D97-AF65-F5344CB8AC3E}">
        <p14:creationId xmlns:p14="http://schemas.microsoft.com/office/powerpoint/2010/main" val="1047868674"/>
      </p:ext>
    </p:extLst>
  </p:cSld>
  <p:clrMapOvr>
    <a:masterClrMapping/>
  </p:clrMapOvr>
  <p:transition/>
</p:sldLayout>
</file>

<file path=ppt/slideLayouts/slideLayout6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BDAE4D29-6AD3-F447-89DA-A4F13DC75D38}" type="slidenum">
              <a:rPr lang="en-US"/>
              <a:pPr>
                <a:defRPr/>
              </a:pPr>
              <a:t>‹#›</a:t>
            </a:fld>
            <a:endParaRPr lang="en-US"/>
          </a:p>
        </p:txBody>
      </p:sp>
    </p:spTree>
    <p:extLst>
      <p:ext uri="{BB962C8B-B14F-4D97-AF65-F5344CB8AC3E}">
        <p14:creationId xmlns:p14="http://schemas.microsoft.com/office/powerpoint/2010/main" val="1533542642"/>
      </p:ext>
    </p:extLst>
  </p:cSld>
  <p:clrMapOvr>
    <a:masterClrMapping/>
  </p:clrMapOvr>
  <p:transition/>
</p:sldLayout>
</file>

<file path=ppt/slideLayouts/slideLayout6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5C9A4055-98B6-5F49-80DA-F6F7DEF7F674}" type="slidenum">
              <a:rPr lang="en-US"/>
              <a:pPr>
                <a:defRPr/>
              </a:pPr>
              <a:t>‹#›</a:t>
            </a:fld>
            <a:endParaRPr lang="en-US"/>
          </a:p>
        </p:txBody>
      </p:sp>
    </p:spTree>
    <p:extLst>
      <p:ext uri="{BB962C8B-B14F-4D97-AF65-F5344CB8AC3E}">
        <p14:creationId xmlns:p14="http://schemas.microsoft.com/office/powerpoint/2010/main" val="3324597058"/>
      </p:ext>
    </p:extLst>
  </p:cSld>
  <p:clrMapOvr>
    <a:masterClrMapping/>
  </p:clrMapOvr>
  <p:transition/>
</p:sldLayout>
</file>

<file path=ppt/slideLayouts/slideLayout6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9"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6" y="27305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9" y="1435105"/>
            <a:ext cx="3008313" cy="4691063"/>
          </a:xfrm>
        </p:spPr>
        <p:txBody>
          <a:bodyPr/>
          <a:lstStyle>
            <a:lvl1pPr marL="0" indent="0">
              <a:buNone/>
              <a:defRPr sz="1400"/>
            </a:lvl1pPr>
            <a:lvl2pPr marL="457131" indent="0">
              <a:buNone/>
              <a:defRPr sz="1200"/>
            </a:lvl2pPr>
            <a:lvl3pPr marL="914263" indent="0">
              <a:buNone/>
              <a:defRPr sz="1000"/>
            </a:lvl3pPr>
            <a:lvl4pPr marL="1371395" indent="0">
              <a:buNone/>
              <a:defRPr sz="900"/>
            </a:lvl4pPr>
            <a:lvl5pPr marL="1828527" indent="0">
              <a:buNone/>
              <a:defRPr sz="900"/>
            </a:lvl5pPr>
            <a:lvl6pPr marL="2285658" indent="0">
              <a:buNone/>
              <a:defRPr sz="900"/>
            </a:lvl6pPr>
            <a:lvl7pPr marL="2742789" indent="0">
              <a:buNone/>
              <a:defRPr sz="900"/>
            </a:lvl7pPr>
            <a:lvl8pPr marL="3199920" indent="0">
              <a:buNone/>
              <a:defRPr sz="900"/>
            </a:lvl8pPr>
            <a:lvl9pPr marL="3657051"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4C89ECD9-3D5F-7F4F-998D-56B78CDEA664}" type="slidenum">
              <a:rPr lang="en-US"/>
              <a:pPr>
                <a:defRPr/>
              </a:pPr>
              <a:t>‹#›</a:t>
            </a:fld>
            <a:endParaRPr lang="en-US"/>
          </a:p>
        </p:txBody>
      </p:sp>
    </p:spTree>
    <p:extLst>
      <p:ext uri="{BB962C8B-B14F-4D97-AF65-F5344CB8AC3E}">
        <p14:creationId xmlns:p14="http://schemas.microsoft.com/office/powerpoint/2010/main" val="1249268476"/>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400">
                <a:solidFill>
                  <a:schemeClr val="accent2"/>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3343345180"/>
      </p:ext>
    </p:extLst>
  </p:cSld>
  <p:clrMapOvr>
    <a:masterClrMapping/>
  </p:clrMapOvr>
</p:sldLayout>
</file>

<file path=ppt/slideLayouts/slideLayout6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1" indent="0">
              <a:buNone/>
              <a:defRPr sz="2800"/>
            </a:lvl2pPr>
            <a:lvl3pPr marL="914263" indent="0">
              <a:buNone/>
              <a:defRPr sz="2400"/>
            </a:lvl3pPr>
            <a:lvl4pPr marL="1371395" indent="0">
              <a:buNone/>
              <a:defRPr sz="2000"/>
            </a:lvl4pPr>
            <a:lvl5pPr marL="1828527" indent="0">
              <a:buNone/>
              <a:defRPr sz="2000"/>
            </a:lvl5pPr>
            <a:lvl6pPr marL="2285658" indent="0">
              <a:buNone/>
              <a:defRPr sz="2000"/>
            </a:lvl6pPr>
            <a:lvl7pPr marL="2742789" indent="0">
              <a:buNone/>
              <a:defRPr sz="2000"/>
            </a:lvl7pPr>
            <a:lvl8pPr marL="3199920" indent="0">
              <a:buNone/>
              <a:defRPr sz="2000"/>
            </a:lvl8pPr>
            <a:lvl9pPr marL="3657051"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31" indent="0">
              <a:buNone/>
              <a:defRPr sz="1200"/>
            </a:lvl2pPr>
            <a:lvl3pPr marL="914263" indent="0">
              <a:buNone/>
              <a:defRPr sz="1000"/>
            </a:lvl3pPr>
            <a:lvl4pPr marL="1371395" indent="0">
              <a:buNone/>
              <a:defRPr sz="900"/>
            </a:lvl4pPr>
            <a:lvl5pPr marL="1828527" indent="0">
              <a:buNone/>
              <a:defRPr sz="900"/>
            </a:lvl5pPr>
            <a:lvl6pPr marL="2285658" indent="0">
              <a:buNone/>
              <a:defRPr sz="900"/>
            </a:lvl6pPr>
            <a:lvl7pPr marL="2742789" indent="0">
              <a:buNone/>
              <a:defRPr sz="900"/>
            </a:lvl7pPr>
            <a:lvl8pPr marL="3199920" indent="0">
              <a:buNone/>
              <a:defRPr sz="900"/>
            </a:lvl8pPr>
            <a:lvl9pPr marL="3657051"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EFA65131-7DE5-1D4D-A3CF-3D0607171E1C}" type="slidenum">
              <a:rPr lang="en-US"/>
              <a:pPr>
                <a:defRPr/>
              </a:pPr>
              <a:t>‹#›</a:t>
            </a:fld>
            <a:endParaRPr lang="en-US"/>
          </a:p>
        </p:txBody>
      </p:sp>
    </p:spTree>
    <p:extLst>
      <p:ext uri="{BB962C8B-B14F-4D97-AF65-F5344CB8AC3E}">
        <p14:creationId xmlns:p14="http://schemas.microsoft.com/office/powerpoint/2010/main" val="3790617807"/>
      </p:ext>
    </p:extLst>
  </p:cSld>
  <p:clrMapOvr>
    <a:masterClrMapping/>
  </p:clrMapOvr>
  <p:transition/>
</p:sldLayout>
</file>

<file path=ppt/slideLayouts/slideLayout6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FC0B6F9A-1324-4947-8B68-D47C27442892}" type="slidenum">
              <a:rPr lang="en-US"/>
              <a:pPr>
                <a:defRPr/>
              </a:pPr>
              <a:t>‹#›</a:t>
            </a:fld>
            <a:endParaRPr lang="en-US"/>
          </a:p>
        </p:txBody>
      </p:sp>
    </p:spTree>
    <p:extLst>
      <p:ext uri="{BB962C8B-B14F-4D97-AF65-F5344CB8AC3E}">
        <p14:creationId xmlns:p14="http://schemas.microsoft.com/office/powerpoint/2010/main" val="4245717759"/>
      </p:ext>
    </p:extLst>
  </p:cSld>
  <p:clrMapOvr>
    <a:masterClrMapping/>
  </p:clrMapOvr>
  <p:transition/>
</p:sldLayout>
</file>

<file path=ppt/slideLayouts/slideLayout6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1" y="152400"/>
            <a:ext cx="2152651"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6" y="152400"/>
            <a:ext cx="6305551"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4A0D1EA7-F64C-644A-BE34-B5A402A870E5}" type="slidenum">
              <a:rPr lang="en-US"/>
              <a:pPr>
                <a:defRPr/>
              </a:pPr>
              <a:t>‹#›</a:t>
            </a:fld>
            <a:endParaRPr lang="en-US"/>
          </a:p>
        </p:txBody>
      </p:sp>
    </p:spTree>
    <p:extLst>
      <p:ext uri="{BB962C8B-B14F-4D97-AF65-F5344CB8AC3E}">
        <p14:creationId xmlns:p14="http://schemas.microsoft.com/office/powerpoint/2010/main" val="2735407320"/>
      </p:ext>
    </p:extLst>
  </p:cSld>
  <p:clrMapOvr>
    <a:masterClrMapping/>
  </p:clrMapOvr>
  <p:transition/>
</p:sldLayout>
</file>

<file path=ppt/slideLayouts/slideLayout66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3"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3"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E6C4A1C-A8E8-3C42-88AB-792537E5FFC6}" type="slidenum">
              <a:rPr lang="en-US"/>
              <a:pPr>
                <a:defRPr/>
              </a:pPr>
              <a:t>‹#›</a:t>
            </a:fld>
            <a:endParaRPr lang="en-US"/>
          </a:p>
        </p:txBody>
      </p:sp>
    </p:spTree>
    <p:extLst>
      <p:ext uri="{BB962C8B-B14F-4D97-AF65-F5344CB8AC3E}">
        <p14:creationId xmlns:p14="http://schemas.microsoft.com/office/powerpoint/2010/main" val="2053497523"/>
      </p:ext>
    </p:extLst>
  </p:cSld>
  <p:clrMapOvr>
    <a:masterClrMapping/>
  </p:clrMapOvr>
  <p:transition/>
</p:sldLayout>
</file>

<file path=ppt/slideLayouts/slideLayout664.xml><?xml version="1.0" encoding="utf-8"?>
<p:sldLayout xmlns:a="http://schemas.openxmlformats.org/drawingml/2006/main" xmlns:r="http://schemas.openxmlformats.org/officeDocument/2006/relationships" xmlns:p="http://schemas.openxmlformats.org/presentationml/2006/main" showMasterSp="0" type="tx">
  <p:cSld name="Bullet">
    <p:bg>
      <p:bgPr>
        <a:solidFill>
          <a:srgbClr val="FFFFFF"/>
        </a:solidFill>
        <a:effectLst/>
      </p:bgPr>
    </p:bg>
    <p:spTree>
      <p:nvGrpSpPr>
        <p:cNvPr id="1" name=""/>
        <p:cNvGrpSpPr/>
        <p:nvPr/>
      </p:nvGrpSpPr>
      <p:grpSpPr>
        <a:xfrm>
          <a:off x="0" y="0"/>
          <a:ext cx="0" cy="0"/>
          <a:chOff x="0" y="0"/>
          <a:chExt cx="0" cy="0"/>
        </a:xfrm>
      </p:grpSpPr>
      <p:sp>
        <p:nvSpPr>
          <p:cNvPr id="18" name="Shape 18"/>
          <p:cNvSpPr>
            <a:spLocks noGrp="1"/>
          </p:cNvSpPr>
          <p:nvPr>
            <p:ph type="title"/>
          </p:nvPr>
        </p:nvSpPr>
        <p:spPr>
          <a:prstGeom prst="rect">
            <a:avLst/>
          </a:prstGeom>
        </p:spPr>
        <p:txBody>
          <a:bodyPr/>
          <a:lstStyle/>
          <a:p>
            <a:pPr lvl="0">
              <a:defRPr sz="1800" spc="0"/>
            </a:pPr>
            <a:r>
              <a:rPr sz="3500" spc="-34"/>
              <a:t>Title Text</a:t>
            </a:r>
          </a:p>
        </p:txBody>
      </p:sp>
      <p:sp>
        <p:nvSpPr>
          <p:cNvPr id="19" name="Shape 19"/>
          <p:cNvSpPr>
            <a:spLocks noGrp="1"/>
          </p:cNvSpPr>
          <p:nvPr>
            <p:ph type="body" idx="1"/>
          </p:nvPr>
        </p:nvSpPr>
        <p:spPr>
          <a:xfrm>
            <a:off x="553641" y="1360884"/>
            <a:ext cx="8027789" cy="5025628"/>
          </a:xfrm>
          <a:prstGeom prst="rect">
            <a:avLst/>
          </a:prstGeom>
        </p:spPr>
        <p:txBody>
          <a:bodyPr/>
          <a:lstStyle>
            <a:lvl1pPr marL="162579" indent="-162579">
              <a:lnSpc>
                <a:spcPct val="110000"/>
              </a:lnSpc>
              <a:spcBef>
                <a:spcPts val="1287"/>
              </a:spcBef>
              <a:buClr>
                <a:srgbClr val="3B5998"/>
              </a:buClr>
              <a:buSzPct val="65000"/>
              <a:buFont typeface="Lucida Grande"/>
              <a:buChar char="▪"/>
              <a:defRPr sz="2100" spc="-64">
                <a:solidFill>
                  <a:srgbClr val="000000"/>
                </a:solidFill>
                <a:latin typeface="+mn-lt"/>
                <a:ea typeface="+mn-ea"/>
                <a:cs typeface="+mn-cs"/>
                <a:sym typeface="Vista Sans OT Reg"/>
              </a:defRPr>
            </a:lvl1pPr>
            <a:lvl2pPr marL="363792" indent="-181080">
              <a:lnSpc>
                <a:spcPct val="110000"/>
              </a:lnSpc>
              <a:spcBef>
                <a:spcPts val="1060"/>
              </a:spcBef>
              <a:buClr>
                <a:srgbClr val="9A9A9A"/>
              </a:buClr>
              <a:buFont typeface="Lucida Grande"/>
              <a:buChar char="▪"/>
              <a:defRPr sz="2100" spc="-64">
                <a:solidFill>
                  <a:srgbClr val="000000"/>
                </a:solidFill>
                <a:latin typeface="+mn-lt"/>
                <a:ea typeface="+mn-ea"/>
                <a:cs typeface="+mn-cs"/>
                <a:sym typeface="Vista Sans OT Reg"/>
              </a:defRPr>
            </a:lvl2pPr>
            <a:lvl3pPr marL="527279" indent="-133005">
              <a:lnSpc>
                <a:spcPct val="110000"/>
              </a:lnSpc>
              <a:spcBef>
                <a:spcPts val="1060"/>
              </a:spcBef>
              <a:buClr>
                <a:srgbClr val="9A9A9A"/>
              </a:buClr>
              <a:buSzPct val="54999"/>
              <a:buFont typeface="Lucida Grande"/>
              <a:buChar char="▪"/>
              <a:defRPr sz="2000" spc="-59">
                <a:solidFill>
                  <a:srgbClr val="000000"/>
                </a:solidFill>
                <a:latin typeface="+mn-lt"/>
                <a:ea typeface="+mn-ea"/>
                <a:cs typeface="+mn-cs"/>
                <a:sym typeface="Vista Sans OT Reg"/>
              </a:defRPr>
            </a:lvl3pPr>
            <a:lvl4pPr marL="704382" indent="-137012">
              <a:lnSpc>
                <a:spcPct val="110000"/>
              </a:lnSpc>
              <a:spcBef>
                <a:spcPts val="1060"/>
              </a:spcBef>
              <a:buClr>
                <a:srgbClr val="9A9A9A"/>
              </a:buClr>
              <a:buSzPct val="45000"/>
              <a:buFont typeface="Lucida Grande"/>
              <a:buChar char="▪"/>
              <a:defRPr sz="2000" spc="-59">
                <a:solidFill>
                  <a:srgbClr val="000000"/>
                </a:solidFill>
                <a:latin typeface="+mn-lt"/>
                <a:ea typeface="+mn-ea"/>
                <a:cs typeface="+mn-cs"/>
                <a:sym typeface="Vista Sans OT Reg"/>
              </a:defRPr>
            </a:lvl4pPr>
            <a:lvl5pPr marL="878158" indent="-120987">
              <a:lnSpc>
                <a:spcPct val="110000"/>
              </a:lnSpc>
              <a:spcBef>
                <a:spcPts val="1060"/>
              </a:spcBef>
              <a:buClr>
                <a:srgbClr val="9A9A9A"/>
              </a:buClr>
              <a:buFont typeface="Lucida Grande"/>
              <a:buChar char="▪"/>
              <a:defRPr sz="1800" spc="-55">
                <a:solidFill>
                  <a:srgbClr val="000000"/>
                </a:solidFill>
                <a:latin typeface="+mn-lt"/>
                <a:ea typeface="+mn-ea"/>
                <a:cs typeface="+mn-cs"/>
                <a:sym typeface="Vista Sans OT Reg"/>
              </a:defRPr>
            </a:lvl5pPr>
          </a:lstStyle>
          <a:p>
            <a:pPr lvl="0">
              <a:defRPr sz="1800" spc="0"/>
            </a:pPr>
            <a:r>
              <a:rPr sz="2100" spc="-64"/>
              <a:t>Body Level One</a:t>
            </a:r>
          </a:p>
          <a:p>
            <a:pPr lvl="1">
              <a:defRPr sz="1800" spc="0"/>
            </a:pPr>
            <a:r>
              <a:rPr sz="2100" spc="-64"/>
              <a:t>Body Level Two</a:t>
            </a:r>
          </a:p>
          <a:p>
            <a:pPr lvl="2">
              <a:defRPr sz="1800" spc="0"/>
            </a:pPr>
            <a:r>
              <a:rPr sz="2000" spc="-59"/>
              <a:t>Body Level Three</a:t>
            </a:r>
          </a:p>
          <a:p>
            <a:pPr lvl="3">
              <a:defRPr sz="1800" spc="0"/>
            </a:pPr>
            <a:r>
              <a:rPr sz="2000" spc="-59"/>
              <a:t>Body Level Four</a:t>
            </a:r>
          </a:p>
          <a:p>
            <a:pPr lvl="4">
              <a:defRPr sz="1800" spc="0"/>
            </a:pPr>
            <a:r>
              <a:rPr sz="1800" spc="-55"/>
              <a:t>Body Level Five</a:t>
            </a:r>
          </a:p>
        </p:txBody>
      </p:sp>
    </p:spTree>
    <p:extLst>
      <p:ext uri="{BB962C8B-B14F-4D97-AF65-F5344CB8AC3E}">
        <p14:creationId xmlns:p14="http://schemas.microsoft.com/office/powerpoint/2010/main" val="653183040"/>
      </p:ext>
    </p:extLst>
  </p:cSld>
  <p:clrMapOvr>
    <a:masterClrMapping/>
  </p:clrMapOvr>
  <p:transition spd="med"/>
</p:sldLayout>
</file>

<file path=ppt/slideLayouts/slideLayout66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eaLnBrk="1" hangingPunct="1">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pPr>
              <a:defRPr/>
            </a:pPr>
            <a:fld id="{53EC4547-E2B1-9B4F-845F-F274F3C623A5}" type="slidenum">
              <a:rPr lang="en-US"/>
              <a:pPr>
                <a:defRPr/>
              </a:pPr>
              <a:t>‹#›</a:t>
            </a:fld>
            <a:endParaRPr lang="en-US"/>
          </a:p>
        </p:txBody>
      </p:sp>
    </p:spTree>
    <p:extLst>
      <p:ext uri="{BB962C8B-B14F-4D97-AF65-F5344CB8AC3E}">
        <p14:creationId xmlns:p14="http://schemas.microsoft.com/office/powerpoint/2010/main" val="2779111912"/>
      </p:ext>
    </p:extLst>
  </p:cSld>
  <p:clrMapOvr>
    <a:masterClrMapping/>
  </p:clrMapOvr>
  <p:transition/>
</p:sldLayout>
</file>

<file path=ppt/slideLayouts/slideLayout6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9"/>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76BB4180-6920-9C42-9DA1-4829E0437063}" type="slidenum">
              <a:rPr lang="en-US"/>
              <a:pPr>
                <a:defRPr/>
              </a:pPr>
              <a:t>‹#›</a:t>
            </a:fld>
            <a:endParaRPr lang="en-US"/>
          </a:p>
        </p:txBody>
      </p:sp>
    </p:spTree>
    <p:extLst>
      <p:ext uri="{BB962C8B-B14F-4D97-AF65-F5344CB8AC3E}">
        <p14:creationId xmlns:p14="http://schemas.microsoft.com/office/powerpoint/2010/main" val="1092426420"/>
      </p:ext>
    </p:extLst>
  </p:cSld>
  <p:clrMapOvr>
    <a:masterClrMapping/>
  </p:clrMapOvr>
  <p:transition/>
</p:sldLayout>
</file>

<file path=ppt/slideLayouts/slideLayout6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B4330D3C-7D80-0940-9C38-883CA56758D1}" type="slidenum">
              <a:rPr lang="en-US"/>
              <a:pPr>
                <a:defRPr/>
              </a:pPr>
              <a:t>‹#›</a:t>
            </a:fld>
            <a:endParaRPr lang="en-US"/>
          </a:p>
        </p:txBody>
      </p:sp>
    </p:spTree>
    <p:extLst>
      <p:ext uri="{BB962C8B-B14F-4D97-AF65-F5344CB8AC3E}">
        <p14:creationId xmlns:p14="http://schemas.microsoft.com/office/powerpoint/2010/main" val="4048577525"/>
      </p:ext>
    </p:extLst>
  </p:cSld>
  <p:clrMapOvr>
    <a:masterClrMapping/>
  </p:clrMapOvr>
  <p:transition/>
</p:sldLayout>
</file>

<file path=ppt/slideLayouts/slideLayout6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7649F32B-3CEF-984C-BBF2-963F764B3663}" type="slidenum">
              <a:rPr lang="en-US"/>
              <a:pPr>
                <a:defRPr/>
              </a:pPr>
              <a:t>‹#›</a:t>
            </a:fld>
            <a:endParaRPr lang="en-US"/>
          </a:p>
        </p:txBody>
      </p:sp>
    </p:spTree>
    <p:extLst>
      <p:ext uri="{BB962C8B-B14F-4D97-AF65-F5344CB8AC3E}">
        <p14:creationId xmlns:p14="http://schemas.microsoft.com/office/powerpoint/2010/main" val="3342289700"/>
      </p:ext>
    </p:extLst>
  </p:cSld>
  <p:clrMapOvr>
    <a:masterClrMapping/>
  </p:clrMapOvr>
  <p:transition/>
</p:sldLayout>
</file>

<file path=ppt/slideLayouts/slideLayout6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pPr>
              <a:defRPr/>
            </a:pPr>
            <a:fld id="{68434898-7376-D942-82A4-9987F9AC7C42}" type="slidenum">
              <a:rPr lang="en-US"/>
              <a:pPr>
                <a:defRPr/>
              </a:pPr>
              <a:t>‹#›</a:t>
            </a:fld>
            <a:endParaRPr lang="en-US"/>
          </a:p>
        </p:txBody>
      </p:sp>
    </p:spTree>
    <p:extLst>
      <p:ext uri="{BB962C8B-B14F-4D97-AF65-F5344CB8AC3E}">
        <p14:creationId xmlns:p14="http://schemas.microsoft.com/office/powerpoint/2010/main" val="716114826"/>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1137557"/>
            <a:ext cx="5486400" cy="4114800"/>
          </a:xfrm>
          <a:prstGeom prst="rect">
            <a:avLst/>
          </a:prstGeom>
        </p:spPr>
        <p:txBody>
          <a:bodyPr/>
          <a:lstStyle>
            <a:lvl1pPr marL="0" indent="0">
              <a:buNone/>
              <a:defRPr sz="32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252357"/>
            <a:ext cx="5486400" cy="804862"/>
          </a:xfrm>
          <a:prstGeom prst="rect">
            <a:avLst/>
          </a:prstGeom>
        </p:spPr>
        <p:txBody>
          <a:bodyPr/>
          <a:lstStyle>
            <a:lvl1pPr marL="0" indent="0">
              <a:buNone/>
              <a:defRPr sz="1400">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1733082049"/>
      </p:ext>
    </p:extLst>
  </p:cSld>
  <p:clrMapOvr>
    <a:masterClrMapping/>
  </p:clrMapOvr>
</p:sldLayout>
</file>

<file path=ppt/slideLayouts/slideLayout6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pPr>
              <a:defRPr/>
            </a:pPr>
            <a:fld id="{BDAE4D29-6AD3-F447-89DA-A4F13DC75D38}" type="slidenum">
              <a:rPr lang="en-US"/>
              <a:pPr>
                <a:defRPr/>
              </a:pPr>
              <a:t>‹#›</a:t>
            </a:fld>
            <a:endParaRPr lang="en-US"/>
          </a:p>
        </p:txBody>
      </p:sp>
    </p:spTree>
    <p:extLst>
      <p:ext uri="{BB962C8B-B14F-4D97-AF65-F5344CB8AC3E}">
        <p14:creationId xmlns:p14="http://schemas.microsoft.com/office/powerpoint/2010/main" val="2981554969"/>
      </p:ext>
    </p:extLst>
  </p:cSld>
  <p:clrMapOvr>
    <a:masterClrMapping/>
  </p:clrMapOvr>
  <p:transition/>
</p:sldLayout>
</file>

<file path=ppt/slideLayouts/slideLayout6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pPr>
              <a:defRPr/>
            </a:pPr>
            <a:fld id="{5C9A4055-98B6-5F49-80DA-F6F7DEF7F674}" type="slidenum">
              <a:rPr lang="en-US"/>
              <a:pPr>
                <a:defRPr/>
              </a:pPr>
              <a:t>‹#›</a:t>
            </a:fld>
            <a:endParaRPr lang="en-US"/>
          </a:p>
        </p:txBody>
      </p:sp>
    </p:spTree>
    <p:extLst>
      <p:ext uri="{BB962C8B-B14F-4D97-AF65-F5344CB8AC3E}">
        <p14:creationId xmlns:p14="http://schemas.microsoft.com/office/powerpoint/2010/main" val="1865650708"/>
      </p:ext>
    </p:extLst>
  </p:cSld>
  <p:clrMapOvr>
    <a:masterClrMapping/>
  </p:clrMapOvr>
  <p:transition/>
</p:sldLayout>
</file>

<file path=ppt/slideLayouts/slideLayout6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5" y="27305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6" y="1435105"/>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4C89ECD9-3D5F-7F4F-998D-56B78CDEA664}" type="slidenum">
              <a:rPr lang="en-US"/>
              <a:pPr>
                <a:defRPr/>
              </a:pPr>
              <a:t>‹#›</a:t>
            </a:fld>
            <a:endParaRPr lang="en-US"/>
          </a:p>
        </p:txBody>
      </p:sp>
    </p:spTree>
    <p:extLst>
      <p:ext uri="{BB962C8B-B14F-4D97-AF65-F5344CB8AC3E}">
        <p14:creationId xmlns:p14="http://schemas.microsoft.com/office/powerpoint/2010/main" val="98275063"/>
      </p:ext>
    </p:extLst>
  </p:cSld>
  <p:clrMapOvr>
    <a:masterClrMapping/>
  </p:clrMapOvr>
  <p:transition/>
</p:sldLayout>
</file>

<file path=ppt/slideLayouts/slideLayout6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EFA65131-7DE5-1D4D-A3CF-3D0607171E1C}" type="slidenum">
              <a:rPr lang="en-US"/>
              <a:pPr>
                <a:defRPr/>
              </a:pPr>
              <a:t>‹#›</a:t>
            </a:fld>
            <a:endParaRPr lang="en-US"/>
          </a:p>
        </p:txBody>
      </p:sp>
    </p:spTree>
    <p:extLst>
      <p:ext uri="{BB962C8B-B14F-4D97-AF65-F5344CB8AC3E}">
        <p14:creationId xmlns:p14="http://schemas.microsoft.com/office/powerpoint/2010/main" val="1597667706"/>
      </p:ext>
    </p:extLst>
  </p:cSld>
  <p:clrMapOvr>
    <a:masterClrMapping/>
  </p:clrMapOvr>
  <p:transition/>
</p:sldLayout>
</file>

<file path=ppt/slideLayouts/slideLayout6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FC0B6F9A-1324-4947-8B68-D47C27442892}" type="slidenum">
              <a:rPr lang="en-US"/>
              <a:pPr>
                <a:defRPr/>
              </a:pPr>
              <a:t>‹#›</a:t>
            </a:fld>
            <a:endParaRPr lang="en-US"/>
          </a:p>
        </p:txBody>
      </p:sp>
    </p:spTree>
    <p:extLst>
      <p:ext uri="{BB962C8B-B14F-4D97-AF65-F5344CB8AC3E}">
        <p14:creationId xmlns:p14="http://schemas.microsoft.com/office/powerpoint/2010/main" val="2075019947"/>
      </p:ext>
    </p:extLst>
  </p:cSld>
  <p:clrMapOvr>
    <a:masterClrMapping/>
  </p:clrMapOvr>
  <p:transition/>
</p:sldLayout>
</file>

<file path=ppt/slideLayouts/slideLayout6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49" y="152400"/>
            <a:ext cx="2152651"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6" y="152400"/>
            <a:ext cx="6305551"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4A0D1EA7-F64C-644A-BE34-B5A402A870E5}" type="slidenum">
              <a:rPr lang="en-US"/>
              <a:pPr>
                <a:defRPr/>
              </a:pPr>
              <a:t>‹#›</a:t>
            </a:fld>
            <a:endParaRPr lang="en-US"/>
          </a:p>
        </p:txBody>
      </p:sp>
    </p:spTree>
    <p:extLst>
      <p:ext uri="{BB962C8B-B14F-4D97-AF65-F5344CB8AC3E}">
        <p14:creationId xmlns:p14="http://schemas.microsoft.com/office/powerpoint/2010/main" val="115723186"/>
      </p:ext>
    </p:extLst>
  </p:cSld>
  <p:clrMapOvr>
    <a:masterClrMapping/>
  </p:clrMapOvr>
  <p:transition/>
</p:sldLayout>
</file>

<file path=ppt/slideLayouts/slideLayout67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3"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3"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1E6C4A1C-A8E8-3C42-88AB-792537E5FFC6}" type="slidenum">
              <a:rPr lang="en-US"/>
              <a:pPr>
                <a:defRPr/>
              </a:pPr>
              <a:t>‹#›</a:t>
            </a:fld>
            <a:endParaRPr lang="en-US"/>
          </a:p>
        </p:txBody>
      </p:sp>
    </p:spTree>
    <p:extLst>
      <p:ext uri="{BB962C8B-B14F-4D97-AF65-F5344CB8AC3E}">
        <p14:creationId xmlns:p14="http://schemas.microsoft.com/office/powerpoint/2010/main" val="3559030172"/>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defRPr>
            </a:lvl1pPr>
          </a:lstStyle>
          <a:p>
            <a:r>
              <a:rPr lang="en-US" dirty="0"/>
              <a:t>Click to edit Master title style</a:t>
            </a:r>
          </a:p>
        </p:txBody>
      </p:sp>
      <p:sp>
        <p:nvSpPr>
          <p:cNvPr id="7" name="Picture Placeholder 2"/>
          <p:cNvSpPr>
            <a:spLocks noGrp="1"/>
          </p:cNvSpPr>
          <p:nvPr>
            <p:ph type="pic" idx="1"/>
          </p:nvPr>
        </p:nvSpPr>
        <p:spPr>
          <a:xfrm>
            <a:off x="3316288" y="1070426"/>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Text Placeholder 3"/>
          <p:cNvSpPr>
            <a:spLocks noGrp="1"/>
          </p:cNvSpPr>
          <p:nvPr>
            <p:ph type="body" sz="half" idx="2"/>
          </p:nvPr>
        </p:nvSpPr>
        <p:spPr>
          <a:xfrm>
            <a:off x="3316288" y="5185226"/>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3"/>
          <p:cNvSpPr>
            <a:spLocks noGrp="1"/>
          </p:cNvSpPr>
          <p:nvPr>
            <p:ph type="body" sz="half" idx="10"/>
          </p:nvPr>
        </p:nvSpPr>
        <p:spPr>
          <a:xfrm>
            <a:off x="457201" y="1070426"/>
            <a:ext cx="2859088" cy="49196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0864088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Rectangle 6"/>
          <p:cNvSpPr/>
          <p:nvPr userDrawn="1"/>
        </p:nvSpPr>
        <p:spPr>
          <a:xfrm>
            <a:off x="3184071" y="145143"/>
            <a:ext cx="5959929" cy="7710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35583542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28330788"/>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8626753"/>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2073927"/>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6813583"/>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92685609"/>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5252787"/>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1690549"/>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00113194"/>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0437132"/>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2594476"/>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7013786"/>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91700649"/>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6690191"/>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45754154"/>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47945867"/>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637371"/>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36877408"/>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09029212"/>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38838355"/>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525669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8130625"/>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1494368"/>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58396810"/>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7678932"/>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1486633"/>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42156"/>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39204901"/>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1634217"/>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4237537"/>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7247826"/>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image" Target="../media/image1.png"/><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10.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image" Target="../media/image1.png"/><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11.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image" Target="../media/image1.png"/><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12.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image" Target="../media/image1.png"/><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13.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3.xml"/><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theme" Target="../theme/theme14.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4.xml"/><Relationship Id="rId13" Type="http://schemas.openxmlformats.org/officeDocument/2006/relationships/image" Target="../media/image1.png"/><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theme" Target="../theme/theme15.xml"/><Relationship Id="rId2" Type="http://schemas.openxmlformats.org/officeDocument/2006/relationships/slideLayout" Target="../slideLayouts/slideLayout148.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0" Type="http://schemas.openxmlformats.org/officeDocument/2006/relationships/slideLayout" Target="../slideLayouts/slideLayout156.xml"/><Relationship Id="rId4" Type="http://schemas.openxmlformats.org/officeDocument/2006/relationships/slideLayout" Target="../slideLayouts/slideLayout150.xml"/><Relationship Id="rId9" Type="http://schemas.openxmlformats.org/officeDocument/2006/relationships/slideLayout" Target="../slideLayouts/slideLayout15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5.xml"/><Relationship Id="rId3" Type="http://schemas.openxmlformats.org/officeDocument/2006/relationships/slideLayout" Target="../slideLayouts/slideLayout160.xml"/><Relationship Id="rId7" Type="http://schemas.openxmlformats.org/officeDocument/2006/relationships/slideLayout" Target="../slideLayouts/slideLayout164.xml"/><Relationship Id="rId12" Type="http://schemas.openxmlformats.org/officeDocument/2006/relationships/theme" Target="../theme/theme16.xml"/><Relationship Id="rId2" Type="http://schemas.openxmlformats.org/officeDocument/2006/relationships/slideLayout" Target="../slideLayouts/slideLayout159.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5" Type="http://schemas.openxmlformats.org/officeDocument/2006/relationships/slideLayout" Target="../slideLayouts/slideLayout162.xml"/><Relationship Id="rId10" Type="http://schemas.openxmlformats.org/officeDocument/2006/relationships/slideLayout" Target="../slideLayouts/slideLayout167.xml"/><Relationship Id="rId4" Type="http://schemas.openxmlformats.org/officeDocument/2006/relationships/slideLayout" Target="../slideLayouts/slideLayout161.xml"/><Relationship Id="rId9" Type="http://schemas.openxmlformats.org/officeDocument/2006/relationships/slideLayout" Target="../slideLayouts/slideLayout16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6.xml"/><Relationship Id="rId13" Type="http://schemas.openxmlformats.org/officeDocument/2006/relationships/image" Target="../media/image1.png"/><Relationship Id="rId3" Type="http://schemas.openxmlformats.org/officeDocument/2006/relationships/slideLayout" Target="../slideLayouts/slideLayout171.xml"/><Relationship Id="rId7" Type="http://schemas.openxmlformats.org/officeDocument/2006/relationships/slideLayout" Target="../slideLayouts/slideLayout175.xml"/><Relationship Id="rId12" Type="http://schemas.openxmlformats.org/officeDocument/2006/relationships/theme" Target="../theme/theme17.xml"/><Relationship Id="rId2" Type="http://schemas.openxmlformats.org/officeDocument/2006/relationships/slideLayout" Target="../slideLayouts/slideLayout170.xml"/><Relationship Id="rId1" Type="http://schemas.openxmlformats.org/officeDocument/2006/relationships/slideLayout" Target="../slideLayouts/slideLayout169.xml"/><Relationship Id="rId6" Type="http://schemas.openxmlformats.org/officeDocument/2006/relationships/slideLayout" Target="../slideLayouts/slideLayout174.xml"/><Relationship Id="rId11" Type="http://schemas.openxmlformats.org/officeDocument/2006/relationships/slideLayout" Target="../slideLayouts/slideLayout179.xml"/><Relationship Id="rId5" Type="http://schemas.openxmlformats.org/officeDocument/2006/relationships/slideLayout" Target="../slideLayouts/slideLayout173.xml"/><Relationship Id="rId10" Type="http://schemas.openxmlformats.org/officeDocument/2006/relationships/slideLayout" Target="../slideLayouts/slideLayout178.xml"/><Relationship Id="rId4" Type="http://schemas.openxmlformats.org/officeDocument/2006/relationships/slideLayout" Target="../slideLayouts/slideLayout172.xml"/><Relationship Id="rId9" Type="http://schemas.openxmlformats.org/officeDocument/2006/relationships/slideLayout" Target="../slideLayouts/slideLayout17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7.xml"/><Relationship Id="rId3" Type="http://schemas.openxmlformats.org/officeDocument/2006/relationships/slideLayout" Target="../slideLayouts/slideLayout182.xml"/><Relationship Id="rId7" Type="http://schemas.openxmlformats.org/officeDocument/2006/relationships/slideLayout" Target="../slideLayouts/slideLayout186.xml"/><Relationship Id="rId12" Type="http://schemas.openxmlformats.org/officeDocument/2006/relationships/theme" Target="../theme/theme18.xml"/><Relationship Id="rId2" Type="http://schemas.openxmlformats.org/officeDocument/2006/relationships/slideLayout" Target="../slideLayouts/slideLayout181.xml"/><Relationship Id="rId1" Type="http://schemas.openxmlformats.org/officeDocument/2006/relationships/slideLayout" Target="../slideLayouts/slideLayout180.xml"/><Relationship Id="rId6" Type="http://schemas.openxmlformats.org/officeDocument/2006/relationships/slideLayout" Target="../slideLayouts/slideLayout185.xml"/><Relationship Id="rId11" Type="http://schemas.openxmlformats.org/officeDocument/2006/relationships/slideLayout" Target="../slideLayouts/slideLayout190.xml"/><Relationship Id="rId5" Type="http://schemas.openxmlformats.org/officeDocument/2006/relationships/slideLayout" Target="../slideLayouts/slideLayout184.xml"/><Relationship Id="rId10" Type="http://schemas.openxmlformats.org/officeDocument/2006/relationships/slideLayout" Target="../slideLayouts/slideLayout189.xml"/><Relationship Id="rId4" Type="http://schemas.openxmlformats.org/officeDocument/2006/relationships/slideLayout" Target="../slideLayouts/slideLayout183.xml"/><Relationship Id="rId9" Type="http://schemas.openxmlformats.org/officeDocument/2006/relationships/slideLayout" Target="../slideLayouts/slideLayout18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8.xml"/><Relationship Id="rId13" Type="http://schemas.openxmlformats.org/officeDocument/2006/relationships/theme" Target="../theme/theme19.xml"/><Relationship Id="rId3" Type="http://schemas.openxmlformats.org/officeDocument/2006/relationships/slideLayout" Target="../slideLayouts/slideLayout193.xml"/><Relationship Id="rId7" Type="http://schemas.openxmlformats.org/officeDocument/2006/relationships/slideLayout" Target="../slideLayouts/slideLayout197.xml"/><Relationship Id="rId12" Type="http://schemas.openxmlformats.org/officeDocument/2006/relationships/slideLayout" Target="../slideLayouts/slideLayout202.xml"/><Relationship Id="rId2" Type="http://schemas.openxmlformats.org/officeDocument/2006/relationships/slideLayout" Target="../slideLayouts/slideLayout192.xml"/><Relationship Id="rId1" Type="http://schemas.openxmlformats.org/officeDocument/2006/relationships/slideLayout" Target="../slideLayouts/slideLayout191.xml"/><Relationship Id="rId6" Type="http://schemas.openxmlformats.org/officeDocument/2006/relationships/slideLayout" Target="../slideLayouts/slideLayout196.xml"/><Relationship Id="rId11" Type="http://schemas.openxmlformats.org/officeDocument/2006/relationships/slideLayout" Target="../slideLayouts/slideLayout201.xml"/><Relationship Id="rId5" Type="http://schemas.openxmlformats.org/officeDocument/2006/relationships/slideLayout" Target="../slideLayouts/slideLayout195.xml"/><Relationship Id="rId10" Type="http://schemas.openxmlformats.org/officeDocument/2006/relationships/slideLayout" Target="../slideLayouts/slideLayout200.xml"/><Relationship Id="rId4" Type="http://schemas.openxmlformats.org/officeDocument/2006/relationships/slideLayout" Target="../slideLayouts/slideLayout194.xml"/><Relationship Id="rId9" Type="http://schemas.openxmlformats.org/officeDocument/2006/relationships/slideLayout" Target="../slideLayouts/slideLayout19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0.xml"/><Relationship Id="rId3" Type="http://schemas.openxmlformats.org/officeDocument/2006/relationships/slideLayout" Target="../slideLayouts/slideLayout205.xml"/><Relationship Id="rId7" Type="http://schemas.openxmlformats.org/officeDocument/2006/relationships/slideLayout" Target="../slideLayouts/slideLayout209.xml"/><Relationship Id="rId12" Type="http://schemas.openxmlformats.org/officeDocument/2006/relationships/theme" Target="../theme/theme20.xml"/><Relationship Id="rId2" Type="http://schemas.openxmlformats.org/officeDocument/2006/relationships/slideLayout" Target="../slideLayouts/slideLayout204.xml"/><Relationship Id="rId1" Type="http://schemas.openxmlformats.org/officeDocument/2006/relationships/slideLayout" Target="../slideLayouts/slideLayout203.xml"/><Relationship Id="rId6" Type="http://schemas.openxmlformats.org/officeDocument/2006/relationships/slideLayout" Target="../slideLayouts/slideLayout208.xml"/><Relationship Id="rId11" Type="http://schemas.openxmlformats.org/officeDocument/2006/relationships/slideLayout" Target="../slideLayouts/slideLayout213.xml"/><Relationship Id="rId5" Type="http://schemas.openxmlformats.org/officeDocument/2006/relationships/slideLayout" Target="../slideLayouts/slideLayout207.xml"/><Relationship Id="rId10" Type="http://schemas.openxmlformats.org/officeDocument/2006/relationships/slideLayout" Target="../slideLayouts/slideLayout212.xml"/><Relationship Id="rId4" Type="http://schemas.openxmlformats.org/officeDocument/2006/relationships/slideLayout" Target="../slideLayouts/slideLayout206.xml"/><Relationship Id="rId9" Type="http://schemas.openxmlformats.org/officeDocument/2006/relationships/slideLayout" Target="../slideLayouts/slideLayout211.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1.xml"/><Relationship Id="rId13" Type="http://schemas.openxmlformats.org/officeDocument/2006/relationships/image" Target="../media/image1.png"/><Relationship Id="rId3" Type="http://schemas.openxmlformats.org/officeDocument/2006/relationships/slideLayout" Target="../slideLayouts/slideLayout216.xml"/><Relationship Id="rId7" Type="http://schemas.openxmlformats.org/officeDocument/2006/relationships/slideLayout" Target="../slideLayouts/slideLayout220.xml"/><Relationship Id="rId12" Type="http://schemas.openxmlformats.org/officeDocument/2006/relationships/theme" Target="../theme/theme21.xml"/><Relationship Id="rId2" Type="http://schemas.openxmlformats.org/officeDocument/2006/relationships/slideLayout" Target="../slideLayouts/slideLayout215.xml"/><Relationship Id="rId1" Type="http://schemas.openxmlformats.org/officeDocument/2006/relationships/slideLayout" Target="../slideLayouts/slideLayout214.xml"/><Relationship Id="rId6" Type="http://schemas.openxmlformats.org/officeDocument/2006/relationships/slideLayout" Target="../slideLayouts/slideLayout219.xml"/><Relationship Id="rId11" Type="http://schemas.openxmlformats.org/officeDocument/2006/relationships/slideLayout" Target="../slideLayouts/slideLayout224.xml"/><Relationship Id="rId5" Type="http://schemas.openxmlformats.org/officeDocument/2006/relationships/slideLayout" Target="../slideLayouts/slideLayout218.xml"/><Relationship Id="rId10" Type="http://schemas.openxmlformats.org/officeDocument/2006/relationships/slideLayout" Target="../slideLayouts/slideLayout223.xml"/><Relationship Id="rId4" Type="http://schemas.openxmlformats.org/officeDocument/2006/relationships/slideLayout" Target="../slideLayouts/slideLayout217.xml"/><Relationship Id="rId9" Type="http://schemas.openxmlformats.org/officeDocument/2006/relationships/slideLayout" Target="../slideLayouts/slideLayout222.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2.xml"/><Relationship Id="rId3" Type="http://schemas.openxmlformats.org/officeDocument/2006/relationships/slideLayout" Target="../slideLayouts/slideLayout227.xml"/><Relationship Id="rId7" Type="http://schemas.openxmlformats.org/officeDocument/2006/relationships/slideLayout" Target="../slideLayouts/slideLayout231.xml"/><Relationship Id="rId12" Type="http://schemas.openxmlformats.org/officeDocument/2006/relationships/theme" Target="../theme/theme22.xml"/><Relationship Id="rId2" Type="http://schemas.openxmlformats.org/officeDocument/2006/relationships/slideLayout" Target="../slideLayouts/slideLayout226.xml"/><Relationship Id="rId1" Type="http://schemas.openxmlformats.org/officeDocument/2006/relationships/slideLayout" Target="../slideLayouts/slideLayout225.xml"/><Relationship Id="rId6" Type="http://schemas.openxmlformats.org/officeDocument/2006/relationships/slideLayout" Target="../slideLayouts/slideLayout230.xml"/><Relationship Id="rId11" Type="http://schemas.openxmlformats.org/officeDocument/2006/relationships/slideLayout" Target="../slideLayouts/slideLayout235.xml"/><Relationship Id="rId5" Type="http://schemas.openxmlformats.org/officeDocument/2006/relationships/slideLayout" Target="../slideLayouts/slideLayout229.xml"/><Relationship Id="rId10" Type="http://schemas.openxmlformats.org/officeDocument/2006/relationships/slideLayout" Target="../slideLayouts/slideLayout234.xml"/><Relationship Id="rId4" Type="http://schemas.openxmlformats.org/officeDocument/2006/relationships/slideLayout" Target="../slideLayouts/slideLayout228.xml"/><Relationship Id="rId9" Type="http://schemas.openxmlformats.org/officeDocument/2006/relationships/slideLayout" Target="../slideLayouts/slideLayout233.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3.xml"/><Relationship Id="rId13" Type="http://schemas.openxmlformats.org/officeDocument/2006/relationships/theme" Target="../theme/theme23.xml"/><Relationship Id="rId3" Type="http://schemas.openxmlformats.org/officeDocument/2006/relationships/slideLayout" Target="../slideLayouts/slideLayout238.xml"/><Relationship Id="rId7" Type="http://schemas.openxmlformats.org/officeDocument/2006/relationships/slideLayout" Target="../slideLayouts/slideLayout242.xml"/><Relationship Id="rId12" Type="http://schemas.openxmlformats.org/officeDocument/2006/relationships/slideLayout" Target="../slideLayouts/slideLayout247.xml"/><Relationship Id="rId2" Type="http://schemas.openxmlformats.org/officeDocument/2006/relationships/slideLayout" Target="../slideLayouts/slideLayout237.xml"/><Relationship Id="rId1" Type="http://schemas.openxmlformats.org/officeDocument/2006/relationships/slideLayout" Target="../slideLayouts/slideLayout236.xml"/><Relationship Id="rId6" Type="http://schemas.openxmlformats.org/officeDocument/2006/relationships/slideLayout" Target="../slideLayouts/slideLayout241.xml"/><Relationship Id="rId11" Type="http://schemas.openxmlformats.org/officeDocument/2006/relationships/slideLayout" Target="../slideLayouts/slideLayout246.xml"/><Relationship Id="rId5" Type="http://schemas.openxmlformats.org/officeDocument/2006/relationships/slideLayout" Target="../slideLayouts/slideLayout240.xml"/><Relationship Id="rId10" Type="http://schemas.openxmlformats.org/officeDocument/2006/relationships/slideLayout" Target="../slideLayouts/slideLayout245.xml"/><Relationship Id="rId4" Type="http://schemas.openxmlformats.org/officeDocument/2006/relationships/slideLayout" Target="../slideLayouts/slideLayout239.xml"/><Relationship Id="rId9" Type="http://schemas.openxmlformats.org/officeDocument/2006/relationships/slideLayout" Target="../slideLayouts/slideLayout244.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55.xml"/><Relationship Id="rId13" Type="http://schemas.openxmlformats.org/officeDocument/2006/relationships/theme" Target="../theme/theme24.xml"/><Relationship Id="rId3" Type="http://schemas.openxmlformats.org/officeDocument/2006/relationships/slideLayout" Target="../slideLayouts/slideLayout250.xml"/><Relationship Id="rId7" Type="http://schemas.openxmlformats.org/officeDocument/2006/relationships/slideLayout" Target="../slideLayouts/slideLayout254.xml"/><Relationship Id="rId12" Type="http://schemas.openxmlformats.org/officeDocument/2006/relationships/slideLayout" Target="../slideLayouts/slideLayout259.xml"/><Relationship Id="rId2" Type="http://schemas.openxmlformats.org/officeDocument/2006/relationships/slideLayout" Target="../slideLayouts/slideLayout249.xml"/><Relationship Id="rId1" Type="http://schemas.openxmlformats.org/officeDocument/2006/relationships/slideLayout" Target="../slideLayouts/slideLayout248.xml"/><Relationship Id="rId6" Type="http://schemas.openxmlformats.org/officeDocument/2006/relationships/slideLayout" Target="../slideLayouts/slideLayout253.xml"/><Relationship Id="rId11" Type="http://schemas.openxmlformats.org/officeDocument/2006/relationships/slideLayout" Target="../slideLayouts/slideLayout258.xml"/><Relationship Id="rId5" Type="http://schemas.openxmlformats.org/officeDocument/2006/relationships/slideLayout" Target="../slideLayouts/slideLayout252.xml"/><Relationship Id="rId10" Type="http://schemas.openxmlformats.org/officeDocument/2006/relationships/slideLayout" Target="../slideLayouts/slideLayout257.xml"/><Relationship Id="rId4" Type="http://schemas.openxmlformats.org/officeDocument/2006/relationships/slideLayout" Target="../slideLayouts/slideLayout251.xml"/><Relationship Id="rId9" Type="http://schemas.openxmlformats.org/officeDocument/2006/relationships/slideLayout" Target="../slideLayouts/slideLayout256.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67.xml"/><Relationship Id="rId13" Type="http://schemas.openxmlformats.org/officeDocument/2006/relationships/theme" Target="../theme/theme25.xml"/><Relationship Id="rId3" Type="http://schemas.openxmlformats.org/officeDocument/2006/relationships/slideLayout" Target="../slideLayouts/slideLayout262.xml"/><Relationship Id="rId7" Type="http://schemas.openxmlformats.org/officeDocument/2006/relationships/slideLayout" Target="../slideLayouts/slideLayout266.xml"/><Relationship Id="rId12" Type="http://schemas.openxmlformats.org/officeDocument/2006/relationships/slideLayout" Target="../slideLayouts/slideLayout271.xml"/><Relationship Id="rId2" Type="http://schemas.openxmlformats.org/officeDocument/2006/relationships/slideLayout" Target="../slideLayouts/slideLayout261.xml"/><Relationship Id="rId1" Type="http://schemas.openxmlformats.org/officeDocument/2006/relationships/slideLayout" Target="../slideLayouts/slideLayout260.xml"/><Relationship Id="rId6" Type="http://schemas.openxmlformats.org/officeDocument/2006/relationships/slideLayout" Target="../slideLayouts/slideLayout265.xml"/><Relationship Id="rId11" Type="http://schemas.openxmlformats.org/officeDocument/2006/relationships/slideLayout" Target="../slideLayouts/slideLayout270.xml"/><Relationship Id="rId5" Type="http://schemas.openxmlformats.org/officeDocument/2006/relationships/slideLayout" Target="../slideLayouts/slideLayout264.xml"/><Relationship Id="rId10" Type="http://schemas.openxmlformats.org/officeDocument/2006/relationships/slideLayout" Target="../slideLayouts/slideLayout269.xml"/><Relationship Id="rId4" Type="http://schemas.openxmlformats.org/officeDocument/2006/relationships/slideLayout" Target="../slideLayouts/slideLayout263.xml"/><Relationship Id="rId9" Type="http://schemas.openxmlformats.org/officeDocument/2006/relationships/slideLayout" Target="../slideLayouts/slideLayout268.xml"/><Relationship Id="rId14" Type="http://schemas.openxmlformats.org/officeDocument/2006/relationships/image" Target="../media/image1.png"/></Relationships>
</file>

<file path=ppt/slideMasters/_rels/slideMaster26.xml.rels><?xml version="1.0" encoding="UTF-8" standalone="yes"?>
<Relationships xmlns="http://schemas.openxmlformats.org/package/2006/relationships"><Relationship Id="rId8" Type="http://schemas.openxmlformats.org/officeDocument/2006/relationships/theme" Target="../theme/theme26.xml"/><Relationship Id="rId3" Type="http://schemas.openxmlformats.org/officeDocument/2006/relationships/slideLayout" Target="../slideLayouts/slideLayout274.xml"/><Relationship Id="rId7" Type="http://schemas.openxmlformats.org/officeDocument/2006/relationships/slideLayout" Target="../slideLayouts/slideLayout278.xml"/><Relationship Id="rId2" Type="http://schemas.openxmlformats.org/officeDocument/2006/relationships/slideLayout" Target="../slideLayouts/slideLayout273.xml"/><Relationship Id="rId1" Type="http://schemas.openxmlformats.org/officeDocument/2006/relationships/slideLayout" Target="../slideLayouts/slideLayout272.xml"/><Relationship Id="rId6" Type="http://schemas.openxmlformats.org/officeDocument/2006/relationships/slideLayout" Target="../slideLayouts/slideLayout277.xml"/><Relationship Id="rId5" Type="http://schemas.openxmlformats.org/officeDocument/2006/relationships/slideLayout" Target="../slideLayouts/slideLayout276.xml"/><Relationship Id="rId4" Type="http://schemas.openxmlformats.org/officeDocument/2006/relationships/slideLayout" Target="../slideLayouts/slideLayout275.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86.xml"/><Relationship Id="rId13" Type="http://schemas.openxmlformats.org/officeDocument/2006/relationships/image" Target="../media/image1.png"/><Relationship Id="rId3" Type="http://schemas.openxmlformats.org/officeDocument/2006/relationships/slideLayout" Target="../slideLayouts/slideLayout281.xml"/><Relationship Id="rId7" Type="http://schemas.openxmlformats.org/officeDocument/2006/relationships/slideLayout" Target="../slideLayouts/slideLayout285.xml"/><Relationship Id="rId12" Type="http://schemas.openxmlformats.org/officeDocument/2006/relationships/theme" Target="../theme/theme27.xml"/><Relationship Id="rId2" Type="http://schemas.openxmlformats.org/officeDocument/2006/relationships/slideLayout" Target="../slideLayouts/slideLayout280.xml"/><Relationship Id="rId1" Type="http://schemas.openxmlformats.org/officeDocument/2006/relationships/slideLayout" Target="../slideLayouts/slideLayout279.xml"/><Relationship Id="rId6" Type="http://schemas.openxmlformats.org/officeDocument/2006/relationships/slideLayout" Target="../slideLayouts/slideLayout284.xml"/><Relationship Id="rId11" Type="http://schemas.openxmlformats.org/officeDocument/2006/relationships/slideLayout" Target="../slideLayouts/slideLayout289.xml"/><Relationship Id="rId5" Type="http://schemas.openxmlformats.org/officeDocument/2006/relationships/slideLayout" Target="../slideLayouts/slideLayout283.xml"/><Relationship Id="rId10" Type="http://schemas.openxmlformats.org/officeDocument/2006/relationships/slideLayout" Target="../slideLayouts/slideLayout288.xml"/><Relationship Id="rId4" Type="http://schemas.openxmlformats.org/officeDocument/2006/relationships/slideLayout" Target="../slideLayouts/slideLayout282.xml"/><Relationship Id="rId9" Type="http://schemas.openxmlformats.org/officeDocument/2006/relationships/slideLayout" Target="../slideLayouts/slideLayout287.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97.xml"/><Relationship Id="rId13" Type="http://schemas.openxmlformats.org/officeDocument/2006/relationships/image" Target="../media/image1.png"/><Relationship Id="rId3" Type="http://schemas.openxmlformats.org/officeDocument/2006/relationships/slideLayout" Target="../slideLayouts/slideLayout292.xml"/><Relationship Id="rId7" Type="http://schemas.openxmlformats.org/officeDocument/2006/relationships/slideLayout" Target="../slideLayouts/slideLayout296.xml"/><Relationship Id="rId12" Type="http://schemas.openxmlformats.org/officeDocument/2006/relationships/theme" Target="../theme/theme28.xml"/><Relationship Id="rId2" Type="http://schemas.openxmlformats.org/officeDocument/2006/relationships/slideLayout" Target="../slideLayouts/slideLayout291.xml"/><Relationship Id="rId1" Type="http://schemas.openxmlformats.org/officeDocument/2006/relationships/slideLayout" Target="../slideLayouts/slideLayout290.xml"/><Relationship Id="rId6" Type="http://schemas.openxmlformats.org/officeDocument/2006/relationships/slideLayout" Target="../slideLayouts/slideLayout295.xml"/><Relationship Id="rId11" Type="http://schemas.openxmlformats.org/officeDocument/2006/relationships/slideLayout" Target="../slideLayouts/slideLayout300.xml"/><Relationship Id="rId5" Type="http://schemas.openxmlformats.org/officeDocument/2006/relationships/slideLayout" Target="../slideLayouts/slideLayout294.xml"/><Relationship Id="rId10" Type="http://schemas.openxmlformats.org/officeDocument/2006/relationships/slideLayout" Target="../slideLayouts/slideLayout299.xml"/><Relationship Id="rId4" Type="http://schemas.openxmlformats.org/officeDocument/2006/relationships/slideLayout" Target="../slideLayouts/slideLayout293.xml"/><Relationship Id="rId9" Type="http://schemas.openxmlformats.org/officeDocument/2006/relationships/slideLayout" Target="../slideLayouts/slideLayout298.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08.xml"/><Relationship Id="rId13" Type="http://schemas.openxmlformats.org/officeDocument/2006/relationships/image" Target="../media/image1.png"/><Relationship Id="rId3" Type="http://schemas.openxmlformats.org/officeDocument/2006/relationships/slideLayout" Target="../slideLayouts/slideLayout303.xml"/><Relationship Id="rId7" Type="http://schemas.openxmlformats.org/officeDocument/2006/relationships/slideLayout" Target="../slideLayouts/slideLayout307.xml"/><Relationship Id="rId12" Type="http://schemas.openxmlformats.org/officeDocument/2006/relationships/theme" Target="../theme/theme29.xml"/><Relationship Id="rId2" Type="http://schemas.openxmlformats.org/officeDocument/2006/relationships/slideLayout" Target="../slideLayouts/slideLayout302.xml"/><Relationship Id="rId1" Type="http://schemas.openxmlformats.org/officeDocument/2006/relationships/slideLayout" Target="../slideLayouts/slideLayout301.xml"/><Relationship Id="rId6" Type="http://schemas.openxmlformats.org/officeDocument/2006/relationships/slideLayout" Target="../slideLayouts/slideLayout306.xml"/><Relationship Id="rId11" Type="http://schemas.openxmlformats.org/officeDocument/2006/relationships/slideLayout" Target="../slideLayouts/slideLayout311.xml"/><Relationship Id="rId5" Type="http://schemas.openxmlformats.org/officeDocument/2006/relationships/slideLayout" Target="../slideLayouts/slideLayout305.xml"/><Relationship Id="rId10" Type="http://schemas.openxmlformats.org/officeDocument/2006/relationships/slideLayout" Target="../slideLayouts/slideLayout310.xml"/><Relationship Id="rId4" Type="http://schemas.openxmlformats.org/officeDocument/2006/relationships/slideLayout" Target="../slideLayouts/slideLayout304.xml"/><Relationship Id="rId9" Type="http://schemas.openxmlformats.org/officeDocument/2006/relationships/slideLayout" Target="../slideLayouts/slideLayout30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3.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19.xml"/><Relationship Id="rId13" Type="http://schemas.openxmlformats.org/officeDocument/2006/relationships/image" Target="../media/image1.png"/><Relationship Id="rId3" Type="http://schemas.openxmlformats.org/officeDocument/2006/relationships/slideLayout" Target="../slideLayouts/slideLayout314.xml"/><Relationship Id="rId7" Type="http://schemas.openxmlformats.org/officeDocument/2006/relationships/slideLayout" Target="../slideLayouts/slideLayout318.xml"/><Relationship Id="rId12" Type="http://schemas.openxmlformats.org/officeDocument/2006/relationships/theme" Target="../theme/theme30.xml"/><Relationship Id="rId2" Type="http://schemas.openxmlformats.org/officeDocument/2006/relationships/slideLayout" Target="../slideLayouts/slideLayout313.xml"/><Relationship Id="rId1" Type="http://schemas.openxmlformats.org/officeDocument/2006/relationships/slideLayout" Target="../slideLayouts/slideLayout312.xml"/><Relationship Id="rId6" Type="http://schemas.openxmlformats.org/officeDocument/2006/relationships/slideLayout" Target="../slideLayouts/slideLayout317.xml"/><Relationship Id="rId11" Type="http://schemas.openxmlformats.org/officeDocument/2006/relationships/slideLayout" Target="../slideLayouts/slideLayout322.xml"/><Relationship Id="rId5" Type="http://schemas.openxmlformats.org/officeDocument/2006/relationships/slideLayout" Target="../slideLayouts/slideLayout316.xml"/><Relationship Id="rId10" Type="http://schemas.openxmlformats.org/officeDocument/2006/relationships/slideLayout" Target="../slideLayouts/slideLayout321.xml"/><Relationship Id="rId4" Type="http://schemas.openxmlformats.org/officeDocument/2006/relationships/slideLayout" Target="../slideLayouts/slideLayout315.xml"/><Relationship Id="rId9" Type="http://schemas.openxmlformats.org/officeDocument/2006/relationships/slideLayout" Target="../slideLayouts/slideLayout320.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30.xml"/><Relationship Id="rId13" Type="http://schemas.openxmlformats.org/officeDocument/2006/relationships/image" Target="../media/image1.png"/><Relationship Id="rId3" Type="http://schemas.openxmlformats.org/officeDocument/2006/relationships/slideLayout" Target="../slideLayouts/slideLayout325.xml"/><Relationship Id="rId7" Type="http://schemas.openxmlformats.org/officeDocument/2006/relationships/slideLayout" Target="../slideLayouts/slideLayout329.xml"/><Relationship Id="rId12" Type="http://schemas.openxmlformats.org/officeDocument/2006/relationships/theme" Target="../theme/theme31.xml"/><Relationship Id="rId2" Type="http://schemas.openxmlformats.org/officeDocument/2006/relationships/slideLayout" Target="../slideLayouts/slideLayout324.xml"/><Relationship Id="rId1" Type="http://schemas.openxmlformats.org/officeDocument/2006/relationships/slideLayout" Target="../slideLayouts/slideLayout323.xml"/><Relationship Id="rId6" Type="http://schemas.openxmlformats.org/officeDocument/2006/relationships/slideLayout" Target="../slideLayouts/slideLayout328.xml"/><Relationship Id="rId11" Type="http://schemas.openxmlformats.org/officeDocument/2006/relationships/slideLayout" Target="../slideLayouts/slideLayout333.xml"/><Relationship Id="rId5" Type="http://schemas.openxmlformats.org/officeDocument/2006/relationships/slideLayout" Target="../slideLayouts/slideLayout327.xml"/><Relationship Id="rId10" Type="http://schemas.openxmlformats.org/officeDocument/2006/relationships/slideLayout" Target="../slideLayouts/slideLayout332.xml"/><Relationship Id="rId4" Type="http://schemas.openxmlformats.org/officeDocument/2006/relationships/slideLayout" Target="../slideLayouts/slideLayout326.xml"/><Relationship Id="rId9" Type="http://schemas.openxmlformats.org/officeDocument/2006/relationships/slideLayout" Target="../slideLayouts/slideLayout331.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41.xml"/><Relationship Id="rId13" Type="http://schemas.openxmlformats.org/officeDocument/2006/relationships/image" Target="../media/image1.png"/><Relationship Id="rId3" Type="http://schemas.openxmlformats.org/officeDocument/2006/relationships/slideLayout" Target="../slideLayouts/slideLayout336.xml"/><Relationship Id="rId7" Type="http://schemas.openxmlformats.org/officeDocument/2006/relationships/slideLayout" Target="../slideLayouts/slideLayout340.xml"/><Relationship Id="rId12" Type="http://schemas.openxmlformats.org/officeDocument/2006/relationships/theme" Target="../theme/theme32.xml"/><Relationship Id="rId2" Type="http://schemas.openxmlformats.org/officeDocument/2006/relationships/slideLayout" Target="../slideLayouts/slideLayout335.xml"/><Relationship Id="rId1" Type="http://schemas.openxmlformats.org/officeDocument/2006/relationships/slideLayout" Target="../slideLayouts/slideLayout334.xml"/><Relationship Id="rId6" Type="http://schemas.openxmlformats.org/officeDocument/2006/relationships/slideLayout" Target="../slideLayouts/slideLayout339.xml"/><Relationship Id="rId11" Type="http://schemas.openxmlformats.org/officeDocument/2006/relationships/slideLayout" Target="../slideLayouts/slideLayout344.xml"/><Relationship Id="rId5" Type="http://schemas.openxmlformats.org/officeDocument/2006/relationships/slideLayout" Target="../slideLayouts/slideLayout338.xml"/><Relationship Id="rId10" Type="http://schemas.openxmlformats.org/officeDocument/2006/relationships/slideLayout" Target="../slideLayouts/slideLayout343.xml"/><Relationship Id="rId4" Type="http://schemas.openxmlformats.org/officeDocument/2006/relationships/slideLayout" Target="../slideLayouts/slideLayout337.xml"/><Relationship Id="rId9" Type="http://schemas.openxmlformats.org/officeDocument/2006/relationships/slideLayout" Target="../slideLayouts/slideLayout342.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52.xml"/><Relationship Id="rId13" Type="http://schemas.openxmlformats.org/officeDocument/2006/relationships/image" Target="../media/image1.png"/><Relationship Id="rId3" Type="http://schemas.openxmlformats.org/officeDocument/2006/relationships/slideLayout" Target="../slideLayouts/slideLayout347.xml"/><Relationship Id="rId7" Type="http://schemas.openxmlformats.org/officeDocument/2006/relationships/slideLayout" Target="../slideLayouts/slideLayout351.xml"/><Relationship Id="rId12" Type="http://schemas.openxmlformats.org/officeDocument/2006/relationships/theme" Target="../theme/theme33.xml"/><Relationship Id="rId2" Type="http://schemas.openxmlformats.org/officeDocument/2006/relationships/slideLayout" Target="../slideLayouts/slideLayout346.xml"/><Relationship Id="rId1" Type="http://schemas.openxmlformats.org/officeDocument/2006/relationships/slideLayout" Target="../slideLayouts/slideLayout345.xml"/><Relationship Id="rId6" Type="http://schemas.openxmlformats.org/officeDocument/2006/relationships/slideLayout" Target="../slideLayouts/slideLayout350.xml"/><Relationship Id="rId11" Type="http://schemas.openxmlformats.org/officeDocument/2006/relationships/slideLayout" Target="../slideLayouts/slideLayout355.xml"/><Relationship Id="rId5" Type="http://schemas.openxmlformats.org/officeDocument/2006/relationships/slideLayout" Target="../slideLayouts/slideLayout349.xml"/><Relationship Id="rId10" Type="http://schemas.openxmlformats.org/officeDocument/2006/relationships/slideLayout" Target="../slideLayouts/slideLayout354.xml"/><Relationship Id="rId4" Type="http://schemas.openxmlformats.org/officeDocument/2006/relationships/slideLayout" Target="../slideLayouts/slideLayout348.xml"/><Relationship Id="rId9" Type="http://schemas.openxmlformats.org/officeDocument/2006/relationships/slideLayout" Target="../slideLayouts/slideLayout353.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63.xml"/><Relationship Id="rId13" Type="http://schemas.openxmlformats.org/officeDocument/2006/relationships/theme" Target="../theme/theme34.xml"/><Relationship Id="rId3" Type="http://schemas.openxmlformats.org/officeDocument/2006/relationships/slideLayout" Target="../slideLayouts/slideLayout358.xml"/><Relationship Id="rId7" Type="http://schemas.openxmlformats.org/officeDocument/2006/relationships/slideLayout" Target="../slideLayouts/slideLayout362.xml"/><Relationship Id="rId12" Type="http://schemas.openxmlformats.org/officeDocument/2006/relationships/slideLayout" Target="../slideLayouts/slideLayout367.xml"/><Relationship Id="rId2" Type="http://schemas.openxmlformats.org/officeDocument/2006/relationships/slideLayout" Target="../slideLayouts/slideLayout357.xml"/><Relationship Id="rId1" Type="http://schemas.openxmlformats.org/officeDocument/2006/relationships/slideLayout" Target="../slideLayouts/slideLayout356.xml"/><Relationship Id="rId6" Type="http://schemas.openxmlformats.org/officeDocument/2006/relationships/slideLayout" Target="../slideLayouts/slideLayout361.xml"/><Relationship Id="rId11" Type="http://schemas.openxmlformats.org/officeDocument/2006/relationships/slideLayout" Target="../slideLayouts/slideLayout366.xml"/><Relationship Id="rId5" Type="http://schemas.openxmlformats.org/officeDocument/2006/relationships/slideLayout" Target="../slideLayouts/slideLayout360.xml"/><Relationship Id="rId10" Type="http://schemas.openxmlformats.org/officeDocument/2006/relationships/slideLayout" Target="../slideLayouts/slideLayout365.xml"/><Relationship Id="rId4" Type="http://schemas.openxmlformats.org/officeDocument/2006/relationships/slideLayout" Target="../slideLayouts/slideLayout359.xml"/><Relationship Id="rId9" Type="http://schemas.openxmlformats.org/officeDocument/2006/relationships/slideLayout" Target="../slideLayouts/slideLayout364.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75.xml"/><Relationship Id="rId13" Type="http://schemas.openxmlformats.org/officeDocument/2006/relationships/image" Target="../media/image1.png"/><Relationship Id="rId3" Type="http://schemas.openxmlformats.org/officeDocument/2006/relationships/slideLayout" Target="../slideLayouts/slideLayout370.xml"/><Relationship Id="rId7" Type="http://schemas.openxmlformats.org/officeDocument/2006/relationships/slideLayout" Target="../slideLayouts/slideLayout374.xml"/><Relationship Id="rId12" Type="http://schemas.openxmlformats.org/officeDocument/2006/relationships/theme" Target="../theme/theme35.xml"/><Relationship Id="rId2" Type="http://schemas.openxmlformats.org/officeDocument/2006/relationships/slideLayout" Target="../slideLayouts/slideLayout369.xml"/><Relationship Id="rId1" Type="http://schemas.openxmlformats.org/officeDocument/2006/relationships/slideLayout" Target="../slideLayouts/slideLayout368.xml"/><Relationship Id="rId6" Type="http://schemas.openxmlformats.org/officeDocument/2006/relationships/slideLayout" Target="../slideLayouts/slideLayout373.xml"/><Relationship Id="rId11" Type="http://schemas.openxmlformats.org/officeDocument/2006/relationships/slideLayout" Target="../slideLayouts/slideLayout378.xml"/><Relationship Id="rId5" Type="http://schemas.openxmlformats.org/officeDocument/2006/relationships/slideLayout" Target="../slideLayouts/slideLayout372.xml"/><Relationship Id="rId10" Type="http://schemas.openxmlformats.org/officeDocument/2006/relationships/slideLayout" Target="../slideLayouts/slideLayout377.xml"/><Relationship Id="rId4" Type="http://schemas.openxmlformats.org/officeDocument/2006/relationships/slideLayout" Target="../slideLayouts/slideLayout371.xml"/><Relationship Id="rId9" Type="http://schemas.openxmlformats.org/officeDocument/2006/relationships/slideLayout" Target="../slideLayouts/slideLayout376.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86.xml"/><Relationship Id="rId3" Type="http://schemas.openxmlformats.org/officeDocument/2006/relationships/slideLayout" Target="../slideLayouts/slideLayout381.xml"/><Relationship Id="rId7" Type="http://schemas.openxmlformats.org/officeDocument/2006/relationships/slideLayout" Target="../slideLayouts/slideLayout385.xml"/><Relationship Id="rId12" Type="http://schemas.openxmlformats.org/officeDocument/2006/relationships/theme" Target="../theme/theme36.xml"/><Relationship Id="rId2" Type="http://schemas.openxmlformats.org/officeDocument/2006/relationships/slideLayout" Target="../slideLayouts/slideLayout380.xml"/><Relationship Id="rId1" Type="http://schemas.openxmlformats.org/officeDocument/2006/relationships/slideLayout" Target="../slideLayouts/slideLayout379.xml"/><Relationship Id="rId6" Type="http://schemas.openxmlformats.org/officeDocument/2006/relationships/slideLayout" Target="../slideLayouts/slideLayout384.xml"/><Relationship Id="rId11" Type="http://schemas.openxmlformats.org/officeDocument/2006/relationships/slideLayout" Target="../slideLayouts/slideLayout389.xml"/><Relationship Id="rId5" Type="http://schemas.openxmlformats.org/officeDocument/2006/relationships/slideLayout" Target="../slideLayouts/slideLayout383.xml"/><Relationship Id="rId10" Type="http://schemas.openxmlformats.org/officeDocument/2006/relationships/slideLayout" Target="../slideLayouts/slideLayout388.xml"/><Relationship Id="rId4" Type="http://schemas.openxmlformats.org/officeDocument/2006/relationships/slideLayout" Target="../slideLayouts/slideLayout382.xml"/><Relationship Id="rId9" Type="http://schemas.openxmlformats.org/officeDocument/2006/relationships/slideLayout" Target="../slideLayouts/slideLayout387.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97.xml"/><Relationship Id="rId13" Type="http://schemas.openxmlformats.org/officeDocument/2006/relationships/image" Target="../media/image1.png"/><Relationship Id="rId3" Type="http://schemas.openxmlformats.org/officeDocument/2006/relationships/slideLayout" Target="../slideLayouts/slideLayout392.xml"/><Relationship Id="rId7" Type="http://schemas.openxmlformats.org/officeDocument/2006/relationships/slideLayout" Target="../slideLayouts/slideLayout396.xml"/><Relationship Id="rId12" Type="http://schemas.openxmlformats.org/officeDocument/2006/relationships/theme" Target="../theme/theme37.xml"/><Relationship Id="rId2" Type="http://schemas.openxmlformats.org/officeDocument/2006/relationships/slideLayout" Target="../slideLayouts/slideLayout391.xml"/><Relationship Id="rId1" Type="http://schemas.openxmlformats.org/officeDocument/2006/relationships/slideLayout" Target="../slideLayouts/slideLayout390.xml"/><Relationship Id="rId6" Type="http://schemas.openxmlformats.org/officeDocument/2006/relationships/slideLayout" Target="../slideLayouts/slideLayout395.xml"/><Relationship Id="rId11" Type="http://schemas.openxmlformats.org/officeDocument/2006/relationships/slideLayout" Target="../slideLayouts/slideLayout400.xml"/><Relationship Id="rId5" Type="http://schemas.openxmlformats.org/officeDocument/2006/relationships/slideLayout" Target="../slideLayouts/slideLayout394.xml"/><Relationship Id="rId10" Type="http://schemas.openxmlformats.org/officeDocument/2006/relationships/slideLayout" Target="../slideLayouts/slideLayout399.xml"/><Relationship Id="rId4" Type="http://schemas.openxmlformats.org/officeDocument/2006/relationships/slideLayout" Target="../slideLayouts/slideLayout393.xml"/><Relationship Id="rId9" Type="http://schemas.openxmlformats.org/officeDocument/2006/relationships/slideLayout" Target="../slideLayouts/slideLayout398.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08.xml"/><Relationship Id="rId13" Type="http://schemas.openxmlformats.org/officeDocument/2006/relationships/image" Target="../media/image1.png"/><Relationship Id="rId3" Type="http://schemas.openxmlformats.org/officeDocument/2006/relationships/slideLayout" Target="../slideLayouts/slideLayout403.xml"/><Relationship Id="rId7" Type="http://schemas.openxmlformats.org/officeDocument/2006/relationships/slideLayout" Target="../slideLayouts/slideLayout407.xml"/><Relationship Id="rId12" Type="http://schemas.openxmlformats.org/officeDocument/2006/relationships/theme" Target="../theme/theme38.xml"/><Relationship Id="rId2" Type="http://schemas.openxmlformats.org/officeDocument/2006/relationships/slideLayout" Target="../slideLayouts/slideLayout402.xml"/><Relationship Id="rId1" Type="http://schemas.openxmlformats.org/officeDocument/2006/relationships/slideLayout" Target="../slideLayouts/slideLayout401.xml"/><Relationship Id="rId6" Type="http://schemas.openxmlformats.org/officeDocument/2006/relationships/slideLayout" Target="../slideLayouts/slideLayout406.xml"/><Relationship Id="rId11" Type="http://schemas.openxmlformats.org/officeDocument/2006/relationships/slideLayout" Target="../slideLayouts/slideLayout411.xml"/><Relationship Id="rId5" Type="http://schemas.openxmlformats.org/officeDocument/2006/relationships/slideLayout" Target="../slideLayouts/slideLayout405.xml"/><Relationship Id="rId10" Type="http://schemas.openxmlformats.org/officeDocument/2006/relationships/slideLayout" Target="../slideLayouts/slideLayout410.xml"/><Relationship Id="rId4" Type="http://schemas.openxmlformats.org/officeDocument/2006/relationships/slideLayout" Target="../slideLayouts/slideLayout404.xml"/><Relationship Id="rId9" Type="http://schemas.openxmlformats.org/officeDocument/2006/relationships/slideLayout" Target="../slideLayouts/slideLayout409.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19.xml"/><Relationship Id="rId3" Type="http://schemas.openxmlformats.org/officeDocument/2006/relationships/slideLayout" Target="../slideLayouts/slideLayout414.xml"/><Relationship Id="rId7" Type="http://schemas.openxmlformats.org/officeDocument/2006/relationships/slideLayout" Target="../slideLayouts/slideLayout418.xml"/><Relationship Id="rId12" Type="http://schemas.openxmlformats.org/officeDocument/2006/relationships/theme" Target="../theme/theme39.xml"/><Relationship Id="rId2" Type="http://schemas.openxmlformats.org/officeDocument/2006/relationships/slideLayout" Target="../slideLayouts/slideLayout413.xml"/><Relationship Id="rId1" Type="http://schemas.openxmlformats.org/officeDocument/2006/relationships/slideLayout" Target="../slideLayouts/slideLayout412.xml"/><Relationship Id="rId6" Type="http://schemas.openxmlformats.org/officeDocument/2006/relationships/slideLayout" Target="../slideLayouts/slideLayout417.xml"/><Relationship Id="rId11" Type="http://schemas.openxmlformats.org/officeDocument/2006/relationships/slideLayout" Target="../slideLayouts/slideLayout422.xml"/><Relationship Id="rId5" Type="http://schemas.openxmlformats.org/officeDocument/2006/relationships/slideLayout" Target="../slideLayouts/slideLayout416.xml"/><Relationship Id="rId10" Type="http://schemas.openxmlformats.org/officeDocument/2006/relationships/slideLayout" Target="../slideLayouts/slideLayout421.xml"/><Relationship Id="rId4" Type="http://schemas.openxmlformats.org/officeDocument/2006/relationships/slideLayout" Target="../slideLayouts/slideLayout415.xml"/><Relationship Id="rId9" Type="http://schemas.openxmlformats.org/officeDocument/2006/relationships/slideLayout" Target="../slideLayouts/slideLayout42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4.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30.xml"/><Relationship Id="rId3" Type="http://schemas.openxmlformats.org/officeDocument/2006/relationships/slideLayout" Target="../slideLayouts/slideLayout425.xml"/><Relationship Id="rId7" Type="http://schemas.openxmlformats.org/officeDocument/2006/relationships/slideLayout" Target="../slideLayouts/slideLayout429.xml"/><Relationship Id="rId12" Type="http://schemas.openxmlformats.org/officeDocument/2006/relationships/theme" Target="../theme/theme40.xml"/><Relationship Id="rId2" Type="http://schemas.openxmlformats.org/officeDocument/2006/relationships/slideLayout" Target="../slideLayouts/slideLayout424.xml"/><Relationship Id="rId1" Type="http://schemas.openxmlformats.org/officeDocument/2006/relationships/slideLayout" Target="../slideLayouts/slideLayout423.xml"/><Relationship Id="rId6" Type="http://schemas.openxmlformats.org/officeDocument/2006/relationships/slideLayout" Target="../slideLayouts/slideLayout428.xml"/><Relationship Id="rId11" Type="http://schemas.openxmlformats.org/officeDocument/2006/relationships/slideLayout" Target="../slideLayouts/slideLayout433.xml"/><Relationship Id="rId5" Type="http://schemas.openxmlformats.org/officeDocument/2006/relationships/slideLayout" Target="../slideLayouts/slideLayout427.xml"/><Relationship Id="rId10" Type="http://schemas.openxmlformats.org/officeDocument/2006/relationships/slideLayout" Target="../slideLayouts/slideLayout432.xml"/><Relationship Id="rId4" Type="http://schemas.openxmlformats.org/officeDocument/2006/relationships/slideLayout" Target="../slideLayouts/slideLayout426.xml"/><Relationship Id="rId9" Type="http://schemas.openxmlformats.org/officeDocument/2006/relationships/slideLayout" Target="../slideLayouts/slideLayout431.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41.xml"/><Relationship Id="rId3" Type="http://schemas.openxmlformats.org/officeDocument/2006/relationships/slideLayout" Target="../slideLayouts/slideLayout436.xml"/><Relationship Id="rId7" Type="http://schemas.openxmlformats.org/officeDocument/2006/relationships/slideLayout" Target="../slideLayouts/slideLayout440.xml"/><Relationship Id="rId12" Type="http://schemas.openxmlformats.org/officeDocument/2006/relationships/theme" Target="../theme/theme41.xml"/><Relationship Id="rId2" Type="http://schemas.openxmlformats.org/officeDocument/2006/relationships/slideLayout" Target="../slideLayouts/slideLayout435.xml"/><Relationship Id="rId1" Type="http://schemas.openxmlformats.org/officeDocument/2006/relationships/slideLayout" Target="../slideLayouts/slideLayout434.xml"/><Relationship Id="rId6" Type="http://schemas.openxmlformats.org/officeDocument/2006/relationships/slideLayout" Target="../slideLayouts/slideLayout439.xml"/><Relationship Id="rId11" Type="http://schemas.openxmlformats.org/officeDocument/2006/relationships/slideLayout" Target="../slideLayouts/slideLayout444.xml"/><Relationship Id="rId5" Type="http://schemas.openxmlformats.org/officeDocument/2006/relationships/slideLayout" Target="../slideLayouts/slideLayout438.xml"/><Relationship Id="rId10" Type="http://schemas.openxmlformats.org/officeDocument/2006/relationships/slideLayout" Target="../slideLayouts/slideLayout443.xml"/><Relationship Id="rId4" Type="http://schemas.openxmlformats.org/officeDocument/2006/relationships/slideLayout" Target="../slideLayouts/slideLayout437.xml"/><Relationship Id="rId9" Type="http://schemas.openxmlformats.org/officeDocument/2006/relationships/slideLayout" Target="../slideLayouts/slideLayout442.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52.xml"/><Relationship Id="rId13" Type="http://schemas.openxmlformats.org/officeDocument/2006/relationships/image" Target="../media/image1.png"/><Relationship Id="rId3" Type="http://schemas.openxmlformats.org/officeDocument/2006/relationships/slideLayout" Target="../slideLayouts/slideLayout447.xml"/><Relationship Id="rId7" Type="http://schemas.openxmlformats.org/officeDocument/2006/relationships/slideLayout" Target="../slideLayouts/slideLayout451.xml"/><Relationship Id="rId12" Type="http://schemas.openxmlformats.org/officeDocument/2006/relationships/theme" Target="../theme/theme42.xml"/><Relationship Id="rId2" Type="http://schemas.openxmlformats.org/officeDocument/2006/relationships/slideLayout" Target="../slideLayouts/slideLayout446.xml"/><Relationship Id="rId1" Type="http://schemas.openxmlformats.org/officeDocument/2006/relationships/slideLayout" Target="../slideLayouts/slideLayout445.xml"/><Relationship Id="rId6" Type="http://schemas.openxmlformats.org/officeDocument/2006/relationships/slideLayout" Target="../slideLayouts/slideLayout450.xml"/><Relationship Id="rId11" Type="http://schemas.openxmlformats.org/officeDocument/2006/relationships/slideLayout" Target="../slideLayouts/slideLayout455.xml"/><Relationship Id="rId5" Type="http://schemas.openxmlformats.org/officeDocument/2006/relationships/slideLayout" Target="../slideLayouts/slideLayout449.xml"/><Relationship Id="rId10" Type="http://schemas.openxmlformats.org/officeDocument/2006/relationships/slideLayout" Target="../slideLayouts/slideLayout454.xml"/><Relationship Id="rId4" Type="http://schemas.openxmlformats.org/officeDocument/2006/relationships/slideLayout" Target="../slideLayouts/slideLayout448.xml"/><Relationship Id="rId9" Type="http://schemas.openxmlformats.org/officeDocument/2006/relationships/slideLayout" Target="../slideLayouts/slideLayout453.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63.xml"/><Relationship Id="rId13" Type="http://schemas.openxmlformats.org/officeDocument/2006/relationships/image" Target="../media/image1.png"/><Relationship Id="rId3" Type="http://schemas.openxmlformats.org/officeDocument/2006/relationships/slideLayout" Target="../slideLayouts/slideLayout458.xml"/><Relationship Id="rId7" Type="http://schemas.openxmlformats.org/officeDocument/2006/relationships/slideLayout" Target="../slideLayouts/slideLayout462.xml"/><Relationship Id="rId12" Type="http://schemas.openxmlformats.org/officeDocument/2006/relationships/theme" Target="../theme/theme43.xml"/><Relationship Id="rId2" Type="http://schemas.openxmlformats.org/officeDocument/2006/relationships/slideLayout" Target="../slideLayouts/slideLayout457.xml"/><Relationship Id="rId1" Type="http://schemas.openxmlformats.org/officeDocument/2006/relationships/slideLayout" Target="../slideLayouts/slideLayout456.xml"/><Relationship Id="rId6" Type="http://schemas.openxmlformats.org/officeDocument/2006/relationships/slideLayout" Target="../slideLayouts/slideLayout461.xml"/><Relationship Id="rId11" Type="http://schemas.openxmlformats.org/officeDocument/2006/relationships/slideLayout" Target="../slideLayouts/slideLayout466.xml"/><Relationship Id="rId5" Type="http://schemas.openxmlformats.org/officeDocument/2006/relationships/slideLayout" Target="../slideLayouts/slideLayout460.xml"/><Relationship Id="rId10" Type="http://schemas.openxmlformats.org/officeDocument/2006/relationships/slideLayout" Target="../slideLayouts/slideLayout465.xml"/><Relationship Id="rId4" Type="http://schemas.openxmlformats.org/officeDocument/2006/relationships/slideLayout" Target="../slideLayouts/slideLayout459.xml"/><Relationship Id="rId9" Type="http://schemas.openxmlformats.org/officeDocument/2006/relationships/slideLayout" Target="../slideLayouts/slideLayout464.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74.xml"/><Relationship Id="rId13" Type="http://schemas.openxmlformats.org/officeDocument/2006/relationships/image" Target="../media/image1.png"/><Relationship Id="rId3" Type="http://schemas.openxmlformats.org/officeDocument/2006/relationships/slideLayout" Target="../slideLayouts/slideLayout469.xml"/><Relationship Id="rId7" Type="http://schemas.openxmlformats.org/officeDocument/2006/relationships/slideLayout" Target="../slideLayouts/slideLayout473.xml"/><Relationship Id="rId12" Type="http://schemas.openxmlformats.org/officeDocument/2006/relationships/theme" Target="../theme/theme44.xml"/><Relationship Id="rId2" Type="http://schemas.openxmlformats.org/officeDocument/2006/relationships/slideLayout" Target="../slideLayouts/slideLayout468.xml"/><Relationship Id="rId1" Type="http://schemas.openxmlformats.org/officeDocument/2006/relationships/slideLayout" Target="../slideLayouts/slideLayout467.xml"/><Relationship Id="rId6" Type="http://schemas.openxmlformats.org/officeDocument/2006/relationships/slideLayout" Target="../slideLayouts/slideLayout472.xml"/><Relationship Id="rId11" Type="http://schemas.openxmlformats.org/officeDocument/2006/relationships/slideLayout" Target="../slideLayouts/slideLayout477.xml"/><Relationship Id="rId5" Type="http://schemas.openxmlformats.org/officeDocument/2006/relationships/slideLayout" Target="../slideLayouts/slideLayout471.xml"/><Relationship Id="rId10" Type="http://schemas.openxmlformats.org/officeDocument/2006/relationships/slideLayout" Target="../slideLayouts/slideLayout476.xml"/><Relationship Id="rId4" Type="http://schemas.openxmlformats.org/officeDocument/2006/relationships/slideLayout" Target="../slideLayouts/slideLayout470.xml"/><Relationship Id="rId9" Type="http://schemas.openxmlformats.org/officeDocument/2006/relationships/slideLayout" Target="../slideLayouts/slideLayout475.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85.xml"/><Relationship Id="rId13" Type="http://schemas.openxmlformats.org/officeDocument/2006/relationships/image" Target="../media/image1.png"/><Relationship Id="rId3" Type="http://schemas.openxmlformats.org/officeDocument/2006/relationships/slideLayout" Target="../slideLayouts/slideLayout480.xml"/><Relationship Id="rId7" Type="http://schemas.openxmlformats.org/officeDocument/2006/relationships/slideLayout" Target="../slideLayouts/slideLayout484.xml"/><Relationship Id="rId12" Type="http://schemas.openxmlformats.org/officeDocument/2006/relationships/theme" Target="../theme/theme45.xml"/><Relationship Id="rId2" Type="http://schemas.openxmlformats.org/officeDocument/2006/relationships/slideLayout" Target="../slideLayouts/slideLayout479.xml"/><Relationship Id="rId1" Type="http://schemas.openxmlformats.org/officeDocument/2006/relationships/slideLayout" Target="../slideLayouts/slideLayout478.xml"/><Relationship Id="rId6" Type="http://schemas.openxmlformats.org/officeDocument/2006/relationships/slideLayout" Target="../slideLayouts/slideLayout483.xml"/><Relationship Id="rId11" Type="http://schemas.openxmlformats.org/officeDocument/2006/relationships/slideLayout" Target="../slideLayouts/slideLayout488.xml"/><Relationship Id="rId5" Type="http://schemas.openxmlformats.org/officeDocument/2006/relationships/slideLayout" Target="../slideLayouts/slideLayout482.xml"/><Relationship Id="rId10" Type="http://schemas.openxmlformats.org/officeDocument/2006/relationships/slideLayout" Target="../slideLayouts/slideLayout487.xml"/><Relationship Id="rId4" Type="http://schemas.openxmlformats.org/officeDocument/2006/relationships/slideLayout" Target="../slideLayouts/slideLayout481.xml"/><Relationship Id="rId9" Type="http://schemas.openxmlformats.org/officeDocument/2006/relationships/slideLayout" Target="../slideLayouts/slideLayout486.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96.xml"/><Relationship Id="rId13" Type="http://schemas.openxmlformats.org/officeDocument/2006/relationships/image" Target="../media/image1.png"/><Relationship Id="rId3" Type="http://schemas.openxmlformats.org/officeDocument/2006/relationships/slideLayout" Target="../slideLayouts/slideLayout491.xml"/><Relationship Id="rId7" Type="http://schemas.openxmlformats.org/officeDocument/2006/relationships/slideLayout" Target="../slideLayouts/slideLayout495.xml"/><Relationship Id="rId12" Type="http://schemas.openxmlformats.org/officeDocument/2006/relationships/theme" Target="../theme/theme46.xml"/><Relationship Id="rId2" Type="http://schemas.openxmlformats.org/officeDocument/2006/relationships/slideLayout" Target="../slideLayouts/slideLayout490.xml"/><Relationship Id="rId1" Type="http://schemas.openxmlformats.org/officeDocument/2006/relationships/slideLayout" Target="../slideLayouts/slideLayout489.xml"/><Relationship Id="rId6" Type="http://schemas.openxmlformats.org/officeDocument/2006/relationships/slideLayout" Target="../slideLayouts/slideLayout494.xml"/><Relationship Id="rId11" Type="http://schemas.openxmlformats.org/officeDocument/2006/relationships/slideLayout" Target="../slideLayouts/slideLayout499.xml"/><Relationship Id="rId5" Type="http://schemas.openxmlformats.org/officeDocument/2006/relationships/slideLayout" Target="../slideLayouts/slideLayout493.xml"/><Relationship Id="rId10" Type="http://schemas.openxmlformats.org/officeDocument/2006/relationships/slideLayout" Target="../slideLayouts/slideLayout498.xml"/><Relationship Id="rId4" Type="http://schemas.openxmlformats.org/officeDocument/2006/relationships/slideLayout" Target="../slideLayouts/slideLayout492.xml"/><Relationship Id="rId9" Type="http://schemas.openxmlformats.org/officeDocument/2006/relationships/slideLayout" Target="../slideLayouts/slideLayout497.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507.xml"/><Relationship Id="rId3" Type="http://schemas.openxmlformats.org/officeDocument/2006/relationships/slideLayout" Target="../slideLayouts/slideLayout502.xml"/><Relationship Id="rId7" Type="http://schemas.openxmlformats.org/officeDocument/2006/relationships/slideLayout" Target="../slideLayouts/slideLayout506.xml"/><Relationship Id="rId12" Type="http://schemas.openxmlformats.org/officeDocument/2006/relationships/theme" Target="../theme/theme47.xml"/><Relationship Id="rId2" Type="http://schemas.openxmlformats.org/officeDocument/2006/relationships/slideLayout" Target="../slideLayouts/slideLayout501.xml"/><Relationship Id="rId1" Type="http://schemas.openxmlformats.org/officeDocument/2006/relationships/slideLayout" Target="../slideLayouts/slideLayout500.xml"/><Relationship Id="rId6" Type="http://schemas.openxmlformats.org/officeDocument/2006/relationships/slideLayout" Target="../slideLayouts/slideLayout505.xml"/><Relationship Id="rId11" Type="http://schemas.openxmlformats.org/officeDocument/2006/relationships/slideLayout" Target="../slideLayouts/slideLayout510.xml"/><Relationship Id="rId5" Type="http://schemas.openxmlformats.org/officeDocument/2006/relationships/slideLayout" Target="../slideLayouts/slideLayout504.xml"/><Relationship Id="rId10" Type="http://schemas.openxmlformats.org/officeDocument/2006/relationships/slideLayout" Target="../slideLayouts/slideLayout509.xml"/><Relationship Id="rId4" Type="http://schemas.openxmlformats.org/officeDocument/2006/relationships/slideLayout" Target="../slideLayouts/slideLayout503.xml"/><Relationship Id="rId9" Type="http://schemas.openxmlformats.org/officeDocument/2006/relationships/slideLayout" Target="../slideLayouts/slideLayout508.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518.xml"/><Relationship Id="rId3" Type="http://schemas.openxmlformats.org/officeDocument/2006/relationships/slideLayout" Target="../slideLayouts/slideLayout513.xml"/><Relationship Id="rId7" Type="http://schemas.openxmlformats.org/officeDocument/2006/relationships/slideLayout" Target="../slideLayouts/slideLayout517.xml"/><Relationship Id="rId12" Type="http://schemas.openxmlformats.org/officeDocument/2006/relationships/theme" Target="../theme/theme48.xml"/><Relationship Id="rId2" Type="http://schemas.openxmlformats.org/officeDocument/2006/relationships/slideLayout" Target="../slideLayouts/slideLayout512.xml"/><Relationship Id="rId1" Type="http://schemas.openxmlformats.org/officeDocument/2006/relationships/slideLayout" Target="../slideLayouts/slideLayout511.xml"/><Relationship Id="rId6" Type="http://schemas.openxmlformats.org/officeDocument/2006/relationships/slideLayout" Target="../slideLayouts/slideLayout516.xml"/><Relationship Id="rId11" Type="http://schemas.openxmlformats.org/officeDocument/2006/relationships/slideLayout" Target="../slideLayouts/slideLayout521.xml"/><Relationship Id="rId5" Type="http://schemas.openxmlformats.org/officeDocument/2006/relationships/slideLayout" Target="../slideLayouts/slideLayout515.xml"/><Relationship Id="rId10" Type="http://schemas.openxmlformats.org/officeDocument/2006/relationships/slideLayout" Target="../slideLayouts/slideLayout520.xml"/><Relationship Id="rId4" Type="http://schemas.openxmlformats.org/officeDocument/2006/relationships/slideLayout" Target="../slideLayouts/slideLayout514.xml"/><Relationship Id="rId9" Type="http://schemas.openxmlformats.org/officeDocument/2006/relationships/slideLayout" Target="../slideLayouts/slideLayout519.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529.xml"/><Relationship Id="rId3" Type="http://schemas.openxmlformats.org/officeDocument/2006/relationships/slideLayout" Target="../slideLayouts/slideLayout524.xml"/><Relationship Id="rId7" Type="http://schemas.openxmlformats.org/officeDocument/2006/relationships/slideLayout" Target="../slideLayouts/slideLayout528.xml"/><Relationship Id="rId12" Type="http://schemas.openxmlformats.org/officeDocument/2006/relationships/theme" Target="../theme/theme49.xml"/><Relationship Id="rId2" Type="http://schemas.openxmlformats.org/officeDocument/2006/relationships/slideLayout" Target="../slideLayouts/slideLayout523.xml"/><Relationship Id="rId1" Type="http://schemas.openxmlformats.org/officeDocument/2006/relationships/slideLayout" Target="../slideLayouts/slideLayout522.xml"/><Relationship Id="rId6" Type="http://schemas.openxmlformats.org/officeDocument/2006/relationships/slideLayout" Target="../slideLayouts/slideLayout527.xml"/><Relationship Id="rId11" Type="http://schemas.openxmlformats.org/officeDocument/2006/relationships/slideLayout" Target="../slideLayouts/slideLayout532.xml"/><Relationship Id="rId5" Type="http://schemas.openxmlformats.org/officeDocument/2006/relationships/slideLayout" Target="../slideLayouts/slideLayout526.xml"/><Relationship Id="rId10" Type="http://schemas.openxmlformats.org/officeDocument/2006/relationships/slideLayout" Target="../slideLayouts/slideLayout531.xml"/><Relationship Id="rId4" Type="http://schemas.openxmlformats.org/officeDocument/2006/relationships/slideLayout" Target="../slideLayouts/slideLayout525.xml"/><Relationship Id="rId9" Type="http://schemas.openxmlformats.org/officeDocument/2006/relationships/slideLayout" Target="../slideLayouts/slideLayout53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1.pn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5.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540.xml"/><Relationship Id="rId13" Type="http://schemas.openxmlformats.org/officeDocument/2006/relationships/theme" Target="../theme/theme50.xml"/><Relationship Id="rId3" Type="http://schemas.openxmlformats.org/officeDocument/2006/relationships/slideLayout" Target="../slideLayouts/slideLayout535.xml"/><Relationship Id="rId7" Type="http://schemas.openxmlformats.org/officeDocument/2006/relationships/slideLayout" Target="../slideLayouts/slideLayout539.xml"/><Relationship Id="rId12" Type="http://schemas.openxmlformats.org/officeDocument/2006/relationships/slideLayout" Target="../slideLayouts/slideLayout544.xml"/><Relationship Id="rId2" Type="http://schemas.openxmlformats.org/officeDocument/2006/relationships/slideLayout" Target="../slideLayouts/slideLayout534.xml"/><Relationship Id="rId1" Type="http://schemas.openxmlformats.org/officeDocument/2006/relationships/slideLayout" Target="../slideLayouts/slideLayout533.xml"/><Relationship Id="rId6" Type="http://schemas.openxmlformats.org/officeDocument/2006/relationships/slideLayout" Target="../slideLayouts/slideLayout538.xml"/><Relationship Id="rId11" Type="http://schemas.openxmlformats.org/officeDocument/2006/relationships/slideLayout" Target="../slideLayouts/slideLayout543.xml"/><Relationship Id="rId5" Type="http://schemas.openxmlformats.org/officeDocument/2006/relationships/slideLayout" Target="../slideLayouts/slideLayout537.xml"/><Relationship Id="rId10" Type="http://schemas.openxmlformats.org/officeDocument/2006/relationships/slideLayout" Target="../slideLayouts/slideLayout542.xml"/><Relationship Id="rId4" Type="http://schemas.openxmlformats.org/officeDocument/2006/relationships/slideLayout" Target="../slideLayouts/slideLayout536.xml"/><Relationship Id="rId9" Type="http://schemas.openxmlformats.org/officeDocument/2006/relationships/slideLayout" Target="../slideLayouts/slideLayout541.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552.xml"/><Relationship Id="rId13" Type="http://schemas.openxmlformats.org/officeDocument/2006/relationships/image" Target="../media/image1.png"/><Relationship Id="rId3" Type="http://schemas.openxmlformats.org/officeDocument/2006/relationships/slideLayout" Target="../slideLayouts/slideLayout547.xml"/><Relationship Id="rId7" Type="http://schemas.openxmlformats.org/officeDocument/2006/relationships/slideLayout" Target="../slideLayouts/slideLayout551.xml"/><Relationship Id="rId12" Type="http://schemas.openxmlformats.org/officeDocument/2006/relationships/theme" Target="../theme/theme51.xml"/><Relationship Id="rId2" Type="http://schemas.openxmlformats.org/officeDocument/2006/relationships/slideLayout" Target="../slideLayouts/slideLayout546.xml"/><Relationship Id="rId1" Type="http://schemas.openxmlformats.org/officeDocument/2006/relationships/slideLayout" Target="../slideLayouts/slideLayout545.xml"/><Relationship Id="rId6" Type="http://schemas.openxmlformats.org/officeDocument/2006/relationships/slideLayout" Target="../slideLayouts/slideLayout550.xml"/><Relationship Id="rId11" Type="http://schemas.openxmlformats.org/officeDocument/2006/relationships/slideLayout" Target="../slideLayouts/slideLayout555.xml"/><Relationship Id="rId5" Type="http://schemas.openxmlformats.org/officeDocument/2006/relationships/slideLayout" Target="../slideLayouts/slideLayout549.xml"/><Relationship Id="rId10" Type="http://schemas.openxmlformats.org/officeDocument/2006/relationships/slideLayout" Target="../slideLayouts/slideLayout554.xml"/><Relationship Id="rId4" Type="http://schemas.openxmlformats.org/officeDocument/2006/relationships/slideLayout" Target="../slideLayouts/slideLayout548.xml"/><Relationship Id="rId9" Type="http://schemas.openxmlformats.org/officeDocument/2006/relationships/slideLayout" Target="../slideLayouts/slideLayout553.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563.xml"/><Relationship Id="rId13" Type="http://schemas.openxmlformats.org/officeDocument/2006/relationships/theme" Target="../theme/theme52.xml"/><Relationship Id="rId3" Type="http://schemas.openxmlformats.org/officeDocument/2006/relationships/slideLayout" Target="../slideLayouts/slideLayout558.xml"/><Relationship Id="rId7" Type="http://schemas.openxmlformats.org/officeDocument/2006/relationships/slideLayout" Target="../slideLayouts/slideLayout562.xml"/><Relationship Id="rId12" Type="http://schemas.openxmlformats.org/officeDocument/2006/relationships/slideLayout" Target="../slideLayouts/slideLayout567.xml"/><Relationship Id="rId2" Type="http://schemas.openxmlformats.org/officeDocument/2006/relationships/slideLayout" Target="../slideLayouts/slideLayout557.xml"/><Relationship Id="rId1" Type="http://schemas.openxmlformats.org/officeDocument/2006/relationships/slideLayout" Target="../slideLayouts/slideLayout556.xml"/><Relationship Id="rId6" Type="http://schemas.openxmlformats.org/officeDocument/2006/relationships/slideLayout" Target="../slideLayouts/slideLayout561.xml"/><Relationship Id="rId11" Type="http://schemas.openxmlformats.org/officeDocument/2006/relationships/slideLayout" Target="../slideLayouts/slideLayout566.xml"/><Relationship Id="rId5" Type="http://schemas.openxmlformats.org/officeDocument/2006/relationships/slideLayout" Target="../slideLayouts/slideLayout560.xml"/><Relationship Id="rId10" Type="http://schemas.openxmlformats.org/officeDocument/2006/relationships/slideLayout" Target="../slideLayouts/slideLayout565.xml"/><Relationship Id="rId4" Type="http://schemas.openxmlformats.org/officeDocument/2006/relationships/slideLayout" Target="../slideLayouts/slideLayout559.xml"/><Relationship Id="rId9" Type="http://schemas.openxmlformats.org/officeDocument/2006/relationships/slideLayout" Target="../slideLayouts/slideLayout564.xml"/><Relationship Id="rId14" Type="http://schemas.openxmlformats.org/officeDocument/2006/relationships/image" Target="../media/image1.png"/></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575.xml"/><Relationship Id="rId3" Type="http://schemas.openxmlformats.org/officeDocument/2006/relationships/slideLayout" Target="../slideLayouts/slideLayout570.xml"/><Relationship Id="rId7" Type="http://schemas.openxmlformats.org/officeDocument/2006/relationships/slideLayout" Target="../slideLayouts/slideLayout574.xml"/><Relationship Id="rId12" Type="http://schemas.openxmlformats.org/officeDocument/2006/relationships/theme" Target="../theme/theme53.xml"/><Relationship Id="rId2" Type="http://schemas.openxmlformats.org/officeDocument/2006/relationships/slideLayout" Target="../slideLayouts/slideLayout569.xml"/><Relationship Id="rId1" Type="http://schemas.openxmlformats.org/officeDocument/2006/relationships/slideLayout" Target="../slideLayouts/slideLayout568.xml"/><Relationship Id="rId6" Type="http://schemas.openxmlformats.org/officeDocument/2006/relationships/slideLayout" Target="../slideLayouts/slideLayout573.xml"/><Relationship Id="rId11" Type="http://schemas.openxmlformats.org/officeDocument/2006/relationships/slideLayout" Target="../slideLayouts/slideLayout578.xml"/><Relationship Id="rId5" Type="http://schemas.openxmlformats.org/officeDocument/2006/relationships/slideLayout" Target="../slideLayouts/slideLayout572.xml"/><Relationship Id="rId10" Type="http://schemas.openxmlformats.org/officeDocument/2006/relationships/slideLayout" Target="../slideLayouts/slideLayout577.xml"/><Relationship Id="rId4" Type="http://schemas.openxmlformats.org/officeDocument/2006/relationships/slideLayout" Target="../slideLayouts/slideLayout571.xml"/><Relationship Id="rId9" Type="http://schemas.openxmlformats.org/officeDocument/2006/relationships/slideLayout" Target="../slideLayouts/slideLayout576.xml"/></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586.xml"/><Relationship Id="rId13" Type="http://schemas.openxmlformats.org/officeDocument/2006/relationships/theme" Target="../theme/theme54.xml"/><Relationship Id="rId3" Type="http://schemas.openxmlformats.org/officeDocument/2006/relationships/slideLayout" Target="../slideLayouts/slideLayout581.xml"/><Relationship Id="rId7" Type="http://schemas.openxmlformats.org/officeDocument/2006/relationships/slideLayout" Target="../slideLayouts/slideLayout585.xml"/><Relationship Id="rId12" Type="http://schemas.openxmlformats.org/officeDocument/2006/relationships/slideLayout" Target="../slideLayouts/slideLayout590.xml"/><Relationship Id="rId2" Type="http://schemas.openxmlformats.org/officeDocument/2006/relationships/slideLayout" Target="../slideLayouts/slideLayout580.xml"/><Relationship Id="rId1" Type="http://schemas.openxmlformats.org/officeDocument/2006/relationships/slideLayout" Target="../slideLayouts/slideLayout579.xml"/><Relationship Id="rId6" Type="http://schemas.openxmlformats.org/officeDocument/2006/relationships/slideLayout" Target="../slideLayouts/slideLayout584.xml"/><Relationship Id="rId11" Type="http://schemas.openxmlformats.org/officeDocument/2006/relationships/slideLayout" Target="../slideLayouts/slideLayout589.xml"/><Relationship Id="rId5" Type="http://schemas.openxmlformats.org/officeDocument/2006/relationships/slideLayout" Target="../slideLayouts/slideLayout583.xml"/><Relationship Id="rId10" Type="http://schemas.openxmlformats.org/officeDocument/2006/relationships/slideLayout" Target="../slideLayouts/slideLayout588.xml"/><Relationship Id="rId4" Type="http://schemas.openxmlformats.org/officeDocument/2006/relationships/slideLayout" Target="../slideLayouts/slideLayout582.xml"/><Relationship Id="rId9" Type="http://schemas.openxmlformats.org/officeDocument/2006/relationships/slideLayout" Target="../slideLayouts/slideLayout587.xml"/></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598.xml"/><Relationship Id="rId3" Type="http://schemas.openxmlformats.org/officeDocument/2006/relationships/slideLayout" Target="../slideLayouts/slideLayout593.xml"/><Relationship Id="rId7" Type="http://schemas.openxmlformats.org/officeDocument/2006/relationships/slideLayout" Target="../slideLayouts/slideLayout597.xml"/><Relationship Id="rId12" Type="http://schemas.openxmlformats.org/officeDocument/2006/relationships/theme" Target="../theme/theme55.xml"/><Relationship Id="rId2" Type="http://schemas.openxmlformats.org/officeDocument/2006/relationships/slideLayout" Target="../slideLayouts/slideLayout592.xml"/><Relationship Id="rId1" Type="http://schemas.openxmlformats.org/officeDocument/2006/relationships/slideLayout" Target="../slideLayouts/slideLayout591.xml"/><Relationship Id="rId6" Type="http://schemas.openxmlformats.org/officeDocument/2006/relationships/slideLayout" Target="../slideLayouts/slideLayout596.xml"/><Relationship Id="rId11" Type="http://schemas.openxmlformats.org/officeDocument/2006/relationships/slideLayout" Target="../slideLayouts/slideLayout601.xml"/><Relationship Id="rId5" Type="http://schemas.openxmlformats.org/officeDocument/2006/relationships/slideLayout" Target="../slideLayouts/slideLayout595.xml"/><Relationship Id="rId10" Type="http://schemas.openxmlformats.org/officeDocument/2006/relationships/slideLayout" Target="../slideLayouts/slideLayout600.xml"/><Relationship Id="rId4" Type="http://schemas.openxmlformats.org/officeDocument/2006/relationships/slideLayout" Target="../slideLayouts/slideLayout594.xml"/><Relationship Id="rId9" Type="http://schemas.openxmlformats.org/officeDocument/2006/relationships/slideLayout" Target="../slideLayouts/slideLayout599.xml"/></Relationships>
</file>

<file path=ppt/slideMasters/_rels/slideMaster56.xml.rels><?xml version="1.0" encoding="UTF-8" standalone="yes"?>
<Relationships xmlns="http://schemas.openxmlformats.org/package/2006/relationships"><Relationship Id="rId8" Type="http://schemas.openxmlformats.org/officeDocument/2006/relationships/slideLayout" Target="../slideLayouts/slideLayout609.xml"/><Relationship Id="rId13" Type="http://schemas.openxmlformats.org/officeDocument/2006/relationships/slideLayout" Target="../slideLayouts/slideLayout614.xml"/><Relationship Id="rId3" Type="http://schemas.openxmlformats.org/officeDocument/2006/relationships/slideLayout" Target="../slideLayouts/slideLayout604.xml"/><Relationship Id="rId7" Type="http://schemas.openxmlformats.org/officeDocument/2006/relationships/slideLayout" Target="../slideLayouts/slideLayout608.xml"/><Relationship Id="rId12" Type="http://schemas.openxmlformats.org/officeDocument/2006/relationships/slideLayout" Target="../slideLayouts/slideLayout613.xml"/><Relationship Id="rId2" Type="http://schemas.openxmlformats.org/officeDocument/2006/relationships/slideLayout" Target="../slideLayouts/slideLayout603.xml"/><Relationship Id="rId1" Type="http://schemas.openxmlformats.org/officeDocument/2006/relationships/slideLayout" Target="../slideLayouts/slideLayout602.xml"/><Relationship Id="rId6" Type="http://schemas.openxmlformats.org/officeDocument/2006/relationships/slideLayout" Target="../slideLayouts/slideLayout607.xml"/><Relationship Id="rId11" Type="http://schemas.openxmlformats.org/officeDocument/2006/relationships/slideLayout" Target="../slideLayouts/slideLayout612.xml"/><Relationship Id="rId5" Type="http://schemas.openxmlformats.org/officeDocument/2006/relationships/slideLayout" Target="../slideLayouts/slideLayout606.xml"/><Relationship Id="rId10" Type="http://schemas.openxmlformats.org/officeDocument/2006/relationships/slideLayout" Target="../slideLayouts/slideLayout611.xml"/><Relationship Id="rId4" Type="http://schemas.openxmlformats.org/officeDocument/2006/relationships/slideLayout" Target="../slideLayouts/slideLayout605.xml"/><Relationship Id="rId9" Type="http://schemas.openxmlformats.org/officeDocument/2006/relationships/slideLayout" Target="../slideLayouts/slideLayout610.xml"/><Relationship Id="rId14" Type="http://schemas.openxmlformats.org/officeDocument/2006/relationships/theme" Target="../theme/theme56.xml"/></Relationships>
</file>

<file path=ppt/slideMasters/_rels/slideMaster57.xml.rels><?xml version="1.0" encoding="UTF-8" standalone="yes"?>
<Relationships xmlns="http://schemas.openxmlformats.org/package/2006/relationships"><Relationship Id="rId8" Type="http://schemas.openxmlformats.org/officeDocument/2006/relationships/slideLayout" Target="../slideLayouts/slideLayout622.xml"/><Relationship Id="rId13" Type="http://schemas.openxmlformats.org/officeDocument/2006/relationships/slideLayout" Target="../slideLayouts/slideLayout627.xml"/><Relationship Id="rId3" Type="http://schemas.openxmlformats.org/officeDocument/2006/relationships/slideLayout" Target="../slideLayouts/slideLayout617.xml"/><Relationship Id="rId7" Type="http://schemas.openxmlformats.org/officeDocument/2006/relationships/slideLayout" Target="../slideLayouts/slideLayout621.xml"/><Relationship Id="rId12" Type="http://schemas.openxmlformats.org/officeDocument/2006/relationships/slideLayout" Target="../slideLayouts/slideLayout626.xml"/><Relationship Id="rId2" Type="http://schemas.openxmlformats.org/officeDocument/2006/relationships/slideLayout" Target="../slideLayouts/slideLayout616.xml"/><Relationship Id="rId1" Type="http://schemas.openxmlformats.org/officeDocument/2006/relationships/slideLayout" Target="../slideLayouts/slideLayout615.xml"/><Relationship Id="rId6" Type="http://schemas.openxmlformats.org/officeDocument/2006/relationships/slideLayout" Target="../slideLayouts/slideLayout620.xml"/><Relationship Id="rId11" Type="http://schemas.openxmlformats.org/officeDocument/2006/relationships/slideLayout" Target="../slideLayouts/slideLayout625.xml"/><Relationship Id="rId5" Type="http://schemas.openxmlformats.org/officeDocument/2006/relationships/slideLayout" Target="../slideLayouts/slideLayout619.xml"/><Relationship Id="rId15" Type="http://schemas.openxmlformats.org/officeDocument/2006/relationships/image" Target="../media/image7.jpeg"/><Relationship Id="rId10" Type="http://schemas.openxmlformats.org/officeDocument/2006/relationships/slideLayout" Target="../slideLayouts/slideLayout624.xml"/><Relationship Id="rId4" Type="http://schemas.openxmlformats.org/officeDocument/2006/relationships/slideLayout" Target="../slideLayouts/slideLayout618.xml"/><Relationship Id="rId9" Type="http://schemas.openxmlformats.org/officeDocument/2006/relationships/slideLayout" Target="../slideLayouts/slideLayout623.xml"/><Relationship Id="rId14" Type="http://schemas.openxmlformats.org/officeDocument/2006/relationships/theme" Target="../theme/theme57.xml"/></Relationships>
</file>

<file path=ppt/slideMasters/_rels/slideMaster58.xml.rels><?xml version="1.0" encoding="UTF-8" standalone="yes"?>
<Relationships xmlns="http://schemas.openxmlformats.org/package/2006/relationships"><Relationship Id="rId8" Type="http://schemas.openxmlformats.org/officeDocument/2006/relationships/slideLayout" Target="../slideLayouts/slideLayout635.xml"/><Relationship Id="rId3" Type="http://schemas.openxmlformats.org/officeDocument/2006/relationships/slideLayout" Target="../slideLayouts/slideLayout630.xml"/><Relationship Id="rId7" Type="http://schemas.openxmlformats.org/officeDocument/2006/relationships/slideLayout" Target="../slideLayouts/slideLayout634.xml"/><Relationship Id="rId12" Type="http://schemas.openxmlformats.org/officeDocument/2006/relationships/theme" Target="../theme/theme58.xml"/><Relationship Id="rId2" Type="http://schemas.openxmlformats.org/officeDocument/2006/relationships/slideLayout" Target="../slideLayouts/slideLayout629.xml"/><Relationship Id="rId1" Type="http://schemas.openxmlformats.org/officeDocument/2006/relationships/slideLayout" Target="../slideLayouts/slideLayout628.xml"/><Relationship Id="rId6" Type="http://schemas.openxmlformats.org/officeDocument/2006/relationships/slideLayout" Target="../slideLayouts/slideLayout633.xml"/><Relationship Id="rId11" Type="http://schemas.openxmlformats.org/officeDocument/2006/relationships/slideLayout" Target="../slideLayouts/slideLayout638.xml"/><Relationship Id="rId5" Type="http://schemas.openxmlformats.org/officeDocument/2006/relationships/slideLayout" Target="../slideLayouts/slideLayout632.xml"/><Relationship Id="rId10" Type="http://schemas.openxmlformats.org/officeDocument/2006/relationships/slideLayout" Target="../slideLayouts/slideLayout637.xml"/><Relationship Id="rId4" Type="http://schemas.openxmlformats.org/officeDocument/2006/relationships/slideLayout" Target="../slideLayouts/slideLayout631.xml"/><Relationship Id="rId9" Type="http://schemas.openxmlformats.org/officeDocument/2006/relationships/slideLayout" Target="../slideLayouts/slideLayout636.xml"/></Relationships>
</file>

<file path=ppt/slideMasters/_rels/slideMaster59.xml.rels><?xml version="1.0" encoding="UTF-8" standalone="yes"?>
<Relationships xmlns="http://schemas.openxmlformats.org/package/2006/relationships"><Relationship Id="rId3" Type="http://schemas.openxmlformats.org/officeDocument/2006/relationships/theme" Target="../theme/theme59.xml"/><Relationship Id="rId2" Type="http://schemas.openxmlformats.org/officeDocument/2006/relationships/slideLayout" Target="../slideLayouts/slideLayout640.xml"/><Relationship Id="rId1" Type="http://schemas.openxmlformats.org/officeDocument/2006/relationships/slideLayout" Target="../slideLayouts/slideLayout63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1.pn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6.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0.xml.rels><?xml version="1.0" encoding="UTF-8" standalone="yes"?>
<Relationships xmlns="http://schemas.openxmlformats.org/package/2006/relationships"><Relationship Id="rId8" Type="http://schemas.openxmlformats.org/officeDocument/2006/relationships/slideLayout" Target="../slideLayouts/slideLayout648.xml"/><Relationship Id="rId13" Type="http://schemas.openxmlformats.org/officeDocument/2006/relationships/image" Target="../media/image1.png"/><Relationship Id="rId3" Type="http://schemas.openxmlformats.org/officeDocument/2006/relationships/slideLayout" Target="../slideLayouts/slideLayout643.xml"/><Relationship Id="rId7" Type="http://schemas.openxmlformats.org/officeDocument/2006/relationships/slideLayout" Target="../slideLayouts/slideLayout647.xml"/><Relationship Id="rId12" Type="http://schemas.openxmlformats.org/officeDocument/2006/relationships/theme" Target="../theme/theme60.xml"/><Relationship Id="rId2" Type="http://schemas.openxmlformats.org/officeDocument/2006/relationships/slideLayout" Target="../slideLayouts/slideLayout642.xml"/><Relationship Id="rId1" Type="http://schemas.openxmlformats.org/officeDocument/2006/relationships/slideLayout" Target="../slideLayouts/slideLayout641.xml"/><Relationship Id="rId6" Type="http://schemas.openxmlformats.org/officeDocument/2006/relationships/slideLayout" Target="../slideLayouts/slideLayout646.xml"/><Relationship Id="rId11" Type="http://schemas.openxmlformats.org/officeDocument/2006/relationships/slideLayout" Target="../slideLayouts/slideLayout651.xml"/><Relationship Id="rId5" Type="http://schemas.openxmlformats.org/officeDocument/2006/relationships/slideLayout" Target="../slideLayouts/slideLayout645.xml"/><Relationship Id="rId10" Type="http://schemas.openxmlformats.org/officeDocument/2006/relationships/slideLayout" Target="../slideLayouts/slideLayout650.xml"/><Relationship Id="rId4" Type="http://schemas.openxmlformats.org/officeDocument/2006/relationships/slideLayout" Target="../slideLayouts/slideLayout644.xml"/><Relationship Id="rId9" Type="http://schemas.openxmlformats.org/officeDocument/2006/relationships/slideLayout" Target="../slideLayouts/slideLayout649.xml"/></Relationships>
</file>

<file path=ppt/slideMasters/_rels/slideMaster61.xml.rels><?xml version="1.0" encoding="UTF-8" standalone="yes"?>
<Relationships xmlns="http://schemas.openxmlformats.org/package/2006/relationships"><Relationship Id="rId8" Type="http://schemas.openxmlformats.org/officeDocument/2006/relationships/slideLayout" Target="../slideLayouts/slideLayout659.xml"/><Relationship Id="rId13" Type="http://schemas.openxmlformats.org/officeDocument/2006/relationships/slideLayout" Target="../slideLayouts/slideLayout664.xml"/><Relationship Id="rId3" Type="http://schemas.openxmlformats.org/officeDocument/2006/relationships/slideLayout" Target="../slideLayouts/slideLayout654.xml"/><Relationship Id="rId7" Type="http://schemas.openxmlformats.org/officeDocument/2006/relationships/slideLayout" Target="../slideLayouts/slideLayout658.xml"/><Relationship Id="rId12" Type="http://schemas.openxmlformats.org/officeDocument/2006/relationships/slideLayout" Target="../slideLayouts/slideLayout663.xml"/><Relationship Id="rId2" Type="http://schemas.openxmlformats.org/officeDocument/2006/relationships/slideLayout" Target="../slideLayouts/slideLayout653.xml"/><Relationship Id="rId1" Type="http://schemas.openxmlformats.org/officeDocument/2006/relationships/slideLayout" Target="../slideLayouts/slideLayout652.xml"/><Relationship Id="rId6" Type="http://schemas.openxmlformats.org/officeDocument/2006/relationships/slideLayout" Target="../slideLayouts/slideLayout657.xml"/><Relationship Id="rId11" Type="http://schemas.openxmlformats.org/officeDocument/2006/relationships/slideLayout" Target="../slideLayouts/slideLayout662.xml"/><Relationship Id="rId5" Type="http://schemas.openxmlformats.org/officeDocument/2006/relationships/slideLayout" Target="../slideLayouts/slideLayout656.xml"/><Relationship Id="rId10" Type="http://schemas.openxmlformats.org/officeDocument/2006/relationships/slideLayout" Target="../slideLayouts/slideLayout661.xml"/><Relationship Id="rId4" Type="http://schemas.openxmlformats.org/officeDocument/2006/relationships/slideLayout" Target="../slideLayouts/slideLayout655.xml"/><Relationship Id="rId9" Type="http://schemas.openxmlformats.org/officeDocument/2006/relationships/slideLayout" Target="../slideLayouts/slideLayout660.xml"/><Relationship Id="rId14" Type="http://schemas.openxmlformats.org/officeDocument/2006/relationships/theme" Target="../theme/theme61.xml"/></Relationships>
</file>

<file path=ppt/slideMasters/_rels/slideMaster62.xml.rels><?xml version="1.0" encoding="UTF-8" standalone="yes"?>
<Relationships xmlns="http://schemas.openxmlformats.org/package/2006/relationships"><Relationship Id="rId8" Type="http://schemas.openxmlformats.org/officeDocument/2006/relationships/slideLayout" Target="../slideLayouts/slideLayout672.xml"/><Relationship Id="rId13" Type="http://schemas.openxmlformats.org/officeDocument/2006/relationships/theme" Target="../theme/theme62.xml"/><Relationship Id="rId3" Type="http://schemas.openxmlformats.org/officeDocument/2006/relationships/slideLayout" Target="../slideLayouts/slideLayout667.xml"/><Relationship Id="rId7" Type="http://schemas.openxmlformats.org/officeDocument/2006/relationships/slideLayout" Target="../slideLayouts/slideLayout671.xml"/><Relationship Id="rId12" Type="http://schemas.openxmlformats.org/officeDocument/2006/relationships/slideLayout" Target="../slideLayouts/slideLayout676.xml"/><Relationship Id="rId2" Type="http://schemas.openxmlformats.org/officeDocument/2006/relationships/slideLayout" Target="../slideLayouts/slideLayout666.xml"/><Relationship Id="rId1" Type="http://schemas.openxmlformats.org/officeDocument/2006/relationships/slideLayout" Target="../slideLayouts/slideLayout665.xml"/><Relationship Id="rId6" Type="http://schemas.openxmlformats.org/officeDocument/2006/relationships/slideLayout" Target="../slideLayouts/slideLayout670.xml"/><Relationship Id="rId11" Type="http://schemas.openxmlformats.org/officeDocument/2006/relationships/slideLayout" Target="../slideLayouts/slideLayout675.xml"/><Relationship Id="rId5" Type="http://schemas.openxmlformats.org/officeDocument/2006/relationships/slideLayout" Target="../slideLayouts/slideLayout669.xml"/><Relationship Id="rId10" Type="http://schemas.openxmlformats.org/officeDocument/2006/relationships/slideLayout" Target="../slideLayouts/slideLayout674.xml"/><Relationship Id="rId4" Type="http://schemas.openxmlformats.org/officeDocument/2006/relationships/slideLayout" Target="../slideLayouts/slideLayout668.xml"/><Relationship Id="rId9" Type="http://schemas.openxmlformats.org/officeDocument/2006/relationships/slideLayout" Target="../slideLayouts/slideLayout67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18" Type="http://schemas.openxmlformats.org/officeDocument/2006/relationships/image" Target="../media/image5.emf"/><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17" Type="http://schemas.openxmlformats.org/officeDocument/2006/relationships/image" Target="../media/image4.png"/><Relationship Id="rId2" Type="http://schemas.openxmlformats.org/officeDocument/2006/relationships/slideLayout" Target="../slideLayouts/slideLayout58.xml"/><Relationship Id="rId16" Type="http://schemas.openxmlformats.org/officeDocument/2006/relationships/image" Target="../media/image3.png"/><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image" Target="../media/image2.png"/><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image" Target="../media/image1.png"/><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8.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image" Target="../media/image1.png"/><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9.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941076515"/>
      </p:ext>
    </p:extLst>
  </p:cSld>
  <p:clrMap bg1="lt1" tx1="dk1" bg2="lt2" tx2="dk2" accent1="accent1" accent2="accent2" accent3="accent3" accent4="accent4" accent5="accent5" accent6="accent6" hlink="hlink" folHlink="folHlink"/>
  <p:sldLayoutIdLst>
    <p:sldLayoutId id="2147484100" r:id="rId1"/>
    <p:sldLayoutId id="2147484101" r:id="rId2"/>
    <p:sldLayoutId id="2147484102" r:id="rId3"/>
    <p:sldLayoutId id="2147484103" r:id="rId4"/>
    <p:sldLayoutId id="2147484104" r:id="rId5"/>
    <p:sldLayoutId id="2147484105" r:id="rId6"/>
    <p:sldLayoutId id="2147484106" r:id="rId7"/>
    <p:sldLayoutId id="2147484107" r:id="rId8"/>
    <p:sldLayoutId id="2147484108" r:id="rId9"/>
    <p:sldLayoutId id="2147484109" r:id="rId10"/>
    <p:sldLayoutId id="214748411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4174514676"/>
      </p:ext>
    </p:extLst>
  </p:cSld>
  <p:clrMap bg1="lt1" tx1="dk1" bg2="lt2" tx2="dk2" accent1="accent1" accent2="accent2" accent3="accent3" accent4="accent4" accent5="accent5" accent6="accent6" hlink="hlink" folHlink="folHlink"/>
  <p:sldLayoutIdLst>
    <p:sldLayoutId id="2147484282" r:id="rId1"/>
    <p:sldLayoutId id="2147484283" r:id="rId2"/>
    <p:sldLayoutId id="2147484284" r:id="rId3"/>
    <p:sldLayoutId id="2147484285" r:id="rId4"/>
    <p:sldLayoutId id="2147484286" r:id="rId5"/>
    <p:sldLayoutId id="2147484287" r:id="rId6"/>
    <p:sldLayoutId id="2147484288" r:id="rId7"/>
    <p:sldLayoutId id="2147484289" r:id="rId8"/>
    <p:sldLayoutId id="2147484290" r:id="rId9"/>
    <p:sldLayoutId id="2147484291" r:id="rId10"/>
    <p:sldLayoutId id="214748429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r>
              <a:rPr lang="en-US" altLang="en-US" dirty="0">
                <a:solidFill>
                  <a:srgbClr val="000000"/>
                </a:solidFill>
              </a:rPr>
              <a:t>CHIPPER: HPCA 2011</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285720" y="6357958"/>
            <a:ext cx="1347679" cy="389938"/>
          </a:xfrm>
          <a:prstGeom prst="rect">
            <a:avLst/>
          </a:prstGeom>
        </p:spPr>
      </p:pic>
    </p:spTree>
    <p:extLst>
      <p:ext uri="{BB962C8B-B14F-4D97-AF65-F5344CB8AC3E}">
        <p14:creationId xmlns:p14="http://schemas.microsoft.com/office/powerpoint/2010/main" val="2503778565"/>
      </p:ext>
    </p:extLst>
  </p:cSld>
  <p:clrMap bg1="lt1" tx1="dk1" bg2="lt2" tx2="dk2" accent1="accent1" accent2="accent2" accent3="accent3" accent4="accent4" accent5="accent5" accent6="accent6" hlink="hlink" folHlink="folHlink"/>
  <p:sldLayoutIdLst>
    <p:sldLayoutId id="2147484523" r:id="rId1"/>
    <p:sldLayoutId id="2147484524" r:id="rId2"/>
    <p:sldLayoutId id="2147484525" r:id="rId3"/>
    <p:sldLayoutId id="2147484526" r:id="rId4"/>
    <p:sldLayoutId id="2147484527" r:id="rId5"/>
    <p:sldLayoutId id="2147484528" r:id="rId6"/>
    <p:sldLayoutId id="2147484529" r:id="rId7"/>
    <p:sldLayoutId id="2147484530" r:id="rId8"/>
    <p:sldLayoutId id="2147484531" r:id="rId9"/>
    <p:sldLayoutId id="2147484532" r:id="rId10"/>
    <p:sldLayoutId id="214748453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2586202913"/>
      </p:ext>
    </p:extLst>
  </p:cSld>
  <p:clrMap bg1="lt1" tx1="dk1" bg2="lt2" tx2="dk2" accent1="accent1" accent2="accent2" accent3="accent3" accent4="accent4" accent5="accent5" accent6="accent6" hlink="hlink" folHlink="folHlink"/>
  <p:sldLayoutIdLst>
    <p:sldLayoutId id="2147484572" r:id="rId1"/>
    <p:sldLayoutId id="2147484573" r:id="rId2"/>
    <p:sldLayoutId id="2147484574" r:id="rId3"/>
    <p:sldLayoutId id="2147484575" r:id="rId4"/>
    <p:sldLayoutId id="2147484576" r:id="rId5"/>
    <p:sldLayoutId id="2147484577" r:id="rId6"/>
    <p:sldLayoutId id="2147484578" r:id="rId7"/>
    <p:sldLayoutId id="2147484579" r:id="rId8"/>
    <p:sldLayoutId id="2147484580" r:id="rId9"/>
    <p:sldLayoutId id="2147484581" r:id="rId10"/>
    <p:sldLayoutId id="214748458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4726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614864" y="6356176"/>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228600" y="6453336"/>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4272753442"/>
      </p:ext>
    </p:extLst>
  </p:cSld>
  <p:clrMap bg1="lt1" tx1="dk1" bg2="lt2" tx2="dk2" accent1="accent1" accent2="accent2" accent3="accent3" accent4="accent4" accent5="accent5" accent6="accent6" hlink="hlink" folHlink="folHlink"/>
  <p:sldLayoutIdLst>
    <p:sldLayoutId id="2147484778" r:id="rId1"/>
    <p:sldLayoutId id="2147484779" r:id="rId2"/>
    <p:sldLayoutId id="2147484780" r:id="rId3"/>
    <p:sldLayoutId id="2147484781" r:id="rId4"/>
    <p:sldLayoutId id="2147484782" r:id="rId5"/>
    <p:sldLayoutId id="2147484783" r:id="rId6"/>
    <p:sldLayoutId id="2147484784" r:id="rId7"/>
    <p:sldLayoutId id="2147484785" r:id="rId8"/>
    <p:sldLayoutId id="2147484786" r:id="rId9"/>
    <p:sldLayoutId id="2147484787" r:id="rId10"/>
    <p:sldLayoutId id="214748478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27860052"/>
      </p:ext>
    </p:extLst>
  </p:cSld>
  <p:clrMap bg1="lt1" tx1="dk1" bg2="lt2" tx2="dk2" accent1="accent1" accent2="accent2" accent3="accent3" accent4="accent4" accent5="accent5" accent6="accent6" hlink="hlink" folHlink="folHlink"/>
  <p:sldLayoutIdLst>
    <p:sldLayoutId id="2147484838" r:id="rId1"/>
    <p:sldLayoutId id="2147484839" r:id="rId2"/>
    <p:sldLayoutId id="2147484840" r:id="rId3"/>
    <p:sldLayoutId id="2147484841" r:id="rId4"/>
    <p:sldLayoutId id="2147484842" r:id="rId5"/>
    <p:sldLayoutId id="2147484843" r:id="rId6"/>
    <p:sldLayoutId id="2147484844" r:id="rId7"/>
    <p:sldLayoutId id="2147484845" r:id="rId8"/>
    <p:sldLayoutId id="2147484846" r:id="rId9"/>
    <p:sldLayoutId id="2147484847" r:id="rId10"/>
    <p:sldLayoutId id="214748484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Tree>
    <p:extLst>
      <p:ext uri="{BB962C8B-B14F-4D97-AF65-F5344CB8AC3E}">
        <p14:creationId xmlns:p14="http://schemas.microsoft.com/office/powerpoint/2010/main" val="2151711694"/>
      </p:ext>
    </p:extLst>
  </p:cSld>
  <p:clrMap bg1="lt1" tx1="dk1" bg2="lt2" tx2="dk2" accent1="accent1" accent2="accent2" accent3="accent3" accent4="accent4" accent5="accent5" accent6="accent6" hlink="hlink" folHlink="folHlink"/>
  <p:sldLayoutIdLst>
    <p:sldLayoutId id="2147484850" r:id="rId1"/>
    <p:sldLayoutId id="2147484851" r:id="rId2"/>
    <p:sldLayoutId id="2147484852" r:id="rId3"/>
    <p:sldLayoutId id="2147484853" r:id="rId4"/>
    <p:sldLayoutId id="2147484854" r:id="rId5"/>
    <p:sldLayoutId id="2147484855" r:id="rId6"/>
    <p:sldLayoutId id="2147484856" r:id="rId7"/>
    <p:sldLayoutId id="2147484857" r:id="rId8"/>
    <p:sldLayoutId id="2147484858" r:id="rId9"/>
    <p:sldLayoutId id="2147484859" r:id="rId10"/>
    <p:sldLayoutId id="214748486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3691673417"/>
      </p:ext>
    </p:extLst>
  </p:cSld>
  <p:clrMap bg1="lt1" tx1="dk1" bg2="lt2" tx2="dk2" accent1="accent1" accent2="accent2" accent3="accent3" accent4="accent4" accent5="accent5" accent6="accent6" hlink="hlink" folHlink="folHlink"/>
  <p:sldLayoutIdLst>
    <p:sldLayoutId id="2147484862" r:id="rId1"/>
    <p:sldLayoutId id="2147484863" r:id="rId2"/>
    <p:sldLayoutId id="2147484864" r:id="rId3"/>
    <p:sldLayoutId id="2147484865" r:id="rId4"/>
    <p:sldLayoutId id="2147484866" r:id="rId5"/>
    <p:sldLayoutId id="2147484867" r:id="rId6"/>
    <p:sldLayoutId id="2147484868" r:id="rId7"/>
    <p:sldLayoutId id="2147484869" r:id="rId8"/>
    <p:sldLayoutId id="2147484870" r:id="rId9"/>
    <p:sldLayoutId id="2147484871" r:id="rId10"/>
    <p:sldLayoutId id="214748487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1079760595"/>
      </p:ext>
    </p:extLst>
  </p:cSld>
  <p:clrMap bg1="lt1" tx1="dk1" bg2="lt2" tx2="dk2" accent1="accent1" accent2="accent2" accent3="accent3" accent4="accent4" accent5="accent5" accent6="accent6" hlink="hlink" folHlink="folHlink"/>
  <p:sldLayoutIdLst>
    <p:sldLayoutId id="2147484874" r:id="rId1"/>
    <p:sldLayoutId id="2147484875" r:id="rId2"/>
    <p:sldLayoutId id="2147484876" r:id="rId3"/>
    <p:sldLayoutId id="2147484877" r:id="rId4"/>
    <p:sldLayoutId id="2147484878" r:id="rId5"/>
    <p:sldLayoutId id="2147484879" r:id="rId6"/>
    <p:sldLayoutId id="2147484880" r:id="rId7"/>
    <p:sldLayoutId id="2147484881" r:id="rId8"/>
    <p:sldLayoutId id="2147484882" r:id="rId9"/>
    <p:sldLayoutId id="2147484883" r:id="rId10"/>
    <p:sldLayoutId id="214748488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3362"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63"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charset="0"/>
              </a:defRPr>
            </a:lvl1pPr>
          </a:lstStyle>
          <a:p>
            <a:pPr fontAlgn="base">
              <a:spcBef>
                <a:spcPct val="0"/>
              </a:spcBef>
              <a:spcAft>
                <a:spcPct val="0"/>
              </a:spcAft>
              <a:defRPr/>
            </a:pPr>
            <a:endParaRPr lang="en-US">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defRPr/>
            </a:pPr>
            <a:fld id="{12B59C95-9F24-CC4B-832C-1D8C21792A43}" type="slidenum">
              <a:rPr lang="en-US">
                <a:ea typeface="ＭＳ Ｐゴシック" charset="0"/>
                <a:cs typeface="ＭＳ Ｐゴシック" charset="0"/>
              </a:rPr>
              <a:pPr fontAlgn="base">
                <a:spcBef>
                  <a:spcPct val="0"/>
                </a:spcBef>
                <a:spcAft>
                  <a:spcPct val="0"/>
                </a:spcAft>
                <a:defRPr/>
              </a:pPr>
              <a:t>‹#›</a:t>
            </a:fld>
            <a:endParaRPr lang="en-US">
              <a:ea typeface="ＭＳ Ｐゴシック" charset="0"/>
              <a:cs typeface="ＭＳ Ｐゴシック" charset="0"/>
            </a:endParaRPr>
          </a:p>
        </p:txBody>
      </p:sp>
      <p:sp>
        <p:nvSpPr>
          <p:cNvPr id="143366"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367"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43368"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5159085"/>
      </p:ext>
    </p:extLst>
  </p:cSld>
  <p:clrMap bg1="lt1" tx1="dk1" bg2="lt2" tx2="dk2" accent1="accent1" accent2="accent2" accent3="accent3" accent4="accent4" accent5="accent5" accent6="accent6" hlink="hlink" folHlink="folHlink"/>
  <p:sldLayoutIdLst>
    <p:sldLayoutId id="2147484970" r:id="rId1"/>
    <p:sldLayoutId id="2147484971" r:id="rId2"/>
    <p:sldLayoutId id="2147484972" r:id="rId3"/>
    <p:sldLayoutId id="2147484973" r:id="rId4"/>
    <p:sldLayoutId id="2147484974" r:id="rId5"/>
    <p:sldLayoutId id="2147484975" r:id="rId6"/>
    <p:sldLayoutId id="2147484976" r:id="rId7"/>
    <p:sldLayoutId id="2147484977" r:id="rId8"/>
    <p:sldLayoutId id="2147484978" r:id="rId9"/>
    <p:sldLayoutId id="2147484979" r:id="rId10"/>
    <p:sldLayoutId id="2147484980" r:id="rId11"/>
    <p:sldLayoutId id="2147484981"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858009255"/>
      </p:ext>
    </p:extLst>
  </p:cSld>
  <p:clrMap bg1="lt1" tx1="dk1" bg2="lt2" tx2="dk2" accent1="accent1" accent2="accent2" accent3="accent3" accent4="accent4" accent5="accent5" accent6="accent6" hlink="hlink" folHlink="folHlink"/>
  <p:sldLayoutIdLst>
    <p:sldLayoutId id="2147485411" r:id="rId1"/>
    <p:sldLayoutId id="2147485412" r:id="rId2"/>
    <p:sldLayoutId id="2147485413" r:id="rId3"/>
    <p:sldLayoutId id="2147485414" r:id="rId4"/>
    <p:sldLayoutId id="2147485415" r:id="rId5"/>
    <p:sldLayoutId id="2147485416" r:id="rId6"/>
    <p:sldLayoutId id="2147485417" r:id="rId7"/>
    <p:sldLayoutId id="2147485418" r:id="rId8"/>
    <p:sldLayoutId id="2147485419" r:id="rId9"/>
    <p:sldLayoutId id="2147485420" r:id="rId10"/>
    <p:sldLayoutId id="214748542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15848122"/>
      </p:ext>
    </p:extLst>
  </p:cSld>
  <p:clrMap bg1="lt1" tx1="dk1" bg2="lt2" tx2="dk2" accent1="accent1" accent2="accent2" accent3="accent3" accent4="accent4" accent5="accent5" accent6="accent6" hlink="hlink" folHlink="folHlink"/>
  <p:sldLayoutIdLst>
    <p:sldLayoutId id="2147485521" r:id="rId1"/>
    <p:sldLayoutId id="2147485522" r:id="rId2"/>
    <p:sldLayoutId id="2147485523" r:id="rId3"/>
    <p:sldLayoutId id="2147485524" r:id="rId4"/>
    <p:sldLayoutId id="2147485525" r:id="rId5"/>
    <p:sldLayoutId id="2147485526" r:id="rId6"/>
    <p:sldLayoutId id="2147485527" r:id="rId7"/>
    <p:sldLayoutId id="2147485528" r:id="rId8"/>
    <p:sldLayoutId id="2147485529" r:id="rId9"/>
    <p:sldLayoutId id="2147485530" r:id="rId10"/>
    <p:sldLayoutId id="214748553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75632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Tree>
    <p:extLst>
      <p:ext uri="{BB962C8B-B14F-4D97-AF65-F5344CB8AC3E}">
        <p14:creationId xmlns:p14="http://schemas.microsoft.com/office/powerpoint/2010/main" val="1921638257"/>
      </p:ext>
    </p:extLst>
  </p:cSld>
  <p:clrMap bg1="lt1" tx1="dk1" bg2="lt2" tx2="dk2" accent1="accent1" accent2="accent2" accent3="accent3" accent4="accent4" accent5="accent5" accent6="accent6" hlink="hlink" folHlink="folHlink"/>
  <p:sldLayoutIdLst>
    <p:sldLayoutId id="2147485533" r:id="rId1"/>
    <p:sldLayoutId id="2147485534" r:id="rId2"/>
    <p:sldLayoutId id="2147485535" r:id="rId3"/>
    <p:sldLayoutId id="2147485536" r:id="rId4"/>
    <p:sldLayoutId id="2147485537" r:id="rId5"/>
    <p:sldLayoutId id="2147485538" r:id="rId6"/>
    <p:sldLayoutId id="2147485539" r:id="rId7"/>
    <p:sldLayoutId id="2147485540" r:id="rId8"/>
    <p:sldLayoutId id="2147485541" r:id="rId9"/>
    <p:sldLayoutId id="2147485542" r:id="rId10"/>
    <p:sldLayoutId id="214748554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9"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fontAlgn="base">
              <a:spcBef>
                <a:spcPct val="0"/>
              </a:spcBef>
              <a:spcAft>
                <a:spcPct val="0"/>
              </a:spcAft>
              <a:defRPr/>
            </a:pPr>
            <a:fld id="{227335F6-6954-3C40-A4A8-B5A9BB3542FD}"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4342"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43"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858000284"/>
      </p:ext>
    </p:extLst>
  </p:cSld>
  <p:clrMap bg1="lt1" tx1="dk1" bg2="lt2" tx2="dk2" accent1="accent1" accent2="accent2" accent3="accent3" accent4="accent4" accent5="accent5" accent6="accent6" hlink="hlink" folHlink="folHlink"/>
  <p:sldLayoutIdLst>
    <p:sldLayoutId id="2147485653" r:id="rId1"/>
    <p:sldLayoutId id="2147485654" r:id="rId2"/>
    <p:sldLayoutId id="2147485655" r:id="rId3"/>
    <p:sldLayoutId id="2147485656" r:id="rId4"/>
    <p:sldLayoutId id="2147485657" r:id="rId5"/>
    <p:sldLayoutId id="2147485658" r:id="rId6"/>
    <p:sldLayoutId id="2147485659" r:id="rId7"/>
    <p:sldLayoutId id="2147485660" r:id="rId8"/>
    <p:sldLayoutId id="2147485661" r:id="rId9"/>
    <p:sldLayoutId id="2147485662" r:id="rId10"/>
    <p:sldLayoutId id="2147485663" r:id="rId11"/>
    <p:sldLayoutId id="2147485664"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6/28/18</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72826778"/>
      </p:ext>
    </p:extLst>
  </p:cSld>
  <p:clrMap bg1="lt1" tx1="dk1" bg2="lt2" tx2="dk2" accent1="accent1" accent2="accent2" accent3="accent3" accent4="accent4" accent5="accent5" accent6="accent6" hlink="hlink" folHlink="folHlink"/>
  <p:sldLayoutIdLst>
    <p:sldLayoutId id="2147485666" r:id="rId1"/>
    <p:sldLayoutId id="2147485667" r:id="rId2"/>
    <p:sldLayoutId id="2147485668" r:id="rId3"/>
    <p:sldLayoutId id="2147485669" r:id="rId4"/>
    <p:sldLayoutId id="2147485670" r:id="rId5"/>
    <p:sldLayoutId id="2147485671" r:id="rId6"/>
    <p:sldLayoutId id="2147485672" r:id="rId7"/>
    <p:sldLayoutId id="2147485673" r:id="rId8"/>
    <p:sldLayoutId id="2147485674" r:id="rId9"/>
    <p:sldLayoutId id="2147485675" r:id="rId10"/>
    <p:sldLayoutId id="2147485676" r:id="rId11"/>
    <p:sldLayoutId id="2147485677" r:id="rId12"/>
  </p:sldLayoutIdLs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8738813"/>
      </p:ext>
    </p:extLst>
  </p:cSld>
  <p:clrMap bg1="lt1" tx1="dk1" bg2="lt2" tx2="dk2" accent1="accent1" accent2="accent2" accent3="accent3" accent4="accent4" accent5="accent5" accent6="accent6" hlink="hlink" folHlink="folHlink"/>
  <p:sldLayoutIdLst>
    <p:sldLayoutId id="2147485715" r:id="rId1"/>
    <p:sldLayoutId id="2147485716" r:id="rId2"/>
    <p:sldLayoutId id="2147485717" r:id="rId3"/>
    <p:sldLayoutId id="2147485718" r:id="rId4"/>
    <p:sldLayoutId id="2147485719" r:id="rId5"/>
    <p:sldLayoutId id="2147485720" r:id="rId6"/>
    <p:sldLayoutId id="2147485721" r:id="rId7"/>
    <p:sldLayoutId id="2147485722" r:id="rId8"/>
    <p:sldLayoutId id="2147485723" r:id="rId9"/>
    <p:sldLayoutId id="2147485724" r:id="rId10"/>
    <p:sldLayoutId id="2147485725" r:id="rId11"/>
    <p:sldLayoutId id="214748572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ko-KR" altLang="en-US" dirty="0"/>
              <a:t>마스터 제목 스타일 편집</a:t>
            </a:r>
          </a:p>
        </p:txBody>
      </p:sp>
      <p:sp>
        <p:nvSpPr>
          <p:cNvPr id="3" name="텍스트 개체 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2"/>
          </p:nvPr>
        </p:nvSpPr>
        <p:spPr>
          <a:xfrm>
            <a:off x="457200" y="6453336"/>
            <a:ext cx="2133600" cy="268139"/>
          </a:xfrm>
          <a:prstGeom prst="rect">
            <a:avLst/>
          </a:prstGeom>
        </p:spPr>
        <p:txBody>
          <a:bodyPr vert="horz" lIns="91440" tIns="45720" rIns="91440" bIns="45720" rtlCol="0" anchor="ctr"/>
          <a:lstStyle>
            <a:lvl1pPr algn="l">
              <a:defRPr sz="1200">
                <a:solidFill>
                  <a:schemeClr val="tx1">
                    <a:tint val="75000"/>
                  </a:schemeClr>
                </a:solidFill>
              </a:defRPr>
            </a:lvl1pPr>
          </a:lstStyle>
          <a:p>
            <a:pPr latinLnBrk="1"/>
            <a:fld id="{FB30EDBD-1C2D-4C1E-B459-B60219FAB484}" type="datetimeFigureOut">
              <a:rPr lang="ko-KR" altLang="en-US" smtClean="0">
                <a:solidFill>
                  <a:prstClr val="black">
                    <a:tint val="75000"/>
                  </a:prstClr>
                </a:solidFill>
                <a:latin typeface="Calibri"/>
                <a:ea typeface="나눔고딕"/>
              </a:rPr>
              <a:pPr latinLnBrk="1"/>
              <a:t>2018. 6. 28.</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3"/>
          </p:nvPr>
        </p:nvSpPr>
        <p:spPr>
          <a:xfrm>
            <a:off x="3124200" y="6453336"/>
            <a:ext cx="2895600" cy="268139"/>
          </a:xfrm>
          <a:prstGeom prst="rect">
            <a:avLst/>
          </a:prstGeom>
        </p:spPr>
        <p:txBody>
          <a:bodyPr vert="horz" lIns="91440" tIns="45720" rIns="91440" bIns="45720" rtlCol="0" anchor="ctr"/>
          <a:lstStyle>
            <a:lvl1pPr algn="ctr">
              <a:defRPr sz="1200">
                <a:solidFill>
                  <a:schemeClr val="tx1">
                    <a:tint val="75000"/>
                  </a:schemeClr>
                </a:solidFill>
              </a:defRPr>
            </a:lvl1pPr>
          </a:lstStyle>
          <a:p>
            <a:pPr latinLnBrk="1"/>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4"/>
          </p:nvPr>
        </p:nvSpPr>
        <p:spPr>
          <a:xfrm>
            <a:off x="6553200" y="6453336"/>
            <a:ext cx="2133600" cy="268139"/>
          </a:xfrm>
          <a:prstGeom prst="rect">
            <a:avLst/>
          </a:prstGeom>
        </p:spPr>
        <p:txBody>
          <a:bodyPr vert="horz" lIns="91440" tIns="45720" rIns="91440" bIns="45720" rtlCol="0" anchor="ctr"/>
          <a:lstStyle>
            <a:lvl1pPr algn="r">
              <a:defRPr sz="1200">
                <a:solidFill>
                  <a:schemeClr val="tx1">
                    <a:tint val="75000"/>
                  </a:schemeClr>
                </a:solidFill>
              </a:defRPr>
            </a:lvl1pPr>
          </a:lstStyle>
          <a:p>
            <a:pPr latinLnBrk="1"/>
            <a:fld id="{4BEDD84E-25D4-4983-8AA1-2863C96F08D9}" type="slidenum">
              <a:rPr lang="ko-KR" altLang="en-US" smtClean="0">
                <a:solidFill>
                  <a:prstClr val="black">
                    <a:tint val="75000"/>
                  </a:prstClr>
                </a:solidFill>
                <a:latin typeface="Calibri"/>
                <a:ea typeface="나눔고딕"/>
              </a:rPr>
              <a:pPr latinLnBrk="1"/>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377926446"/>
      </p:ext>
    </p:extLst>
  </p:cSld>
  <p:clrMap bg1="lt1" tx1="dk1" bg2="lt2" tx2="dk2" accent1="accent1" accent2="accent2" accent3="accent3" accent4="accent4" accent5="accent5" accent6="accent6" hlink="hlink" folHlink="folHlink"/>
  <p:sldLayoutIdLst>
    <p:sldLayoutId id="2147486473" r:id="rId1"/>
    <p:sldLayoutId id="2147486474" r:id="rId2"/>
    <p:sldLayoutId id="2147486475" r:id="rId3"/>
    <p:sldLayoutId id="2147486476" r:id="rId4"/>
    <p:sldLayoutId id="2147486477" r:id="rId5"/>
    <p:sldLayoutId id="2147486478" r:id="rId6"/>
    <p:sldLayoutId id="2147486479" r:id="rId7"/>
  </p:sldLayoutIdLst>
  <p:txStyles>
    <p:titleStyle>
      <a:lvl1pPr algn="ctr" defTabSz="914400" rtl="0" eaLnBrk="1" latinLnBrk="1"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218258153"/>
      </p:ext>
    </p:extLst>
  </p:cSld>
  <p:clrMap bg1="lt1" tx1="dk1" bg2="lt2" tx2="dk2" accent1="accent1" accent2="accent2" accent3="accent3" accent4="accent4" accent5="accent5" accent6="accent6" hlink="hlink" folHlink="folHlink"/>
  <p:sldLayoutIdLst>
    <p:sldLayoutId id="2147486595" r:id="rId1"/>
    <p:sldLayoutId id="2147486596" r:id="rId2"/>
    <p:sldLayoutId id="2147486597" r:id="rId3"/>
    <p:sldLayoutId id="2147486598" r:id="rId4"/>
    <p:sldLayoutId id="2147486599" r:id="rId5"/>
    <p:sldLayoutId id="2147486600" r:id="rId6"/>
    <p:sldLayoutId id="2147486601" r:id="rId7"/>
    <p:sldLayoutId id="2147486602" r:id="rId8"/>
    <p:sldLayoutId id="2147486603" r:id="rId9"/>
    <p:sldLayoutId id="2147486604" r:id="rId10"/>
    <p:sldLayoutId id="214748660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993137702"/>
      </p:ext>
    </p:extLst>
  </p:cSld>
  <p:clrMap bg1="lt1" tx1="dk1" bg2="lt2" tx2="dk2" accent1="accent1" accent2="accent2" accent3="accent3" accent4="accent4" accent5="accent5" accent6="accent6" hlink="hlink" folHlink="folHlink"/>
  <p:sldLayoutIdLst>
    <p:sldLayoutId id="2147486655" r:id="rId1"/>
    <p:sldLayoutId id="2147486656" r:id="rId2"/>
    <p:sldLayoutId id="2147486657" r:id="rId3"/>
    <p:sldLayoutId id="2147486658" r:id="rId4"/>
    <p:sldLayoutId id="2147486659" r:id="rId5"/>
    <p:sldLayoutId id="2147486660" r:id="rId6"/>
    <p:sldLayoutId id="2147486661" r:id="rId7"/>
    <p:sldLayoutId id="2147486662" r:id="rId8"/>
    <p:sldLayoutId id="2147486663" r:id="rId9"/>
    <p:sldLayoutId id="2147486664" r:id="rId10"/>
    <p:sldLayoutId id="214748666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924111932"/>
      </p:ext>
    </p:extLst>
  </p:cSld>
  <p:clrMap bg1="lt1" tx1="dk1" bg2="lt2" tx2="dk2" accent1="accent1" accent2="accent2" accent3="accent3" accent4="accent4" accent5="accent5" accent6="accent6" hlink="hlink" folHlink="folHlink"/>
  <p:sldLayoutIdLst>
    <p:sldLayoutId id="2147486848" r:id="rId1"/>
    <p:sldLayoutId id="2147486849" r:id="rId2"/>
    <p:sldLayoutId id="2147486850" r:id="rId3"/>
    <p:sldLayoutId id="2147486851" r:id="rId4"/>
    <p:sldLayoutId id="2147486852" r:id="rId5"/>
    <p:sldLayoutId id="2147486853" r:id="rId6"/>
    <p:sldLayoutId id="2147486854" r:id="rId7"/>
    <p:sldLayoutId id="2147486855" r:id="rId8"/>
    <p:sldLayoutId id="2147486856" r:id="rId9"/>
    <p:sldLayoutId id="2147486857" r:id="rId10"/>
    <p:sldLayoutId id="214748685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4"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48319655"/>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 id="2147488265" r:id="rId12"/>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6494495"/>
      </p:ext>
    </p:extLst>
  </p:cSld>
  <p:clrMap bg1="lt1" tx1="dk1" bg2="lt2" tx2="dk2" accent1="accent1" accent2="accent2" accent3="accent3" accent4="accent4" accent5="accent5" accent6="accent6" hlink="hlink" folHlink="folHlink"/>
  <p:sldLayoutIdLst>
    <p:sldLayoutId id="2147486872" r:id="rId1"/>
    <p:sldLayoutId id="2147486873" r:id="rId2"/>
    <p:sldLayoutId id="2147486874" r:id="rId3"/>
    <p:sldLayoutId id="2147486875" r:id="rId4"/>
    <p:sldLayoutId id="2147486876" r:id="rId5"/>
    <p:sldLayoutId id="2147486877" r:id="rId6"/>
    <p:sldLayoutId id="2147486878" r:id="rId7"/>
    <p:sldLayoutId id="2147486879" r:id="rId8"/>
    <p:sldLayoutId id="2147486880" r:id="rId9"/>
    <p:sldLayoutId id="2147486881" r:id="rId10"/>
    <p:sldLayoutId id="2147486882"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62315748"/>
      </p:ext>
    </p:extLst>
  </p:cSld>
  <p:clrMap bg1="lt1" tx1="dk1" bg2="lt2" tx2="dk2" accent1="accent1" accent2="accent2" accent3="accent3" accent4="accent4" accent5="accent5" accent6="accent6" hlink="hlink" folHlink="folHlink"/>
  <p:sldLayoutIdLst>
    <p:sldLayoutId id="2147486967" r:id="rId1"/>
    <p:sldLayoutId id="2147486968" r:id="rId2"/>
    <p:sldLayoutId id="2147486969" r:id="rId3"/>
    <p:sldLayoutId id="2147486970" r:id="rId4"/>
    <p:sldLayoutId id="2147486971" r:id="rId5"/>
    <p:sldLayoutId id="2147486972" r:id="rId6"/>
    <p:sldLayoutId id="2147486973" r:id="rId7"/>
    <p:sldLayoutId id="2147486974" r:id="rId8"/>
    <p:sldLayoutId id="2147486975" r:id="rId9"/>
    <p:sldLayoutId id="2147486976" r:id="rId10"/>
    <p:sldLayoutId id="2147486977"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73303577"/>
      </p:ext>
    </p:extLst>
  </p:cSld>
  <p:clrMap bg1="lt1" tx1="dk1" bg2="lt2" tx2="dk2" accent1="accent1" accent2="accent2" accent3="accent3" accent4="accent4" accent5="accent5" accent6="accent6" hlink="hlink" folHlink="folHlink"/>
  <p:sldLayoutIdLst>
    <p:sldLayoutId id="2147487085" r:id="rId1"/>
    <p:sldLayoutId id="2147487086" r:id="rId2"/>
    <p:sldLayoutId id="2147487087" r:id="rId3"/>
    <p:sldLayoutId id="2147487088" r:id="rId4"/>
    <p:sldLayoutId id="2147487089" r:id="rId5"/>
    <p:sldLayoutId id="2147487090" r:id="rId6"/>
    <p:sldLayoutId id="2147487091" r:id="rId7"/>
    <p:sldLayoutId id="2147487092" r:id="rId8"/>
    <p:sldLayoutId id="2147487093" r:id="rId9"/>
    <p:sldLayoutId id="2147487094" r:id="rId10"/>
    <p:sldLayoutId id="214748709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107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3107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B223C560-0E5F-EA4E-BC8F-576A57968152}" type="slidenum">
              <a:rPr lang="en-US" altLang="en-US"/>
              <a:pPr>
                <a:defRPr/>
              </a:pPr>
              <a:t>‹#›</a:t>
            </a:fld>
            <a:endParaRPr lang="en-US" altLang="en-US"/>
          </a:p>
        </p:txBody>
      </p:sp>
      <p:sp>
        <p:nvSpPr>
          <p:cNvPr id="13107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3107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31080" name="Picture 7" descr="safari.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79388" y="6453188"/>
            <a:ext cx="1079500" cy="312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3472234"/>
      </p:ext>
    </p:extLst>
  </p:cSld>
  <p:clrMap bg1="lt1" tx1="dk1" bg2="lt2" tx2="dk2" accent1="accent1" accent2="accent2" accent3="accent3" accent4="accent4" accent5="accent5" accent6="accent6" hlink="hlink" folHlink="folHlink"/>
  <p:sldLayoutIdLst>
    <p:sldLayoutId id="2147487121" r:id="rId1"/>
    <p:sldLayoutId id="2147487122" r:id="rId2"/>
    <p:sldLayoutId id="2147487123" r:id="rId3"/>
    <p:sldLayoutId id="2147487124" r:id="rId4"/>
    <p:sldLayoutId id="2147487125" r:id="rId5"/>
    <p:sldLayoutId id="2147487126" r:id="rId6"/>
    <p:sldLayoutId id="2147487127" r:id="rId7"/>
    <p:sldLayoutId id="2147487128" r:id="rId8"/>
    <p:sldLayoutId id="2147487129" r:id="rId9"/>
    <p:sldLayoutId id="2147487130" r:id="rId10"/>
    <p:sldLayoutId id="214748713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6/28/18</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929406329"/>
      </p:ext>
    </p:extLst>
  </p:cSld>
  <p:clrMap bg1="lt1" tx1="dk1" bg2="lt2" tx2="dk2" accent1="accent1" accent2="accent2" accent3="accent3" accent4="accent4" accent5="accent5" accent6="accent6" hlink="hlink" folHlink="folHlink"/>
  <p:sldLayoutIdLst>
    <p:sldLayoutId id="2147487145" r:id="rId1"/>
    <p:sldLayoutId id="2147487146" r:id="rId2"/>
    <p:sldLayoutId id="2147487147" r:id="rId3"/>
    <p:sldLayoutId id="2147487148" r:id="rId4"/>
    <p:sldLayoutId id="2147487149" r:id="rId5"/>
    <p:sldLayoutId id="2147487150" r:id="rId6"/>
    <p:sldLayoutId id="2147487151" r:id="rId7"/>
    <p:sldLayoutId id="2147487152" r:id="rId8"/>
    <p:sldLayoutId id="2147487153" r:id="rId9"/>
    <p:sldLayoutId id="2147487154" r:id="rId10"/>
    <p:sldLayoutId id="2147487155" r:id="rId11"/>
    <p:sldLayoutId id="2147487156" r:id="rId12"/>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998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69987"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EFC36330-171D-874A-B302-CA3D70443983}" type="slidenum">
              <a:rPr lang="en-US" altLang="en-US"/>
              <a:pPr>
                <a:defRPr/>
              </a:pPr>
              <a:t>‹#›</a:t>
            </a:fld>
            <a:endParaRPr lang="en-US" altLang="en-US"/>
          </a:p>
        </p:txBody>
      </p:sp>
      <p:sp>
        <p:nvSpPr>
          <p:cNvPr id="169990"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69991"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69992" name="Picture 7" descr="safari.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79388" y="6453188"/>
            <a:ext cx="1079500" cy="312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560839"/>
      </p:ext>
    </p:extLst>
  </p:cSld>
  <p:clrMap bg1="lt1" tx1="dk1" bg2="lt2" tx2="dk2" accent1="accent1" accent2="accent2" accent3="accent3" accent4="accent4" accent5="accent5" accent6="accent6" hlink="hlink" folHlink="folHlink"/>
  <p:sldLayoutIdLst>
    <p:sldLayoutId id="2147487195" r:id="rId1"/>
    <p:sldLayoutId id="2147487196" r:id="rId2"/>
    <p:sldLayoutId id="2147487197" r:id="rId3"/>
    <p:sldLayoutId id="2147487198" r:id="rId4"/>
    <p:sldLayoutId id="2147487199" r:id="rId5"/>
    <p:sldLayoutId id="2147487200" r:id="rId6"/>
    <p:sldLayoutId id="2147487201" r:id="rId7"/>
    <p:sldLayoutId id="2147487202" r:id="rId8"/>
    <p:sldLayoutId id="2147487203" r:id="rId9"/>
    <p:sldLayoutId id="2147487204" r:id="rId10"/>
    <p:sldLayoutId id="214748720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891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3891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72694B9D-8BFE-654E-8D86-2D1B27ECA5D0}" type="slidenum">
              <a:rPr lang="en-US" altLang="en-US"/>
              <a:pPr>
                <a:defRPr/>
              </a:pPr>
              <a:t>‹#›</a:t>
            </a:fld>
            <a:endParaRPr lang="en-US" altLang="en-US"/>
          </a:p>
        </p:txBody>
      </p:sp>
      <p:sp>
        <p:nvSpPr>
          <p:cNvPr id="3891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3891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237550987"/>
      </p:ext>
    </p:extLst>
  </p:cSld>
  <p:clrMap bg1="lt1" tx1="dk1" bg2="lt2" tx2="dk2" accent1="accent1" accent2="accent2" accent3="accent3" accent4="accent4" accent5="accent5" accent6="accent6" hlink="hlink" folHlink="folHlink"/>
  <p:sldLayoutIdLst>
    <p:sldLayoutId id="2147487207" r:id="rId1"/>
    <p:sldLayoutId id="2147487208" r:id="rId2"/>
    <p:sldLayoutId id="2147487209" r:id="rId3"/>
    <p:sldLayoutId id="2147487210" r:id="rId4"/>
    <p:sldLayoutId id="2147487211" r:id="rId5"/>
    <p:sldLayoutId id="2147487212" r:id="rId6"/>
    <p:sldLayoutId id="2147487213" r:id="rId7"/>
    <p:sldLayoutId id="2147487214" r:id="rId8"/>
    <p:sldLayoutId id="2147487215" r:id="rId9"/>
    <p:sldLayoutId id="2147487216" r:id="rId10"/>
    <p:sldLayoutId id="2147487217"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94431041"/>
      </p:ext>
    </p:extLst>
  </p:cSld>
  <p:clrMap bg1="lt1" tx1="dk1" bg2="lt2" tx2="dk2" accent1="accent1" accent2="accent2" accent3="accent3" accent4="accent4" accent5="accent5" accent6="accent6" hlink="hlink" folHlink="folHlink"/>
  <p:sldLayoutIdLst>
    <p:sldLayoutId id="2147487259" r:id="rId1"/>
    <p:sldLayoutId id="2147487260" r:id="rId2"/>
    <p:sldLayoutId id="2147487261" r:id="rId3"/>
    <p:sldLayoutId id="2147487262" r:id="rId4"/>
    <p:sldLayoutId id="2147487263" r:id="rId5"/>
    <p:sldLayoutId id="2147487264" r:id="rId6"/>
    <p:sldLayoutId id="2147487265" r:id="rId7"/>
    <p:sldLayoutId id="2147487266" r:id="rId8"/>
    <p:sldLayoutId id="2147487267" r:id="rId9"/>
    <p:sldLayoutId id="2147487268" r:id="rId10"/>
    <p:sldLayoutId id="214748726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44286491"/>
      </p:ext>
    </p:extLst>
  </p:cSld>
  <p:clrMap bg1="lt1" tx1="dk1" bg2="lt2" tx2="dk2" accent1="accent1" accent2="accent2" accent3="accent3" accent4="accent4" accent5="accent5" accent6="accent6" hlink="hlink" folHlink="folHlink"/>
  <p:sldLayoutIdLst>
    <p:sldLayoutId id="2147487279" r:id="rId1"/>
    <p:sldLayoutId id="2147487280" r:id="rId2"/>
    <p:sldLayoutId id="2147487281" r:id="rId3"/>
    <p:sldLayoutId id="2147487282" r:id="rId4"/>
    <p:sldLayoutId id="2147487283" r:id="rId5"/>
    <p:sldLayoutId id="2147487284" r:id="rId6"/>
    <p:sldLayoutId id="2147487285" r:id="rId7"/>
    <p:sldLayoutId id="2147487286" r:id="rId8"/>
    <p:sldLayoutId id="2147487287" r:id="rId9"/>
    <p:sldLayoutId id="2147487288" r:id="rId10"/>
    <p:sldLayoutId id="214748728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9810" name="Title Placeholder 1"/>
          <p:cNvSpPr>
            <a:spLocks noGrp="1"/>
          </p:cNvSpPr>
          <p:nvPr>
            <p:ph type="title"/>
          </p:nvPr>
        </p:nvSpPr>
        <p:spPr bwMode="auto">
          <a:xfrm>
            <a:off x="228600" y="152400"/>
            <a:ext cx="86868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9811" name="Text Placeholder 2"/>
          <p:cNvSpPr>
            <a:spLocks noGrp="1"/>
          </p:cNvSpPr>
          <p:nvPr>
            <p:ph type="body" idx="1"/>
          </p:nvPr>
        </p:nvSpPr>
        <p:spPr bwMode="auto">
          <a:xfrm>
            <a:off x="228600" y="1219200"/>
            <a:ext cx="8686800" cy="550227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fontAlgn="auto">
              <a:spcBef>
                <a:spcPts val="0"/>
              </a:spcBef>
              <a:spcAft>
                <a:spcPts val="0"/>
              </a:spcAft>
              <a:defRPr sz="1200" smtClean="0">
                <a:solidFill>
                  <a:prstClr val="black">
                    <a:tint val="75000"/>
                  </a:prstClr>
                </a:solidFill>
                <a:latin typeface="Calibri"/>
                <a:ea typeface="+mn-ea"/>
                <a:cs typeface="+mn-cs"/>
              </a:defRPr>
            </a:lvl1pPr>
          </a:lstStyle>
          <a:p>
            <a:pPr>
              <a:defRPr/>
            </a:pPr>
            <a:fld id="{04427566-1EA6-5D4B-A5C7-FD3E6A54EA41}" type="slidenum">
              <a:rPr lang="en-US"/>
              <a:pPr>
                <a:defRPr/>
              </a:pPr>
              <a:t>‹#›</a:t>
            </a:fld>
            <a:endParaRPr lang="en-US"/>
          </a:p>
        </p:txBody>
      </p:sp>
    </p:spTree>
    <p:extLst>
      <p:ext uri="{BB962C8B-B14F-4D97-AF65-F5344CB8AC3E}">
        <p14:creationId xmlns:p14="http://schemas.microsoft.com/office/powerpoint/2010/main" val="1294643020"/>
      </p:ext>
    </p:extLst>
  </p:cSld>
  <p:clrMap bg1="lt1" tx1="dk1" bg2="lt2" tx2="dk2" accent1="accent1" accent2="accent2" accent3="accent3" accent4="accent4" accent5="accent5" accent6="accent6" hlink="hlink" folHlink="folHlink"/>
  <p:sldLayoutIdLst>
    <p:sldLayoutId id="2147487376" r:id="rId1"/>
    <p:sldLayoutId id="2147487377" r:id="rId2"/>
    <p:sldLayoutId id="2147487378" r:id="rId3"/>
    <p:sldLayoutId id="2147487379" r:id="rId4"/>
    <p:sldLayoutId id="2147487380" r:id="rId5"/>
    <p:sldLayoutId id="2147487381" r:id="rId6"/>
    <p:sldLayoutId id="2147487382" r:id="rId7"/>
    <p:sldLayoutId id="2147487383" r:id="rId8"/>
    <p:sldLayoutId id="2147487384" r:id="rId9"/>
    <p:sldLayoutId id="2147487385" r:id="rId10"/>
    <p:sldLayoutId id="2147487386"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fontAlgn="base">
        <a:lnSpc>
          <a:spcPct val="90000"/>
        </a:lnSpc>
        <a:spcBef>
          <a:spcPct val="0"/>
        </a:spcBef>
        <a:spcAft>
          <a:spcPct val="0"/>
        </a:spcAft>
        <a:defRPr sz="4400" kern="1200">
          <a:solidFill>
            <a:schemeClr val="tx1"/>
          </a:solidFill>
          <a:latin typeface="+mj-lt"/>
          <a:ea typeface="ＭＳ Ｐゴシック" charset="0"/>
          <a:cs typeface="ＭＳ Ｐゴシック" charset="0"/>
        </a:defRPr>
      </a:lvl1pPr>
      <a:lvl2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2pPr>
      <a:lvl3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3pPr>
      <a:lvl4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4pPr>
      <a:lvl5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5pPr>
      <a:lvl6pPr marL="4572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6pPr>
      <a:lvl7pPr marL="9144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7pPr>
      <a:lvl8pPr marL="13716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8pPr>
      <a:lvl9pPr marL="18288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9pPr>
    </p:titleStyle>
    <p:bodyStyle>
      <a:lvl1pPr marL="228600" indent="-228600" algn="l" rtl="0" fontAlgn="base">
        <a:lnSpc>
          <a:spcPct val="90000"/>
        </a:lnSpc>
        <a:spcBef>
          <a:spcPts val="1000"/>
        </a:spcBef>
        <a:spcAft>
          <a:spcPct val="0"/>
        </a:spcAft>
        <a:buFont typeface="Arial" charset="0"/>
        <a:buChar char="•"/>
        <a:defRPr sz="2800" kern="1200">
          <a:solidFill>
            <a:schemeClr val="tx1"/>
          </a:solidFill>
          <a:latin typeface="+mn-lt"/>
          <a:ea typeface="ＭＳ Ｐゴシック" charset="0"/>
          <a:cs typeface="ＭＳ Ｐゴシック" charset="0"/>
        </a:defRPr>
      </a:lvl1pPr>
      <a:lvl2pPr marL="685800" indent="-228600" algn="l" rtl="0" fontAlgn="base">
        <a:lnSpc>
          <a:spcPct val="90000"/>
        </a:lnSpc>
        <a:spcBef>
          <a:spcPts val="500"/>
        </a:spcBef>
        <a:spcAft>
          <a:spcPct val="0"/>
        </a:spcAft>
        <a:buFont typeface="Arial" charset="0"/>
        <a:buChar char="•"/>
        <a:defRPr sz="2400" kern="1200">
          <a:solidFill>
            <a:schemeClr val="tx1"/>
          </a:solidFill>
          <a:latin typeface="+mn-lt"/>
          <a:ea typeface="ＭＳ Ｐゴシック" charset="0"/>
          <a:cs typeface="+mn-cs"/>
        </a:defRPr>
      </a:lvl2pPr>
      <a:lvl3pPr marL="1143000" indent="-228600" algn="l" rtl="0" fontAlgn="base">
        <a:lnSpc>
          <a:spcPct val="90000"/>
        </a:lnSpc>
        <a:spcBef>
          <a:spcPts val="500"/>
        </a:spcBef>
        <a:spcAft>
          <a:spcPct val="0"/>
        </a:spcAft>
        <a:buFont typeface="Arial" charset="0"/>
        <a:buChar char="•"/>
        <a:defRPr sz="2000" kern="1200">
          <a:solidFill>
            <a:schemeClr val="tx1"/>
          </a:solidFill>
          <a:latin typeface="+mn-lt"/>
          <a:ea typeface="ＭＳ Ｐゴシック" charset="0"/>
          <a:cs typeface="+mn-cs"/>
        </a:defRPr>
      </a:lvl3pPr>
      <a:lvl4pPr marL="1600200" indent="-228600" algn="l" rtl="0" fontAlgn="base">
        <a:lnSpc>
          <a:spcPct val="90000"/>
        </a:lnSpc>
        <a:spcBef>
          <a:spcPts val="500"/>
        </a:spcBef>
        <a:spcAft>
          <a:spcPct val="0"/>
        </a:spcAft>
        <a:buFont typeface="Arial" charset="0"/>
        <a:buChar char="•"/>
        <a:defRPr kern="1200">
          <a:solidFill>
            <a:schemeClr val="tx1"/>
          </a:solidFill>
          <a:latin typeface="+mn-lt"/>
          <a:ea typeface="ＭＳ Ｐゴシック" charset="0"/>
          <a:cs typeface="+mn-cs"/>
        </a:defRPr>
      </a:lvl4pPr>
      <a:lvl5pPr marL="2057400" indent="-228600" algn="l" rtl="0" fontAlgn="base">
        <a:lnSpc>
          <a:spcPct val="90000"/>
        </a:lnSpc>
        <a:spcBef>
          <a:spcPts val="500"/>
        </a:spcBef>
        <a:spcAft>
          <a:spcPct val="0"/>
        </a:spcAft>
        <a:buFont typeface="Arial" charset="0"/>
        <a:buChar char="•"/>
        <a:defRPr kern="1200">
          <a:solidFill>
            <a:schemeClr val="tx1"/>
          </a:solidFill>
          <a:latin typeface="+mn-lt"/>
          <a:ea typeface="ＭＳ Ｐゴシック"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3951778093"/>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4277362"/>
      </p:ext>
    </p:extLst>
  </p:cSld>
  <p:clrMap bg1="lt1" tx1="dk1" bg2="lt2" tx2="dk2" accent1="accent1" accent2="accent2" accent3="accent3" accent4="accent4" accent5="accent5" accent6="accent6" hlink="hlink" folHlink="folHlink"/>
  <p:sldLayoutIdLst>
    <p:sldLayoutId id="2147487424" r:id="rId1"/>
    <p:sldLayoutId id="2147487425" r:id="rId2"/>
    <p:sldLayoutId id="2147487426" r:id="rId3"/>
    <p:sldLayoutId id="2147487427" r:id="rId4"/>
    <p:sldLayoutId id="2147487428" r:id="rId5"/>
    <p:sldLayoutId id="2147487429" r:id="rId6"/>
    <p:sldLayoutId id="2147487430" r:id="rId7"/>
    <p:sldLayoutId id="2147487431" r:id="rId8"/>
    <p:sldLayoutId id="2147487432" r:id="rId9"/>
    <p:sldLayoutId id="2147487433" r:id="rId10"/>
    <p:sldLayoutId id="2147487434"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9667958"/>
      </p:ext>
    </p:extLst>
  </p:cSld>
  <p:clrMap bg1="lt1" tx1="dk1" bg2="lt2" tx2="dk2" accent1="accent1" accent2="accent2" accent3="accent3" accent4="accent4" accent5="accent5" accent6="accent6" hlink="hlink" folHlink="folHlink"/>
  <p:sldLayoutIdLst>
    <p:sldLayoutId id="2147487537" r:id="rId1"/>
    <p:sldLayoutId id="2147487538" r:id="rId2"/>
    <p:sldLayoutId id="2147487539" r:id="rId3"/>
    <p:sldLayoutId id="2147487540" r:id="rId4"/>
    <p:sldLayoutId id="2147487541" r:id="rId5"/>
    <p:sldLayoutId id="2147487542" r:id="rId6"/>
    <p:sldLayoutId id="2147487543" r:id="rId7"/>
    <p:sldLayoutId id="2147487544" r:id="rId8"/>
    <p:sldLayoutId id="2147487545" r:id="rId9"/>
    <p:sldLayoutId id="2147487546" r:id="rId10"/>
    <p:sldLayoutId id="2147487547"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4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07527537"/>
      </p:ext>
    </p:extLst>
  </p:cSld>
  <p:clrMap bg1="lt1" tx1="dk1" bg2="lt2" tx2="dk2" accent1="accent1" accent2="accent2" accent3="accent3" accent4="accent4" accent5="accent5" accent6="accent6" hlink="hlink" folHlink="folHlink"/>
  <p:sldLayoutIdLst>
    <p:sldLayoutId id="2147487575" r:id="rId1"/>
    <p:sldLayoutId id="2147487576" r:id="rId2"/>
    <p:sldLayoutId id="2147487577" r:id="rId3"/>
    <p:sldLayoutId id="2147487578" r:id="rId4"/>
    <p:sldLayoutId id="2147487579" r:id="rId5"/>
    <p:sldLayoutId id="2147487580" r:id="rId6"/>
    <p:sldLayoutId id="2147487581" r:id="rId7"/>
    <p:sldLayoutId id="2147487582" r:id="rId8"/>
    <p:sldLayoutId id="2147487583" r:id="rId9"/>
    <p:sldLayoutId id="2147487584" r:id="rId10"/>
    <p:sldLayoutId id="214748758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24069023"/>
      </p:ext>
    </p:extLst>
  </p:cSld>
  <p:clrMap bg1="lt1" tx1="dk1" bg2="lt2" tx2="dk2" accent1="accent1" accent2="accent2" accent3="accent3" accent4="accent4" accent5="accent5" accent6="accent6" hlink="hlink" folHlink="folHlink"/>
  <p:sldLayoutIdLst>
    <p:sldLayoutId id="2147487624" r:id="rId1"/>
    <p:sldLayoutId id="2147487625" r:id="rId2"/>
    <p:sldLayoutId id="2147487626" r:id="rId3"/>
    <p:sldLayoutId id="2147487627" r:id="rId4"/>
    <p:sldLayoutId id="2147487628" r:id="rId5"/>
    <p:sldLayoutId id="2147487629" r:id="rId6"/>
    <p:sldLayoutId id="2147487630" r:id="rId7"/>
    <p:sldLayoutId id="2147487631" r:id="rId8"/>
    <p:sldLayoutId id="2147487632" r:id="rId9"/>
    <p:sldLayoutId id="2147487633" r:id="rId10"/>
    <p:sldLayoutId id="214748763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93476656"/>
      </p:ext>
    </p:extLst>
  </p:cSld>
  <p:clrMap bg1="lt1" tx1="dk1" bg2="lt2" tx2="dk2" accent1="accent1" accent2="accent2" accent3="accent3" accent4="accent4" accent5="accent5" accent6="accent6" hlink="hlink" folHlink="folHlink"/>
  <p:sldLayoutIdLst>
    <p:sldLayoutId id="2147487708" r:id="rId1"/>
    <p:sldLayoutId id="2147487709" r:id="rId2"/>
    <p:sldLayoutId id="2147487710" r:id="rId3"/>
    <p:sldLayoutId id="2147487711" r:id="rId4"/>
    <p:sldLayoutId id="2147487712" r:id="rId5"/>
    <p:sldLayoutId id="2147487713" r:id="rId6"/>
    <p:sldLayoutId id="2147487714" r:id="rId7"/>
    <p:sldLayoutId id="2147487715" r:id="rId8"/>
    <p:sldLayoutId id="2147487716" r:id="rId9"/>
    <p:sldLayoutId id="2147487717" r:id="rId10"/>
    <p:sldLayoutId id="214748771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732552433"/>
      </p:ext>
    </p:extLst>
  </p:cSld>
  <p:clrMap bg1="lt1" tx1="dk1" bg2="lt2" tx2="dk2" accent1="accent1" accent2="accent2" accent3="accent3" accent4="accent4" accent5="accent5" accent6="accent6" hlink="hlink" folHlink="folHlink"/>
  <p:sldLayoutIdLst>
    <p:sldLayoutId id="2147487732" r:id="rId1"/>
    <p:sldLayoutId id="2147487733" r:id="rId2"/>
    <p:sldLayoutId id="2147487734" r:id="rId3"/>
    <p:sldLayoutId id="2147487735" r:id="rId4"/>
    <p:sldLayoutId id="2147487736" r:id="rId5"/>
    <p:sldLayoutId id="2147487737" r:id="rId6"/>
    <p:sldLayoutId id="2147487738" r:id="rId7"/>
    <p:sldLayoutId id="2147487739" r:id="rId8"/>
    <p:sldLayoutId id="2147487740" r:id="rId9"/>
    <p:sldLayoutId id="2147487741" r:id="rId10"/>
    <p:sldLayoutId id="214748774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按一下以編輯母片標題樣式</a:t>
            </a:r>
            <a:endParaRPr lang="en-US" altLang="en-US"/>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900">
                <a:latin typeface="Garamond" pitchFamily="18" charset="0"/>
              </a:defRPr>
            </a:lvl1pPr>
          </a:lstStyle>
          <a:p>
            <a:endParaRPr 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Garamond" pitchFamily="18" charset="0"/>
              </a:defRPr>
            </a:lvl1pPr>
          </a:lstStyle>
          <a:p>
            <a:fld id="{4CAE9295-42F8-0747-9AE1-33958E89C374}" type="slidenum">
              <a:rPr lang="en-US" smtClean="0">
                <a:solidFill>
                  <a:srgbClr val="000000"/>
                </a:solidFill>
              </a:rPr>
              <a:pPr/>
              <a:t>‹#›</a:t>
            </a:fld>
            <a:endParaRPr 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826463370"/>
      </p:ext>
    </p:extLst>
  </p:cSld>
  <p:clrMap bg1="lt1" tx1="dk1" bg2="lt2" tx2="dk2" accent1="accent1" accent2="accent2" accent3="accent3" accent4="accent4" accent5="accent5" accent6="accent6" hlink="hlink" folHlink="folHlink"/>
  <p:sldLayoutIdLst>
    <p:sldLayoutId id="2147487744" r:id="rId1"/>
    <p:sldLayoutId id="2147487745" r:id="rId2"/>
    <p:sldLayoutId id="2147487746" r:id="rId3"/>
    <p:sldLayoutId id="2147487747" r:id="rId4"/>
    <p:sldLayoutId id="2147487748" r:id="rId5"/>
    <p:sldLayoutId id="2147487749" r:id="rId6"/>
    <p:sldLayoutId id="2147487750" r:id="rId7"/>
    <p:sldLayoutId id="2147487751" r:id="rId8"/>
    <p:sldLayoutId id="2147487752" r:id="rId9"/>
    <p:sldLayoutId id="2147487753" r:id="rId10"/>
    <p:sldLayoutId id="2147487754" r:id="rId11"/>
  </p:sldLayoutIdLst>
  <p:transition/>
  <p:hf hdr="0" ftr="0" dt="0"/>
  <p:txStyles>
    <p:titleStyle>
      <a:lvl1pPr algn="l" rtl="0" eaLnBrk="1" fontAlgn="base" hangingPunct="1">
        <a:spcBef>
          <a:spcPct val="0"/>
        </a:spcBef>
        <a:spcAft>
          <a:spcPct val="0"/>
        </a:spcAft>
        <a:defRPr sz="3000">
          <a:solidFill>
            <a:schemeClr val="tx2"/>
          </a:solidFill>
          <a:latin typeface="+mj-lt"/>
          <a:ea typeface="+mj-ea"/>
          <a:cs typeface="+mj-cs"/>
        </a:defRPr>
      </a:lvl1pPr>
      <a:lvl2pPr algn="l" rtl="0" eaLnBrk="1" fontAlgn="base" hangingPunct="1">
        <a:spcBef>
          <a:spcPct val="0"/>
        </a:spcBef>
        <a:spcAft>
          <a:spcPct val="0"/>
        </a:spcAft>
        <a:defRPr sz="3000">
          <a:solidFill>
            <a:schemeClr val="tx2"/>
          </a:solidFill>
          <a:latin typeface="Garamond" pitchFamily="18" charset="0"/>
        </a:defRPr>
      </a:lvl2pPr>
      <a:lvl3pPr algn="l" rtl="0" eaLnBrk="1" fontAlgn="base" hangingPunct="1">
        <a:spcBef>
          <a:spcPct val="0"/>
        </a:spcBef>
        <a:spcAft>
          <a:spcPct val="0"/>
        </a:spcAft>
        <a:defRPr sz="3000">
          <a:solidFill>
            <a:schemeClr val="tx2"/>
          </a:solidFill>
          <a:latin typeface="Garamond" pitchFamily="18" charset="0"/>
        </a:defRPr>
      </a:lvl3pPr>
      <a:lvl4pPr algn="l" rtl="0" eaLnBrk="1" fontAlgn="base" hangingPunct="1">
        <a:spcBef>
          <a:spcPct val="0"/>
        </a:spcBef>
        <a:spcAft>
          <a:spcPct val="0"/>
        </a:spcAft>
        <a:defRPr sz="3000">
          <a:solidFill>
            <a:schemeClr val="tx2"/>
          </a:solidFill>
          <a:latin typeface="Garamond" pitchFamily="18" charset="0"/>
        </a:defRPr>
      </a:lvl4pPr>
      <a:lvl5pPr algn="l" rtl="0" eaLnBrk="1" fontAlgn="base" hangingPunct="1">
        <a:spcBef>
          <a:spcPct val="0"/>
        </a:spcBef>
        <a:spcAft>
          <a:spcPct val="0"/>
        </a:spcAft>
        <a:defRPr sz="3000">
          <a:solidFill>
            <a:schemeClr val="tx2"/>
          </a:solidFill>
          <a:latin typeface="Garamond" pitchFamily="18" charset="0"/>
        </a:defRPr>
      </a:lvl5pPr>
      <a:lvl6pPr marL="342900" algn="l" rtl="0" eaLnBrk="1" fontAlgn="base" hangingPunct="1">
        <a:spcBef>
          <a:spcPct val="0"/>
        </a:spcBef>
        <a:spcAft>
          <a:spcPct val="0"/>
        </a:spcAft>
        <a:defRPr sz="3000">
          <a:solidFill>
            <a:schemeClr val="tx2"/>
          </a:solidFill>
          <a:latin typeface="Garamond" pitchFamily="18" charset="0"/>
        </a:defRPr>
      </a:lvl6pPr>
      <a:lvl7pPr marL="685800" algn="l" rtl="0" eaLnBrk="1" fontAlgn="base" hangingPunct="1">
        <a:spcBef>
          <a:spcPct val="0"/>
        </a:spcBef>
        <a:spcAft>
          <a:spcPct val="0"/>
        </a:spcAft>
        <a:defRPr sz="3000">
          <a:solidFill>
            <a:schemeClr val="tx2"/>
          </a:solidFill>
          <a:latin typeface="Garamond" pitchFamily="18" charset="0"/>
        </a:defRPr>
      </a:lvl7pPr>
      <a:lvl8pPr marL="1028700" algn="l" rtl="0" eaLnBrk="1" fontAlgn="base" hangingPunct="1">
        <a:spcBef>
          <a:spcPct val="0"/>
        </a:spcBef>
        <a:spcAft>
          <a:spcPct val="0"/>
        </a:spcAft>
        <a:defRPr sz="3000">
          <a:solidFill>
            <a:schemeClr val="tx2"/>
          </a:solidFill>
          <a:latin typeface="Garamond" pitchFamily="18" charset="0"/>
        </a:defRPr>
      </a:lvl8pPr>
      <a:lvl9pPr marL="1371600" algn="l" rtl="0" eaLnBrk="1" fontAlgn="base" hangingPunct="1">
        <a:spcBef>
          <a:spcPct val="0"/>
        </a:spcBef>
        <a:spcAft>
          <a:spcPct val="0"/>
        </a:spcAft>
        <a:defRPr sz="3000">
          <a:solidFill>
            <a:schemeClr val="tx2"/>
          </a:solidFill>
          <a:latin typeface="Garamond" pitchFamily="18" charset="0"/>
        </a:defRPr>
      </a:lvl9pPr>
    </p:titleStyle>
    <p:bodyStyle>
      <a:lvl1pPr marL="257175" indent="-257175" algn="l" rtl="0" eaLnBrk="1" fontAlgn="base" hangingPunct="1">
        <a:spcBef>
          <a:spcPct val="20000"/>
        </a:spcBef>
        <a:spcAft>
          <a:spcPct val="0"/>
        </a:spcAft>
        <a:buClr>
          <a:schemeClr val="accent1"/>
        </a:buClr>
        <a:buSzPct val="65000"/>
        <a:buFont typeface="Wingdings" pitchFamily="2" charset="2"/>
        <a:buChar char="n"/>
        <a:defRPr sz="1800">
          <a:solidFill>
            <a:schemeClr val="tx1"/>
          </a:solidFill>
          <a:latin typeface="+mn-lt"/>
          <a:ea typeface="+mn-ea"/>
          <a:cs typeface="+mn-cs"/>
        </a:defRPr>
      </a:lvl1pPr>
      <a:lvl2pPr marL="502444" indent="-244079" algn="l" rtl="0" eaLnBrk="1" fontAlgn="base" hangingPunct="1">
        <a:spcBef>
          <a:spcPct val="20000"/>
        </a:spcBef>
        <a:spcAft>
          <a:spcPct val="0"/>
        </a:spcAft>
        <a:buClr>
          <a:schemeClr val="accent2"/>
        </a:buClr>
        <a:buSzPct val="60000"/>
        <a:buFont typeface="Wingdings" pitchFamily="2" charset="2"/>
        <a:buChar char="q"/>
        <a:defRPr sz="1650">
          <a:solidFill>
            <a:schemeClr val="tx1"/>
          </a:solidFill>
          <a:latin typeface="+mn-lt"/>
        </a:defRPr>
      </a:lvl2pPr>
      <a:lvl3pPr marL="766763" indent="-263129" algn="l" rtl="0" eaLnBrk="1" fontAlgn="base" hangingPunct="1">
        <a:spcBef>
          <a:spcPct val="20000"/>
        </a:spcBef>
        <a:spcAft>
          <a:spcPct val="0"/>
        </a:spcAft>
        <a:buClr>
          <a:schemeClr val="accent1"/>
        </a:buClr>
        <a:buSzPct val="65000"/>
        <a:buFont typeface="Wingdings" pitchFamily="2" charset="2"/>
        <a:buChar char="n"/>
        <a:defRPr sz="1500">
          <a:solidFill>
            <a:schemeClr val="tx1"/>
          </a:solidFill>
          <a:latin typeface="+mn-lt"/>
        </a:defRPr>
      </a:lvl3pPr>
      <a:lvl4pPr marL="1004888" indent="-236935"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2608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5pPr>
      <a:lvl6pPr marL="16037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6pPr>
      <a:lvl7pPr marL="19466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7pPr>
      <a:lvl8pPr marL="22895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8pPr>
      <a:lvl9pPr marL="26324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Tree>
    <p:extLst>
      <p:ext uri="{BB962C8B-B14F-4D97-AF65-F5344CB8AC3E}">
        <p14:creationId xmlns:p14="http://schemas.microsoft.com/office/powerpoint/2010/main" val="230368275"/>
      </p:ext>
    </p:extLst>
  </p:cSld>
  <p:clrMap bg1="lt1" tx1="dk1" bg2="lt2" tx2="dk2" accent1="accent1" accent2="accent2" accent3="accent3" accent4="accent4" accent5="accent5" accent6="accent6" hlink="hlink" folHlink="folHlink"/>
  <p:sldLayoutIdLst>
    <p:sldLayoutId id="2147488086" r:id="rId1"/>
    <p:sldLayoutId id="2147488087" r:id="rId2"/>
    <p:sldLayoutId id="2147488088" r:id="rId3"/>
    <p:sldLayoutId id="2147488089" r:id="rId4"/>
    <p:sldLayoutId id="2147488090" r:id="rId5"/>
    <p:sldLayoutId id="2147488091" r:id="rId6"/>
    <p:sldLayoutId id="2147488092" r:id="rId7"/>
    <p:sldLayoutId id="2147488093" r:id="rId8"/>
    <p:sldLayoutId id="2147488094" r:id="rId9"/>
    <p:sldLayoutId id="2147488095" r:id="rId10"/>
    <p:sldLayoutId id="2147488096"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spTree>
    <p:extLst>
      <p:ext uri="{BB962C8B-B14F-4D97-AF65-F5344CB8AC3E}">
        <p14:creationId xmlns:p14="http://schemas.microsoft.com/office/powerpoint/2010/main" val="1573160285"/>
      </p:ext>
    </p:extLst>
  </p:cSld>
  <p:clrMap bg1="lt1" tx1="dk1" bg2="lt2" tx2="dk2" accent1="accent1" accent2="accent2" accent3="accent3" accent4="accent4" accent5="accent5" accent6="accent6" hlink="hlink" folHlink="folHlink"/>
  <p:sldLayoutIdLst>
    <p:sldLayoutId id="2147488098" r:id="rId1"/>
    <p:sldLayoutId id="2147488099" r:id="rId2"/>
    <p:sldLayoutId id="2147488100" r:id="rId3"/>
    <p:sldLayoutId id="2147488101" r:id="rId4"/>
    <p:sldLayoutId id="2147488102" r:id="rId5"/>
    <p:sldLayoutId id="2147488103" r:id="rId6"/>
    <p:sldLayoutId id="2147488104" r:id="rId7"/>
    <p:sldLayoutId id="2147488105" r:id="rId8"/>
    <p:sldLayoutId id="2147488106" r:id="rId9"/>
    <p:sldLayoutId id="2147488107" r:id="rId10"/>
    <p:sldLayoutId id="214748810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6858000" y="6356351"/>
            <a:ext cx="2057400" cy="365125"/>
          </a:xfrm>
          <a:prstGeom prst="rect">
            <a:avLst/>
          </a:prstGeom>
        </p:spPr>
        <p:txBody>
          <a:bodyPr vert="horz" lIns="91440" tIns="45720" rIns="91440" bIns="45720" rtlCol="0" anchor="ctr"/>
          <a:lstStyle>
            <a:lvl1pPr algn="r">
              <a:defRPr sz="2000">
                <a:solidFill>
                  <a:schemeClr val="tx1">
                    <a:tint val="75000"/>
                  </a:schemeClr>
                </a:solidFill>
                <a:latin typeface="+mj-lt"/>
              </a:defRPr>
            </a:lvl1pPr>
          </a:lstStyle>
          <a:p>
            <a:fld id="{D4D2B188-1D62-4FCA-8363-938AD4629BBB}" type="slidenum">
              <a:rPr lang="en-US" smtClean="0">
                <a:solidFill>
                  <a:prstClr val="black">
                    <a:tint val="75000"/>
                  </a:prstClr>
                </a:solidFill>
              </a:rPr>
              <a:pPr/>
              <a:t>‹#›</a:t>
            </a:fld>
            <a:r>
              <a:rPr lang="en-US">
                <a:solidFill>
                  <a:prstClr val="black">
                    <a:tint val="75000"/>
                  </a:prstClr>
                </a:solidFill>
              </a:rPr>
              <a:t>/4</a:t>
            </a:r>
          </a:p>
        </p:txBody>
      </p:sp>
    </p:spTree>
    <p:extLst>
      <p:ext uri="{BB962C8B-B14F-4D97-AF65-F5344CB8AC3E}">
        <p14:creationId xmlns:p14="http://schemas.microsoft.com/office/powerpoint/2010/main" val="2153550964"/>
      </p:ext>
    </p:extLst>
  </p:cSld>
  <p:clrMap bg1="lt1" tx1="dk1" bg2="lt2" tx2="dk2" accent1="accent1" accent2="accent2" accent3="accent3" accent4="accent4" accent5="accent5" accent6="accent6" hlink="hlink" folHlink="folHlink"/>
  <p:sldLayoutIdLst>
    <p:sldLayoutId id="2147488110" r:id="rId1"/>
    <p:sldLayoutId id="2147488111" r:id="rId2"/>
    <p:sldLayoutId id="2147488112" r:id="rId3"/>
    <p:sldLayoutId id="2147488113" r:id="rId4"/>
    <p:sldLayoutId id="2147488114" r:id="rId5"/>
    <p:sldLayoutId id="2147488115" r:id="rId6"/>
    <p:sldLayoutId id="2147488116" r:id="rId7"/>
    <p:sldLayoutId id="2147488117" r:id="rId8"/>
    <p:sldLayoutId id="2147488118" r:id="rId9"/>
    <p:sldLayoutId id="2147488119" r:id="rId10"/>
    <p:sldLayoutId id="2147488120"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1888125"/>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a:extLst>
              <a:ext uri="{FF2B5EF4-FFF2-40B4-BE49-F238E27FC236}">
                <a16:creationId xmlns:a16="http://schemas.microsoft.com/office/drawing/2014/main" id="{E6597FE0-60A1-034A-A636-36595A800F00}"/>
              </a:ext>
            </a:extLst>
          </p:cNvPr>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1027">
            <a:extLst>
              <a:ext uri="{FF2B5EF4-FFF2-40B4-BE49-F238E27FC236}">
                <a16:creationId xmlns:a16="http://schemas.microsoft.com/office/drawing/2014/main" id="{D0B67E57-9F41-B942-81B9-9C49558CA570}"/>
              </a:ext>
            </a:extLst>
          </p:cNvPr>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23BE90E2-0FA9-C945-9333-68CC9FE4F5D9}"/>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a:defRPr/>
            </a:pPr>
            <a:endParaRPr lang="en-US" altLang="en-US"/>
          </a:p>
        </p:txBody>
      </p:sp>
      <p:sp>
        <p:nvSpPr>
          <p:cNvPr id="100358" name="Rectangle 1030">
            <a:extLst>
              <a:ext uri="{FF2B5EF4-FFF2-40B4-BE49-F238E27FC236}">
                <a16:creationId xmlns:a16="http://schemas.microsoft.com/office/drawing/2014/main" id="{191BEC63-1DEA-0847-B8BC-002CCC743F2C}"/>
              </a:ext>
            </a:extLst>
          </p:cNvPr>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panose="02020404030301010803" pitchFamily="18" charset="0"/>
                <a:cs typeface="Arial" panose="020B0604020202020204" pitchFamily="34" charset="0"/>
              </a:defRPr>
            </a:lvl1pPr>
          </a:lstStyle>
          <a:p>
            <a:fld id="{764B09B3-2352-4B45-BFD9-B15BF150B2F8}" type="slidenum">
              <a:rPr lang="en-US" altLang="en-US"/>
              <a:pPr/>
              <a:t>‹#›</a:t>
            </a:fld>
            <a:endParaRPr lang="en-US" altLang="en-US"/>
          </a:p>
        </p:txBody>
      </p:sp>
      <p:sp>
        <p:nvSpPr>
          <p:cNvPr id="1030" name="Line 1032">
            <a:extLst>
              <a:ext uri="{FF2B5EF4-FFF2-40B4-BE49-F238E27FC236}">
                <a16:creationId xmlns:a16="http://schemas.microsoft.com/office/drawing/2014/main" id="{3B64EC2B-D863-2044-B2D5-E738C6E47F61}"/>
              </a:ext>
            </a:extLst>
          </p:cNvPr>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1" name="Line 1033">
            <a:extLst>
              <a:ext uri="{FF2B5EF4-FFF2-40B4-BE49-F238E27FC236}">
                <a16:creationId xmlns:a16="http://schemas.microsoft.com/office/drawing/2014/main" id="{A5047C56-8C24-0345-894A-0C4BCF3C536F}"/>
              </a:ext>
            </a:extLst>
          </p:cNvPr>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3408055353"/>
      </p:ext>
    </p:extLst>
  </p:cSld>
  <p:clrMap bg1="lt1" tx1="dk1" bg2="lt2" tx2="dk2" accent1="accent1" accent2="accent2" accent3="accent3" accent4="accent4" accent5="accent5" accent6="accent6" hlink="hlink" folHlink="folHlink"/>
  <p:sldLayoutIdLst>
    <p:sldLayoutId id="2147488122" r:id="rId1"/>
    <p:sldLayoutId id="2147488123" r:id="rId2"/>
    <p:sldLayoutId id="2147488124" r:id="rId3"/>
    <p:sldLayoutId id="2147488125" r:id="rId4"/>
    <p:sldLayoutId id="2147488126" r:id="rId5"/>
    <p:sldLayoutId id="2147488127" r:id="rId6"/>
    <p:sldLayoutId id="2147488128" r:id="rId7"/>
    <p:sldLayoutId id="2147488129" r:id="rId8"/>
    <p:sldLayoutId id="2147488130" r:id="rId9"/>
    <p:sldLayoutId id="2147488131" r:id="rId10"/>
    <p:sldLayoutId id="2147488132" r:id="rId11"/>
    <p:sldLayoutId id="2147488133"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4082" name="Title Placeholder 1"/>
          <p:cNvSpPr>
            <a:spLocks noGrp="1"/>
          </p:cNvSpPr>
          <p:nvPr>
            <p:ph type="title"/>
          </p:nvPr>
        </p:nvSpPr>
        <p:spPr bwMode="auto">
          <a:xfrm>
            <a:off x="0" y="0"/>
            <a:ext cx="91440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74083" name="Text Placeholder 2"/>
          <p:cNvSpPr>
            <a:spLocks noGrp="1"/>
          </p:cNvSpPr>
          <p:nvPr>
            <p:ph type="body" idx="1"/>
          </p:nvPr>
        </p:nvSpPr>
        <p:spPr bwMode="auto">
          <a:xfrm>
            <a:off x="228600" y="914400"/>
            <a:ext cx="8686800" cy="5522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0" y="6488113"/>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ea typeface="+mn-ea"/>
                <a:cs typeface="+mn-cs"/>
              </a:defRPr>
            </a:lvl1pPr>
          </a:lstStyle>
          <a:p>
            <a:pPr>
              <a:defRPr/>
            </a:pPr>
            <a:fld id="{B036D78A-1E37-5B42-95DC-BFAC45B0B0ED}" type="datetime1">
              <a:rPr lang="en-US"/>
              <a:pPr>
                <a:defRPr/>
              </a:pPr>
              <a:t>6/28/18</a:t>
            </a:fld>
            <a:endParaRPr lang="en-US"/>
          </a:p>
        </p:txBody>
      </p:sp>
      <p:sp>
        <p:nvSpPr>
          <p:cNvPr id="5" name="Footer Placeholder 4"/>
          <p:cNvSpPr>
            <a:spLocks noGrp="1"/>
          </p:cNvSpPr>
          <p:nvPr>
            <p:ph type="ftr" sz="quarter" idx="3"/>
          </p:nvPr>
        </p:nvSpPr>
        <p:spPr>
          <a:xfrm>
            <a:off x="3124200" y="6488113"/>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7010400" y="6488113"/>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ea typeface="+mn-ea"/>
                <a:cs typeface="+mn-cs"/>
              </a:defRPr>
            </a:lvl1pPr>
          </a:lstStyle>
          <a:p>
            <a:pPr>
              <a:defRPr/>
            </a:pPr>
            <a:fld id="{11949605-1987-924F-9E72-94902DD86B7C}" type="slidenum">
              <a:rPr lang="en-US"/>
              <a:pPr>
                <a:defRPr/>
              </a:pPr>
              <a:t>‹#›</a:t>
            </a:fld>
            <a:endParaRPr lang="en-US"/>
          </a:p>
        </p:txBody>
      </p:sp>
      <p:pic>
        <p:nvPicPr>
          <p:cNvPr id="174087" name="Picture 6" descr="safari.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6616700"/>
            <a:ext cx="1044575" cy="285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725823723"/>
      </p:ext>
    </p:extLst>
  </p:cSld>
  <p:clrMap bg1="lt1" tx1="dk1" bg2="lt2" tx2="dk2" accent1="accent1" accent2="accent2" accent3="accent3" accent4="accent4" accent5="accent5" accent6="accent6" hlink="hlink" folHlink="folHlink"/>
  <p:sldLayoutIdLst>
    <p:sldLayoutId id="2147488147" r:id="rId1"/>
    <p:sldLayoutId id="2147488148" r:id="rId2"/>
    <p:sldLayoutId id="2147488149" r:id="rId3"/>
    <p:sldLayoutId id="2147488150" r:id="rId4"/>
    <p:sldLayoutId id="2147488151" r:id="rId5"/>
    <p:sldLayoutId id="2147488152" r:id="rId6"/>
    <p:sldLayoutId id="2147488153" r:id="rId7"/>
    <p:sldLayoutId id="2147488154" r:id="rId8"/>
    <p:sldLayoutId id="2147488155" r:id="rId9"/>
    <p:sldLayoutId id="2147488156" r:id="rId10"/>
    <p:sldLayoutId id="2147488157" r:id="rId11"/>
  </p:sldLayoutIdLst>
  <p:hf hdr="0" ftr="0" dt="0"/>
  <p:txStyles>
    <p:titleStyle>
      <a:lvl1pPr algn="ctr" rtl="0" eaLnBrk="0" fontAlgn="base" hangingPunct="0">
        <a:spcBef>
          <a:spcPct val="0"/>
        </a:spcBef>
        <a:spcAft>
          <a:spcPct val="0"/>
        </a:spcAft>
        <a:defRPr sz="40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0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0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0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0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0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0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0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000">
          <a:solidFill>
            <a:schemeClr val="tx1"/>
          </a:solidFill>
          <a:latin typeface="Calibri" charset="0"/>
          <a:ea typeface="ＭＳ Ｐゴシック" charset="0"/>
          <a:cs typeface="ＭＳ Ｐゴシック" charset="0"/>
        </a:defRPr>
      </a:lvl9pPr>
    </p:titleStyle>
    <p:bodyStyle>
      <a:lvl1pPr marL="182563" indent="-182563"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365125" indent="-22860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547688" indent="-182563"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73025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914400" indent="-182563"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latin typeface="Garamond"/>
            </a:endParaRPr>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pPr>
            <a:fld id="{A7361BF2-EEC8-BD44-B1FF-0E6EA04503FC}" type="slidenum">
              <a:rPr lang="en-US" smtClean="0">
                <a:ea typeface="ＭＳ Ｐゴシック" charset="0"/>
                <a:cs typeface="Arial" charset="0"/>
              </a:rPr>
              <a:pPr fontAlgn="base">
                <a:spcBef>
                  <a:spcPct val="0"/>
                </a:spcBef>
                <a:spcAft>
                  <a:spcPct val="0"/>
                </a:spcAft>
              </a:pPr>
              <a:t>‹#›</a:t>
            </a:fld>
            <a:endParaRPr lang="en-US">
              <a:ea typeface="ＭＳ Ｐゴシック" charset="0"/>
              <a:cs typeface="Arial" charset="0"/>
            </a:endParaRPr>
          </a:p>
        </p:txBody>
      </p:sp>
      <p:sp>
        <p:nvSpPr>
          <p:cNvPr id="100360" name="Line 1032"/>
          <p:cNvSpPr>
            <a:spLocks noChangeShapeType="1"/>
          </p:cNvSpPr>
          <p:nvPr/>
        </p:nvSpPr>
        <p:spPr bwMode="auto">
          <a:xfrm>
            <a:off x="228600" y="6481763"/>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036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pic>
        <p:nvPicPr>
          <p:cNvPr id="8" name="Picture 7" descr="safari.png"/>
          <p:cNvPicPr>
            <a:picLocks noChangeAspect="1"/>
          </p:cNvPicPr>
          <p:nvPr userDrawn="1"/>
        </p:nvPicPr>
        <p:blipFill>
          <a:blip r:embed="rId14" cstate="print"/>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1303134472"/>
      </p:ext>
    </p:extLst>
  </p:cSld>
  <p:clrMap bg1="lt1" tx1="dk1" bg2="lt2" tx2="dk2" accent1="accent1" accent2="accent2" accent3="accent3" accent4="accent4" accent5="accent5" accent6="accent6" hlink="hlink" folHlink="folHlink"/>
  <p:sldLayoutIdLst>
    <p:sldLayoutId id="2147488159" r:id="rId1"/>
    <p:sldLayoutId id="2147488160" r:id="rId2"/>
    <p:sldLayoutId id="2147488161" r:id="rId3"/>
    <p:sldLayoutId id="2147488162" r:id="rId4"/>
    <p:sldLayoutId id="2147488163" r:id="rId5"/>
    <p:sldLayoutId id="2147488164" r:id="rId6"/>
    <p:sldLayoutId id="2147488165" r:id="rId7"/>
    <p:sldLayoutId id="2147488166" r:id="rId8"/>
    <p:sldLayoutId id="2147488167" r:id="rId9"/>
    <p:sldLayoutId id="2147488168" r:id="rId10"/>
    <p:sldLayoutId id="2147488169" r:id="rId11"/>
    <p:sldLayoutId id="2147488170"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96C65B-3C59-4ED5-9C7F-730621DD0788}" type="datetime1">
              <a:rPr lang="en-US" smtClean="0">
                <a:solidFill>
                  <a:prstClr val="black">
                    <a:tint val="75000"/>
                  </a:prstClr>
                </a:solidFill>
                <a:latin typeface="Calibri"/>
              </a:rPr>
              <a:pPr/>
              <a:t>6/28/18</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F32364-6BA0-48AA-B029-3ED2192016F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93013354"/>
      </p:ext>
    </p:extLst>
  </p:cSld>
  <p:clrMap bg1="lt1" tx1="dk1" bg2="lt2" tx2="dk2" accent1="accent1" accent2="accent2" accent3="accent3" accent4="accent4" accent5="accent5" accent6="accent6" hlink="hlink" folHlink="folHlink"/>
  <p:sldLayoutIdLst>
    <p:sldLayoutId id="2147488172" r:id="rId1"/>
    <p:sldLayoutId id="2147488173" r:id="rId2"/>
    <p:sldLayoutId id="2147488174" r:id="rId3"/>
    <p:sldLayoutId id="2147488175" r:id="rId4"/>
    <p:sldLayoutId id="2147488176" r:id="rId5"/>
    <p:sldLayoutId id="2147488177" r:id="rId6"/>
    <p:sldLayoutId id="2147488178" r:id="rId7"/>
    <p:sldLayoutId id="2147488179" r:id="rId8"/>
    <p:sldLayoutId id="2147488180" r:id="rId9"/>
    <p:sldLayoutId id="2147488181" r:id="rId10"/>
    <p:sldLayoutId id="2147488182"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latin typeface="Garamond"/>
            </a:endParaRPr>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smtClean="0">
                <a:solidFill>
                  <a:srgbClr val="000000"/>
                </a:solidFill>
                <a:latin typeface="Garamond" charset="0"/>
                <a:cs typeface="Arial" charset="0"/>
              </a:defRPr>
            </a:lvl1pPr>
          </a:lstStyle>
          <a:p>
            <a:pPr fontAlgn="base">
              <a:spcBef>
                <a:spcPct val="0"/>
              </a:spcBef>
              <a:spcAft>
                <a:spcPct val="0"/>
              </a:spcAft>
              <a:defRPr/>
            </a:pPr>
            <a:fld id="{3FF84C08-C189-5C4C-822D-BCB9DCC3AF18}"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030"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025897231"/>
      </p:ext>
    </p:extLst>
  </p:cSld>
  <p:clrMap bg1="lt1" tx1="dk1" bg2="lt2" tx2="dk2" accent1="accent1" accent2="accent2" accent3="accent3" accent4="accent4" accent5="accent5" accent6="accent6" hlink="hlink" folHlink="folHlink"/>
  <p:sldLayoutIdLst>
    <p:sldLayoutId id="2147488184" r:id="rId1"/>
    <p:sldLayoutId id="2147488185" r:id="rId2"/>
    <p:sldLayoutId id="2147488186" r:id="rId3"/>
    <p:sldLayoutId id="2147488187" r:id="rId4"/>
    <p:sldLayoutId id="2147488188" r:id="rId5"/>
    <p:sldLayoutId id="2147488189" r:id="rId6"/>
    <p:sldLayoutId id="2147488190" r:id="rId7"/>
    <p:sldLayoutId id="2147488191" r:id="rId8"/>
    <p:sldLayoutId id="2147488192" r:id="rId9"/>
    <p:sldLayoutId id="2147488193" r:id="rId10"/>
    <p:sldLayoutId id="2147488194" r:id="rId11"/>
    <p:sldLayoutId id="2147488195" r:id="rId12"/>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09958798-9B1B-6641-9F35-7F47B962806E}" type="datetime1">
              <a:rPr lang="en-US" smtClean="0">
                <a:solidFill>
                  <a:prstClr val="black">
                    <a:tint val="75000"/>
                  </a:prstClr>
                </a:solidFill>
                <a:latin typeface="Calibri"/>
              </a:rPr>
              <a:pPr defTabSz="457200"/>
              <a:t>6/28/18</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2400">
                <a:solidFill>
                  <a:schemeClr val="tx1">
                    <a:tint val="75000"/>
                  </a:schemeClr>
                </a:solidFill>
              </a:defRPr>
            </a:lvl1pPr>
          </a:lstStyle>
          <a:p>
            <a:pPr defTabSz="457200"/>
            <a:fld id="{002C8897-7E0F-D74E-BB6D-222FC9BDF5EC}" type="slidenum">
              <a:rPr lang="en-US" smtClean="0">
                <a:solidFill>
                  <a:prstClr val="black">
                    <a:tint val="75000"/>
                  </a:prstClr>
                </a:solidFill>
                <a:latin typeface="Calibri"/>
              </a:rPr>
              <a:pPr defTabSz="457200"/>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131895114"/>
      </p:ext>
    </p:extLst>
  </p:cSld>
  <p:clrMap bg1="lt1" tx1="dk1" bg2="lt2" tx2="dk2" accent1="accent1" accent2="accent2" accent3="accent3" accent4="accent4" accent5="accent5" accent6="accent6" hlink="hlink" folHlink="folHlink"/>
  <p:sldLayoutIdLst>
    <p:sldLayoutId id="2147488197" r:id="rId1"/>
    <p:sldLayoutId id="2147488198" r:id="rId2"/>
    <p:sldLayoutId id="2147488199" r:id="rId3"/>
    <p:sldLayoutId id="2147488200" r:id="rId4"/>
    <p:sldLayoutId id="2147488201" r:id="rId5"/>
    <p:sldLayoutId id="2147488202" r:id="rId6"/>
    <p:sldLayoutId id="2147488203" r:id="rId7"/>
    <p:sldLayoutId id="2147488204" r:id="rId8"/>
    <p:sldLayoutId id="2147488205" r:id="rId9"/>
    <p:sldLayoutId id="2147488206" r:id="rId10"/>
    <p:sldLayoutId id="2147488207"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latin typeface="Garamond"/>
            </a:endParaRPr>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fontAlgn="base">
              <a:spcBef>
                <a:spcPct val="0"/>
              </a:spcBef>
              <a:spcAft>
                <a:spcPct val="0"/>
              </a:spcAft>
              <a:defRPr/>
            </a:pPr>
            <a:fld id="{9DF91429-77CF-4443-9858-4275C45EE4FF}"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030"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676079605"/>
      </p:ext>
    </p:extLst>
  </p:cSld>
  <p:clrMap bg1="lt1" tx1="dk1" bg2="lt2" tx2="dk2" accent1="accent1" accent2="accent2" accent3="accent3" accent4="accent4" accent5="accent5" accent6="accent6" hlink="hlink" folHlink="folHlink"/>
  <p:sldLayoutIdLst>
    <p:sldLayoutId id="2147488209" r:id="rId1"/>
    <p:sldLayoutId id="2147488210" r:id="rId2"/>
    <p:sldLayoutId id="2147488211" r:id="rId3"/>
    <p:sldLayoutId id="2147488212" r:id="rId4"/>
    <p:sldLayoutId id="2147488213" r:id="rId5"/>
    <p:sldLayoutId id="2147488214" r:id="rId6"/>
    <p:sldLayoutId id="2147488215" r:id="rId7"/>
    <p:sldLayoutId id="2147488216" r:id="rId8"/>
    <p:sldLayoutId id="2147488217" r:id="rId9"/>
    <p:sldLayoutId id="2147488218" r:id="rId10"/>
    <p:sldLayoutId id="2147488219" r:id="rId11"/>
    <p:sldLayoutId id="2147488220" r:id="rId12"/>
    <p:sldLayoutId id="2147488221" r:id="rId13"/>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8" name="Rectangle 7"/>
          <p:cNvSpPr/>
          <p:nvPr userDrawn="1"/>
        </p:nvSpPr>
        <p:spPr>
          <a:xfrm>
            <a:off x="0" y="6658960"/>
            <a:ext cx="9144000" cy="210312"/>
          </a:xfrm>
          <a:prstGeom prst="rect">
            <a:avLst/>
          </a:prstGeom>
          <a:solidFill>
            <a:srgbClr val="FFD86D"/>
          </a:solidFill>
          <a:ln>
            <a:noFill/>
          </a:ln>
        </p:spPr>
        <p:style>
          <a:lnRef idx="2">
            <a:schemeClr val="dk1"/>
          </a:lnRef>
          <a:fillRef idx="1">
            <a:schemeClr val="lt1"/>
          </a:fillRef>
          <a:effectRef idx="0">
            <a:schemeClr val="dk1"/>
          </a:effectRef>
          <a:fontRef idx="minor">
            <a:schemeClr val="dk1"/>
          </a:fontRef>
        </p:style>
        <p:txBody>
          <a:bodyPr rtlCol="0" anchor="ctr"/>
          <a:lstStyle/>
          <a:p>
            <a:pPr algn="ctr" fontAlgn="base">
              <a:spcBef>
                <a:spcPct val="0"/>
              </a:spcBef>
              <a:spcAft>
                <a:spcPct val="0"/>
              </a:spcAft>
            </a:pPr>
            <a:endParaRPr lang="en-US" sz="2400" dirty="0">
              <a:solidFill>
                <a:prstClr val="black"/>
              </a:solidFill>
              <a:latin typeface="Arial"/>
              <a:cs typeface="Arial"/>
            </a:endParaRPr>
          </a:p>
        </p:txBody>
      </p:sp>
      <p:sp>
        <p:nvSpPr>
          <p:cNvPr id="2" name="Title Placeholder 1"/>
          <p:cNvSpPr>
            <a:spLocks noGrp="1"/>
          </p:cNvSpPr>
          <p:nvPr>
            <p:ph type="title"/>
          </p:nvPr>
        </p:nvSpPr>
        <p:spPr>
          <a:xfrm>
            <a:off x="247650" y="198438"/>
            <a:ext cx="8382000" cy="487362"/>
          </a:xfrm>
          <a:prstGeom prst="rect">
            <a:avLst/>
          </a:prstGeom>
        </p:spPr>
        <p:txBody>
          <a:bodyPr vert="horz" lIns="91440" tIns="45720" rIns="91440" bIns="45720" rtlCol="0" anchor="ctr">
            <a:noAutofit/>
          </a:bodyPr>
          <a:lstStyle/>
          <a:p>
            <a:r>
              <a:rPr lang="en-US" dirty="0"/>
              <a:t>Click to edit Master title style</a:t>
            </a:r>
          </a:p>
        </p:txBody>
      </p:sp>
      <p:sp>
        <p:nvSpPr>
          <p:cNvPr id="1027" name="Text Placeholder 2"/>
          <p:cNvSpPr>
            <a:spLocks noGrp="1"/>
          </p:cNvSpPr>
          <p:nvPr>
            <p:ph type="body" idx="1"/>
          </p:nvPr>
        </p:nvSpPr>
        <p:spPr bwMode="auto">
          <a:xfrm>
            <a:off x="242888" y="1192213"/>
            <a:ext cx="8382000" cy="48307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3507672" y="6350280"/>
            <a:ext cx="2133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Arial"/>
                <a:ea typeface="+mn-ea"/>
                <a:cs typeface="Arial"/>
              </a:defRPr>
            </a:lvl1pPr>
          </a:lstStyle>
          <a:p>
            <a:pPr>
              <a:defRPr/>
            </a:pPr>
            <a:fld id="{C2A80D79-0A62-9B4C-BD4A-0EA49338626F}" type="datetime1">
              <a:rPr lang="en-US" smtClean="0">
                <a:solidFill>
                  <a:prstClr val="black">
                    <a:tint val="75000"/>
                  </a:prstClr>
                </a:solidFill>
              </a:rPr>
              <a:pPr>
                <a:defRPr/>
              </a:pPr>
              <a:t>6/28/18</a:t>
            </a:fld>
            <a:endParaRPr lang="en-US">
              <a:solidFill>
                <a:prstClr val="black">
                  <a:tint val="75000"/>
                </a:prstClr>
              </a:solidFill>
            </a:endParaRPr>
          </a:p>
        </p:txBody>
      </p:sp>
      <p:sp>
        <p:nvSpPr>
          <p:cNvPr id="5" name="Footer Placeholder 4"/>
          <p:cNvSpPr>
            <a:spLocks noGrp="1"/>
          </p:cNvSpPr>
          <p:nvPr>
            <p:ph type="ftr" sz="quarter" idx="3"/>
          </p:nvPr>
        </p:nvSpPr>
        <p:spPr>
          <a:xfrm>
            <a:off x="132506" y="635028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Arial"/>
                <a:ea typeface="+mn-ea"/>
                <a:cs typeface="Arial"/>
              </a:defRPr>
            </a:lvl1pPr>
          </a:lstStyle>
          <a:p>
            <a:pPr fontAlgn="base">
              <a:spcBef>
                <a:spcPct val="0"/>
              </a:spcBef>
              <a:spcAft>
                <a:spcPct val="0"/>
              </a:spcAft>
              <a:defRPr/>
            </a:pPr>
            <a:endParaRPr lang="en-US" dirty="0"/>
          </a:p>
        </p:txBody>
      </p:sp>
      <p:sp>
        <p:nvSpPr>
          <p:cNvPr id="6" name="Slide Number Placeholder 5"/>
          <p:cNvSpPr>
            <a:spLocks noGrp="1"/>
          </p:cNvSpPr>
          <p:nvPr>
            <p:ph type="sldNum" sz="quarter" idx="4"/>
          </p:nvPr>
        </p:nvSpPr>
        <p:spPr>
          <a:xfrm>
            <a:off x="6901995" y="6632222"/>
            <a:ext cx="2133600" cy="242215"/>
          </a:xfrm>
          <a:prstGeom prst="rect">
            <a:avLst/>
          </a:prstGeom>
        </p:spPr>
        <p:txBody>
          <a:bodyPr vert="horz" lIns="91440" tIns="45720" rIns="91440" bIns="45720" rtlCol="0" anchor="ctr"/>
          <a:lstStyle>
            <a:lvl1pPr algn="r" fontAlgn="auto">
              <a:spcBef>
                <a:spcPts val="0"/>
              </a:spcBef>
              <a:spcAft>
                <a:spcPts val="0"/>
              </a:spcAft>
              <a:defRPr sz="1400" b="1">
                <a:solidFill>
                  <a:schemeClr val="accent3"/>
                </a:solidFill>
                <a:latin typeface="Arial"/>
                <a:ea typeface="+mn-ea"/>
                <a:cs typeface="Arial"/>
              </a:defRPr>
            </a:lvl1pPr>
          </a:lstStyle>
          <a:p>
            <a:pPr>
              <a:defRPr/>
            </a:pPr>
            <a:fld id="{306E2C30-8F45-0448-8EF4-5E9D60815DBD}" type="slidenum">
              <a:rPr lang="en-US" smtClean="0">
                <a:solidFill>
                  <a:srgbClr val="9BBB59"/>
                </a:solidFill>
              </a:rPr>
              <a:pPr>
                <a:defRPr/>
              </a:pPr>
              <a:t>‹#›</a:t>
            </a:fld>
            <a:endParaRPr lang="en-US" dirty="0">
              <a:solidFill>
                <a:srgbClr val="9BBB59"/>
              </a:solidFill>
            </a:endParaRPr>
          </a:p>
        </p:txBody>
      </p:sp>
    </p:spTree>
    <p:extLst>
      <p:ext uri="{BB962C8B-B14F-4D97-AF65-F5344CB8AC3E}">
        <p14:creationId xmlns:p14="http://schemas.microsoft.com/office/powerpoint/2010/main" val="1335053589"/>
      </p:ext>
    </p:extLst>
  </p:cSld>
  <p:clrMap bg1="lt1" tx1="dk1" bg2="lt2" tx2="dk2" accent1="accent1" accent2="accent2" accent3="accent3" accent4="accent4" accent5="accent5" accent6="accent6" hlink="hlink" folHlink="folHlink"/>
  <p:sldLayoutIdLst>
    <p:sldLayoutId id="2147488223" r:id="rId1"/>
    <p:sldLayoutId id="2147488224" r:id="rId2"/>
    <p:sldLayoutId id="2147488225" r:id="rId3"/>
    <p:sldLayoutId id="2147488226" r:id="rId4"/>
    <p:sldLayoutId id="2147488227" r:id="rId5"/>
    <p:sldLayoutId id="2147488228" r:id="rId6"/>
    <p:sldLayoutId id="2147488229" r:id="rId7"/>
    <p:sldLayoutId id="2147488230" r:id="rId8"/>
    <p:sldLayoutId id="2147488231" r:id="rId9"/>
    <p:sldLayoutId id="2147488232" r:id="rId10"/>
    <p:sldLayoutId id="2147488233" r:id="rId11"/>
    <p:sldLayoutId id="2147488234" r:id="rId12"/>
    <p:sldLayoutId id="2147488235" r:id="rId13"/>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1" fontAlgn="base" hangingPunct="1">
        <a:spcBef>
          <a:spcPct val="0"/>
        </a:spcBef>
        <a:spcAft>
          <a:spcPct val="0"/>
        </a:spcAft>
        <a:defRPr sz="2800" b="1" kern="1200" cap="all">
          <a:solidFill>
            <a:schemeClr val="tx1"/>
          </a:solidFill>
          <a:effectLst>
            <a:outerShdw blurRad="50800" dist="25400" dir="2700000" algn="tl">
              <a:srgbClr val="000000">
                <a:alpha val="24000"/>
              </a:srgbClr>
            </a:outerShdw>
          </a:effectLst>
          <a:latin typeface="Arial"/>
          <a:ea typeface="ＭＳ Ｐゴシック" charset="0"/>
          <a:cs typeface="Arial"/>
        </a:defRPr>
      </a:lvl1pPr>
      <a:lvl2pPr algn="l" rtl="0" eaLnBrk="1" fontAlgn="base" hangingPunct="1">
        <a:spcBef>
          <a:spcPct val="0"/>
        </a:spcBef>
        <a:spcAft>
          <a:spcPct val="0"/>
        </a:spcAft>
        <a:defRPr sz="3200" b="1">
          <a:solidFill>
            <a:schemeClr val="tx1"/>
          </a:solidFill>
          <a:latin typeface="Calibri" pitchFamily="34" charset="0"/>
          <a:ea typeface="ＭＳ Ｐゴシック" charset="0"/>
          <a:cs typeface="ＭＳ Ｐゴシック" charset="0"/>
        </a:defRPr>
      </a:lvl2pPr>
      <a:lvl3pPr algn="l" rtl="0" eaLnBrk="1" fontAlgn="base" hangingPunct="1">
        <a:spcBef>
          <a:spcPct val="0"/>
        </a:spcBef>
        <a:spcAft>
          <a:spcPct val="0"/>
        </a:spcAft>
        <a:defRPr sz="3200" b="1">
          <a:solidFill>
            <a:schemeClr val="tx1"/>
          </a:solidFill>
          <a:latin typeface="Calibri" pitchFamily="34" charset="0"/>
          <a:ea typeface="ＭＳ Ｐゴシック" charset="0"/>
          <a:cs typeface="ＭＳ Ｐゴシック" charset="0"/>
        </a:defRPr>
      </a:lvl3pPr>
      <a:lvl4pPr algn="l" rtl="0" eaLnBrk="1" fontAlgn="base" hangingPunct="1">
        <a:spcBef>
          <a:spcPct val="0"/>
        </a:spcBef>
        <a:spcAft>
          <a:spcPct val="0"/>
        </a:spcAft>
        <a:defRPr sz="3200" b="1">
          <a:solidFill>
            <a:schemeClr val="tx1"/>
          </a:solidFill>
          <a:latin typeface="Calibri" pitchFamily="34" charset="0"/>
          <a:ea typeface="ＭＳ Ｐゴシック" charset="0"/>
          <a:cs typeface="ＭＳ Ｐゴシック" charset="0"/>
        </a:defRPr>
      </a:lvl4pPr>
      <a:lvl5pPr algn="l" rtl="0" eaLnBrk="1" fontAlgn="base" hangingPunct="1">
        <a:spcBef>
          <a:spcPct val="0"/>
        </a:spcBef>
        <a:spcAft>
          <a:spcPct val="0"/>
        </a:spcAft>
        <a:defRPr sz="3200" b="1">
          <a:solidFill>
            <a:schemeClr val="tx1"/>
          </a:solidFill>
          <a:latin typeface="Calibri" pitchFamily="34" charset="0"/>
          <a:ea typeface="ＭＳ Ｐゴシック" charset="0"/>
          <a:cs typeface="ＭＳ Ｐゴシック" charset="0"/>
        </a:defRPr>
      </a:lvl5pPr>
      <a:lvl6pPr marL="457200" algn="l" rtl="0" eaLnBrk="1" fontAlgn="base" hangingPunct="1">
        <a:spcBef>
          <a:spcPct val="0"/>
        </a:spcBef>
        <a:spcAft>
          <a:spcPct val="0"/>
        </a:spcAft>
        <a:defRPr sz="3200" b="1">
          <a:solidFill>
            <a:schemeClr val="tx1"/>
          </a:solidFill>
          <a:latin typeface="Calibri" pitchFamily="34" charset="0"/>
        </a:defRPr>
      </a:lvl6pPr>
      <a:lvl7pPr marL="914400" algn="l" rtl="0" eaLnBrk="1" fontAlgn="base" hangingPunct="1">
        <a:spcBef>
          <a:spcPct val="0"/>
        </a:spcBef>
        <a:spcAft>
          <a:spcPct val="0"/>
        </a:spcAft>
        <a:defRPr sz="3200" b="1">
          <a:solidFill>
            <a:schemeClr val="tx1"/>
          </a:solidFill>
          <a:latin typeface="Calibri" pitchFamily="34" charset="0"/>
        </a:defRPr>
      </a:lvl7pPr>
      <a:lvl8pPr marL="1371600" algn="l" rtl="0" eaLnBrk="1" fontAlgn="base" hangingPunct="1">
        <a:spcBef>
          <a:spcPct val="0"/>
        </a:spcBef>
        <a:spcAft>
          <a:spcPct val="0"/>
        </a:spcAft>
        <a:defRPr sz="3200" b="1">
          <a:solidFill>
            <a:schemeClr val="tx1"/>
          </a:solidFill>
          <a:latin typeface="Calibri" pitchFamily="34" charset="0"/>
        </a:defRPr>
      </a:lvl8pPr>
      <a:lvl9pPr marL="1828800" algn="l" rtl="0" eaLnBrk="1" fontAlgn="base" hangingPunct="1">
        <a:spcBef>
          <a:spcPct val="0"/>
        </a:spcBef>
        <a:spcAft>
          <a:spcPct val="0"/>
        </a:spcAft>
        <a:defRPr sz="3200" b="1">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2800" kern="1200">
          <a:solidFill>
            <a:schemeClr val="tx1"/>
          </a:solidFill>
          <a:latin typeface="Arial"/>
          <a:ea typeface="ＭＳ Ｐゴシック" charset="0"/>
          <a:cs typeface="Arial"/>
        </a:defRPr>
      </a:lvl1pPr>
      <a:lvl2pPr marL="742950" indent="-285750" algn="l" rtl="0" eaLnBrk="1" fontAlgn="base" hangingPunct="1">
        <a:spcBef>
          <a:spcPct val="20000"/>
        </a:spcBef>
        <a:spcAft>
          <a:spcPct val="0"/>
        </a:spcAft>
        <a:buFont typeface="Arial" charset="0"/>
        <a:buChar char="–"/>
        <a:defRPr sz="2400" kern="1200">
          <a:solidFill>
            <a:schemeClr val="tx1"/>
          </a:solidFill>
          <a:latin typeface="Arial"/>
          <a:ea typeface="ＭＳ Ｐゴシック" charset="0"/>
          <a:cs typeface="Arial"/>
        </a:defRPr>
      </a:lvl2pPr>
      <a:lvl3pPr marL="1143000" indent="-228600" algn="l" rtl="0" eaLnBrk="1" fontAlgn="base" hangingPunct="1">
        <a:spcBef>
          <a:spcPct val="20000"/>
        </a:spcBef>
        <a:spcAft>
          <a:spcPct val="0"/>
        </a:spcAft>
        <a:buFont typeface="Arial" charset="0"/>
        <a:buChar char="•"/>
        <a:defRPr sz="2000" kern="1200">
          <a:solidFill>
            <a:schemeClr val="tx1"/>
          </a:solidFill>
          <a:latin typeface="Arial"/>
          <a:ea typeface="ＭＳ Ｐゴシック" charset="0"/>
          <a:cs typeface="Arial"/>
        </a:defRPr>
      </a:lvl3pPr>
      <a:lvl4pPr marL="1600200" indent="-228600" algn="l" rtl="0" eaLnBrk="1" fontAlgn="base" hangingPunct="1">
        <a:spcBef>
          <a:spcPct val="20000"/>
        </a:spcBef>
        <a:spcAft>
          <a:spcPct val="0"/>
        </a:spcAft>
        <a:buFont typeface="Arial" charset="0"/>
        <a:buChar char="–"/>
        <a:defRPr sz="1800" kern="1200">
          <a:solidFill>
            <a:schemeClr val="tx1"/>
          </a:solidFill>
          <a:latin typeface="Arial"/>
          <a:ea typeface="ＭＳ Ｐゴシック" charset="0"/>
          <a:cs typeface="Arial"/>
        </a:defRPr>
      </a:lvl4pPr>
      <a:lvl5pPr marL="2057400" indent="-228600" algn="l" rtl="0" eaLnBrk="1" fontAlgn="base" hangingPunct="1">
        <a:spcBef>
          <a:spcPct val="20000"/>
        </a:spcBef>
        <a:spcAft>
          <a:spcPct val="0"/>
        </a:spcAft>
        <a:buFont typeface="Arial" charset="0"/>
        <a:buChar char="»"/>
        <a:defRPr sz="1600" kern="1200">
          <a:solidFill>
            <a:schemeClr val="tx1"/>
          </a:solidFill>
          <a:latin typeface="Arial"/>
          <a:ea typeface="ＭＳ Ｐゴシック" charset="0"/>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97490749"/>
      </p:ext>
    </p:extLst>
  </p:cSld>
  <p:clrMap bg1="lt1" tx1="dk1" bg2="lt2" tx2="dk2" accent1="accent1" accent2="accent2" accent3="accent3" accent4="accent4" accent5="accent5" accent6="accent6" hlink="hlink" folHlink="folHlink"/>
  <p:sldLayoutIdLst>
    <p:sldLayoutId id="2147488237" r:id="rId1"/>
    <p:sldLayoutId id="2147488238" r:id="rId2"/>
    <p:sldLayoutId id="2147488239" r:id="rId3"/>
    <p:sldLayoutId id="2147488240" r:id="rId4"/>
    <p:sldLayoutId id="2147488241" r:id="rId5"/>
    <p:sldLayoutId id="2147488242" r:id="rId6"/>
    <p:sldLayoutId id="2147488243" r:id="rId7"/>
    <p:sldLayoutId id="2147488244" r:id="rId8"/>
    <p:sldLayoutId id="2147488245" r:id="rId9"/>
    <p:sldLayoutId id="2147488246" r:id="rId10"/>
    <p:sldLayoutId id="2147488247"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5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93576583"/>
      </p:ext>
    </p:extLst>
  </p:cSld>
  <p:clrMap bg1="lt1" tx1="dk1" bg2="lt2" tx2="dk2" accent1="accent1" accent2="accent2" accent3="accent3" accent4="accent4" accent5="accent5" accent6="accent6" hlink="hlink" folHlink="folHlink"/>
  <p:sldLayoutIdLst>
    <p:sldLayoutId id="2147488263" r:id="rId1"/>
    <p:sldLayoutId id="2147488264"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pic>
        <p:nvPicPr>
          <p:cNvPr id="6" name="Picture 5"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77287076"/>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Lst>
  <p:transition/>
  <p:hf hdr="0" ftr="0" dt="0"/>
  <p:txStyles>
    <p:titleStyle>
      <a:lvl1pPr algn="l" rtl="0" eaLnBrk="0" fontAlgn="base" hangingPunct="0">
        <a:spcBef>
          <a:spcPct val="0"/>
        </a:spcBef>
        <a:spcAft>
          <a:spcPct val="0"/>
        </a:spcAft>
        <a:defRPr sz="4000">
          <a:solidFill>
            <a:schemeClr val="tx1"/>
          </a:solidFill>
          <a:latin typeface="Times New Roman"/>
          <a:ea typeface="+mj-ea"/>
          <a:cs typeface="Times New Roman"/>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4082" name="Title Placeholder 1"/>
          <p:cNvSpPr>
            <a:spLocks noGrp="1"/>
          </p:cNvSpPr>
          <p:nvPr>
            <p:ph type="title"/>
          </p:nvPr>
        </p:nvSpPr>
        <p:spPr bwMode="auto">
          <a:xfrm>
            <a:off x="0" y="0"/>
            <a:ext cx="9144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74083" name="Text Placeholder 2"/>
          <p:cNvSpPr>
            <a:spLocks noGrp="1"/>
          </p:cNvSpPr>
          <p:nvPr>
            <p:ph type="body" idx="1"/>
          </p:nvPr>
        </p:nvSpPr>
        <p:spPr bwMode="auto">
          <a:xfrm>
            <a:off x="228600" y="914400"/>
            <a:ext cx="8686800" cy="552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0" y="6488113"/>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defRPr>
            </a:lvl1pPr>
          </a:lstStyle>
          <a:p>
            <a:pPr fontAlgn="base">
              <a:spcBef>
                <a:spcPct val="0"/>
              </a:spcBef>
              <a:spcAft>
                <a:spcPct val="0"/>
              </a:spcAft>
            </a:pPr>
            <a:fld id="{A4751BC5-B0E0-E443-8949-067518C160A5}" type="datetime1">
              <a:rPr lang="en-US" altLang="en-US" smtClean="0">
                <a:ea typeface="ＭＳ Ｐゴシック" charset="-128"/>
              </a:rPr>
              <a:pPr fontAlgn="base">
                <a:spcBef>
                  <a:spcPct val="0"/>
                </a:spcBef>
                <a:spcAft>
                  <a:spcPct val="0"/>
                </a:spcAft>
              </a:pPr>
              <a:t>6/28/18</a:t>
            </a:fld>
            <a:endParaRPr lang="en-US" altLang="en-US">
              <a:ea typeface="ＭＳ Ｐゴシック" charset="-128"/>
            </a:endParaRPr>
          </a:p>
        </p:txBody>
      </p:sp>
      <p:sp>
        <p:nvSpPr>
          <p:cNvPr id="5" name="Footer Placeholder 4"/>
          <p:cNvSpPr>
            <a:spLocks noGrp="1"/>
          </p:cNvSpPr>
          <p:nvPr>
            <p:ph type="ftr" sz="quarter" idx="3"/>
          </p:nvPr>
        </p:nvSpPr>
        <p:spPr>
          <a:xfrm>
            <a:off x="3124200" y="6488113"/>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7010400" y="6488113"/>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pPr fontAlgn="base">
              <a:spcBef>
                <a:spcPct val="0"/>
              </a:spcBef>
              <a:spcAft>
                <a:spcPct val="0"/>
              </a:spcAft>
            </a:pPr>
            <a:fld id="{2AAF45EC-5E16-644D-A730-B617B7486FE1}" type="slidenum">
              <a:rPr lang="en-US" altLang="en-US" smtClean="0">
                <a:ea typeface="ＭＳ Ｐゴシック" charset="-128"/>
              </a:rPr>
              <a:pPr fontAlgn="base">
                <a:spcBef>
                  <a:spcPct val="0"/>
                </a:spcBef>
                <a:spcAft>
                  <a:spcPct val="0"/>
                </a:spcAft>
              </a:pPr>
              <a:t>‹#›</a:t>
            </a:fld>
            <a:endParaRPr lang="en-US" altLang="en-US">
              <a:ea typeface="ＭＳ Ｐゴシック" charset="-128"/>
            </a:endParaRPr>
          </a:p>
        </p:txBody>
      </p:sp>
      <p:pic>
        <p:nvPicPr>
          <p:cNvPr id="174087" name="Picture 6" descr="safari.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6616700"/>
            <a:ext cx="1044575"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14861592"/>
      </p:ext>
    </p:extLst>
  </p:cSld>
  <p:clrMap bg1="lt1" tx1="dk1" bg2="lt2" tx2="dk2" accent1="accent1" accent2="accent2" accent3="accent3" accent4="accent4" accent5="accent5" accent6="accent6" hlink="hlink" folHlink="folHlink"/>
  <p:sldLayoutIdLst>
    <p:sldLayoutId id="2147488267" r:id="rId1"/>
    <p:sldLayoutId id="2147488268" r:id="rId2"/>
    <p:sldLayoutId id="2147488269" r:id="rId3"/>
    <p:sldLayoutId id="2147488270" r:id="rId4"/>
    <p:sldLayoutId id="2147488271" r:id="rId5"/>
    <p:sldLayoutId id="2147488272" r:id="rId6"/>
    <p:sldLayoutId id="2147488273" r:id="rId7"/>
    <p:sldLayoutId id="2147488274" r:id="rId8"/>
    <p:sldLayoutId id="2147488275" r:id="rId9"/>
    <p:sldLayoutId id="2147488276" r:id="rId10"/>
    <p:sldLayoutId id="2147488277" r:id="rId11"/>
  </p:sldLayoutIdLst>
  <p:hf hdr="0" ftr="0" dt="0"/>
  <p:txStyles>
    <p:titleStyle>
      <a:lvl1pPr algn="ctr" rtl="0" eaLnBrk="0" fontAlgn="base" hangingPunct="0">
        <a:spcBef>
          <a:spcPct val="0"/>
        </a:spcBef>
        <a:spcAft>
          <a:spcPct val="0"/>
        </a:spcAft>
        <a:defRPr sz="40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0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0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0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0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0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0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0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000">
          <a:solidFill>
            <a:schemeClr val="tx1"/>
          </a:solidFill>
          <a:latin typeface="Calibri" charset="0"/>
          <a:ea typeface="ＭＳ Ｐゴシック" charset="0"/>
          <a:cs typeface="ＭＳ Ｐゴシック" charset="0"/>
        </a:defRPr>
      </a:lvl9pPr>
    </p:titleStyle>
    <p:bodyStyle>
      <a:lvl1pPr marL="182563" indent="-182563"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365125" indent="-22860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547688" indent="-182563"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73025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914400" indent="-182563"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6" tIns="45714" rIns="91426" bIns="45714"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8"/>
            <a:ext cx="8610600" cy="52355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6" tIns="45714" rIns="91426"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6" tIns="45714" rIns="91426" bIns="45714" numCol="1" anchor="b" anchorCtr="0" compatLnSpc="1">
            <a:prstTxWarp prst="textNoShape">
              <a:avLst/>
            </a:prstTxWarp>
          </a:bodyPr>
          <a:lstStyle>
            <a:lvl1pPr algn="ctr">
              <a:defRPr sz="1200">
                <a:solidFill>
                  <a:srgbClr val="000000"/>
                </a:solidFill>
                <a:latin typeface="+mj-lt"/>
                <a:ea typeface="+mn-ea"/>
                <a:cs typeface="+mn-cs"/>
              </a:defRPr>
            </a:lvl1pPr>
          </a:lstStyle>
          <a:p>
            <a:pPr defTabSz="914263" fontAlgn="base">
              <a:spcBef>
                <a:spcPct val="0"/>
              </a:spcBef>
              <a:spcAft>
                <a:spcPct val="0"/>
              </a:spcAft>
              <a:defRPr/>
            </a:pPr>
            <a:endParaRPr lang="en-US" altLang="en-US">
              <a:latin typeface="Garamond"/>
            </a:endParaRPr>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26" tIns="45714" rIns="91426" bIns="45714" numCol="1" anchor="b" anchorCtr="0" compatLnSpc="1">
            <a:prstTxWarp prst="textNoShape">
              <a:avLst/>
            </a:prstTxWarp>
          </a:bodyPr>
          <a:lstStyle>
            <a:lvl1pPr algn="r">
              <a:defRPr sz="1600">
                <a:solidFill>
                  <a:srgbClr val="000000"/>
                </a:solidFill>
                <a:latin typeface="Garamond" charset="0"/>
                <a:cs typeface="Arial" charset="0"/>
              </a:defRPr>
            </a:lvl1pPr>
          </a:lstStyle>
          <a:p>
            <a:pPr defTabSz="914263" fontAlgn="base">
              <a:spcBef>
                <a:spcPct val="0"/>
              </a:spcBef>
              <a:spcAft>
                <a:spcPct val="0"/>
              </a:spcAft>
              <a:defRPr/>
            </a:pPr>
            <a:fld id="{A22E6346-468B-3E4F-8804-5358276127F2}" type="slidenum">
              <a:rPr lang="en-US">
                <a:ea typeface="ＭＳ Ｐゴシック" charset="0"/>
              </a:rPr>
              <a:pPr defTabSz="914263" fontAlgn="base">
                <a:spcBef>
                  <a:spcPct val="0"/>
                </a:spcBef>
                <a:spcAft>
                  <a:spcPct val="0"/>
                </a:spcAft>
                <a:defRPr/>
              </a:pPr>
              <a:t>‹#›</a:t>
            </a:fld>
            <a:endParaRPr lang="en-US">
              <a:ea typeface="ＭＳ Ｐゴシック" charset="0"/>
            </a:endParaRPr>
          </a:p>
        </p:txBody>
      </p:sp>
      <p:sp>
        <p:nvSpPr>
          <p:cNvPr id="1030"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lIns="91426" tIns="45714" rIns="91426" bIns="45714"/>
          <a:lstStyle/>
          <a:p>
            <a:pPr defTabSz="914263"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lIns="91426" tIns="45714" rIns="91426" bIns="45714"/>
          <a:lstStyle/>
          <a:p>
            <a:pPr defTabSz="914263"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358333730"/>
      </p:ext>
    </p:extLst>
  </p:cSld>
  <p:clrMap bg1="lt1" tx1="dk1" bg2="lt2" tx2="dk2" accent1="accent1" accent2="accent2" accent3="accent3" accent4="accent4" accent5="accent5" accent6="accent6" hlink="hlink" folHlink="folHlink"/>
  <p:sldLayoutIdLst>
    <p:sldLayoutId id="2147488279" r:id="rId1"/>
    <p:sldLayoutId id="2147488280" r:id="rId2"/>
    <p:sldLayoutId id="2147488281" r:id="rId3"/>
    <p:sldLayoutId id="2147488282" r:id="rId4"/>
    <p:sldLayoutId id="2147488283" r:id="rId5"/>
    <p:sldLayoutId id="2147488284" r:id="rId6"/>
    <p:sldLayoutId id="2147488285" r:id="rId7"/>
    <p:sldLayoutId id="2147488286" r:id="rId8"/>
    <p:sldLayoutId id="2147488287" r:id="rId9"/>
    <p:sldLayoutId id="2147488288" r:id="rId10"/>
    <p:sldLayoutId id="2147488289" r:id="rId11"/>
    <p:sldLayoutId id="2147488290" r:id="rId12"/>
    <p:sldLayoutId id="2147488291" r:id="rId13"/>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131" algn="l" rtl="0" fontAlgn="base">
        <a:spcBef>
          <a:spcPct val="0"/>
        </a:spcBef>
        <a:spcAft>
          <a:spcPct val="0"/>
        </a:spcAft>
        <a:defRPr sz="4000">
          <a:solidFill>
            <a:schemeClr val="tx2"/>
          </a:solidFill>
          <a:latin typeface="Garamond" pitchFamily="18" charset="0"/>
        </a:defRPr>
      </a:lvl6pPr>
      <a:lvl7pPr marL="914263" algn="l" rtl="0" fontAlgn="base">
        <a:spcBef>
          <a:spcPct val="0"/>
        </a:spcBef>
        <a:spcAft>
          <a:spcPct val="0"/>
        </a:spcAft>
        <a:defRPr sz="4000">
          <a:solidFill>
            <a:schemeClr val="tx2"/>
          </a:solidFill>
          <a:latin typeface="Garamond" pitchFamily="18" charset="0"/>
        </a:defRPr>
      </a:lvl7pPr>
      <a:lvl8pPr marL="1371395" algn="l" rtl="0" fontAlgn="base">
        <a:spcBef>
          <a:spcPct val="0"/>
        </a:spcBef>
        <a:spcAft>
          <a:spcPct val="0"/>
        </a:spcAft>
        <a:defRPr sz="4000">
          <a:solidFill>
            <a:schemeClr val="tx2"/>
          </a:solidFill>
          <a:latin typeface="Garamond" pitchFamily="18" charset="0"/>
        </a:defRPr>
      </a:lvl8pPr>
      <a:lvl9pPr marL="1828527" algn="l" rtl="0" fontAlgn="base">
        <a:spcBef>
          <a:spcPct val="0"/>
        </a:spcBef>
        <a:spcAft>
          <a:spcPct val="0"/>
        </a:spcAft>
        <a:defRPr sz="4000">
          <a:solidFill>
            <a:schemeClr val="tx2"/>
          </a:solidFill>
          <a:latin typeface="Garamond" pitchFamily="18" charset="0"/>
        </a:defRPr>
      </a:lvl9pPr>
    </p:titleStyle>
    <p:bodyStyle>
      <a:lvl1pPr marL="342849" indent="-342849"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826" indent="-325389"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197" indent="-350785"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649" indent="-315865"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0911" indent="-339674"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042"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7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30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37"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63" rtl="0" eaLnBrk="1" latinLnBrk="0" hangingPunct="1">
        <a:defRPr sz="1800" kern="1200">
          <a:solidFill>
            <a:schemeClr val="tx1"/>
          </a:solidFill>
          <a:latin typeface="+mn-lt"/>
          <a:ea typeface="+mn-ea"/>
          <a:cs typeface="+mn-cs"/>
        </a:defRPr>
      </a:lvl1pPr>
      <a:lvl2pPr marL="457131" algn="l" defTabSz="914263" rtl="0" eaLnBrk="1" latinLnBrk="0" hangingPunct="1">
        <a:defRPr sz="1800" kern="1200">
          <a:solidFill>
            <a:schemeClr val="tx1"/>
          </a:solidFill>
          <a:latin typeface="+mn-lt"/>
          <a:ea typeface="+mn-ea"/>
          <a:cs typeface="+mn-cs"/>
        </a:defRPr>
      </a:lvl2pPr>
      <a:lvl3pPr marL="914263" algn="l" defTabSz="914263" rtl="0" eaLnBrk="1" latinLnBrk="0" hangingPunct="1">
        <a:defRPr sz="1800" kern="1200">
          <a:solidFill>
            <a:schemeClr val="tx1"/>
          </a:solidFill>
          <a:latin typeface="+mn-lt"/>
          <a:ea typeface="+mn-ea"/>
          <a:cs typeface="+mn-cs"/>
        </a:defRPr>
      </a:lvl3pPr>
      <a:lvl4pPr marL="1371395" algn="l" defTabSz="914263" rtl="0" eaLnBrk="1" latinLnBrk="0" hangingPunct="1">
        <a:defRPr sz="1800" kern="1200">
          <a:solidFill>
            <a:schemeClr val="tx1"/>
          </a:solidFill>
          <a:latin typeface="+mn-lt"/>
          <a:ea typeface="+mn-ea"/>
          <a:cs typeface="+mn-cs"/>
        </a:defRPr>
      </a:lvl4pPr>
      <a:lvl5pPr marL="1828527" algn="l" defTabSz="914263" rtl="0" eaLnBrk="1" latinLnBrk="0" hangingPunct="1">
        <a:defRPr sz="1800" kern="1200">
          <a:solidFill>
            <a:schemeClr val="tx1"/>
          </a:solidFill>
          <a:latin typeface="+mn-lt"/>
          <a:ea typeface="+mn-ea"/>
          <a:cs typeface="+mn-cs"/>
        </a:defRPr>
      </a:lvl5pPr>
      <a:lvl6pPr marL="2285658" algn="l" defTabSz="914263" rtl="0" eaLnBrk="1" latinLnBrk="0" hangingPunct="1">
        <a:defRPr sz="1800" kern="1200">
          <a:solidFill>
            <a:schemeClr val="tx1"/>
          </a:solidFill>
          <a:latin typeface="+mn-lt"/>
          <a:ea typeface="+mn-ea"/>
          <a:cs typeface="+mn-cs"/>
        </a:defRPr>
      </a:lvl6pPr>
      <a:lvl7pPr marL="2742789" algn="l" defTabSz="914263" rtl="0" eaLnBrk="1" latinLnBrk="0" hangingPunct="1">
        <a:defRPr sz="1800" kern="1200">
          <a:solidFill>
            <a:schemeClr val="tx1"/>
          </a:solidFill>
          <a:latin typeface="+mn-lt"/>
          <a:ea typeface="+mn-ea"/>
          <a:cs typeface="+mn-cs"/>
        </a:defRPr>
      </a:lvl7pPr>
      <a:lvl8pPr marL="3199920" algn="l" defTabSz="914263" rtl="0" eaLnBrk="1" latinLnBrk="0" hangingPunct="1">
        <a:defRPr sz="1800" kern="1200">
          <a:solidFill>
            <a:schemeClr val="tx1"/>
          </a:solidFill>
          <a:latin typeface="+mn-lt"/>
          <a:ea typeface="+mn-ea"/>
          <a:cs typeface="+mn-cs"/>
        </a:defRPr>
      </a:lvl8pPr>
      <a:lvl9pPr marL="3657051" algn="l" defTabSz="914263"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eaLnBrk="1" hangingPunct="1">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eaLnBrk="1" hangingPunct="1">
              <a:defRPr/>
            </a:pPr>
            <a:fld id="{A22E6346-468B-3E4F-8804-5358276127F2}" type="slidenum">
              <a:rPr lang="en-US">
                <a:ea typeface="ＭＳ Ｐゴシック" charset="0"/>
              </a:rPr>
              <a:pPr eaLnBrk="1" hangingPunct="1">
                <a:defRPr/>
              </a:pPr>
              <a:t>‹#›</a:t>
            </a:fld>
            <a:endParaRPr lang="en-US">
              <a:ea typeface="ＭＳ Ｐゴシック" charset="0"/>
            </a:endParaRPr>
          </a:p>
        </p:txBody>
      </p:sp>
      <p:sp>
        <p:nvSpPr>
          <p:cNvPr id="1030"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103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1584813673"/>
      </p:ext>
    </p:extLst>
  </p:cSld>
  <p:clrMap bg1="lt1" tx1="dk1" bg2="lt2" tx2="dk2" accent1="accent1" accent2="accent2" accent3="accent3" accent4="accent4" accent5="accent5" accent6="accent6" hlink="hlink" folHlink="folHlink"/>
  <p:sldLayoutIdLst>
    <p:sldLayoutId id="2147488293" r:id="rId1"/>
    <p:sldLayoutId id="2147488294" r:id="rId2"/>
    <p:sldLayoutId id="2147488295" r:id="rId3"/>
    <p:sldLayoutId id="2147488296" r:id="rId4"/>
    <p:sldLayoutId id="2147488297" r:id="rId5"/>
    <p:sldLayoutId id="2147488298" r:id="rId6"/>
    <p:sldLayoutId id="2147488299" r:id="rId7"/>
    <p:sldLayoutId id="2147488300" r:id="rId8"/>
    <p:sldLayoutId id="2147488301" r:id="rId9"/>
    <p:sldLayoutId id="2147488302" r:id="rId10"/>
    <p:sldLayoutId id="2147488303" r:id="rId11"/>
    <p:sldLayoutId id="2147488304"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header.png"/>
          <p:cNvPicPr>
            <a:picLocks noChangeAspect="1"/>
          </p:cNvPicPr>
          <p:nvPr userDrawn="1"/>
        </p:nvPicPr>
        <p:blipFill>
          <a:blip r:embed="rId15"/>
          <a:stretch>
            <a:fillRect/>
          </a:stretch>
        </p:blipFill>
        <p:spPr>
          <a:xfrm>
            <a:off x="4053359" y="264849"/>
            <a:ext cx="5102012" cy="542508"/>
          </a:xfrm>
          <a:prstGeom prst="rect">
            <a:avLst/>
          </a:prstGeom>
        </p:spPr>
      </p:pic>
      <p:sp>
        <p:nvSpPr>
          <p:cNvPr id="8" name="Title Placeholder 1"/>
          <p:cNvSpPr>
            <a:spLocks noGrp="1"/>
          </p:cNvSpPr>
          <p:nvPr>
            <p:ph type="title"/>
          </p:nvPr>
        </p:nvSpPr>
        <p:spPr>
          <a:xfrm>
            <a:off x="299306" y="274638"/>
            <a:ext cx="8387494" cy="532719"/>
          </a:xfrm>
          <a:prstGeom prst="rect">
            <a:avLst/>
          </a:prstGeom>
        </p:spPr>
        <p:txBody>
          <a:bodyPr vert="horz" lIns="91440" tIns="45720" rIns="91440" bIns="45720" rtlCol="0" anchor="ctr">
            <a:noAutofit/>
          </a:bodyPr>
          <a:lstStyle/>
          <a:p>
            <a:r>
              <a:rPr lang="en-US" dirty="0"/>
              <a:t>Click edit Master title style</a:t>
            </a:r>
          </a:p>
        </p:txBody>
      </p:sp>
      <p:pic>
        <p:nvPicPr>
          <p:cNvPr id="9" name="Picture 8" descr="footer.png"/>
          <p:cNvPicPr>
            <a:picLocks noChangeAspect="1"/>
          </p:cNvPicPr>
          <p:nvPr userDrawn="1"/>
        </p:nvPicPr>
        <p:blipFill>
          <a:blip r:embed="rId16"/>
          <a:stretch>
            <a:fillRect/>
          </a:stretch>
        </p:blipFill>
        <p:spPr>
          <a:xfrm>
            <a:off x="-27215" y="6267135"/>
            <a:ext cx="9189720" cy="611833"/>
          </a:xfrm>
          <a:prstGeom prst="rect">
            <a:avLst/>
          </a:prstGeom>
          <a:ln>
            <a:noFill/>
          </a:ln>
        </p:spPr>
      </p:pic>
      <p:pic>
        <p:nvPicPr>
          <p:cNvPr id="10" name="Picture 9" descr="ecelogorb.psd"/>
          <p:cNvPicPr>
            <a:picLocks noChangeAspect="1"/>
          </p:cNvPicPr>
          <p:nvPr userDrawn="1"/>
        </p:nvPicPr>
        <p:blipFill>
          <a:blip r:embed="rId17">
            <a:lum bright="-8000"/>
          </a:blip>
          <a:stretch>
            <a:fillRect/>
          </a:stretch>
        </p:blipFill>
        <p:spPr>
          <a:xfrm>
            <a:off x="193350" y="6294367"/>
            <a:ext cx="2563296" cy="512659"/>
          </a:xfrm>
          <a:prstGeom prst="rect">
            <a:avLst/>
          </a:prstGeom>
          <a:effectLst/>
        </p:spPr>
      </p:pic>
      <p:pic>
        <p:nvPicPr>
          <p:cNvPr id="11" name="Picture 10" descr="CMU_logo_horiz_black.eps"/>
          <p:cNvPicPr>
            <a:picLocks noChangeAspect="1"/>
          </p:cNvPicPr>
          <p:nvPr userDrawn="1"/>
        </p:nvPicPr>
        <p:blipFill>
          <a:blip r:embed="rId18"/>
          <a:stretch>
            <a:fillRect/>
          </a:stretch>
        </p:blipFill>
        <p:spPr>
          <a:xfrm>
            <a:off x="5263668" y="6393688"/>
            <a:ext cx="3714414" cy="337908"/>
          </a:xfrm>
          <a:prstGeom prst="rect">
            <a:avLst/>
          </a:prstGeom>
          <a:effectLst/>
        </p:spPr>
      </p:pic>
    </p:spTree>
    <p:extLst>
      <p:ext uri="{BB962C8B-B14F-4D97-AF65-F5344CB8AC3E}">
        <p14:creationId xmlns:p14="http://schemas.microsoft.com/office/powerpoint/2010/main" val="1092185447"/>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20" r:id="rId10"/>
    <p:sldLayoutId id="2147483921" r:id="rId11"/>
    <p:sldLayoutId id="2147483922" r:id="rId12"/>
    <p:sldLayoutId id="2147483923" r:id="rId13"/>
  </p:sldLayoutIdLst>
  <p:txStyles>
    <p:titleStyle>
      <a:lvl1pPr algn="l" defTabSz="457200" rtl="0" eaLnBrk="1" latinLnBrk="0" hangingPunct="1">
        <a:spcBef>
          <a:spcPct val="0"/>
        </a:spcBef>
        <a:buNone/>
        <a:defRPr sz="3600" kern="1200">
          <a:solidFill>
            <a:schemeClr val="tx1"/>
          </a:solidFill>
          <a:latin typeface="Arial"/>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44848149"/>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4278721475"/>
      </p:ext>
    </p:extLst>
  </p:cSld>
  <p:clrMap bg1="lt1" tx1="dk1" bg2="lt2" tx2="dk2" accent1="accent1" accent2="accent2" accent3="accent3" accent4="accent4" accent5="accent5" accent6="accent6" hlink="hlink" folHlink="folHlink"/>
  <p:sldLayoutIdLst>
    <p:sldLayoutId id="2147484088" r:id="rId1"/>
    <p:sldLayoutId id="2147484089" r:id="rId2"/>
    <p:sldLayoutId id="2147484090" r:id="rId3"/>
    <p:sldLayoutId id="2147484091" r:id="rId4"/>
    <p:sldLayoutId id="2147484092" r:id="rId5"/>
    <p:sldLayoutId id="2147484093" r:id="rId6"/>
    <p:sldLayoutId id="2147484094" r:id="rId7"/>
    <p:sldLayoutId id="2147484095" r:id="rId8"/>
    <p:sldLayoutId id="2147484096" r:id="rId9"/>
    <p:sldLayoutId id="2147484097" r:id="rId10"/>
    <p:sldLayoutId id="214748409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hyperlink" Target="mailto:omutlu@gmail.com" TargetMode="External"/><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wmf"/><Relationship Id="rId5" Type="http://schemas.openxmlformats.org/officeDocument/2006/relationships/image" Target="../media/image1.png"/><Relationship Id="rId4" Type="http://schemas.openxmlformats.org/officeDocument/2006/relationships/hyperlink" Target="https://people.inf.ethz.ch/omutlu"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91.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92.xml"/></Relationships>
</file>

<file path=ppt/slides/_rels/slide10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4.xml"/><Relationship Id="rId1" Type="http://schemas.openxmlformats.org/officeDocument/2006/relationships/slideLayout" Target="../slideLayouts/slideLayout592.xml"/><Relationship Id="rId4" Type="http://schemas.openxmlformats.org/officeDocument/2006/relationships/image" Target="../media/image74.png"/></Relationships>
</file>

<file path=ppt/slides/_rels/slide102.xml.rels><?xml version="1.0" encoding="UTF-8" standalone="yes"?>
<Relationships xmlns="http://schemas.openxmlformats.org/package/2006/relationships"><Relationship Id="rId3" Type="http://schemas.openxmlformats.org/officeDocument/2006/relationships/hyperlink" Target="https://people.inf.ethz.ch/omutlu/pub/avatar-dram-refresh_dsn15.pdf" TargetMode="External"/><Relationship Id="rId7" Type="http://schemas.openxmlformats.org/officeDocument/2006/relationships/image" Target="../media/image75.png"/><Relationship Id="rId2" Type="http://schemas.openxmlformats.org/officeDocument/2006/relationships/notesSlide" Target="../notesSlides/notesSlide35.xml"/><Relationship Id="rId1" Type="http://schemas.openxmlformats.org/officeDocument/2006/relationships/slideLayout" Target="../slideLayouts/slideLayout261.xml"/><Relationship Id="rId6" Type="http://schemas.openxmlformats.org/officeDocument/2006/relationships/hyperlink" Target="https://people.inf.ethz.ch/omutlu/pub/avatar-dram-refresh_dsn15-talk.pdf" TargetMode="External"/><Relationship Id="rId5" Type="http://schemas.openxmlformats.org/officeDocument/2006/relationships/hyperlink" Target="https://people.inf.ethz.ch/omutlu/pub/avatar-dram-refresh_dsn15-talk.pptx" TargetMode="External"/><Relationship Id="rId4" Type="http://schemas.openxmlformats.org/officeDocument/2006/relationships/hyperlink" Target="http://2015.dsn.org/" TargetMode="Externa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16.xml"/></Relationships>
</file>

<file path=ppt/slides/_rels/slide10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7.xml"/><Relationship Id="rId1" Type="http://schemas.openxmlformats.org/officeDocument/2006/relationships/slideLayout" Target="../slideLayouts/slideLayout616.xml"/></Relationships>
</file>

<file path=ppt/slides/_rels/slide10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8.xml"/><Relationship Id="rId1" Type="http://schemas.openxmlformats.org/officeDocument/2006/relationships/slideLayout" Target="../slideLayouts/slideLayout616.xml"/></Relationships>
</file>

<file path=ppt/slides/_rels/slide106.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616.xml"/></Relationships>
</file>

<file path=ppt/slides/_rels/slide107.xml.rels><?xml version="1.0" encoding="UTF-8" standalone="yes"?>
<Relationships xmlns="http://schemas.openxmlformats.org/package/2006/relationships"><Relationship Id="rId3" Type="http://schemas.openxmlformats.org/officeDocument/2006/relationships/hyperlink" Target="http://2015.dsn.org/" TargetMode="External"/><Relationship Id="rId2" Type="http://schemas.openxmlformats.org/officeDocument/2006/relationships/hyperlink" Target="https://people.inf.ethz.ch/omutlu/pub/parbor-efficient-system-level-test-for-DRAM-failures_dsn16.pdf" TargetMode="External"/><Relationship Id="rId1" Type="http://schemas.openxmlformats.org/officeDocument/2006/relationships/slideLayout" Target="../slideLayouts/slideLayout261.xml"/><Relationship Id="rId6" Type="http://schemas.openxmlformats.org/officeDocument/2006/relationships/image" Target="../media/image77.png"/><Relationship Id="rId5" Type="http://schemas.openxmlformats.org/officeDocument/2006/relationships/hyperlink" Target="https://people.inf.ethz.ch/omutlu/pub/parbor-efficient-system-level-test-for-DRAM-failures_khan_dsn16-talk.pdf" TargetMode="External"/><Relationship Id="rId4" Type="http://schemas.openxmlformats.org/officeDocument/2006/relationships/hyperlink" Target="https://people.inf.ethz.ch/omutlu/pub/parbor-efficient-system-level-test-for-DRAM-failures_khan_dsn16-talk.pptx" TargetMode="External"/></Relationships>
</file>

<file path=ppt/slides/_rels/slide108.xml.rels><?xml version="1.0" encoding="UTF-8" standalone="yes"?>
<Relationships xmlns="http://schemas.openxmlformats.org/package/2006/relationships"><Relationship Id="rId8" Type="http://schemas.openxmlformats.org/officeDocument/2006/relationships/hyperlink" Target="https://people.inf.ethz.ch/omutlu/pub/MEMCON-system-level-data-dependent-DRAM-failure-detection-mitigation_micro17-poster.pptx" TargetMode="External"/><Relationship Id="rId3" Type="http://schemas.openxmlformats.org/officeDocument/2006/relationships/hyperlink" Target="http://www.microarch.org/micro50/" TargetMode="External"/><Relationship Id="rId7" Type="http://schemas.openxmlformats.org/officeDocument/2006/relationships/hyperlink" Target="https://people.inf.ethz.ch/omutlu/pub/MEMCON-system-level-data-dependent-DRAM-failure-detection-mitigation_micro17-lightning-talk.pdf" TargetMode="External"/><Relationship Id="rId2" Type="http://schemas.openxmlformats.org/officeDocument/2006/relationships/hyperlink" Target="https://people.inf.ethz.ch/omutlu/pub/MEMCON-system-level-data-dependent-DRAM-failure-detection-mitigation_micro17.pdf" TargetMode="External"/><Relationship Id="rId1" Type="http://schemas.openxmlformats.org/officeDocument/2006/relationships/slideLayout" Target="../slideLayouts/slideLayout261.xml"/><Relationship Id="rId6" Type="http://schemas.openxmlformats.org/officeDocument/2006/relationships/hyperlink" Target="https://people.inf.ethz.ch/omutlu/pub/MEMCON-system-level-data-dependent-DRAM-failure-detection-mitigation_micro17-lightning-talk.pptx" TargetMode="External"/><Relationship Id="rId5" Type="http://schemas.openxmlformats.org/officeDocument/2006/relationships/hyperlink" Target="https://people.inf.ethz.ch/omutlu/pub/MEMCON-system-level-data-dependent-DRAM-failure-detection-mitigation_micro17-talk.pdf" TargetMode="External"/><Relationship Id="rId10" Type="http://schemas.openxmlformats.org/officeDocument/2006/relationships/image" Target="../media/image78.tiff"/><Relationship Id="rId4" Type="http://schemas.openxmlformats.org/officeDocument/2006/relationships/hyperlink" Target="https://people.inf.ethz.ch/omutlu/pub/MEMCON-system-level-data-dependent-DRAM-failure-detection-mitigation_micro17-talk.pptx" TargetMode="External"/><Relationship Id="rId9" Type="http://schemas.openxmlformats.org/officeDocument/2006/relationships/hyperlink" Target="https://people.inf.ethz.ch/omutlu/pub/MEMCON-system-level-data-dependent-DRAM-failure-detection-mitigation_micro17-poster.pdf" TargetMode="External"/></Relationships>
</file>

<file path=ppt/slides/_rels/slide109.xml.rels><?xml version="1.0" encoding="UTF-8" standalone="yes"?>
<Relationships xmlns="http://schemas.openxmlformats.org/package/2006/relationships"><Relationship Id="rId8" Type="http://schemas.openxmlformats.org/officeDocument/2006/relationships/hyperlink" Target="https://people.inf.ethz.ch/omutlu/pub/reaper-dram-retention-profiling-lpddr4_isca17-lightning-talk.pdf" TargetMode="External"/><Relationship Id="rId3" Type="http://schemas.openxmlformats.org/officeDocument/2006/relationships/hyperlink" Target="https://people.inf.ethz.ch/omutlu/pub/reaper-dram-retention-profiling-lpddr4_isca17.pdf" TargetMode="External"/><Relationship Id="rId7" Type="http://schemas.openxmlformats.org/officeDocument/2006/relationships/hyperlink" Target="https://people.inf.ethz.ch/omutlu/pub/reaper-dram-retention-profiling-lpddr4_isca17-lightning-talk.pptx" TargetMode="External"/><Relationship Id="rId2" Type="http://schemas.openxmlformats.org/officeDocument/2006/relationships/image" Target="../media/image79.png"/><Relationship Id="rId1" Type="http://schemas.openxmlformats.org/officeDocument/2006/relationships/slideLayout" Target="../slideLayouts/slideLayout261.xml"/><Relationship Id="rId6" Type="http://schemas.openxmlformats.org/officeDocument/2006/relationships/hyperlink" Target="https://people.inf.ethz.ch/omutlu/pub/reaper-dram-retention-profiling-lpddr4_isca17-talk.pdf" TargetMode="External"/><Relationship Id="rId5" Type="http://schemas.openxmlformats.org/officeDocument/2006/relationships/hyperlink" Target="https://people.inf.ethz.ch/omutlu/pub/reaper-dram-retention-profiling-lpddr4_isca17-talk.pptx" TargetMode="External"/><Relationship Id="rId4" Type="http://schemas.openxmlformats.org/officeDocument/2006/relationships/hyperlink" Target="http://isca17.ece.utoronto.ca/doku.php"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2015.dsn.org/" TargetMode="External"/><Relationship Id="rId7" Type="http://schemas.openxmlformats.org/officeDocument/2006/relationships/image" Target="../media/image17.png"/><Relationship Id="rId2" Type="http://schemas.openxmlformats.org/officeDocument/2006/relationships/hyperlink" Target="http://users.ece.cmu.edu/~omutlu/pub/memory-errors-at-facebook_dsn15.pdf" TargetMode="External"/><Relationship Id="rId1" Type="http://schemas.openxmlformats.org/officeDocument/2006/relationships/slideLayout" Target="../slideLayouts/slideLayout261.xml"/><Relationship Id="rId6" Type="http://schemas.openxmlformats.org/officeDocument/2006/relationships/hyperlink" Target="https://www.ece.cmu.edu/~safari/tools/memerr/index.html" TargetMode="External"/><Relationship Id="rId5" Type="http://schemas.openxmlformats.org/officeDocument/2006/relationships/hyperlink" Target="http://users.ece.cmu.edu/~omutlu/pub/memory-errors-at-facebook_dsn15-talk.pdf" TargetMode="External"/><Relationship Id="rId4" Type="http://schemas.openxmlformats.org/officeDocument/2006/relationships/hyperlink" Target="http://users.ece.cmu.edu/~omutlu/pub/memory-errors-at-facebook_dsn15-talk.pptx" TargetMode="External"/></Relationships>
</file>

<file path=ppt/slides/_rels/slide11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39.xml"/><Relationship Id="rId1" Type="http://schemas.openxmlformats.org/officeDocument/2006/relationships/slideLayout" Target="../slideLayouts/slideLayout639.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jpeg"/></Relationships>
</file>

<file path=ppt/slides/_rels/slide11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0.xml"/><Relationship Id="rId1" Type="http://schemas.openxmlformats.org/officeDocument/2006/relationships/slideLayout" Target="../slideLayouts/slideLayout640.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640.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640.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640.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640.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640.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640.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640.xml"/></Relationships>
</file>

<file path=ppt/slides/_rels/slide119.xml.rels><?xml version="1.0" encoding="UTF-8" standalone="yes"?>
<Relationships xmlns="http://schemas.openxmlformats.org/package/2006/relationships"><Relationship Id="rId8" Type="http://schemas.openxmlformats.org/officeDocument/2006/relationships/hyperlink" Target="https://people.inf.ethz.ch/omutlu/pub/reaper-dram-retention-profiling-lpddr4_isca17-lightning-talk.pdf" TargetMode="External"/><Relationship Id="rId3" Type="http://schemas.openxmlformats.org/officeDocument/2006/relationships/hyperlink" Target="https://people.inf.ethz.ch/omutlu/pub/reaper-dram-retention-profiling-lpddr4_isca17.pdf" TargetMode="External"/><Relationship Id="rId7" Type="http://schemas.openxmlformats.org/officeDocument/2006/relationships/hyperlink" Target="https://people.inf.ethz.ch/omutlu/pub/reaper-dram-retention-profiling-lpddr4_isca17-lightning-talk.pptx" TargetMode="External"/><Relationship Id="rId2" Type="http://schemas.openxmlformats.org/officeDocument/2006/relationships/image" Target="../media/image79.png"/><Relationship Id="rId1" Type="http://schemas.openxmlformats.org/officeDocument/2006/relationships/slideLayout" Target="../slideLayouts/slideLayout261.xml"/><Relationship Id="rId6" Type="http://schemas.openxmlformats.org/officeDocument/2006/relationships/hyperlink" Target="https://people.inf.ethz.ch/omutlu/pub/reaper-dram-retention-profiling-lpddr4_isca17-talk.pdf" TargetMode="External"/><Relationship Id="rId5" Type="http://schemas.openxmlformats.org/officeDocument/2006/relationships/hyperlink" Target="https://people.inf.ethz.ch/omutlu/pub/reaper-dram-retention-profiling-lpddr4_isca17-talk.pptx" TargetMode="External"/><Relationship Id="rId4" Type="http://schemas.openxmlformats.org/officeDocument/2006/relationships/hyperlink" Target="http://isca17.ece.utoronto.ca/doku.php" TargetMode="External"/></Relationships>
</file>

<file path=ppt/slides/_rels/slide12.xml.rels><?xml version="1.0" encoding="UTF-8" standalone="yes"?>
<Relationships xmlns="http://schemas.openxmlformats.org/package/2006/relationships"><Relationship Id="rId8" Type="http://schemas.openxmlformats.org/officeDocument/2006/relationships/hyperlink" Target="http://users.ece.cmu.edu/~omutlu/pub/avatar-dram-refresh_dsn15.pdf" TargetMode="External"/><Relationship Id="rId3" Type="http://schemas.openxmlformats.org/officeDocument/2006/relationships/image" Target="../media/image19.png"/><Relationship Id="rId7" Type="http://schemas.openxmlformats.org/officeDocument/2006/relationships/hyperlink" Target="http://users.ece.cmu.edu/~omutlu/pub/adaptive-latency-dram_hpca15.pdf" TargetMode="External"/><Relationship Id="rId2" Type="http://schemas.openxmlformats.org/officeDocument/2006/relationships/image" Target="../media/image18.png"/><Relationship Id="rId1" Type="http://schemas.openxmlformats.org/officeDocument/2006/relationships/slideLayout" Target="../slideLayouts/slideLayout291.xml"/><Relationship Id="rId6" Type="http://schemas.openxmlformats.org/officeDocument/2006/relationships/hyperlink" Target="http://users.ece.cmu.edu/~omutlu/pub/dram-row-hammer_isca14.pdf" TargetMode="External"/><Relationship Id="rId5" Type="http://schemas.openxmlformats.org/officeDocument/2006/relationships/hyperlink" Target="http://users.ece.cmu.edu/~omutlu/pub/error-mitigation-for-intermittent-dram-failures_sigmetrics14.pdf" TargetMode="External"/><Relationship Id="rId4" Type="http://schemas.openxmlformats.org/officeDocument/2006/relationships/hyperlink" Target="http://users.ece.cmu.edu/~omutlu/pub/dram-retention-time-characterization_isca13.pdf" TargetMode="External"/></Relationships>
</file>

<file path=ppt/slides/_rels/slide120.xml.rels><?xml version="1.0" encoding="UTF-8" standalone="yes"?>
<Relationships xmlns="http://schemas.openxmlformats.org/package/2006/relationships"><Relationship Id="rId3" Type="http://schemas.openxmlformats.org/officeDocument/2006/relationships/image" Target="../media/image80.jpeg"/><Relationship Id="rId7" Type="http://schemas.openxmlformats.org/officeDocument/2006/relationships/image" Target="../media/image86.jpg"/><Relationship Id="rId2" Type="http://schemas.openxmlformats.org/officeDocument/2006/relationships/notesSlide" Target="../notesSlides/notesSlide48.xml"/><Relationship Id="rId1" Type="http://schemas.openxmlformats.org/officeDocument/2006/relationships/slideLayout" Target="../slideLayouts/slideLayout639.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5.jpe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37.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37.xml"/></Relationships>
</file>

<file path=ppt/slides/_rels/slide126.xml.rels><?xml version="1.0" encoding="UTF-8" standalone="yes"?>
<Relationships xmlns="http://schemas.openxmlformats.org/package/2006/relationships"><Relationship Id="rId3" Type="http://schemas.openxmlformats.org/officeDocument/2006/relationships/hyperlink" Target="https://arxiv.org/pdf/1706.08642" TargetMode="External"/><Relationship Id="rId2" Type="http://schemas.openxmlformats.org/officeDocument/2006/relationships/image" Target="../media/image53.jpeg"/><Relationship Id="rId1" Type="http://schemas.openxmlformats.org/officeDocument/2006/relationships/slideLayout" Target="../slideLayouts/slideLayout237.xml"/><Relationship Id="rId4" Type="http://schemas.openxmlformats.org/officeDocument/2006/relationships/image" Target="../media/image54.png"/></Relationships>
</file>

<file path=ppt/slides/_rels/slide127.xml.rels><?xml version="1.0" encoding="UTF-8" standalone="yes"?>
<Relationships xmlns="http://schemas.openxmlformats.org/package/2006/relationships"><Relationship Id="rId8" Type="http://schemas.openxmlformats.org/officeDocument/2006/relationships/hyperlink" Target="http://www.techspot.com/news/61090-researchers-publish-first-large-scale-field-ssd-reliability.html" TargetMode="External"/><Relationship Id="rId3" Type="http://schemas.openxmlformats.org/officeDocument/2006/relationships/hyperlink" Target="http://www.sigmetrics.org/sigmetrics2015/" TargetMode="External"/><Relationship Id="rId7" Type="http://schemas.openxmlformats.org/officeDocument/2006/relationships/hyperlink" Target="http://www.theregister.co.uk/2015/06/22/facebook_reveals_ssd_failure_rate_trough/" TargetMode="External"/><Relationship Id="rId2" Type="http://schemas.openxmlformats.org/officeDocument/2006/relationships/hyperlink" Target="https://people.inf.ethz.ch/omutlu/pub/flash-memory-failures-in-the-field-at-facebook_sigmetrics15.pdf" TargetMode="External"/><Relationship Id="rId1" Type="http://schemas.openxmlformats.org/officeDocument/2006/relationships/slideLayout" Target="../slideLayouts/slideLayout13.xml"/><Relationship Id="rId6" Type="http://schemas.openxmlformats.org/officeDocument/2006/relationships/hyperlink" Target="http://www.zdnet.com/article/facebooks-ssd-experience/" TargetMode="External"/><Relationship Id="rId5" Type="http://schemas.openxmlformats.org/officeDocument/2006/relationships/hyperlink" Target="https://people.inf.ethz.ch/omutlu/pub/flash-memory-failures-in-the-field-at-facebook_sigmetrics15-talk.pdf" TargetMode="External"/><Relationship Id="rId10" Type="http://schemas.openxmlformats.org/officeDocument/2006/relationships/image" Target="../media/image87.png"/><Relationship Id="rId4" Type="http://schemas.openxmlformats.org/officeDocument/2006/relationships/hyperlink" Target="https://people.inf.ethz.ch/omutlu/pub/flash-memory-failures-in-the-field-at-facebook_sigmetrics15-talk.pptx" TargetMode="External"/><Relationship Id="rId9" Type="http://schemas.openxmlformats.org/officeDocument/2006/relationships/hyperlink" Target="http://techreport.com/news/28519/facebook-ssd-reliability-study-shows-early-burnouts" TargetMode="External"/></Relationships>
</file>

<file path=ppt/slides/_rels/slide128.xml.rels><?xml version="1.0" encoding="UTF-8" standalone="yes"?>
<Relationships xmlns="http://schemas.openxmlformats.org/package/2006/relationships"><Relationship Id="rId3" Type="http://schemas.openxmlformats.org/officeDocument/2006/relationships/hyperlink" Target="https://people.inf.ethz.ch/omutlu/pub/flash-memory-programming-vulnerabilities_hpca17.pdf" TargetMode="External"/><Relationship Id="rId2" Type="http://schemas.openxmlformats.org/officeDocument/2006/relationships/image" Target="../media/image88.emf"/><Relationship Id="rId1" Type="http://schemas.openxmlformats.org/officeDocument/2006/relationships/slideLayout" Target="../slideLayouts/slideLayout237.xml"/></Relationships>
</file>

<file path=ppt/slides/_rels/slide129.xml.rels><?xml version="1.0" encoding="UTF-8" standalone="yes"?>
<Relationships xmlns="http://schemas.openxmlformats.org/package/2006/relationships"><Relationship Id="rId8" Type="http://schemas.openxmlformats.org/officeDocument/2006/relationships/hyperlink" Target="https://people.inf.ethz.ch/omutlu/pub/heatwatch-3D-nand-errors-and-self-recovery_hpca18_lightning-talk.pdf" TargetMode="External"/><Relationship Id="rId3" Type="http://schemas.openxmlformats.org/officeDocument/2006/relationships/hyperlink" Target="https://hpca2018.ece.ucsb.edu/" TargetMode="External"/><Relationship Id="rId7" Type="http://schemas.openxmlformats.org/officeDocument/2006/relationships/hyperlink" Target="https://people.inf.ethz.ch/omutlu/pub/heatwatch-3D-nand-errors-and-self-recovery_hpca18_lightning-talk.pptx" TargetMode="External"/><Relationship Id="rId2" Type="http://schemas.openxmlformats.org/officeDocument/2006/relationships/hyperlink" Target="https://people.inf.ethz.ch/omutlu/pub/heatwatch-3D-nand-errors-and-self-recovery_hpca18.pdf" TargetMode="External"/><Relationship Id="rId1" Type="http://schemas.openxmlformats.org/officeDocument/2006/relationships/slideLayout" Target="../slideLayouts/slideLayout237.xml"/><Relationship Id="rId6" Type="http://schemas.openxmlformats.org/officeDocument/2006/relationships/hyperlink" Target="https://people.inf.ethz.ch/omutlu/pub/heatwatch-3D-nand-errors-and-self-recovery_hpca18_talk.pdf" TargetMode="External"/><Relationship Id="rId5" Type="http://schemas.openxmlformats.org/officeDocument/2006/relationships/hyperlink" Target="https://people.inf.ethz.ch/omutlu/pub/heatwatch-3D-nand-errors-and-self-recovery_hpca18_talk.pptx" TargetMode="External"/><Relationship Id="rId4" Type="http://schemas.openxmlformats.org/officeDocument/2006/relationships/hyperlink" Target="https://www.youtube.com/watch?v=7ZpGozzEVpY&amp;feature=youtu.be" TargetMode="External"/><Relationship Id="rId9" Type="http://schemas.openxmlformats.org/officeDocument/2006/relationships/image" Target="../media/image89.png"/></Relationships>
</file>

<file path=ppt/slides/_rels/slide1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91.xml"/></Relationships>
</file>

<file path=ppt/slides/_rels/slide130.xml.rels><?xml version="1.0" encoding="UTF-8" standalone="yes"?>
<Relationships xmlns="http://schemas.openxmlformats.org/package/2006/relationships"><Relationship Id="rId3" Type="http://schemas.openxmlformats.org/officeDocument/2006/relationships/hyperlink" Target="https://people.inf.ethz.ch/omutlu/pub/3D-NAND-flash-lifetime-early-retention-loss-and-process-variation_sigmetrics18-abstract.pdf" TargetMode="External"/><Relationship Id="rId2" Type="http://schemas.openxmlformats.org/officeDocument/2006/relationships/hyperlink" Target="http://www.sigmetrics.org/sigmetrics2018/" TargetMode="External"/><Relationship Id="rId1" Type="http://schemas.openxmlformats.org/officeDocument/2006/relationships/slideLayout" Target="../slideLayouts/slideLayout237.xml"/><Relationship Id="rId4" Type="http://schemas.openxmlformats.org/officeDocument/2006/relationships/image" Target="../media/image90.png"/></Relationships>
</file>

<file path=ppt/slides/_rels/slide131.xml.rels><?xml version="1.0" encoding="UTF-8" standalone="yes"?>
<Relationships xmlns="http://schemas.openxmlformats.org/package/2006/relationships"><Relationship Id="rId2" Type="http://schemas.openxmlformats.org/officeDocument/2006/relationships/hyperlink" Target="http://proceedingsoftheieee.ieee.org/" TargetMode="External"/><Relationship Id="rId1" Type="http://schemas.openxmlformats.org/officeDocument/2006/relationships/slideLayout" Target="../slideLayouts/slideLayout237.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37.xml"/></Relationships>
</file>

<file path=ppt/slides/_rels/slide13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49.xml"/><Relationship Id="rId1" Type="http://schemas.openxmlformats.org/officeDocument/2006/relationships/slideLayout" Target="../slideLayouts/slideLayout254.xml"/><Relationship Id="rId4" Type="http://schemas.openxmlformats.org/officeDocument/2006/relationships/image" Target="../media/image91.jpeg"/></Relationships>
</file>

<file path=ppt/slides/_rels/slide134.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hyperlink" Target="http://2014.dsn.org/" TargetMode="External"/><Relationship Id="rId7" Type="http://schemas.openxmlformats.org/officeDocument/2006/relationships/hyperlink" Target="http://www.zdnet.com/how-good-does-memory-need-to-be-7000031853/" TargetMode="External"/><Relationship Id="rId2" Type="http://schemas.openxmlformats.org/officeDocument/2006/relationships/hyperlink" Target="http://users.ece.cmu.edu/~omutlu/pub/heterogeneous-reliability-memory-for-data-centers_dsn14.pdf" TargetMode="External"/><Relationship Id="rId1" Type="http://schemas.openxmlformats.org/officeDocument/2006/relationships/slideLayout" Target="../slideLayouts/slideLayout2.xml"/><Relationship Id="rId6" Type="http://schemas.openxmlformats.org/officeDocument/2006/relationships/hyperlink" Target="http://users.ece.cmu.edu/~omutlu/pub/heterogeneous-reliability-memory-for-data-centers_luo_dsn14-talk.pdf" TargetMode="External"/><Relationship Id="rId5" Type="http://schemas.openxmlformats.org/officeDocument/2006/relationships/hyperlink" Target="http://users.ece.cmu.edu/~omutlu/pub/heterogeneous-reliability-memory-for-data-centers_luo_dsn14-talk.pptx" TargetMode="External"/><Relationship Id="rId4" Type="http://schemas.openxmlformats.org/officeDocument/2006/relationships/hyperlink" Target="http://users.ece.cmu.edu/~omutlu/pub/heterogeneous-reliability-memory_dsn14-summary.pdf" TargetMode="Externa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61.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61.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61.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36.xml"/></Relationships>
</file>

<file path=ppt/slides/_rels/slide139.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people.inf.ethz.ch/omutlu/pub/softMC_hpca17.pdf" TargetMode="Externa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4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141.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13.xml"/></Relationships>
</file>

<file path=ppt/slides/_rels/slide14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13.xml"/></Relationships>
</file>

<file path=ppt/slides/_rels/slide143.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13.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37.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148.xml.rels><?xml version="1.0" encoding="UTF-8" standalone="yes"?>
<Relationships xmlns="http://schemas.openxmlformats.org/package/2006/relationships"><Relationship Id="rId3" Type="http://schemas.openxmlformats.org/officeDocument/2006/relationships/hyperlink" Target="http://www.date-conference.com/" TargetMode="External"/><Relationship Id="rId2" Type="http://schemas.openxmlformats.org/officeDocument/2006/relationships/hyperlink" Target="http://users.ece.cmu.edu/~omutlu/pub/flash-error-patterns_date12.pdf" TargetMode="External"/><Relationship Id="rId1" Type="http://schemas.openxmlformats.org/officeDocument/2006/relationships/slideLayout" Target="../slideLayouts/slideLayout13.xml"/><Relationship Id="rId5" Type="http://schemas.openxmlformats.org/officeDocument/2006/relationships/image" Target="../media/image99.png"/><Relationship Id="rId4" Type="http://schemas.openxmlformats.org/officeDocument/2006/relationships/hyperlink" Target="http://users.ece.cmu.edu/~omutlu/pub/cai_date12_talk.ppt" TargetMode="Externa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github.com/CMU-SAFARI/SoftMC" TargetMode="Externa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hyperlink" Target="http://www.iccd-conf.com/" TargetMode="External"/><Relationship Id="rId2" Type="http://schemas.openxmlformats.org/officeDocument/2006/relationships/hyperlink" Target="https://people.inf.ethz.ch/omutlu/pub/flash-correct-and-refresh_iccd12.pdf" TargetMode="External"/><Relationship Id="rId1" Type="http://schemas.openxmlformats.org/officeDocument/2006/relationships/slideLayout" Target="../slideLayouts/slideLayout13.xml"/><Relationship Id="rId6" Type="http://schemas.openxmlformats.org/officeDocument/2006/relationships/image" Target="../media/image100.png"/><Relationship Id="rId5" Type="http://schemas.openxmlformats.org/officeDocument/2006/relationships/hyperlink" Target="https://people.inf.ethz.ch/omutlu/pub/mutlu_iccd12_talk.pdf" TargetMode="External"/><Relationship Id="rId4" Type="http://schemas.openxmlformats.org/officeDocument/2006/relationships/hyperlink" Target="https://people.inf.ethz.ch/omutlu/pub/mutlu_iccd12_talk.ppt" TargetMode="External"/></Relationships>
</file>

<file path=ppt/slides/_rels/slide151.xml.rels><?xml version="1.0" encoding="UTF-8" standalone="yes"?>
<Relationships xmlns="http://schemas.openxmlformats.org/package/2006/relationships"><Relationship Id="rId2" Type="http://schemas.openxmlformats.org/officeDocument/2006/relationships/image" Target="../media/image101.tiff"/><Relationship Id="rId1" Type="http://schemas.openxmlformats.org/officeDocument/2006/relationships/slideLayout" Target="../slideLayouts/slideLayout13.xml"/></Relationships>
</file>

<file path=ppt/slides/_rels/slide152.xml.rels><?xml version="1.0" encoding="UTF-8" standalone="yes"?>
<Relationships xmlns="http://schemas.openxmlformats.org/package/2006/relationships"><Relationship Id="rId3" Type="http://schemas.openxmlformats.org/officeDocument/2006/relationships/hyperlink" Target="https://arxiv.org/pdf/1706.08642" TargetMode="External"/><Relationship Id="rId2" Type="http://schemas.openxmlformats.org/officeDocument/2006/relationships/image" Target="../media/image53.jpeg"/><Relationship Id="rId1" Type="http://schemas.openxmlformats.org/officeDocument/2006/relationships/slideLayout" Target="../slideLayouts/slideLayout237.xml"/><Relationship Id="rId4" Type="http://schemas.openxmlformats.org/officeDocument/2006/relationships/image" Target="../media/image54.png"/></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346.xml"/></Relationships>
</file>

<file path=ppt/slides/_rels/slide154.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550.xml"/><Relationship Id="rId1" Type="http://schemas.openxmlformats.org/officeDocument/2006/relationships/tags" Target="../tags/tag1.xml"/><Relationship Id="rId4" Type="http://schemas.openxmlformats.org/officeDocument/2006/relationships/image" Target="../media/image102.jpeg"/></Relationships>
</file>

<file path=ppt/slides/_rels/slide155.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550.xml"/><Relationship Id="rId1" Type="http://schemas.openxmlformats.org/officeDocument/2006/relationships/tags" Target="../tags/tag2.xml"/></Relationships>
</file>

<file path=ppt/slides/_rels/slide156.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550.xml"/><Relationship Id="rId1" Type="http://schemas.openxmlformats.org/officeDocument/2006/relationships/tags" Target="../tags/tag3.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550.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550.xml"/></Relationships>
</file>

<file path=ppt/slides/_rels/slide159.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550.xml"/><Relationship Id="rId1" Type="http://schemas.openxmlformats.org/officeDocument/2006/relationships/tags" Target="../tags/tag4.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550.xml"/><Relationship Id="rId1" Type="http://schemas.openxmlformats.org/officeDocument/2006/relationships/tags" Target="../tags/tag5.xml"/></Relationships>
</file>

<file path=ppt/slides/_rels/slide161.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550.xml"/><Relationship Id="rId1" Type="http://schemas.openxmlformats.org/officeDocument/2006/relationships/tags" Target="../tags/tag6.xml"/></Relationships>
</file>

<file path=ppt/slides/_rels/slide162.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546.xml"/><Relationship Id="rId1" Type="http://schemas.openxmlformats.org/officeDocument/2006/relationships/tags" Target="../tags/tag7.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646.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646.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642.xml"/></Relationships>
</file>

<file path=ppt/slides/_rels/slide166.xml.rels><?xml version="1.0" encoding="UTF-8" standalone="yes"?>
<Relationships xmlns="http://schemas.openxmlformats.org/package/2006/relationships"><Relationship Id="rId3" Type="http://schemas.openxmlformats.org/officeDocument/2006/relationships/hyperlink" Target="http://2015.dsn.org/" TargetMode="External"/><Relationship Id="rId2" Type="http://schemas.openxmlformats.org/officeDocument/2006/relationships/hyperlink" Target="http://users.ece.cmu.edu/~omutlu/pub/flash-read-disturb-errors_dsn15.pdf" TargetMode="External"/><Relationship Id="rId1" Type="http://schemas.openxmlformats.org/officeDocument/2006/relationships/slideLayout" Target="../slideLayouts/slideLayout557.xml"/><Relationship Id="rId4" Type="http://schemas.openxmlformats.org/officeDocument/2006/relationships/image" Target="../media/image103.png"/></Relationships>
</file>

<file path=ppt/slides/_rels/slide167.xml.rels><?xml version="1.0" encoding="UTF-8" standalone="yes"?>
<Relationships xmlns="http://schemas.openxmlformats.org/package/2006/relationships"><Relationship Id="rId8" Type="http://schemas.openxmlformats.org/officeDocument/2006/relationships/hyperlink" Target="http://www.techspot.com/news/61090-researchers-publish-first-large-scale-field-ssd-reliability.html" TargetMode="External"/><Relationship Id="rId3" Type="http://schemas.openxmlformats.org/officeDocument/2006/relationships/hyperlink" Target="http://www.sigmetrics.org/sigmetrics2015/" TargetMode="External"/><Relationship Id="rId7" Type="http://schemas.openxmlformats.org/officeDocument/2006/relationships/hyperlink" Target="http://www.theregister.co.uk/2015/06/22/facebook_reveals_ssd_failure_rate_trough/" TargetMode="External"/><Relationship Id="rId2" Type="http://schemas.openxmlformats.org/officeDocument/2006/relationships/hyperlink" Target="http://users.ece.cmu.edu/~omutlu/pub/flash-memory-failures-in-the-field-at-facebook_sigmetrics15.pdf" TargetMode="External"/><Relationship Id="rId1" Type="http://schemas.openxmlformats.org/officeDocument/2006/relationships/slideLayout" Target="../slideLayouts/slideLayout557.xml"/><Relationship Id="rId6" Type="http://schemas.openxmlformats.org/officeDocument/2006/relationships/hyperlink" Target="http://www.zdnet.com/article/facebooks-ssd-experience/" TargetMode="External"/><Relationship Id="rId5" Type="http://schemas.openxmlformats.org/officeDocument/2006/relationships/hyperlink" Target="http://users.ece.cmu.edu/~omutlu/pub/flash-memory-failures-in-the-field-at-facebook_sigmetrics15-talk.pdf" TargetMode="External"/><Relationship Id="rId10" Type="http://schemas.openxmlformats.org/officeDocument/2006/relationships/image" Target="../media/image61.png"/><Relationship Id="rId4" Type="http://schemas.openxmlformats.org/officeDocument/2006/relationships/hyperlink" Target="http://users.ece.cmu.edu/~omutlu/pub/flash-memory-failures-in-the-field-at-facebook_sigmetrics15-talk.pptx" TargetMode="External"/><Relationship Id="rId9" Type="http://schemas.openxmlformats.org/officeDocument/2006/relationships/hyperlink" Target="http://techreport.com/news/28519/facebook-ssd-reliability-study-shows-early-burnouts" TargetMode="External"/></Relationships>
</file>

<file path=ppt/slides/_rels/slide168.xml.rels><?xml version="1.0" encoding="UTF-8" standalone="yes"?>
<Relationships xmlns="http://schemas.openxmlformats.org/package/2006/relationships"><Relationship Id="rId3" Type="http://schemas.openxmlformats.org/officeDocument/2006/relationships/hyperlink" Target="http://proceedingsoftheieee.ieee.org/" TargetMode="External"/><Relationship Id="rId2" Type="http://schemas.openxmlformats.org/officeDocument/2006/relationships/hyperlink" Target="https://arxiv.org/pdf/1706.08642.pdf" TargetMode="External"/><Relationship Id="rId1" Type="http://schemas.openxmlformats.org/officeDocument/2006/relationships/slideLayout" Target="../slideLayouts/slideLayout237.xml"/></Relationships>
</file>

<file path=ppt/slides/_rels/slide169.xml.rels><?xml version="1.0" encoding="UTF-8" standalone="yes"?>
<Relationships xmlns="http://schemas.openxmlformats.org/package/2006/relationships"><Relationship Id="rId3" Type="http://schemas.openxmlformats.org/officeDocument/2006/relationships/hyperlink" Target="https://people.inf.ethz.ch/omutlu/pub/flash-memory-programming-vulnerabilities_hpca17.pdf" TargetMode="External"/><Relationship Id="rId2" Type="http://schemas.openxmlformats.org/officeDocument/2006/relationships/image" Target="../media/image88.emf"/><Relationship Id="rId1" Type="http://schemas.openxmlformats.org/officeDocument/2006/relationships/slideLayout" Target="../slideLayouts/slideLayout23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91.xml"/></Relationships>
</file>

<file path=ppt/slides/_rels/slide170.xml.rels><?xml version="1.0" encoding="UTF-8" standalone="yes"?>
<Relationships xmlns="http://schemas.openxmlformats.org/package/2006/relationships"><Relationship Id="rId3" Type="http://schemas.openxmlformats.org/officeDocument/2006/relationships/hyperlink" Target="https://arxiv.org/pdf/1706.08642" TargetMode="External"/><Relationship Id="rId2" Type="http://schemas.openxmlformats.org/officeDocument/2006/relationships/image" Target="../media/image53.jpeg"/><Relationship Id="rId1" Type="http://schemas.openxmlformats.org/officeDocument/2006/relationships/slideLayout" Target="../slideLayouts/slideLayout237.xml"/><Relationship Id="rId4" Type="http://schemas.openxmlformats.org/officeDocument/2006/relationships/image" Target="../media/image54.png"/></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653.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556.xml"/></Relationships>
</file>

<file path=ppt/slides/_rels/slide173.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557.xml"/></Relationships>
</file>

<file path=ppt/slides/_rels/slide174.xml.rels><?xml version="1.0" encoding="UTF-8" standalone="yes"?>
<Relationships xmlns="http://schemas.openxmlformats.org/package/2006/relationships"><Relationship Id="rId3" Type="http://schemas.openxmlformats.org/officeDocument/2006/relationships/hyperlink" Target="http://www.date-conference.com/" TargetMode="External"/><Relationship Id="rId2" Type="http://schemas.openxmlformats.org/officeDocument/2006/relationships/hyperlink" Target="http://users.ece.cmu.edu/~omutlu/pub/flash-memory-voltage-characterization_date13.pdf" TargetMode="External"/><Relationship Id="rId1" Type="http://schemas.openxmlformats.org/officeDocument/2006/relationships/slideLayout" Target="../slideLayouts/slideLayout557.xml"/><Relationship Id="rId5" Type="http://schemas.openxmlformats.org/officeDocument/2006/relationships/image" Target="../media/image104.png"/><Relationship Id="rId4" Type="http://schemas.openxmlformats.org/officeDocument/2006/relationships/hyperlink" Target="http://users.ece.cmu.edu/~omutlu/pub/cai_date13_talk.ppt" TargetMode="External"/></Relationships>
</file>

<file path=ppt/slides/_rels/slide175.xml.rels><?xml version="1.0" encoding="UTF-8" standalone="yes"?>
<Relationships xmlns="http://schemas.openxmlformats.org/package/2006/relationships"><Relationship Id="rId3" Type="http://schemas.openxmlformats.org/officeDocument/2006/relationships/hyperlink" Target="http://www.iccd-conf.com/" TargetMode="External"/><Relationship Id="rId7" Type="http://schemas.openxmlformats.org/officeDocument/2006/relationships/image" Target="../media/image105.png"/><Relationship Id="rId2" Type="http://schemas.openxmlformats.org/officeDocument/2006/relationships/hyperlink" Target="http://users.ece.cmu.edu/~omutlu/pub/flash-programming-interference_iccd13.pdf" TargetMode="External"/><Relationship Id="rId1" Type="http://schemas.openxmlformats.org/officeDocument/2006/relationships/slideLayout" Target="../slideLayouts/slideLayout557.xml"/><Relationship Id="rId6" Type="http://schemas.openxmlformats.org/officeDocument/2006/relationships/hyperlink" Target="http://users.ece.cmu.edu/~omutlu/pub/cai_iccd13_lightning-talk.pdf" TargetMode="External"/><Relationship Id="rId5" Type="http://schemas.openxmlformats.org/officeDocument/2006/relationships/hyperlink" Target="http://users.ece.cmu.edu/~omutlu/pub/cai_iccd13_talk.pdf" TargetMode="External"/><Relationship Id="rId4" Type="http://schemas.openxmlformats.org/officeDocument/2006/relationships/hyperlink" Target="http://users.ece.cmu.edu/~omutlu/pub/cai_iccd13_talk.pptx" TargetMode="External"/></Relationships>
</file>

<file path=ppt/slides/_rels/slide176.xml.rels><?xml version="1.0" encoding="UTF-8" standalone="yes"?>
<Relationships xmlns="http://schemas.openxmlformats.org/package/2006/relationships"><Relationship Id="rId3" Type="http://schemas.openxmlformats.org/officeDocument/2006/relationships/hyperlink" Target="http://www.sigmetrics.org/sigmetrics2014/" TargetMode="External"/><Relationship Id="rId2" Type="http://schemas.openxmlformats.org/officeDocument/2006/relationships/hyperlink" Target="http://users.ece.cmu.edu/~omutlu/pub/neighbor-assisted-error-correction-in-flash_sigmetrics14.pdf" TargetMode="External"/><Relationship Id="rId1" Type="http://schemas.openxmlformats.org/officeDocument/2006/relationships/slideLayout" Target="../slideLayouts/slideLayout557.xml"/><Relationship Id="rId6" Type="http://schemas.openxmlformats.org/officeDocument/2006/relationships/image" Target="../media/image106.png"/><Relationship Id="rId5" Type="http://schemas.openxmlformats.org/officeDocument/2006/relationships/hyperlink" Target="http://users.ece.cmu.edu/~omutlu/pub/neighbor-assisted-error-correction-in-flash_cai_sigmetrics14-talk.pdf" TargetMode="External"/><Relationship Id="rId4" Type="http://schemas.openxmlformats.org/officeDocument/2006/relationships/hyperlink" Target="http://users.ece.cmu.edu/~omutlu/pub/neighbor-assisted-error-correction-in-flash_cai_sigmetrics14-talk.ppt" TargetMode="External"/></Relationships>
</file>

<file path=ppt/slides/_rels/slide177.xml.rels><?xml version="1.0" encoding="UTF-8" standalone="yes"?>
<Relationships xmlns="http://schemas.openxmlformats.org/package/2006/relationships"><Relationship Id="rId3" Type="http://schemas.openxmlformats.org/officeDocument/2006/relationships/hyperlink" Target="http://darksilicon.org/hpca/" TargetMode="External"/><Relationship Id="rId2" Type="http://schemas.openxmlformats.org/officeDocument/2006/relationships/hyperlink" Target="http://users.ece.cmu.edu/~omutlu/pub/flash-memory-data-retention_hpca15.pdf" TargetMode="External"/><Relationship Id="rId1" Type="http://schemas.openxmlformats.org/officeDocument/2006/relationships/slideLayout" Target="../slideLayouts/slideLayout557.xml"/><Relationship Id="rId6" Type="http://schemas.openxmlformats.org/officeDocument/2006/relationships/image" Target="../media/image107.png"/><Relationship Id="rId5" Type="http://schemas.openxmlformats.org/officeDocument/2006/relationships/hyperlink" Target="http://users.ece.cmu.edu/~omutlu/pub/flash-memory-data-retention_yixin_hpca15-talk.pdf" TargetMode="External"/><Relationship Id="rId4" Type="http://schemas.openxmlformats.org/officeDocument/2006/relationships/hyperlink" Target="http://users.ece.cmu.edu/~omutlu/pub/flash-memory-data-retention_yixin_hpca15-talk.pptx" TargetMode="External"/></Relationships>
</file>

<file path=ppt/slides/_rels/slide178.xml.rels><?xml version="1.0" encoding="UTF-8" standalone="yes"?>
<Relationships xmlns="http://schemas.openxmlformats.org/package/2006/relationships"><Relationship Id="rId8" Type="http://schemas.openxmlformats.org/officeDocument/2006/relationships/hyperlink" Target="http://www.techspot.com/news/61090-researchers-publish-first-large-scale-field-ssd-reliability.html" TargetMode="External"/><Relationship Id="rId3" Type="http://schemas.openxmlformats.org/officeDocument/2006/relationships/hyperlink" Target="http://www.sigmetrics.org/sigmetrics2015/" TargetMode="External"/><Relationship Id="rId7" Type="http://schemas.openxmlformats.org/officeDocument/2006/relationships/hyperlink" Target="http://www.theregister.co.uk/2015/06/22/facebook_reveals_ssd_failure_rate_trough/" TargetMode="External"/><Relationship Id="rId2" Type="http://schemas.openxmlformats.org/officeDocument/2006/relationships/hyperlink" Target="http://users.ece.cmu.edu/~omutlu/pub/flash-memory-failures-in-the-field-at-facebook_sigmetrics15.pdf" TargetMode="External"/><Relationship Id="rId1" Type="http://schemas.openxmlformats.org/officeDocument/2006/relationships/slideLayout" Target="../slideLayouts/slideLayout557.xml"/><Relationship Id="rId6" Type="http://schemas.openxmlformats.org/officeDocument/2006/relationships/hyperlink" Target="http://www.zdnet.com/article/facebooks-ssd-experience/" TargetMode="External"/><Relationship Id="rId5" Type="http://schemas.openxmlformats.org/officeDocument/2006/relationships/hyperlink" Target="http://users.ece.cmu.edu/~omutlu/pub/flash-memory-failures-in-the-field-at-facebook_sigmetrics15-talk.pdf" TargetMode="External"/><Relationship Id="rId10" Type="http://schemas.openxmlformats.org/officeDocument/2006/relationships/image" Target="../media/image61.png"/><Relationship Id="rId4" Type="http://schemas.openxmlformats.org/officeDocument/2006/relationships/hyperlink" Target="http://users.ece.cmu.edu/~omutlu/pub/flash-memory-failures-in-the-field-at-facebook_sigmetrics15-talk.pptx" TargetMode="External"/><Relationship Id="rId9" Type="http://schemas.openxmlformats.org/officeDocument/2006/relationships/hyperlink" Target="http://techreport.com/news/28519/facebook-ssd-reliability-study-shows-early-burnouts" TargetMode="External"/></Relationships>
</file>

<file path=ppt/slides/_rels/slide179.xml.rels><?xml version="1.0" encoding="UTF-8" standalone="yes"?>
<Relationships xmlns="http://schemas.openxmlformats.org/package/2006/relationships"><Relationship Id="rId8" Type="http://schemas.openxmlformats.org/officeDocument/2006/relationships/hyperlink" Target="https://people.inf.ethz.ch/omutlu/pub/flash-memory-programming-vulnerabilities_hpca17-lightning-talk.pptx" TargetMode="External"/><Relationship Id="rId3" Type="http://schemas.openxmlformats.org/officeDocument/2006/relationships/image" Target="../media/image109.png"/><Relationship Id="rId7" Type="http://schemas.openxmlformats.org/officeDocument/2006/relationships/hyperlink" Target="https://people.inf.ethz.ch/omutlu/pub/flash-memory-programming-vulnerabilities_hpca17-talk.pdf" TargetMode="External"/><Relationship Id="rId2" Type="http://schemas.openxmlformats.org/officeDocument/2006/relationships/image" Target="../media/image108.png"/><Relationship Id="rId1" Type="http://schemas.openxmlformats.org/officeDocument/2006/relationships/slideLayout" Target="../slideLayouts/slideLayout557.xml"/><Relationship Id="rId6" Type="http://schemas.openxmlformats.org/officeDocument/2006/relationships/hyperlink" Target="https://people.inf.ethz.ch/omutlu/pub/flash-memory-programming-vulnerabilities_hpca17-talk.pptx" TargetMode="External"/><Relationship Id="rId5" Type="http://schemas.openxmlformats.org/officeDocument/2006/relationships/hyperlink" Target="https://hpca2017.org/" TargetMode="External"/><Relationship Id="rId4" Type="http://schemas.openxmlformats.org/officeDocument/2006/relationships/hyperlink" Target="https://people.inf.ethz.ch/omutlu/pub/flash-memory-programming-vulnerabilities_hpca17.pdf" TargetMode="External"/><Relationship Id="rId9" Type="http://schemas.openxmlformats.org/officeDocument/2006/relationships/hyperlink" Target="https://people.inf.ethz.ch/omutlu/pub/flash-memory-programming-vulnerabilities_hpca17-lightning-talk.pdf"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91.xml"/></Relationships>
</file>

<file path=ppt/slides/_rels/slide180.xml.rels><?xml version="1.0" encoding="UTF-8" standalone="yes"?>
<Relationships xmlns="http://schemas.openxmlformats.org/package/2006/relationships"><Relationship Id="rId3" Type="http://schemas.openxmlformats.org/officeDocument/2006/relationships/hyperlink" Target="http://www.comsoc.org/jsac" TargetMode="External"/><Relationship Id="rId2" Type="http://schemas.openxmlformats.org/officeDocument/2006/relationships/hyperlink" Target="https://people.inf.ethz.ch/omutlu/pub/online-nand-flash-memory-channel-model_jsac16.pdf" TargetMode="External"/><Relationship Id="rId1" Type="http://schemas.openxmlformats.org/officeDocument/2006/relationships/slideLayout" Target="../slideLayouts/slideLayout557.xml"/><Relationship Id="rId4" Type="http://schemas.openxmlformats.org/officeDocument/2006/relationships/image" Target="../media/image110.png"/></Relationships>
</file>

<file path=ppt/slides/_rels/slide181.xml.rels><?xml version="1.0" encoding="UTF-8" standalone="yes"?>
<Relationships xmlns="http://schemas.openxmlformats.org/package/2006/relationships"><Relationship Id="rId8" Type="http://schemas.openxmlformats.org/officeDocument/2006/relationships/hyperlink" Target="https://people.inf.ethz.ch/omutlu/pub/heatwatch-3D-nand-errors-and-self-recovery_hpca18_lightning-talk.pdf" TargetMode="External"/><Relationship Id="rId3" Type="http://schemas.openxmlformats.org/officeDocument/2006/relationships/hyperlink" Target="https://hpca2018.ece.ucsb.edu/" TargetMode="External"/><Relationship Id="rId7" Type="http://schemas.openxmlformats.org/officeDocument/2006/relationships/hyperlink" Target="https://people.inf.ethz.ch/omutlu/pub/heatwatch-3D-nand-errors-and-self-recovery_hpca18_lightning-talk.pptx" TargetMode="External"/><Relationship Id="rId2" Type="http://schemas.openxmlformats.org/officeDocument/2006/relationships/hyperlink" Target="https://people.inf.ethz.ch/omutlu/pub/heatwatch-3D-nand-errors-and-self-recovery_hpca18.pdf" TargetMode="External"/><Relationship Id="rId1" Type="http://schemas.openxmlformats.org/officeDocument/2006/relationships/slideLayout" Target="../slideLayouts/slideLayout237.xml"/><Relationship Id="rId6" Type="http://schemas.openxmlformats.org/officeDocument/2006/relationships/hyperlink" Target="https://people.inf.ethz.ch/omutlu/pub/heatwatch-3D-nand-errors-and-self-recovery_hpca18_talk.pdf" TargetMode="External"/><Relationship Id="rId5" Type="http://schemas.openxmlformats.org/officeDocument/2006/relationships/hyperlink" Target="https://people.inf.ethz.ch/omutlu/pub/heatwatch-3D-nand-errors-and-self-recovery_hpca18_talk.pptx" TargetMode="External"/><Relationship Id="rId4" Type="http://schemas.openxmlformats.org/officeDocument/2006/relationships/hyperlink" Target="https://www.youtube.com/watch?v=7ZpGozzEVpY&amp;feature=youtu.be" TargetMode="External"/><Relationship Id="rId9" Type="http://schemas.openxmlformats.org/officeDocument/2006/relationships/image" Target="../media/image89.png"/></Relationships>
</file>

<file path=ppt/slides/_rels/slide182.xml.rels><?xml version="1.0" encoding="UTF-8" standalone="yes"?>
<Relationships xmlns="http://schemas.openxmlformats.org/package/2006/relationships"><Relationship Id="rId3" Type="http://schemas.openxmlformats.org/officeDocument/2006/relationships/hyperlink" Target="https://people.inf.ethz.ch/omutlu/pub/3D-NAND-flash-lifetime-early-retention-loss-and-process-variation_sigmetrics18-abstract.pdf" TargetMode="External"/><Relationship Id="rId2" Type="http://schemas.openxmlformats.org/officeDocument/2006/relationships/hyperlink" Target="http://www.sigmetrics.org/sigmetrics2018/" TargetMode="External"/><Relationship Id="rId1" Type="http://schemas.openxmlformats.org/officeDocument/2006/relationships/slideLayout" Target="../slideLayouts/slideLayout237.xml"/><Relationship Id="rId4" Type="http://schemas.openxmlformats.org/officeDocument/2006/relationships/image" Target="../media/image90.png"/></Relationships>
</file>

<file path=ppt/slides/_rels/slide183.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hyperlink" Target="mailto:omutlu@gmail.com" TargetMode="External"/><Relationship Id="rId7" Type="http://schemas.openxmlformats.org/officeDocument/2006/relationships/image" Target="../media/image9.png"/><Relationship Id="rId2" Type="http://schemas.openxmlformats.org/officeDocument/2006/relationships/notesSlide" Target="../notesSlides/notesSlide65.xml"/><Relationship Id="rId1" Type="http://schemas.openxmlformats.org/officeDocument/2006/relationships/slideLayout" Target="../slideLayouts/slideLayout1.xml"/><Relationship Id="rId6" Type="http://schemas.openxmlformats.org/officeDocument/2006/relationships/image" Target="../media/image8.wmf"/><Relationship Id="rId5" Type="http://schemas.openxmlformats.org/officeDocument/2006/relationships/image" Target="../media/image1.png"/><Relationship Id="rId4" Type="http://schemas.openxmlformats.org/officeDocument/2006/relationships/hyperlink" Target="https://people.inf.ethz.ch/omutlu" TargetMode="Externa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556.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569.xml"/></Relationships>
</file>

<file path=ppt/slides/_rels/slide188.xml.rels><?xml version="1.0" encoding="UTF-8" standalone="yes"?>
<Relationships xmlns="http://schemas.openxmlformats.org/package/2006/relationships"><Relationship Id="rId3" Type="http://schemas.openxmlformats.org/officeDocument/2006/relationships/image" Target="../media/image111.gif"/><Relationship Id="rId2" Type="http://schemas.openxmlformats.org/officeDocument/2006/relationships/notesSlide" Target="../notesSlides/notesSlide67.xml"/><Relationship Id="rId1" Type="http://schemas.openxmlformats.org/officeDocument/2006/relationships/slideLayout" Target="../slideLayouts/slideLayout569.xml"/><Relationship Id="rId4" Type="http://schemas.openxmlformats.org/officeDocument/2006/relationships/image" Target="../media/image112.PNG"/></Relationships>
</file>

<file path=ppt/slides/_rels/slide18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68.xml"/><Relationship Id="rId1" Type="http://schemas.openxmlformats.org/officeDocument/2006/relationships/slideLayout" Target="../slideLayouts/slideLayout569.xml"/></Relationships>
</file>

<file path=ppt/slides/_rels/slide19.xml.rels><?xml version="1.0" encoding="UTF-8" standalone="yes"?>
<Relationships xmlns="http://schemas.openxmlformats.org/package/2006/relationships"><Relationship Id="rId3" Type="http://schemas.openxmlformats.org/officeDocument/2006/relationships/hyperlink" Target="http://users.ece.cmu.edu/~omutlu/pub/dram-row-hammer_isca14.pdf" TargetMode="External"/><Relationship Id="rId2" Type="http://schemas.openxmlformats.org/officeDocument/2006/relationships/notesSlide" Target="../notesSlides/notesSlide2.xml"/><Relationship Id="rId1" Type="http://schemas.openxmlformats.org/officeDocument/2006/relationships/slideLayout" Target="../slideLayouts/slideLayout413.xml"/></Relationships>
</file>

<file path=ppt/slides/_rels/slide190.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569.xml"/></Relationships>
</file>

<file path=ppt/slides/_rels/slide191.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569.xml"/></Relationships>
</file>

<file path=ppt/slides/_rels/slide192.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71.xml"/><Relationship Id="rId1" Type="http://schemas.openxmlformats.org/officeDocument/2006/relationships/slideLayout" Target="../slideLayouts/slideLayout569.xml"/></Relationships>
</file>

<file path=ppt/slides/_rels/slide193.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72.xml"/><Relationship Id="rId1" Type="http://schemas.openxmlformats.org/officeDocument/2006/relationships/slideLayout" Target="../slideLayouts/slideLayout569.xml"/></Relationships>
</file>

<file path=ppt/slides/_rels/slide194.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569.xml"/></Relationships>
</file>

<file path=ppt/slides/_rels/slide195.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569.xml"/></Relationships>
</file>

<file path=ppt/slides/_rels/slide19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75.xml"/><Relationship Id="rId1" Type="http://schemas.openxmlformats.org/officeDocument/2006/relationships/slideLayout" Target="../slideLayouts/slideLayout569.xml"/></Relationships>
</file>

<file path=ppt/slides/_rels/slide197.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569.xml"/></Relationships>
</file>

<file path=ppt/slides/_rels/slide198.xml.rels><?xml version="1.0" encoding="UTF-8" standalone="yes"?>
<Relationships xmlns="http://schemas.openxmlformats.org/package/2006/relationships"><Relationship Id="rId3" Type="http://schemas.openxmlformats.org/officeDocument/2006/relationships/hyperlink" Target="http://hpca20.ece.ufl.edu/" TargetMode="External"/><Relationship Id="rId7" Type="http://schemas.openxmlformats.org/officeDocument/2006/relationships/image" Target="../media/image113.png"/><Relationship Id="rId2" Type="http://schemas.openxmlformats.org/officeDocument/2006/relationships/hyperlink" Target="http://users.ece.cmu.edu/~omutlu/pub/dram-access-refresh-parallelization_hpca14.pdf" TargetMode="External"/><Relationship Id="rId1" Type="http://schemas.openxmlformats.org/officeDocument/2006/relationships/slideLayout" Target="../slideLayouts/slideLayout13.xml"/><Relationship Id="rId6" Type="http://schemas.openxmlformats.org/officeDocument/2006/relationships/hyperlink" Target="http://users.ece.cmu.edu/~omutlu/pub/dram-access-refresh-parallelization_chang_hpca14-talk.pdf" TargetMode="External"/><Relationship Id="rId5" Type="http://schemas.openxmlformats.org/officeDocument/2006/relationships/hyperlink" Target="http://users.ece.cmu.edu/~omutlu/pub/dram-access-refresh-parallelization_chang_hpca14-talk.pptx" TargetMode="External"/><Relationship Id="rId4" Type="http://schemas.openxmlformats.org/officeDocument/2006/relationships/hyperlink" Target="http://users.ece.cmu.edu/~omutlu/pub/dram-access-refresh-parallelization_hpca14-summary.pdf" TargetMode="Externa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435.xml"/><Relationship Id="rId5" Type="http://schemas.openxmlformats.org/officeDocument/2006/relationships/hyperlink" Target="http://users.ece.cmu.edu/~omutlu/pub/dram-row-hammer_isca14.pdf" TargetMode="External"/><Relationship Id="rId4" Type="http://schemas.microsoft.com/office/2007/relationships/hdphoto" Target="../media/hdphoto1.wdp"/></Relationships>
</file>

<file path=ppt/slides/_rels/slide20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80.xml"/></Relationships>
</file>

<file path=ppt/slides/_rels/slide20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14.png"/><Relationship Id="rId1" Type="http://schemas.openxmlformats.org/officeDocument/2006/relationships/slideLayout" Target="../slideLayouts/slideLayout369.xml"/></Relationships>
</file>

<file path=ppt/slides/_rels/slide202.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380.xml"/></Relationships>
</file>

<file path=ppt/slides/_rels/slide203.xml.rels><?xml version="1.0" encoding="UTF-8" standalone="yes"?>
<Relationships xmlns="http://schemas.openxmlformats.org/package/2006/relationships"><Relationship Id="rId2" Type="http://schemas.openxmlformats.org/officeDocument/2006/relationships/image" Target="../media/image116.emf"/><Relationship Id="rId1" Type="http://schemas.openxmlformats.org/officeDocument/2006/relationships/slideLayout" Target="../slideLayouts/slideLayout380.xml"/></Relationships>
</file>

<file path=ppt/slides/_rels/slide204.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76.xml"/><Relationship Id="rId1" Type="http://schemas.openxmlformats.org/officeDocument/2006/relationships/slideLayout" Target="../slideLayouts/slideLayout380.xml"/></Relationships>
</file>

<file path=ppt/slides/_rels/slide205.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380.xml"/></Relationships>
</file>

<file path=ppt/slides/_rels/slide206.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13.xml"/></Relationships>
</file>

<file path=ppt/slides/_rels/slide20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3.xml"/></Relationships>
</file>

<file path=ppt/slides/_rels/slide20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13.xml"/></Relationships>
</file>

<file path=ppt/slides/_rels/slide209.xml.rels><?xml version="1.0" encoding="UTF-8" standalone="yes"?>
<Relationships xmlns="http://schemas.openxmlformats.org/package/2006/relationships"><Relationship Id="rId3" Type="http://schemas.openxmlformats.org/officeDocument/2006/relationships/hyperlink" Target="http://isca2012.ittc.ku.edu/" TargetMode="External"/><Relationship Id="rId2" Type="http://schemas.openxmlformats.org/officeDocument/2006/relationships/hyperlink" Target="http://users.ece.cmu.edu/~omutlu/pub/raidr-dram-refresh_isca12.pdf" TargetMode="External"/><Relationship Id="rId1" Type="http://schemas.openxmlformats.org/officeDocument/2006/relationships/slideLayout" Target="../slideLayouts/slideLayout13.xml"/><Relationship Id="rId5" Type="http://schemas.openxmlformats.org/officeDocument/2006/relationships/image" Target="../media/image71.png"/><Relationship Id="rId4" Type="http://schemas.openxmlformats.org/officeDocument/2006/relationships/hyperlink" Target="http://users.ece.cmu.edu/~omutlu/pub/liu_isca12_talk.pdf"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4.xml"/><Relationship Id="rId1" Type="http://schemas.openxmlformats.org/officeDocument/2006/relationships/slideLayout" Target="../slideLayouts/slideLayout424.xml"/><Relationship Id="rId4" Type="http://schemas.openxmlformats.org/officeDocument/2006/relationships/image" Target="../media/image28.jpg"/></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261.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261.xml"/></Relationships>
</file>

<file path=ppt/slides/_rels/slide213.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notesSlide" Target="../notesSlides/notesSlide77.xml"/><Relationship Id="rId1" Type="http://schemas.openxmlformats.org/officeDocument/2006/relationships/slideLayout" Target="../slideLayouts/slideLayout261.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261.xml"/></Relationships>
</file>

<file path=ppt/slides/_rels/slide215.xml.rels><?xml version="1.0" encoding="UTF-8" standalone="yes"?>
<Relationships xmlns="http://schemas.openxmlformats.org/package/2006/relationships"><Relationship Id="rId3" Type="http://schemas.openxmlformats.org/officeDocument/2006/relationships/hyperlink" Target="http://isca2013.eew.technion.ac.il/" TargetMode="External"/><Relationship Id="rId2" Type="http://schemas.openxmlformats.org/officeDocument/2006/relationships/hyperlink" Target="http://users.ece.cmu.edu/~omutlu/pub/dram-retention-time-characterization_isca13.pdf" TargetMode="External"/><Relationship Id="rId1" Type="http://schemas.openxmlformats.org/officeDocument/2006/relationships/slideLayout" Target="../slideLayouts/slideLayout261.xml"/><Relationship Id="rId6" Type="http://schemas.openxmlformats.org/officeDocument/2006/relationships/image" Target="../media/image62.png"/><Relationship Id="rId5" Type="http://schemas.openxmlformats.org/officeDocument/2006/relationships/hyperlink" Target="http://users.ece.cmu.edu/~omutlu/pub/mutlu_isca13_talk.pdf" TargetMode="External"/><Relationship Id="rId4" Type="http://schemas.openxmlformats.org/officeDocument/2006/relationships/hyperlink" Target="http://users.ece.cmu.edu/~omutlu/pub/mutlu_isca13_talk.ppt" TargetMode="Externa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592.xml"/></Relationships>
</file>

<file path=ppt/slides/_rels/slide21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79.xml"/><Relationship Id="rId1" Type="http://schemas.openxmlformats.org/officeDocument/2006/relationships/slideLayout" Target="../slideLayouts/slideLayout592.xml"/><Relationship Id="rId4" Type="http://schemas.openxmlformats.org/officeDocument/2006/relationships/image" Target="../media/image74.png"/></Relationships>
</file>

<file path=ppt/slides/_rels/slide219.xml.rels><?xml version="1.0" encoding="UTF-8" standalone="yes"?>
<Relationships xmlns="http://schemas.openxmlformats.org/package/2006/relationships"><Relationship Id="rId8" Type="http://schemas.openxmlformats.org/officeDocument/2006/relationships/hyperlink" Target="http://www.ece.cmu.edu/~safari/tools/dram-sigmetrics2014-fulldata.html" TargetMode="External"/><Relationship Id="rId3" Type="http://schemas.openxmlformats.org/officeDocument/2006/relationships/hyperlink" Target="http://www.sigmetrics.org/sigmetrics2014/" TargetMode="External"/><Relationship Id="rId7" Type="http://schemas.openxmlformats.org/officeDocument/2006/relationships/hyperlink" Target="http://users.ece.cmu.edu/~omutlu/pub/error-mitigation-for-intermittent-dram-failures_khan_sigmetrics14-poster.pdf" TargetMode="External"/><Relationship Id="rId2" Type="http://schemas.openxmlformats.org/officeDocument/2006/relationships/hyperlink" Target="http://users.ece.cmu.edu/~omutlu/pub/error-mitigation-for-intermittent-dram-failures_sigmetrics14.pdf" TargetMode="External"/><Relationship Id="rId1" Type="http://schemas.openxmlformats.org/officeDocument/2006/relationships/slideLayout" Target="../slideLayouts/slideLayout261.xml"/><Relationship Id="rId6" Type="http://schemas.openxmlformats.org/officeDocument/2006/relationships/hyperlink" Target="http://users.ece.cmu.edu/~omutlu/pub/error-mitigation-for-intermittent-dram-failures_khan_sigmetrics14-poster.pptx" TargetMode="External"/><Relationship Id="rId5" Type="http://schemas.openxmlformats.org/officeDocument/2006/relationships/hyperlink" Target="http://users.ece.cmu.edu/~omutlu/pub/error-mitigation-for-intermittent-dram-failures_khan_sigmetrics14-talk.pdf" TargetMode="External"/><Relationship Id="rId4" Type="http://schemas.openxmlformats.org/officeDocument/2006/relationships/hyperlink" Target="http://users.ece.cmu.edu/~omutlu/pub/error-mitigation-for-intermittent-dram-failures_khan_sigmetrics14-talk.pptx" TargetMode="External"/><Relationship Id="rId9" Type="http://schemas.openxmlformats.org/officeDocument/2006/relationships/image" Target="../media/image72.png"/></Relationships>
</file>

<file path=ppt/slides/_rels/slide2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5.xml"/><Relationship Id="rId1" Type="http://schemas.openxmlformats.org/officeDocument/2006/relationships/slideLayout" Target="../slideLayouts/slideLayout424.xml"/><Relationship Id="rId4" Type="http://schemas.openxmlformats.org/officeDocument/2006/relationships/image" Target="../media/image28.jpg"/></Relationships>
</file>

<file path=ppt/slides/_rels/slide22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602.xml"/></Relationships>
</file>

<file path=ppt/slides/_rels/slide221.xml.rels><?xml version="1.0" encoding="UTF-8" standalone="yes"?>
<Relationships xmlns="http://schemas.openxmlformats.org/package/2006/relationships"><Relationship Id="rId3" Type="http://schemas.openxmlformats.org/officeDocument/2006/relationships/hyperlink" Target="http://2015.dsn.org/" TargetMode="External"/><Relationship Id="rId2" Type="http://schemas.openxmlformats.org/officeDocument/2006/relationships/hyperlink" Target="http://users.ece.cmu.edu/~omutlu/pub/avatar-dram-refresh_dsn15.pdf" TargetMode="External"/><Relationship Id="rId1" Type="http://schemas.openxmlformats.org/officeDocument/2006/relationships/slideLayout" Target="../slideLayouts/slideLayout261.xml"/><Relationship Id="rId6" Type="http://schemas.openxmlformats.org/officeDocument/2006/relationships/image" Target="../media/image75.png"/><Relationship Id="rId5" Type="http://schemas.openxmlformats.org/officeDocument/2006/relationships/hyperlink" Target="http://users.ece.cmu.edu/~omutlu/pub/avatar-dram-refresh_dsn15-talk.pdf" TargetMode="External"/><Relationship Id="rId4" Type="http://schemas.openxmlformats.org/officeDocument/2006/relationships/hyperlink" Target="http://users.ece.cmu.edu/~omutlu/pub/avatar-dram-refresh_dsn15-talk.pptx" TargetMode="External"/></Relationships>
</file>

<file path=ppt/slides/_rels/slide222.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616.xml"/></Relationships>
</file>

<file path=ppt/slides/_rels/slide22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82.xml"/><Relationship Id="rId1" Type="http://schemas.openxmlformats.org/officeDocument/2006/relationships/slideLayout" Target="../slideLayouts/slideLayout616.xml"/></Relationships>
</file>

<file path=ppt/slides/_rels/slide224.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83.xml"/><Relationship Id="rId1" Type="http://schemas.openxmlformats.org/officeDocument/2006/relationships/slideLayout" Target="../slideLayouts/slideLayout616.xml"/></Relationships>
</file>

<file path=ppt/slides/_rels/slide225.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616.xml"/></Relationships>
</file>

<file path=ppt/slides/_rels/slide226.xml.rels><?xml version="1.0" encoding="UTF-8" standalone="yes"?>
<Relationships xmlns="http://schemas.openxmlformats.org/package/2006/relationships"><Relationship Id="rId3" Type="http://schemas.openxmlformats.org/officeDocument/2006/relationships/hyperlink" Target="http://2015.dsn.org/" TargetMode="External"/><Relationship Id="rId2" Type="http://schemas.openxmlformats.org/officeDocument/2006/relationships/hyperlink" Target="http://users.ece.cmu.edu/~omutlu/pub/avatar-dram-refresh_dsn15.pdf" TargetMode="External"/><Relationship Id="rId1" Type="http://schemas.openxmlformats.org/officeDocument/2006/relationships/slideLayout" Target="../slideLayouts/slideLayout13.xml"/><Relationship Id="rId6" Type="http://schemas.openxmlformats.org/officeDocument/2006/relationships/image" Target="../media/image75.png"/><Relationship Id="rId5" Type="http://schemas.openxmlformats.org/officeDocument/2006/relationships/hyperlink" Target="http://users.ece.cmu.edu/~omutlu/pub/avatar-dram-refresh_dsn15-talk.pdf" TargetMode="External"/><Relationship Id="rId4" Type="http://schemas.openxmlformats.org/officeDocument/2006/relationships/hyperlink" Target="http://users.ece.cmu.edu/~omutlu/pub/avatar-dram-refresh_dsn15-talk.pptx" TargetMode="Externa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6.xml"/><Relationship Id="rId1" Type="http://schemas.openxmlformats.org/officeDocument/2006/relationships/slideLayout" Target="../slideLayouts/slideLayout424.xml"/><Relationship Id="rId4" Type="http://schemas.openxmlformats.org/officeDocument/2006/relationships/image" Target="../media/image28.jpg"/></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523.xml"/><Relationship Id="rId6" Type="http://schemas.openxmlformats.org/officeDocument/2006/relationships/hyperlink" Target="https://github.com/CMU-SAFARI/rowhammer" TargetMode="External"/><Relationship Id="rId5" Type="http://schemas.openxmlformats.org/officeDocument/2006/relationships/image" Target="../media/image30.jpeg"/><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523.xml"/><Relationship Id="rId6" Type="http://schemas.openxmlformats.org/officeDocument/2006/relationships/hyperlink" Target="https://github.com/CMU-SAFARI/rowhammer" TargetMode="External"/><Relationship Id="rId5" Type="http://schemas.openxmlformats.org/officeDocument/2006/relationships/image" Target="../media/image30.jpeg"/><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523.xml"/><Relationship Id="rId6" Type="http://schemas.openxmlformats.org/officeDocument/2006/relationships/hyperlink" Target="https://github.com/CMU-SAFARI/rowhammer" TargetMode="External"/><Relationship Id="rId5" Type="http://schemas.openxmlformats.org/officeDocument/2006/relationships/image" Target="../media/image30.jpeg"/><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523.xml"/><Relationship Id="rId6" Type="http://schemas.openxmlformats.org/officeDocument/2006/relationships/hyperlink" Target="https://github.com/CMU-SAFARI/rowhammer" TargetMode="External"/><Relationship Id="rId5" Type="http://schemas.openxmlformats.org/officeDocument/2006/relationships/image" Target="../media/image30.jpeg"/><Relationship Id="rId4" Type="http://schemas.microsoft.com/office/2007/relationships/hdphoto" Target="../media/hdphoto1.wdp"/></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523.xml"/><Relationship Id="rId6" Type="http://schemas.openxmlformats.org/officeDocument/2006/relationships/hyperlink" Target="https://github.com/CMU-SAFARI/rowhammer" TargetMode="External"/><Relationship Id="rId5" Type="http://schemas.openxmlformats.org/officeDocument/2006/relationships/image" Target="../media/image30.jpeg"/><Relationship Id="rId4" Type="http://schemas.microsoft.com/office/2007/relationships/hdphoto" Target="../media/hdphoto1.wdp"/></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37.xml"/><Relationship Id="rId6" Type="http://schemas.openxmlformats.org/officeDocument/2006/relationships/hyperlink" Target="http://users.ece.cmu.edu/~omutlu/pub/dram-row-hammer_isca14.pdf" TargetMode="External"/><Relationship Id="rId5" Type="http://schemas.openxmlformats.org/officeDocument/2006/relationships/hyperlink" Target="http://googleprojectzero.blogspot.com/2015/03/exploiting-dram-rowhammer-bug-to-gain.html" TargetMode="External"/><Relationship Id="rId4" Type="http://schemas.openxmlformats.org/officeDocument/2006/relationships/image" Target="../media/image33.png"/></Relationships>
</file>

<file path=ppt/slides/_rels/slide31.xml.rels><?xml version="1.0" encoding="UTF-8" standalone="yes"?>
<Relationships xmlns="http://schemas.openxmlformats.org/package/2006/relationships"><Relationship Id="rId3" Type="http://schemas.openxmlformats.org/officeDocument/2006/relationships/hyperlink" Target="http://googleprojectzero.blogspot.com/2015/03/exploiting-dram-rowhammer-bug-to-gain.html" TargetMode="External"/><Relationship Id="rId2" Type="http://schemas.openxmlformats.org/officeDocument/2006/relationships/hyperlink" Target="http://users.ece.cmu.edu/~omutlu/pub/dram-row-hammer_isca14.pdf" TargetMode="External"/><Relationship Id="rId1" Type="http://schemas.openxmlformats.org/officeDocument/2006/relationships/slideLayout" Target="../slideLayouts/slideLayout237.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237.xml"/><Relationship Id="rId4" Type="http://schemas.openxmlformats.org/officeDocument/2006/relationships/image" Target="../media/image35.png"/></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237.xml"/><Relationship Id="rId5" Type="http://schemas.openxmlformats.org/officeDocument/2006/relationships/image" Target="../media/image36.png"/><Relationship Id="rId4" Type="http://schemas.openxmlformats.org/officeDocument/2006/relationships/image" Target="../media/image35.png"/></Relationships>
</file>

<file path=ppt/slides/_rels/slide34.xml.rels><?xml version="1.0" encoding="UTF-8" standalone="yes"?>
<Relationships xmlns="http://schemas.openxmlformats.org/package/2006/relationships"><Relationship Id="rId8" Type="http://schemas.openxmlformats.org/officeDocument/2006/relationships/hyperlink" Target="https://github.com/CMU-SAFARI/rowhammer" TargetMode="External"/><Relationship Id="rId3" Type="http://schemas.openxmlformats.org/officeDocument/2006/relationships/hyperlink" Target="http://cag.engr.uconn.edu/isca2014/" TargetMode="External"/><Relationship Id="rId7" Type="http://schemas.openxmlformats.org/officeDocument/2006/relationships/hyperlink" Target="http://users.ece.cmu.edu/~omutlu/pub/dram-row-hammer_kim_lightning-talk_isca14.pdf" TargetMode="External"/><Relationship Id="rId2" Type="http://schemas.openxmlformats.org/officeDocument/2006/relationships/hyperlink" Target="http://users.ece.cmu.edu/~omutlu/pub/dram-row-hammer_isca14.pdf" TargetMode="External"/><Relationship Id="rId1" Type="http://schemas.openxmlformats.org/officeDocument/2006/relationships/slideLayout" Target="../slideLayouts/slideLayout237.xml"/><Relationship Id="rId6" Type="http://schemas.openxmlformats.org/officeDocument/2006/relationships/hyperlink" Target="http://users.ece.cmu.edu/~omutlu/pub/dram-row-hammer_kim_lightning-talk_isca14.pptx" TargetMode="External"/><Relationship Id="rId5" Type="http://schemas.openxmlformats.org/officeDocument/2006/relationships/hyperlink" Target="http://users.ece.cmu.edu/~omutlu/pub/dram-row-hammer_kim_talk_isca14.pdf" TargetMode="External"/><Relationship Id="rId10" Type="http://schemas.openxmlformats.org/officeDocument/2006/relationships/hyperlink" Target="https://github.com/google/rowhammer-test" TargetMode="External"/><Relationship Id="rId4" Type="http://schemas.openxmlformats.org/officeDocument/2006/relationships/hyperlink" Target="http://users.ece.cmu.edu/~omutlu/pub/dram-row-hammer_kim_talk_isca14.pptx" TargetMode="External"/><Relationship Id="rId9" Type="http://schemas.openxmlformats.org/officeDocument/2006/relationships/hyperlink" Target="http://googleprojectzero.blogspot.com/2015/03/exploiting-dram-rowhammer-bug-to-gain.html"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s://github.com/IAIK/rowhammerjs" TargetMode="External"/><Relationship Id="rId2" Type="http://schemas.openxmlformats.org/officeDocument/2006/relationships/hyperlink" Target="http://arxiv.org/abs/1507.06955" TargetMode="External"/><Relationship Id="rId1" Type="http://schemas.openxmlformats.org/officeDocument/2006/relationships/slideLayout" Target="../slideLayouts/slideLayout237.xml"/><Relationship Id="rId4" Type="http://schemas.openxmlformats.org/officeDocument/2006/relationships/hyperlink" Target="http://dl.acm.org/citation.cfm?doid=2872362.2872390" TargetMode="External"/></Relationships>
</file>

<file path=ppt/slides/_rels/slide36.xml.rels><?xml version="1.0" encoding="UTF-8" standalone="yes"?>
<Relationships xmlns="http://schemas.openxmlformats.org/package/2006/relationships"><Relationship Id="rId2" Type="http://schemas.openxmlformats.org/officeDocument/2006/relationships/hyperlink" Target="https://www.ieee-security.org/TC/SP2016/papers/0824a987.pdf" TargetMode="External"/><Relationship Id="rId1" Type="http://schemas.openxmlformats.org/officeDocument/2006/relationships/slideLayout" Target="../slideLayouts/slideLayout237.xml"/></Relationships>
</file>

<file path=ppt/slides/_rels/slide37.xml.rels><?xml version="1.0" encoding="UTF-8" standalone="yes"?>
<Relationships xmlns="http://schemas.openxmlformats.org/package/2006/relationships"><Relationship Id="rId3" Type="http://schemas.openxmlformats.org/officeDocument/2006/relationships/hyperlink" Target="http://dl.acm.org/citation.cfm?id=2976749.2978406" TargetMode="External"/><Relationship Id="rId2" Type="http://schemas.openxmlformats.org/officeDocument/2006/relationships/hyperlink" Target="https://www.usenix.org/system/files/conference/usenixsecurity16/sec16_paper_razavi.pdf" TargetMode="External"/><Relationship Id="rId1" Type="http://schemas.openxmlformats.org/officeDocument/2006/relationships/slideLayout" Target="../slideLayouts/slideLayout237.xml"/></Relationships>
</file>

<file path=ppt/slides/_rels/slide38.xml.rels><?xml version="1.0" encoding="UTF-8" standalone="yes"?>
<Relationships xmlns="http://schemas.openxmlformats.org/package/2006/relationships"><Relationship Id="rId3" Type="http://schemas.openxmlformats.org/officeDocument/2006/relationships/hyperlink" Target="https://www.cs.vu.nl/~herbertb/download/papers/throwhammer_atc18.pdf" TargetMode="External"/><Relationship Id="rId2" Type="http://schemas.openxmlformats.org/officeDocument/2006/relationships/hyperlink" Target="https://www.vusec.net/wp-content/uploads/2018/05/glitch.pdf" TargetMode="External"/><Relationship Id="rId1" Type="http://schemas.openxmlformats.org/officeDocument/2006/relationships/slideLayout" Target="../slideLayouts/slideLayout237.xml"/></Relationships>
</file>

<file path=ppt/slides/_rels/slide39.xml.rels><?xml version="1.0" encoding="UTF-8" standalone="yes"?>
<Relationships xmlns="http://schemas.openxmlformats.org/package/2006/relationships"><Relationship Id="rId2" Type="http://schemas.openxmlformats.org/officeDocument/2006/relationships/hyperlink" Target="https://arxiv.org/pdf/1805.04956.pdf" TargetMode="External"/><Relationship Id="rId1" Type="http://schemas.openxmlformats.org/officeDocument/2006/relationships/slideLayout" Target="../slideLayouts/slideLayout23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4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hyperlink" Target="https://lab.dsst.io/32c3-slides/7197.html" TargetMode="External"/><Relationship Id="rId1" Type="http://schemas.openxmlformats.org/officeDocument/2006/relationships/slideLayout" Target="../slideLayouts/slideLayout237.xml"/></Relationships>
</file>

<file path=ppt/slides/_rels/slide4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37.xml"/></Relationships>
</file>

<file path=ppt/slides/_rels/slide4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534.xml"/></Relationships>
</file>

<file path=ppt/slides/_rels/slide4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534.xml"/></Relationships>
</file>

<file path=ppt/slides/_rels/slide4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534.xml"/><Relationship Id="rId4" Type="http://schemas.openxmlformats.org/officeDocument/2006/relationships/image" Target="../media/image45.png"/></Relationships>
</file>

<file path=ppt/slides/_rels/slide4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3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3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3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29.xml"/></Relationships>
</file>

<file path=ppt/slides/_rels/slide4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s://support.apple.com/en-gb/HT204934" TargetMode="External"/><Relationship Id="rId1" Type="http://schemas.openxmlformats.org/officeDocument/2006/relationships/slideLayout" Target="../slideLayouts/slideLayout237.xml"/></Relationships>
</file>

<file path=ppt/slides/_rels/slide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26.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2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29.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29.xml"/></Relationships>
</file>

<file path=ppt/slides/_rels/slide53.xml.rels><?xml version="1.0" encoding="UTF-8" standalone="yes"?>
<Relationships xmlns="http://schemas.openxmlformats.org/package/2006/relationships"><Relationship Id="rId8" Type="http://schemas.openxmlformats.org/officeDocument/2006/relationships/hyperlink" Target="https://people.inf.ethz.ch/omutlu/pub/dram-row-hammer_kim_lightning-talk_isca14.pdf" TargetMode="External"/><Relationship Id="rId3" Type="http://schemas.openxmlformats.org/officeDocument/2006/relationships/hyperlink" Target="https://people.inf.ethz.ch/omutlu/pub/dram-row-hammer_isca14.pdf" TargetMode="External"/><Relationship Id="rId7" Type="http://schemas.openxmlformats.org/officeDocument/2006/relationships/hyperlink" Target="https://people.inf.ethz.ch/omutlu/pub/dram-row-hammer_kim_lightning-talk_isca14.pptx" TargetMode="External"/><Relationship Id="rId2" Type="http://schemas.openxmlformats.org/officeDocument/2006/relationships/image" Target="../media/image48.png"/><Relationship Id="rId1" Type="http://schemas.openxmlformats.org/officeDocument/2006/relationships/slideLayout" Target="../slideLayouts/slideLayout261.xml"/><Relationship Id="rId6" Type="http://schemas.openxmlformats.org/officeDocument/2006/relationships/hyperlink" Target="https://people.inf.ethz.ch/omutlu/pub/dram-row-hammer_kim_talk_isca14.pdf" TargetMode="External"/><Relationship Id="rId5" Type="http://schemas.openxmlformats.org/officeDocument/2006/relationships/hyperlink" Target="https://people.inf.ethz.ch/omutlu/pub/dram-row-hammer_kim_talk_isca14.pptx" TargetMode="External"/><Relationship Id="rId4" Type="http://schemas.openxmlformats.org/officeDocument/2006/relationships/hyperlink" Target="http://cag.engr.uconn.edu/isca2014/" TargetMode="External"/><Relationship Id="rId9" Type="http://schemas.openxmlformats.org/officeDocument/2006/relationships/hyperlink" Target="https://github.com/CMU-SAFARI/rowhammer" TargetMode="External"/></Relationships>
</file>

<file path=ppt/slides/_rels/slide54.xml.rels><?xml version="1.0" encoding="UTF-8" standalone="yes"?>
<Relationships xmlns="http://schemas.openxmlformats.org/package/2006/relationships"><Relationship Id="rId3" Type="http://schemas.openxmlformats.org/officeDocument/2006/relationships/hyperlink" Target="https://people.inf.ethz.ch/omutlu/pub/rowhammer-and-other-memory-issues_date17.pdf" TargetMode="External"/><Relationship Id="rId2" Type="http://schemas.openxmlformats.org/officeDocument/2006/relationships/image" Target="../media/image49.png"/><Relationship Id="rId1" Type="http://schemas.openxmlformats.org/officeDocument/2006/relationships/slideLayout" Target="../slideLayouts/slideLayout261.xml"/><Relationship Id="rId6" Type="http://schemas.openxmlformats.org/officeDocument/2006/relationships/hyperlink" Target="https://people.inf.ethz.ch/omutlu/pub/onur-Rowhammer-Memory-Security_date17-invited-talk.pdf" TargetMode="External"/><Relationship Id="rId5" Type="http://schemas.openxmlformats.org/officeDocument/2006/relationships/hyperlink" Target="https://people.inf.ethz.ch/omutlu/pub/onur-Rowhammer-Memory-Security_date17-invited-talk.pptx" TargetMode="External"/><Relationship Id="rId4" Type="http://schemas.openxmlformats.org/officeDocument/2006/relationships/hyperlink" Target="http://www.date-conference.com/" TargetMode="External"/></Relationships>
</file>

<file path=ppt/slides/_rels/slide5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61.xml"/></Relationships>
</file>

<file path=ppt/slides/_rels/slide5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61.xml"/></Relationships>
</file>

<file path=ppt/slides/_rels/slide5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37.xml"/></Relationships>
</file>

<file path=ppt/slides/_rels/slide58.xml.rels><?xml version="1.0" encoding="UTF-8" standalone="yes"?>
<Relationships xmlns="http://schemas.openxmlformats.org/package/2006/relationships"><Relationship Id="rId3" Type="http://schemas.openxmlformats.org/officeDocument/2006/relationships/hyperlink" Target="https://arxiv.org/pdf/1706.08642" TargetMode="External"/><Relationship Id="rId2" Type="http://schemas.openxmlformats.org/officeDocument/2006/relationships/image" Target="../media/image53.jpeg"/><Relationship Id="rId1" Type="http://schemas.openxmlformats.org/officeDocument/2006/relationships/slideLayout" Target="../slideLayouts/slideLayout237.xml"/><Relationship Id="rId4" Type="http://schemas.openxmlformats.org/officeDocument/2006/relationships/image" Target="../media/image54.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37.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6.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36.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29.xml"/></Relationships>
</file>

<file path=ppt/slides/_rels/slide62.xml.rels><?xml version="1.0" encoding="UTF-8" standalone="yes"?>
<Relationships xmlns="http://schemas.openxmlformats.org/package/2006/relationships"><Relationship Id="rId8" Type="http://schemas.openxmlformats.org/officeDocument/2006/relationships/hyperlink" Target="http://users.ece.cmu.edu/~omutlu/pub/avatar-dram-refresh_dsn15.pdf" TargetMode="External"/><Relationship Id="rId3" Type="http://schemas.openxmlformats.org/officeDocument/2006/relationships/image" Target="../media/image19.png"/><Relationship Id="rId7" Type="http://schemas.openxmlformats.org/officeDocument/2006/relationships/hyperlink" Target="http://users.ece.cmu.edu/~omutlu/pub/adaptive-latency-dram_hpca15.pdf" TargetMode="External"/><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hyperlink" Target="http://users.ece.cmu.edu/~omutlu/pub/dram-row-hammer_isca14.pdf" TargetMode="External"/><Relationship Id="rId5" Type="http://schemas.openxmlformats.org/officeDocument/2006/relationships/hyperlink" Target="http://users.ece.cmu.edu/~omutlu/pub/error-mitigation-for-intermittent-dram-failures_sigmetrics14.pdf" TargetMode="External"/><Relationship Id="rId4" Type="http://schemas.openxmlformats.org/officeDocument/2006/relationships/hyperlink" Target="http://users.ece.cmu.edu/~omutlu/pub/dram-retention-time-characterization_isca13.pdf" TargetMode="External"/></Relationships>
</file>

<file path=ppt/slides/_rels/slide6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hyperlink" Target="http://users.ece.cmu.edu/~omutlu/pub/dram-row-hammer_isca14.pdf" TargetMode="External"/><Relationship Id="rId2" Type="http://schemas.openxmlformats.org/officeDocument/2006/relationships/notesSlide" Target="../notesSlides/notesSlide22.xml"/><Relationship Id="rId1" Type="http://schemas.openxmlformats.org/officeDocument/2006/relationships/slideLayout" Target="../slideLayouts/slideLayout629.xml"/></Relationships>
</file>

<file path=ppt/slides/_rels/slide65.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23.xml"/><Relationship Id="rId1" Type="http://schemas.openxmlformats.org/officeDocument/2006/relationships/slideLayout" Target="../slideLayouts/slideLayout629.xml"/><Relationship Id="rId4" Type="http://schemas.openxmlformats.org/officeDocument/2006/relationships/image" Target="../media/image56.jpg"/></Relationships>
</file>

<file path=ppt/slides/_rels/slide66.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24.xml"/><Relationship Id="rId1" Type="http://schemas.openxmlformats.org/officeDocument/2006/relationships/slideLayout" Target="../slideLayouts/slideLayout629.xml"/><Relationship Id="rId4" Type="http://schemas.openxmlformats.org/officeDocument/2006/relationships/image" Target="../media/image58.jpg"/></Relationships>
</file>

<file path=ppt/slides/_rels/slide67.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25.xml"/><Relationship Id="rId1" Type="http://schemas.openxmlformats.org/officeDocument/2006/relationships/slideLayout" Target="../slideLayouts/slideLayout629.xml"/><Relationship Id="rId4" Type="http://schemas.openxmlformats.org/officeDocument/2006/relationships/image" Target="../media/image60.jp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29.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29.xml"/></Relationships>
</file>

<file path=ppt/slides/_rels/slide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26.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29.xml"/></Relationships>
</file>

<file path=ppt/slides/_rels/slide71.xml.rels><?xml version="1.0" encoding="UTF-8" standalone="yes"?>
<Relationships xmlns="http://schemas.openxmlformats.org/package/2006/relationships"><Relationship Id="rId8" Type="http://schemas.openxmlformats.org/officeDocument/2006/relationships/hyperlink" Target="https://people.inf.ethz.ch/omutlu/pub/dram-row-hammer_kim_lightning-talk_isca14.pdf" TargetMode="External"/><Relationship Id="rId3" Type="http://schemas.openxmlformats.org/officeDocument/2006/relationships/hyperlink" Target="https://people.inf.ethz.ch/omutlu/pub/dram-row-hammer_isca14.pdf" TargetMode="External"/><Relationship Id="rId7" Type="http://schemas.openxmlformats.org/officeDocument/2006/relationships/hyperlink" Target="https://people.inf.ethz.ch/omutlu/pub/dram-row-hammer_kim_lightning-talk_isca14.pptx" TargetMode="External"/><Relationship Id="rId2" Type="http://schemas.openxmlformats.org/officeDocument/2006/relationships/image" Target="../media/image48.png"/><Relationship Id="rId1" Type="http://schemas.openxmlformats.org/officeDocument/2006/relationships/slideLayout" Target="../slideLayouts/slideLayout261.xml"/><Relationship Id="rId6" Type="http://schemas.openxmlformats.org/officeDocument/2006/relationships/hyperlink" Target="https://people.inf.ethz.ch/omutlu/pub/dram-row-hammer_kim_talk_isca14.pdf" TargetMode="External"/><Relationship Id="rId5" Type="http://schemas.openxmlformats.org/officeDocument/2006/relationships/hyperlink" Target="https://people.inf.ethz.ch/omutlu/pub/dram-row-hammer_kim_talk_isca14.pptx" TargetMode="External"/><Relationship Id="rId4" Type="http://schemas.openxmlformats.org/officeDocument/2006/relationships/hyperlink" Target="http://cag.engr.uconn.edu/isca2014/" TargetMode="External"/><Relationship Id="rId9" Type="http://schemas.openxmlformats.org/officeDocument/2006/relationships/hyperlink" Target="https://github.com/CMU-SAFARI/rowhammer" TargetMode="External"/></Relationships>
</file>

<file path=ppt/slides/_rels/slide72.xml.rels><?xml version="1.0" encoding="UTF-8" standalone="yes"?>
<Relationships xmlns="http://schemas.openxmlformats.org/package/2006/relationships"><Relationship Id="rId3" Type="http://schemas.openxmlformats.org/officeDocument/2006/relationships/hyperlink" Target="https://people.inf.ethz.ch/omutlu/pub/rowhammer-and-other-memory-issues_date17.pdf" TargetMode="External"/><Relationship Id="rId2" Type="http://schemas.openxmlformats.org/officeDocument/2006/relationships/image" Target="../media/image49.png"/><Relationship Id="rId1" Type="http://schemas.openxmlformats.org/officeDocument/2006/relationships/slideLayout" Target="../slideLayouts/slideLayout261.xml"/><Relationship Id="rId6" Type="http://schemas.openxmlformats.org/officeDocument/2006/relationships/hyperlink" Target="https://people.inf.ethz.ch/omutlu/pub/onur-Rowhammer-Memory-Security_date17-invited-talk.pdf" TargetMode="External"/><Relationship Id="rId5" Type="http://schemas.openxmlformats.org/officeDocument/2006/relationships/hyperlink" Target="https://people.inf.ethz.ch/omutlu/pub/onur-Rowhammer-Memory-Security_date17-invited-talk.pptx" TargetMode="External"/><Relationship Id="rId4" Type="http://schemas.openxmlformats.org/officeDocument/2006/relationships/hyperlink" Target="http://www.date-conference.com/" TargetMode="Externa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37.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36.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3" Type="http://schemas.openxmlformats.org/officeDocument/2006/relationships/hyperlink" Target="http://2015.dsn.org/" TargetMode="External"/><Relationship Id="rId7" Type="http://schemas.openxmlformats.org/officeDocument/2006/relationships/image" Target="../media/image17.png"/><Relationship Id="rId2" Type="http://schemas.openxmlformats.org/officeDocument/2006/relationships/hyperlink" Target="http://users.ece.cmu.edu/~omutlu/pub/memory-errors-at-facebook_dsn15.pdf" TargetMode="External"/><Relationship Id="rId1" Type="http://schemas.openxmlformats.org/officeDocument/2006/relationships/slideLayout" Target="../slideLayouts/slideLayout13.xml"/><Relationship Id="rId6" Type="http://schemas.openxmlformats.org/officeDocument/2006/relationships/hyperlink" Target="https://www.ece.cmu.edu/~safari/tools/memerr/index.html" TargetMode="External"/><Relationship Id="rId5" Type="http://schemas.openxmlformats.org/officeDocument/2006/relationships/hyperlink" Target="http://users.ece.cmu.edu/~omutlu/pub/memory-errors-at-facebook_dsn15-talk.pdf" TargetMode="External"/><Relationship Id="rId4" Type="http://schemas.openxmlformats.org/officeDocument/2006/relationships/hyperlink" Target="http://users.ece.cmu.edu/~omutlu/pub/memory-errors-at-facebook_dsn15-talk.pptx" TargetMode="External"/></Relationships>
</file>

<file path=ppt/slides/_rels/slide7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3.xml"/></Relationships>
</file>

<file path=ppt/slides/_rels/slide78.xml.rels><?xml version="1.0" encoding="UTF-8" standalone="yes"?>
<Relationships xmlns="http://schemas.openxmlformats.org/package/2006/relationships"><Relationship Id="rId3" Type="http://schemas.openxmlformats.org/officeDocument/2006/relationships/hyperlink" Target="http://www.sigmetrics.org/sigmetrics2015/" TargetMode="External"/><Relationship Id="rId7" Type="http://schemas.openxmlformats.org/officeDocument/2006/relationships/image" Target="../media/image61.png"/><Relationship Id="rId2" Type="http://schemas.openxmlformats.org/officeDocument/2006/relationships/hyperlink" Target="http://users.ece.cmu.edu/~omutlu/pub/flash-memory-failures-in-the-field-at-facebook_sigmetrics15.pdf" TargetMode="External"/><Relationship Id="rId1" Type="http://schemas.openxmlformats.org/officeDocument/2006/relationships/slideLayout" Target="../slideLayouts/slideLayout2.xml"/><Relationship Id="rId6" Type="http://schemas.openxmlformats.org/officeDocument/2006/relationships/hyperlink" Target="http://www.zdnet.com/article/facebooks-ssd-experience/" TargetMode="External"/><Relationship Id="rId5" Type="http://schemas.openxmlformats.org/officeDocument/2006/relationships/hyperlink" Target="http://users.ece.cmu.edu/~omutlu/pub/flash-memory-failures-in-the-field-at-facebook_sigmetrics15-talk.pdf" TargetMode="External"/><Relationship Id="rId4" Type="http://schemas.openxmlformats.org/officeDocument/2006/relationships/hyperlink" Target="http://users.ece.cmu.edu/~omutlu/pub/flash-memory-failures-in-the-field-at-facebook_sigmetrics15-talk.pptx" TargetMode="Externa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26.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3" Type="http://schemas.openxmlformats.org/officeDocument/2006/relationships/hyperlink" Target="http://isca2013.eew.technion.ac.il/" TargetMode="External"/><Relationship Id="rId2" Type="http://schemas.openxmlformats.org/officeDocument/2006/relationships/hyperlink" Target="http://users.ece.cmu.edu/~omutlu/pub/dram-retention-time-characterization_isca13.pdf" TargetMode="External"/><Relationship Id="rId1" Type="http://schemas.openxmlformats.org/officeDocument/2006/relationships/slideLayout" Target="../slideLayouts/slideLayout261.xml"/><Relationship Id="rId6" Type="http://schemas.openxmlformats.org/officeDocument/2006/relationships/image" Target="../media/image62.png"/><Relationship Id="rId5" Type="http://schemas.openxmlformats.org/officeDocument/2006/relationships/hyperlink" Target="http://users.ece.cmu.edu/~omutlu/pub/mutlu_isca13_talk.pdf" TargetMode="External"/><Relationship Id="rId4" Type="http://schemas.openxmlformats.org/officeDocument/2006/relationships/hyperlink" Target="http://users.ece.cmu.edu/~omutlu/pub/mutlu_isca13_talk.ppt" TargetMode="Externa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61.xml"/></Relationships>
</file>

<file path=ppt/slides/_rels/slide8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61.xml"/></Relationships>
</file>

<file path=ppt/slides/_rels/slide8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0.xml"/><Relationship Id="rId1" Type="http://schemas.openxmlformats.org/officeDocument/2006/relationships/slideLayout" Target="../slideLayouts/slideLayout261.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6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61.xml"/></Relationships>
</file>

<file path=ppt/slides/_rels/slide87.x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slideLayout" Target="../slideLayouts/slideLayout261.xml"/></Relationships>
</file>

<file path=ppt/slides/_rels/slide88.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notesSlide" Target="../notesSlides/notesSlide32.xml"/><Relationship Id="rId1" Type="http://schemas.openxmlformats.org/officeDocument/2006/relationships/slideLayout" Target="../slideLayouts/slideLayout261.xml"/></Relationships>
</file>

<file path=ppt/slides/_rels/slide89.xml.rels><?xml version="1.0" encoding="UTF-8" standalone="yes"?>
<Relationships xmlns="http://schemas.openxmlformats.org/package/2006/relationships"><Relationship Id="rId2" Type="http://schemas.openxmlformats.org/officeDocument/2006/relationships/image" Target="../media/image66.emf"/><Relationship Id="rId1" Type="http://schemas.openxmlformats.org/officeDocument/2006/relationships/slideLayout" Target="../slideLayouts/slideLayout261.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91.xml"/></Relationships>
</file>

<file path=ppt/slides/_rels/slide90.xml.rels><?xml version="1.0" encoding="UTF-8" standalone="yes"?>
<Relationships xmlns="http://schemas.openxmlformats.org/package/2006/relationships"><Relationship Id="rId3" Type="http://schemas.openxmlformats.org/officeDocument/2006/relationships/hyperlink" Target="http://isca2013.eew.technion.ac.il/" TargetMode="External"/><Relationship Id="rId2" Type="http://schemas.openxmlformats.org/officeDocument/2006/relationships/hyperlink" Target="http://users.ece.cmu.edu/~omutlu/pub/dram-retention-time-characterization_isca13.pdf" TargetMode="External"/><Relationship Id="rId1" Type="http://schemas.openxmlformats.org/officeDocument/2006/relationships/slideLayout" Target="../slideLayouts/slideLayout261.xml"/><Relationship Id="rId6" Type="http://schemas.openxmlformats.org/officeDocument/2006/relationships/image" Target="../media/image62.png"/><Relationship Id="rId5" Type="http://schemas.openxmlformats.org/officeDocument/2006/relationships/hyperlink" Target="http://users.ece.cmu.edu/~omutlu/pub/mutlu_isca13_talk.pdf" TargetMode="External"/><Relationship Id="rId4" Type="http://schemas.openxmlformats.org/officeDocument/2006/relationships/hyperlink" Target="http://users.ece.cmu.edu/~omutlu/pub/mutlu_isca13_talk.ppt" TargetMode="External"/></Relationships>
</file>

<file path=ppt/slides/_rels/slide9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61.xml"/></Relationships>
</file>

<file path=ppt/slides/_rels/slide9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61.xml"/></Relationships>
</file>

<file path=ppt/slides/_rels/slide9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580.xml"/></Relationships>
</file>

<file path=ppt/slides/_rels/slide9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580.xml"/></Relationships>
</file>

<file path=ppt/slides/_rels/slide9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80.xml"/></Relationships>
</file>

<file path=ppt/slides/_rels/slide9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3" Type="http://schemas.openxmlformats.org/officeDocument/2006/relationships/hyperlink" Target="http://isca2012.ittc.ku.edu/" TargetMode="External"/><Relationship Id="rId2" Type="http://schemas.openxmlformats.org/officeDocument/2006/relationships/hyperlink" Target="http://users.ece.cmu.edu/~omutlu/pub/raidr-dram-refresh_isca12.pdf" TargetMode="External"/><Relationship Id="rId1" Type="http://schemas.openxmlformats.org/officeDocument/2006/relationships/slideLayout" Target="../slideLayouts/slideLayout666.xml"/><Relationship Id="rId5" Type="http://schemas.openxmlformats.org/officeDocument/2006/relationships/image" Target="../media/image71.png"/><Relationship Id="rId4" Type="http://schemas.openxmlformats.org/officeDocument/2006/relationships/hyperlink" Target="http://users.ece.cmu.edu/~omutlu/pub/liu_isca12_talk.pdf" TargetMode="Externa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666.xml"/></Relationships>
</file>

<file path=ppt/slides/_rels/slide99.xml.rels><?xml version="1.0" encoding="UTF-8" standalone="yes"?>
<Relationships xmlns="http://schemas.openxmlformats.org/package/2006/relationships"><Relationship Id="rId8" Type="http://schemas.openxmlformats.org/officeDocument/2006/relationships/hyperlink" Target="http://www.ece.cmu.edu/~safari/tools/dram-sigmetrics2014-fulldata.html" TargetMode="External"/><Relationship Id="rId3" Type="http://schemas.openxmlformats.org/officeDocument/2006/relationships/hyperlink" Target="http://www.sigmetrics.org/sigmetrics2014/" TargetMode="External"/><Relationship Id="rId7" Type="http://schemas.openxmlformats.org/officeDocument/2006/relationships/hyperlink" Target="http://users.ece.cmu.edu/~omutlu/pub/error-mitigation-for-intermittent-dram-failures_khan_sigmetrics14-poster.pdf" TargetMode="External"/><Relationship Id="rId2" Type="http://schemas.openxmlformats.org/officeDocument/2006/relationships/hyperlink" Target="http://users.ece.cmu.edu/~omutlu/pub/error-mitigation-for-intermittent-dram-failures_sigmetrics14.pdf" TargetMode="External"/><Relationship Id="rId1" Type="http://schemas.openxmlformats.org/officeDocument/2006/relationships/slideLayout" Target="../slideLayouts/slideLayout261.xml"/><Relationship Id="rId6" Type="http://schemas.openxmlformats.org/officeDocument/2006/relationships/hyperlink" Target="http://users.ece.cmu.edu/~omutlu/pub/error-mitigation-for-intermittent-dram-failures_khan_sigmetrics14-poster.pptx" TargetMode="External"/><Relationship Id="rId5" Type="http://schemas.openxmlformats.org/officeDocument/2006/relationships/hyperlink" Target="http://users.ece.cmu.edu/~omutlu/pub/error-mitigation-for-intermittent-dram-failures_khan_sigmetrics14-talk.pdf" TargetMode="External"/><Relationship Id="rId4" Type="http://schemas.openxmlformats.org/officeDocument/2006/relationships/hyperlink" Target="http://users.ece.cmu.edu/~omutlu/pub/error-mitigation-for-intermittent-dram-failures_khan_sigmetrics14-talk.pptx" TargetMode="External"/><Relationship Id="rId9" Type="http://schemas.openxmlformats.org/officeDocument/2006/relationships/image" Target="../media/image7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67544" y="3645024"/>
            <a:ext cx="8208912" cy="614362"/>
          </a:xfrm>
        </p:spPr>
        <p:txBody>
          <a:bodyPr>
            <a:noAutofit/>
          </a:bodyPr>
          <a:lstStyle/>
          <a:p>
            <a:r>
              <a:rPr lang="en-US" sz="2200" dirty="0">
                <a:solidFill>
                  <a:srgbClr val="0000FF"/>
                </a:solidFill>
              </a:rPr>
              <a:t>Prof. Onur Mutlu</a:t>
            </a:r>
          </a:p>
          <a:p>
            <a:r>
              <a:rPr lang="en-US" sz="2200" dirty="0">
                <a:hlinkClick r:id="rId3"/>
              </a:rPr>
              <a:t>omutlu@gmail.com</a:t>
            </a:r>
            <a:r>
              <a:rPr lang="en-US" sz="2200" dirty="0"/>
              <a:t> </a:t>
            </a:r>
          </a:p>
          <a:p>
            <a:r>
              <a:rPr lang="en-US" sz="2200" dirty="0">
                <a:hlinkClick r:id="rId4"/>
              </a:rPr>
              <a:t>https://people.inf.ethz.ch/omutlu</a:t>
            </a:r>
            <a:endParaRPr lang="en-US" sz="2200" dirty="0"/>
          </a:p>
          <a:p>
            <a:r>
              <a:rPr lang="en-US" sz="2200" dirty="0"/>
              <a:t>9-13 July 2018</a:t>
            </a:r>
          </a:p>
          <a:p>
            <a:r>
              <a:rPr lang="en-US" sz="2200" dirty="0"/>
              <a:t>HiPEAC ACACES Summer School 2018</a:t>
            </a:r>
          </a:p>
          <a:p>
            <a:endParaRPr lang="en-US" sz="2200" dirty="0"/>
          </a:p>
          <a:p>
            <a:pPr algn="l"/>
            <a:endParaRPr lang="en-US" sz="2200" dirty="0"/>
          </a:p>
        </p:txBody>
      </p:sp>
      <p:pic>
        <p:nvPicPr>
          <p:cNvPr id="7" name="Picture 6" descr="safari.png"/>
          <p:cNvPicPr>
            <a:picLocks noChangeAspect="1"/>
          </p:cNvPicPr>
          <p:nvPr/>
        </p:nvPicPr>
        <p:blipFill>
          <a:blip r:embed="rId5" cstate="print"/>
          <a:stretch>
            <a:fillRect/>
          </a:stretch>
        </p:blipFill>
        <p:spPr>
          <a:xfrm>
            <a:off x="179512" y="6453336"/>
            <a:ext cx="1080120" cy="312522"/>
          </a:xfrm>
          <a:prstGeom prst="rect">
            <a:avLst/>
          </a:prstGeom>
        </p:spPr>
      </p:pic>
      <p:pic>
        <p:nvPicPr>
          <p:cNvPr id="11" name="Picture 18" descr="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04" y="5229200"/>
            <a:ext cx="1387508" cy="1152128"/>
          </a:xfrm>
          <a:prstGeom prst="rect">
            <a:avLst/>
          </a:prstGeom>
          <a:noFill/>
          <a:extLst>
            <a:ext uri="{909E8E84-426E-40dd-AFC4-6F175D3DCCD1}">
              <a14:hiddenFill xmlns="" xmlns:a14="http://schemas.microsoft.com/office/drawing/2010/main">
                <a:solidFill>
                  <a:srgbClr val="FFFFFF"/>
                </a:solidFill>
              </a14:hiddenFill>
            </a:ext>
          </a:extLst>
        </p:spPr>
      </p:pic>
      <p:sp>
        <p:nvSpPr>
          <p:cNvPr id="13" name="Title 1"/>
          <p:cNvSpPr>
            <a:spLocks noGrp="1"/>
          </p:cNvSpPr>
          <p:nvPr>
            <p:ph type="ctrTitle"/>
          </p:nvPr>
        </p:nvSpPr>
        <p:spPr>
          <a:xfrm>
            <a:off x="216024" y="1299592"/>
            <a:ext cx="8820472" cy="2201416"/>
          </a:xfrm>
        </p:spPr>
        <p:txBody>
          <a:bodyPr>
            <a:normAutofit/>
          </a:bodyPr>
          <a:lstStyle/>
          <a:p>
            <a:pPr algn="ctr"/>
            <a:r>
              <a:rPr lang="en-US" sz="3600" dirty="0"/>
              <a:t>Memory Systems </a:t>
            </a:r>
            <a:br>
              <a:rPr lang="en-US" sz="3600" dirty="0"/>
            </a:br>
            <a:r>
              <a:rPr lang="en-US" sz="3600" dirty="0"/>
              <a:t>and Memory-Centric Computing Systems</a:t>
            </a:r>
            <a:br>
              <a:rPr lang="en-US" sz="3600" dirty="0"/>
            </a:br>
            <a:r>
              <a:rPr lang="en-US" sz="3600" dirty="0">
                <a:solidFill>
                  <a:srgbClr val="FF0000"/>
                </a:solidFill>
              </a:rPr>
              <a:t>Topic 2: Memory Reliability and Security</a:t>
            </a:r>
          </a:p>
        </p:txBody>
      </p:sp>
      <p:pic>
        <p:nvPicPr>
          <p:cNvPr id="10" name="Picture 2" descr="ETH Zurich short logo, black"/>
          <p:cNvPicPr>
            <a:picLocks noChangeAspect="1" noChangeArrowheads="1"/>
          </p:cNvPicPr>
          <p:nvPr/>
        </p:nvPicPr>
        <p:blipFill rotWithShape="1">
          <a:blip r:embed="rId7">
            <a:extLst>
              <a:ext uri="{28A0092B-C50C-407E-A947-70E740481C1C}">
                <a14:useLocalDpi xmlns:a14="http://schemas.microsoft.com/office/drawing/2010/main" val="0"/>
              </a:ext>
            </a:extLst>
          </a:blip>
          <a:srcRect l="6982" t="19970" r="7940" b="18111"/>
          <a:stretch/>
        </p:blipFill>
        <p:spPr bwMode="auto">
          <a:xfrm>
            <a:off x="3261625" y="5805264"/>
            <a:ext cx="2750535" cy="783754"/>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7" descr="Burgundy_CMU_JPG_Logo.jpg">
            <a:extLst>
              <a:ext uri="{FF2B5EF4-FFF2-40B4-BE49-F238E27FC236}">
                <a16:creationId xmlns:a16="http://schemas.microsoft.com/office/drawing/2014/main" id="{FDEF4BF8-4C42-2C48-ACA7-CAA3C1B63EDB}"/>
              </a:ext>
            </a:extLst>
          </p:cNvPr>
          <p:cNvPicPr>
            <a:picLocks noChangeAspect="1"/>
          </p:cNvPicPr>
          <p:nvPr/>
        </p:nvPicPr>
        <p:blipFill>
          <a:blip r:embed="rId8" cstate="print"/>
          <a:stretch>
            <a:fillRect/>
          </a:stretch>
        </p:blipFill>
        <p:spPr>
          <a:xfrm>
            <a:off x="6478027" y="5805264"/>
            <a:ext cx="2532185" cy="914400"/>
          </a:xfrm>
          <a:prstGeom prst="rect">
            <a:avLst/>
          </a:prstGeom>
        </p:spPr>
      </p:pic>
    </p:spTree>
    <p:extLst>
      <p:ext uri="{BB962C8B-B14F-4D97-AF65-F5344CB8AC3E}">
        <p14:creationId xmlns:p14="http://schemas.microsoft.com/office/powerpoint/2010/main" val="13461737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 Memory Scales, It Becomes Unreliable</a:t>
            </a:r>
          </a:p>
        </p:txBody>
      </p:sp>
      <p:sp>
        <p:nvSpPr>
          <p:cNvPr id="3" name="Content Placeholder 2"/>
          <p:cNvSpPr>
            <a:spLocks noGrp="1"/>
          </p:cNvSpPr>
          <p:nvPr>
            <p:ph idx="1"/>
          </p:nvPr>
        </p:nvSpPr>
        <p:spPr>
          <a:xfrm>
            <a:off x="107504" y="908720"/>
            <a:ext cx="9036496" cy="5339680"/>
          </a:xfrm>
        </p:spPr>
        <p:txBody>
          <a:bodyPr/>
          <a:lstStyle/>
          <a:p>
            <a:r>
              <a:rPr lang="en-US" dirty="0">
                <a:solidFill>
                  <a:srgbClr val="FF0000"/>
                </a:solidFill>
              </a:rPr>
              <a:t>Data from all of Facebook’s servers worldwide</a:t>
            </a:r>
          </a:p>
          <a:p>
            <a:r>
              <a:rPr lang="en-US" sz="1800" dirty="0"/>
              <a:t>Meza+, “</a:t>
            </a:r>
            <a:r>
              <a:rPr lang="en-US" sz="1800" dirty="0">
                <a:solidFill>
                  <a:srgbClr val="0000FF"/>
                </a:solidFill>
              </a:rPr>
              <a:t>Revisiting Memory Errors in Large-Scale Production Data Centers</a:t>
            </a:r>
            <a:r>
              <a:rPr lang="en-US" sz="1800" dirty="0"/>
              <a:t>,” DSN’15.</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10</a:t>
            </a:fld>
            <a:endParaRPr lang="en-US" altLang="en-US">
              <a:solidFill>
                <a:srgbClr val="000000"/>
              </a:solidFill>
            </a:endParaRPr>
          </a:p>
        </p:txBody>
      </p:sp>
      <p:sp>
        <p:nvSpPr>
          <p:cNvPr id="5" name="Shape 402"/>
          <p:cNvSpPr/>
          <p:nvPr/>
        </p:nvSpPr>
        <p:spPr>
          <a:xfrm rot="548035">
            <a:off x="6981778" y="2908446"/>
            <a:ext cx="1526103" cy="2358594"/>
          </a:xfrm>
          <a:prstGeom prst="rect">
            <a:avLst/>
          </a:prstGeom>
          <a:solidFill>
            <a:srgbClr val="FFFFFF"/>
          </a:solidFill>
          <a:ln w="25400">
            <a:solidFill/>
            <a:miter lim="400000"/>
          </a:ln>
          <a:effectLst>
            <a:outerShdw blurRad="190500" dist="8455" dir="5400000" rotWithShape="0">
              <a:srgbClr val="000000"/>
            </a:outerShdw>
          </a:effectLst>
          <a:extLst>
            <a:ext uri="{C572A759-6A51-4108-AA02-DFA0A04FC94B}">
              <ma14:wrappingTextBoxFlag xmlns:ma14="http://schemas.microsoft.com/office/mac/drawingml/2011/main" xmlns="" val="1"/>
            </a:ext>
          </a:extLst>
        </p:spPr>
        <p:txBody>
          <a:bodyPr wrap="square" lIns="0" tIns="0" rIns="0" bIns="0" anchor="b">
            <a:spAutoFit/>
          </a:bodyPr>
          <a:lstStyle/>
          <a:p>
            <a:pPr algn="ctr">
              <a:lnSpc>
                <a:spcPct val="80000"/>
              </a:lnSpc>
              <a:defRPr spc="0">
                <a:solidFill>
                  <a:srgbClr val="000000"/>
                </a:solidFill>
              </a:defRPr>
            </a:pPr>
            <a:r>
              <a:rPr sz="3800" i="1" spc="-38" dirty="0">
                <a:solidFill>
                  <a:srgbClr val="405F82"/>
                </a:solidFill>
                <a:latin typeface="Garamond"/>
                <a:sym typeface="Vista Sans OT Medium"/>
              </a:rPr>
              <a:t>Intuition:</a:t>
            </a:r>
            <a:br>
              <a:rPr sz="3800" i="1" spc="-38" dirty="0">
                <a:solidFill>
                  <a:srgbClr val="405F82"/>
                </a:solidFill>
                <a:latin typeface="Garamond"/>
                <a:sym typeface="Vista Sans OT Medium"/>
              </a:rPr>
            </a:br>
            <a:r>
              <a:rPr sz="3800" i="1" spc="-38" dirty="0">
                <a:solidFill>
                  <a:srgbClr val="0000FF"/>
                </a:solidFill>
                <a:latin typeface="Garamond"/>
                <a:sym typeface="Vista Sans OT Medium"/>
              </a:rPr>
              <a:t>quadratic</a:t>
            </a:r>
            <a:br>
              <a:rPr sz="3800" i="1" spc="-38" dirty="0">
                <a:solidFill>
                  <a:srgbClr val="0000FF"/>
                </a:solidFill>
                <a:latin typeface="Garamond"/>
                <a:sym typeface="Vista Sans OT Medium"/>
              </a:rPr>
            </a:br>
            <a:r>
              <a:rPr sz="3800" i="1" spc="-38" dirty="0">
                <a:solidFill>
                  <a:srgbClr val="0000FF"/>
                </a:solidFill>
                <a:latin typeface="Garamond"/>
                <a:sym typeface="Vista Sans OT Medium"/>
              </a:rPr>
              <a:t>increase in</a:t>
            </a:r>
            <a:br>
              <a:rPr sz="3800" i="1" spc="-38" dirty="0">
                <a:solidFill>
                  <a:srgbClr val="0000FF"/>
                </a:solidFill>
                <a:latin typeface="Garamond"/>
                <a:sym typeface="Vista Sans OT Medium"/>
              </a:rPr>
            </a:br>
            <a:r>
              <a:rPr sz="3800" i="1" spc="-38" dirty="0">
                <a:solidFill>
                  <a:srgbClr val="0000FF"/>
                </a:solidFill>
                <a:latin typeface="Garamond"/>
                <a:sym typeface="Vista Sans OT Medium"/>
              </a:rPr>
              <a:t>capacity</a:t>
            </a:r>
          </a:p>
        </p:txBody>
      </p:sp>
      <p:pic>
        <p:nvPicPr>
          <p:cNvPr id="6" name="Picture 5"/>
          <p:cNvPicPr>
            <a:picLocks noChangeAspect="1"/>
          </p:cNvPicPr>
          <p:nvPr/>
        </p:nvPicPr>
        <p:blipFill>
          <a:blip r:embed="rId2"/>
          <a:stretch>
            <a:fillRect/>
          </a:stretch>
        </p:blipFill>
        <p:spPr>
          <a:xfrm>
            <a:off x="1634751" y="1844824"/>
            <a:ext cx="4953473" cy="4968552"/>
          </a:xfrm>
          <a:prstGeom prst="rect">
            <a:avLst/>
          </a:prstGeom>
        </p:spPr>
      </p:pic>
    </p:spTree>
    <p:extLst>
      <p:ext uri="{BB962C8B-B14F-4D97-AF65-F5344CB8AC3E}">
        <p14:creationId xmlns:p14="http://schemas.microsoft.com/office/powerpoint/2010/main" val="109125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349520"/>
            <a:ext cx="9144000" cy="4525963"/>
          </a:xfrm>
        </p:spPr>
        <p:txBody>
          <a:bodyPr/>
          <a:lstStyle/>
          <a:p>
            <a:pPr marL="0" indent="0">
              <a:buNone/>
            </a:pPr>
            <a:r>
              <a:rPr lang="en-US" sz="4000" b="1" i="1" dirty="0">
                <a:solidFill>
                  <a:schemeClr val="tx2"/>
                </a:solidFill>
              </a:rPr>
              <a:t>   Key Observations:</a:t>
            </a:r>
          </a:p>
          <a:p>
            <a:r>
              <a:rPr lang="en-US" b="1" dirty="0">
                <a:solidFill>
                  <a:srgbClr val="FF0000"/>
                </a:solidFill>
              </a:rPr>
              <a:t>Testing </a:t>
            </a:r>
            <a:r>
              <a:rPr lang="en-US" b="1" dirty="0"/>
              <a:t>alone</a:t>
            </a:r>
            <a:r>
              <a:rPr lang="en-US" b="1" dirty="0">
                <a:solidFill>
                  <a:srgbClr val="FF0000"/>
                </a:solidFill>
              </a:rPr>
              <a:t> cannot detect </a:t>
            </a:r>
            <a:r>
              <a:rPr lang="en-US" b="1" dirty="0">
                <a:solidFill>
                  <a:srgbClr val="000000"/>
                </a:solidFill>
              </a:rPr>
              <a:t>all possible failures</a:t>
            </a:r>
          </a:p>
          <a:p>
            <a:r>
              <a:rPr lang="en-US" b="1" dirty="0">
                <a:solidFill>
                  <a:srgbClr val="FF0000"/>
                </a:solidFill>
              </a:rPr>
              <a:t>Combination </a:t>
            </a:r>
            <a:r>
              <a:rPr lang="en-US" b="1" dirty="0">
                <a:solidFill>
                  <a:srgbClr val="000000"/>
                </a:solidFill>
              </a:rPr>
              <a:t>of ECC and other mitigation techniques is much more</a:t>
            </a:r>
            <a:r>
              <a:rPr lang="en-US" b="1" dirty="0">
                <a:solidFill>
                  <a:srgbClr val="FF0000"/>
                </a:solidFill>
              </a:rPr>
              <a:t> effective</a:t>
            </a:r>
          </a:p>
          <a:p>
            <a:pPr lvl="1"/>
            <a:r>
              <a:rPr lang="en-US" b="1" dirty="0">
                <a:solidFill>
                  <a:srgbClr val="FF0000"/>
                </a:solidFill>
              </a:rPr>
              <a:t>But degrades performance</a:t>
            </a:r>
          </a:p>
          <a:p>
            <a:r>
              <a:rPr lang="en-US" b="1" dirty="0">
                <a:solidFill>
                  <a:srgbClr val="FF0000"/>
                </a:solidFill>
              </a:rPr>
              <a:t>Testing </a:t>
            </a:r>
            <a:r>
              <a:rPr lang="en-US" b="1" dirty="0">
                <a:solidFill>
                  <a:srgbClr val="000000"/>
                </a:solidFill>
              </a:rPr>
              <a:t>can help to reduce the </a:t>
            </a:r>
            <a:r>
              <a:rPr lang="en-US" b="1" dirty="0">
                <a:solidFill>
                  <a:srgbClr val="FF0000"/>
                </a:solidFill>
              </a:rPr>
              <a:t>ECC strength</a:t>
            </a:r>
          </a:p>
          <a:p>
            <a:pPr lvl="1"/>
            <a:r>
              <a:rPr lang="en-US" b="1" dirty="0">
                <a:solidFill>
                  <a:srgbClr val="000000"/>
                </a:solidFill>
              </a:rPr>
              <a:t>Even when starting with a</a:t>
            </a:r>
            <a:r>
              <a:rPr lang="en-US" b="1" dirty="0">
                <a:solidFill>
                  <a:srgbClr val="FF0000"/>
                </a:solidFill>
              </a:rPr>
              <a:t> higher strength ECC</a:t>
            </a:r>
          </a:p>
          <a:p>
            <a:endParaRPr lang="en-US" b="1" dirty="0">
              <a:solidFill>
                <a:srgbClr val="FF0000"/>
              </a:solidFill>
            </a:endParaRPr>
          </a:p>
          <a:p>
            <a:endParaRPr lang="en-US" b="1" dirty="0">
              <a:solidFill>
                <a:srgbClr val="FF0000"/>
              </a:solidFill>
            </a:endParaRPr>
          </a:p>
          <a:p>
            <a:endParaRPr lang="en-US" b="1" dirty="0">
              <a:solidFill>
                <a:srgbClr val="FF0000"/>
              </a:solidFill>
            </a:endParaRPr>
          </a:p>
          <a:p>
            <a:pPr marL="0" indent="0">
              <a:buNone/>
            </a:pPr>
            <a:endParaRPr lang="en-US" dirty="0"/>
          </a:p>
          <a:p>
            <a:endParaRPr lang="en-US" dirty="0"/>
          </a:p>
          <a:p>
            <a:endParaRPr lang="en-US" dirty="0"/>
          </a:p>
        </p:txBody>
      </p:sp>
      <p:sp>
        <p:nvSpPr>
          <p:cNvPr id="5" name="Title 1"/>
          <p:cNvSpPr>
            <a:spLocks noGrp="1"/>
          </p:cNvSpPr>
          <p:nvPr>
            <p:ph type="title"/>
          </p:nvPr>
        </p:nvSpPr>
        <p:spPr>
          <a:xfrm>
            <a:off x="457200" y="-113054"/>
            <a:ext cx="8229600" cy="1143000"/>
          </a:xfrm>
        </p:spPr>
        <p:txBody>
          <a:bodyPr>
            <a:normAutofit fontScale="90000"/>
          </a:bodyPr>
          <a:lstStyle/>
          <a:p>
            <a:r>
              <a:rPr lang="en-US" b="1" dirty="0"/>
              <a:t>Towards an Online Profiling System</a:t>
            </a:r>
          </a:p>
        </p:txBody>
      </p:sp>
      <p:sp>
        <p:nvSpPr>
          <p:cNvPr id="6" name="Rectangle 6"/>
          <p:cNvSpPr>
            <a:spLocks noChangeArrowheads="1"/>
          </p:cNvSpPr>
          <p:nvPr/>
        </p:nvSpPr>
        <p:spPr bwMode="auto">
          <a:xfrm>
            <a:off x="107504" y="6165304"/>
            <a:ext cx="8208963"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ahoma" charset="0"/>
                <a:ea typeface="ＭＳ Ｐゴシック" charset="0"/>
                <a:cs typeface="ＭＳ Ｐゴシック" charset="0"/>
              </a:rPr>
              <a:t>Khan+, “</a:t>
            </a:r>
            <a:r>
              <a:rPr kumimoji="0" lang="en-US" sz="1400" b="0" i="0" u="none" strike="noStrike" kern="1200" cap="none" spc="0" normalizeH="0" baseline="0" noProof="0" dirty="0">
                <a:ln>
                  <a:noFill/>
                </a:ln>
                <a:solidFill>
                  <a:srgbClr val="0000FF"/>
                </a:solidFill>
                <a:effectLst/>
                <a:uLnTx/>
                <a:uFillTx/>
                <a:latin typeface="Tahoma" charset="0"/>
                <a:ea typeface="ＭＳ Ｐゴシック" charset="0"/>
                <a:cs typeface="ＭＳ Ｐゴシック" charset="0"/>
              </a:rPr>
              <a:t>The Efficacy of Error Mitigation Techniques for DRAM Retention Failures: A Comparative Experimental Study</a:t>
            </a:r>
            <a:r>
              <a:rPr kumimoji="0" lang="en-US" sz="1400" b="0" i="0" u="none" strike="noStrike" kern="1200" cap="none" spc="0" normalizeH="0" baseline="0" noProof="0" dirty="0">
                <a:ln>
                  <a:noFill/>
                </a:ln>
                <a:solidFill>
                  <a:prstClr val="black"/>
                </a:solidFill>
                <a:effectLst/>
                <a:uLnTx/>
                <a:uFillTx/>
                <a:latin typeface="Tahoma" charset="0"/>
                <a:ea typeface="ＭＳ Ｐゴシック" charset="0"/>
                <a:cs typeface="ＭＳ Ｐゴシック" charset="0"/>
              </a:rPr>
              <a:t>,” SIGMETRICS 2014.</a:t>
            </a:r>
          </a:p>
        </p:txBody>
      </p:sp>
    </p:spTree>
    <p:extLst>
      <p:ext uri="{BB962C8B-B14F-4D97-AF65-F5344CB8AC3E}">
        <p14:creationId xmlns:p14="http://schemas.microsoft.com/office/powerpoint/2010/main" val="825597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TextBox 112"/>
          <p:cNvSpPr txBox="1"/>
          <p:nvPr/>
        </p:nvSpPr>
        <p:spPr>
          <a:xfrm>
            <a:off x="-24379" y="5718539"/>
            <a:ext cx="9187055"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libri"/>
                <a:ea typeface="+mn-ea"/>
                <a:cs typeface="+mn-cs"/>
              </a:rPr>
              <a:t>Run tests periodically after a short interval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libri"/>
                <a:ea typeface="+mn-ea"/>
                <a:cs typeface="+mn-cs"/>
              </a:rPr>
              <a:t>at smaller regions of memory </a:t>
            </a:r>
          </a:p>
        </p:txBody>
      </p:sp>
      <p:sp>
        <p:nvSpPr>
          <p:cNvPr id="2" name="Title 1"/>
          <p:cNvSpPr>
            <a:spLocks noGrp="1"/>
          </p:cNvSpPr>
          <p:nvPr>
            <p:ph type="title"/>
          </p:nvPr>
        </p:nvSpPr>
        <p:spPr>
          <a:xfrm>
            <a:off x="457200" y="-263462"/>
            <a:ext cx="8229600" cy="1143000"/>
          </a:xfrm>
        </p:spPr>
        <p:txBody>
          <a:bodyPr>
            <a:normAutofit fontScale="90000"/>
          </a:bodyPr>
          <a:lstStyle/>
          <a:p>
            <a:r>
              <a:rPr lang="en-US" b="1" dirty="0"/>
              <a:t>Towards an Online Profiling System</a:t>
            </a:r>
          </a:p>
        </p:txBody>
      </p:sp>
      <p:pic>
        <p:nvPicPr>
          <p:cNvPr id="4" name="Picture 3"/>
          <p:cNvPicPr>
            <a:picLocks noChangeAspect="1"/>
          </p:cNvPicPr>
          <p:nvPr/>
        </p:nvPicPr>
        <p:blipFill>
          <a:blip r:embed="rId3"/>
          <a:stretch>
            <a:fillRect/>
          </a:stretch>
        </p:blipFill>
        <p:spPr>
          <a:xfrm>
            <a:off x="11959" y="1887638"/>
            <a:ext cx="2790112" cy="1890735"/>
          </a:xfrm>
          <a:prstGeom prst="rect">
            <a:avLst/>
          </a:prstGeom>
        </p:spPr>
      </p:pic>
      <p:sp>
        <p:nvSpPr>
          <p:cNvPr id="6" name="TextBox 5"/>
          <p:cNvSpPr txBox="1"/>
          <p:nvPr/>
        </p:nvSpPr>
        <p:spPr>
          <a:xfrm>
            <a:off x="15306" y="883373"/>
            <a:ext cx="3509244" cy="954107"/>
          </a:xfrm>
          <a:prstGeom prst="rect">
            <a:avLst/>
          </a:prstGeom>
          <a:ln w="76200" cmpd="sng">
            <a:solidFill>
              <a:srgbClr val="800000"/>
            </a:solidFill>
          </a:ln>
        </p:spPr>
        <p:style>
          <a:lnRef idx="2">
            <a:schemeClr val="accent2"/>
          </a:lnRef>
          <a:fillRef idx="1">
            <a:schemeClr val="lt1"/>
          </a:fillRef>
          <a:effectRef idx="0">
            <a:schemeClr val="accent2"/>
          </a:effectRef>
          <a:fontRef idx="minor">
            <a:schemeClr val="dk1"/>
          </a:fontRef>
        </p:style>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a:ea typeface="+mn-ea"/>
                <a:cs typeface="+mn-cs"/>
              </a:rPr>
              <a:t>Initially Protect DRAM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a:ea typeface="+mn-ea"/>
                <a:cs typeface="+mn-cs"/>
              </a:rPr>
              <a:t>with Strong ECC</a:t>
            </a:r>
          </a:p>
        </p:txBody>
      </p:sp>
      <p:sp>
        <p:nvSpPr>
          <p:cNvPr id="7" name="Oval 6"/>
          <p:cNvSpPr>
            <a:spLocks noChangeAspect="1"/>
          </p:cNvSpPr>
          <p:nvPr/>
        </p:nvSpPr>
        <p:spPr>
          <a:xfrm>
            <a:off x="2995618" y="1312874"/>
            <a:ext cx="731520" cy="731520"/>
          </a:xfrm>
          <a:prstGeom prst="ellipse">
            <a:avLst/>
          </a:prstGeom>
          <a:solidFill>
            <a:srgbClr val="800000"/>
          </a:solidFill>
          <a:ln/>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a:ea typeface="+mn-ea"/>
                <a:cs typeface="+mn-cs"/>
              </a:rPr>
              <a:t>1</a:t>
            </a:r>
          </a:p>
        </p:txBody>
      </p:sp>
      <p:grpSp>
        <p:nvGrpSpPr>
          <p:cNvPr id="8" name="Group 7"/>
          <p:cNvGrpSpPr/>
          <p:nvPr/>
        </p:nvGrpSpPr>
        <p:grpSpPr>
          <a:xfrm>
            <a:off x="3621178" y="2059167"/>
            <a:ext cx="3273181" cy="2582606"/>
            <a:chOff x="428328" y="2110982"/>
            <a:chExt cx="3273181" cy="2582606"/>
          </a:xfrm>
        </p:grpSpPr>
        <p:cxnSp>
          <p:nvCxnSpPr>
            <p:cNvPr id="9" name="Straight Connector 8"/>
            <p:cNvCxnSpPr/>
            <p:nvPr/>
          </p:nvCxnSpPr>
          <p:spPr>
            <a:xfrm>
              <a:off x="3331890" y="2135878"/>
              <a:ext cx="0" cy="255771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2704366" y="2129654"/>
              <a:ext cx="0" cy="255771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2076842" y="2123430"/>
              <a:ext cx="0" cy="255771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449881" y="4281301"/>
              <a:ext cx="325162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443673" y="3690373"/>
              <a:ext cx="325162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1449318" y="2117206"/>
              <a:ext cx="0" cy="255771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812657" y="2110982"/>
              <a:ext cx="0" cy="2557710"/>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429848" y="2495297"/>
              <a:ext cx="325162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428328" y="3090309"/>
              <a:ext cx="3251628" cy="0"/>
            </a:xfrm>
            <a:prstGeom prst="line">
              <a:avLst/>
            </a:prstGeom>
          </p:spPr>
          <p:style>
            <a:lnRef idx="2">
              <a:schemeClr val="accent1"/>
            </a:lnRef>
            <a:fillRef idx="0">
              <a:schemeClr val="accent1"/>
            </a:fillRef>
            <a:effectRef idx="1">
              <a:schemeClr val="accent1"/>
            </a:effectRef>
            <a:fontRef idx="minor">
              <a:schemeClr val="tx1"/>
            </a:fontRef>
          </p:style>
        </p:cxnSp>
        <p:grpSp>
          <p:nvGrpSpPr>
            <p:cNvPr id="18" name="Group 17"/>
            <p:cNvGrpSpPr/>
            <p:nvPr/>
          </p:nvGrpSpPr>
          <p:grpSpPr>
            <a:xfrm>
              <a:off x="534160" y="2226069"/>
              <a:ext cx="3067764" cy="525790"/>
              <a:chOff x="534160" y="2226069"/>
              <a:chExt cx="3067764" cy="525790"/>
            </a:xfrm>
          </p:grpSpPr>
          <p:sp>
            <p:nvSpPr>
              <p:cNvPr id="37" name="Oval 36"/>
              <p:cNvSpPr/>
              <p:nvPr/>
            </p:nvSpPr>
            <p:spPr>
              <a:xfrm>
                <a:off x="534160" y="2232277"/>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8" name="Oval 37"/>
              <p:cNvSpPr/>
              <p:nvPr/>
            </p:nvSpPr>
            <p:spPr>
              <a:xfrm>
                <a:off x="1176697" y="2230725"/>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9" name="Oval 38"/>
              <p:cNvSpPr/>
              <p:nvPr/>
            </p:nvSpPr>
            <p:spPr>
              <a:xfrm>
                <a:off x="1800960" y="2229173"/>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0" name="Oval 39"/>
              <p:cNvSpPr/>
              <p:nvPr/>
            </p:nvSpPr>
            <p:spPr>
              <a:xfrm>
                <a:off x="2434360" y="2227621"/>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1" name="Oval 40"/>
              <p:cNvSpPr/>
              <p:nvPr/>
            </p:nvSpPr>
            <p:spPr>
              <a:xfrm>
                <a:off x="3058623" y="2226069"/>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9" name="Group 18"/>
            <p:cNvGrpSpPr/>
            <p:nvPr/>
          </p:nvGrpSpPr>
          <p:grpSpPr>
            <a:xfrm>
              <a:off x="541777" y="2821081"/>
              <a:ext cx="3058627" cy="525790"/>
              <a:chOff x="534160" y="2226069"/>
              <a:chExt cx="3058627" cy="525790"/>
            </a:xfrm>
          </p:grpSpPr>
          <p:sp>
            <p:nvSpPr>
              <p:cNvPr id="32" name="Oval 31"/>
              <p:cNvSpPr/>
              <p:nvPr/>
            </p:nvSpPr>
            <p:spPr>
              <a:xfrm>
                <a:off x="534160" y="2232277"/>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Oval 32"/>
              <p:cNvSpPr/>
              <p:nvPr/>
            </p:nvSpPr>
            <p:spPr>
              <a:xfrm>
                <a:off x="1167560" y="2230725"/>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4" name="Oval 33"/>
              <p:cNvSpPr/>
              <p:nvPr/>
            </p:nvSpPr>
            <p:spPr>
              <a:xfrm>
                <a:off x="1800960" y="2229173"/>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5" name="Oval 34"/>
              <p:cNvSpPr/>
              <p:nvPr/>
            </p:nvSpPr>
            <p:spPr>
              <a:xfrm>
                <a:off x="2425223" y="2227621"/>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6" name="Oval 35"/>
              <p:cNvSpPr/>
              <p:nvPr/>
            </p:nvSpPr>
            <p:spPr>
              <a:xfrm>
                <a:off x="3049486" y="2226069"/>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20" name="Group 19"/>
            <p:cNvGrpSpPr/>
            <p:nvPr/>
          </p:nvGrpSpPr>
          <p:grpSpPr>
            <a:xfrm>
              <a:off x="538848" y="3430281"/>
              <a:ext cx="3067764" cy="525790"/>
              <a:chOff x="543297" y="2226069"/>
              <a:chExt cx="3067764" cy="525790"/>
            </a:xfrm>
          </p:grpSpPr>
          <p:sp>
            <p:nvSpPr>
              <p:cNvPr id="27" name="Oval 26"/>
              <p:cNvSpPr/>
              <p:nvPr/>
            </p:nvSpPr>
            <p:spPr>
              <a:xfrm>
                <a:off x="543297" y="2232277"/>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Oval 27"/>
              <p:cNvSpPr/>
              <p:nvPr/>
            </p:nvSpPr>
            <p:spPr>
              <a:xfrm>
                <a:off x="1176697" y="2230725"/>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9" name="Oval 28"/>
              <p:cNvSpPr/>
              <p:nvPr/>
            </p:nvSpPr>
            <p:spPr>
              <a:xfrm>
                <a:off x="1810097" y="2229173"/>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Oval 29"/>
              <p:cNvSpPr/>
              <p:nvPr/>
            </p:nvSpPr>
            <p:spPr>
              <a:xfrm>
                <a:off x="2434360" y="2227621"/>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Oval 30"/>
              <p:cNvSpPr/>
              <p:nvPr/>
            </p:nvSpPr>
            <p:spPr>
              <a:xfrm>
                <a:off x="3067760" y="2226069"/>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21" name="Group 20"/>
            <p:cNvGrpSpPr/>
            <p:nvPr/>
          </p:nvGrpSpPr>
          <p:grpSpPr>
            <a:xfrm>
              <a:off x="535919" y="4030345"/>
              <a:ext cx="3067764" cy="525790"/>
              <a:chOff x="543297" y="2226069"/>
              <a:chExt cx="3067764" cy="525790"/>
            </a:xfrm>
          </p:grpSpPr>
          <p:sp>
            <p:nvSpPr>
              <p:cNvPr id="22" name="Oval 21"/>
              <p:cNvSpPr/>
              <p:nvPr/>
            </p:nvSpPr>
            <p:spPr>
              <a:xfrm>
                <a:off x="543297" y="2232277"/>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Oval 22"/>
              <p:cNvSpPr/>
              <p:nvPr/>
            </p:nvSpPr>
            <p:spPr>
              <a:xfrm>
                <a:off x="1185834" y="2230725"/>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Oval 23"/>
              <p:cNvSpPr/>
              <p:nvPr/>
            </p:nvSpPr>
            <p:spPr>
              <a:xfrm>
                <a:off x="1810097" y="2229173"/>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Oval 24"/>
              <p:cNvSpPr/>
              <p:nvPr/>
            </p:nvSpPr>
            <p:spPr>
              <a:xfrm>
                <a:off x="2443497" y="2227621"/>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Oval 25"/>
              <p:cNvSpPr/>
              <p:nvPr/>
            </p:nvSpPr>
            <p:spPr>
              <a:xfrm>
                <a:off x="3067760" y="2226069"/>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sp>
        <p:nvSpPr>
          <p:cNvPr id="42" name="Lightning Bolt 41"/>
          <p:cNvSpPr/>
          <p:nvPr/>
        </p:nvSpPr>
        <p:spPr>
          <a:xfrm>
            <a:off x="5084308" y="2254620"/>
            <a:ext cx="330080" cy="367463"/>
          </a:xfrm>
          <a:prstGeom prst="lightningBol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3" name="Lightning Bolt 42"/>
          <p:cNvSpPr/>
          <p:nvPr/>
        </p:nvSpPr>
        <p:spPr>
          <a:xfrm>
            <a:off x="5730147" y="2254620"/>
            <a:ext cx="330080" cy="367463"/>
          </a:xfrm>
          <a:prstGeom prst="lightningBol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4" name="Lightning Bolt 43"/>
          <p:cNvSpPr/>
          <p:nvPr/>
        </p:nvSpPr>
        <p:spPr>
          <a:xfrm>
            <a:off x="5710323" y="2837500"/>
            <a:ext cx="330080" cy="367463"/>
          </a:xfrm>
          <a:prstGeom prst="lightningBol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5" name="TextBox 44"/>
          <p:cNvSpPr txBox="1"/>
          <p:nvPr/>
        </p:nvSpPr>
        <p:spPr>
          <a:xfrm>
            <a:off x="4332838" y="863581"/>
            <a:ext cx="2627692" cy="954107"/>
          </a:xfrm>
          <a:prstGeom prst="rect">
            <a:avLst/>
          </a:prstGeom>
          <a:ln w="76200" cmpd="sng">
            <a:solidFill>
              <a:srgbClr val="800000"/>
            </a:solidFill>
          </a:ln>
        </p:spPr>
        <p:style>
          <a:lnRef idx="2">
            <a:schemeClr val="accent2"/>
          </a:lnRef>
          <a:fillRef idx="1">
            <a:schemeClr val="lt1"/>
          </a:fillRef>
          <a:effectRef idx="0">
            <a:schemeClr val="accent2"/>
          </a:effectRef>
          <a:fontRef idx="minor">
            <a:schemeClr val="dk1"/>
          </a:fontRef>
        </p:style>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a:ea typeface="+mn-ea"/>
                <a:cs typeface="+mn-cs"/>
              </a:rPr>
              <a:t>Periodically Test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a:ea typeface="+mn-ea"/>
                <a:cs typeface="+mn-cs"/>
              </a:rPr>
              <a:t> Parts of DRAM</a:t>
            </a:r>
          </a:p>
        </p:txBody>
      </p:sp>
      <p:sp>
        <p:nvSpPr>
          <p:cNvPr id="46" name="Oval 45"/>
          <p:cNvSpPr>
            <a:spLocks noChangeAspect="1"/>
          </p:cNvSpPr>
          <p:nvPr/>
        </p:nvSpPr>
        <p:spPr>
          <a:xfrm>
            <a:off x="6872362" y="1293082"/>
            <a:ext cx="731520" cy="731520"/>
          </a:xfrm>
          <a:prstGeom prst="ellipse">
            <a:avLst/>
          </a:prstGeom>
          <a:solidFill>
            <a:srgbClr val="800000"/>
          </a:solidFill>
          <a:ln/>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a:ea typeface="+mn-ea"/>
                <a:cs typeface="+mn-cs"/>
              </a:rPr>
              <a:t>2</a:t>
            </a:r>
          </a:p>
        </p:txBody>
      </p:sp>
      <p:grpSp>
        <p:nvGrpSpPr>
          <p:cNvPr id="70" name="Group 69"/>
          <p:cNvGrpSpPr/>
          <p:nvPr/>
        </p:nvGrpSpPr>
        <p:grpSpPr>
          <a:xfrm>
            <a:off x="6832259" y="2062634"/>
            <a:ext cx="2060493" cy="2570158"/>
            <a:chOff x="2912465" y="3911935"/>
            <a:chExt cx="2060493" cy="2570158"/>
          </a:xfrm>
          <a:solidFill>
            <a:srgbClr val="7F7F7F"/>
          </a:solidFill>
        </p:grpSpPr>
        <p:cxnSp>
          <p:nvCxnSpPr>
            <p:cNvPr id="71" name="Straight Connector 70"/>
            <p:cNvCxnSpPr/>
            <p:nvPr/>
          </p:nvCxnSpPr>
          <p:spPr>
            <a:xfrm>
              <a:off x="4560979" y="3924383"/>
              <a:ext cx="0" cy="2557710"/>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72" name="Straight Connector 71"/>
            <p:cNvCxnSpPr/>
            <p:nvPr/>
          </p:nvCxnSpPr>
          <p:spPr>
            <a:xfrm flipV="1">
              <a:off x="2934018" y="6069693"/>
              <a:ext cx="2038940" cy="12561"/>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p:nvCxnSpPr>
          <p:spPr>
            <a:xfrm flipV="1">
              <a:off x="2927810" y="5488552"/>
              <a:ext cx="2045148" cy="2774"/>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a:xfrm>
              <a:off x="3933455" y="3918159"/>
              <a:ext cx="0" cy="2557710"/>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a:xfrm>
              <a:off x="3296794" y="3911935"/>
              <a:ext cx="0" cy="2557710"/>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a:xfrm>
              <a:off x="2913985" y="4296250"/>
              <a:ext cx="2058973" cy="8497"/>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a:xfrm flipV="1">
              <a:off x="2912465" y="4885888"/>
              <a:ext cx="2060493" cy="5374"/>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
          <p:nvSpPr>
            <p:cNvPr id="78" name="Oval 77"/>
            <p:cNvSpPr/>
            <p:nvPr/>
          </p:nvSpPr>
          <p:spPr>
            <a:xfrm>
              <a:off x="3018297" y="4033230"/>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9" name="Oval 78"/>
            <p:cNvSpPr/>
            <p:nvPr/>
          </p:nvSpPr>
          <p:spPr>
            <a:xfrm>
              <a:off x="3660834" y="4031678"/>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0" name="Oval 79"/>
            <p:cNvSpPr/>
            <p:nvPr/>
          </p:nvSpPr>
          <p:spPr>
            <a:xfrm>
              <a:off x="4285097" y="4030126"/>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1" name="Oval 80"/>
            <p:cNvSpPr/>
            <p:nvPr/>
          </p:nvSpPr>
          <p:spPr>
            <a:xfrm>
              <a:off x="3025914" y="4628242"/>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2" name="Oval 81"/>
            <p:cNvSpPr/>
            <p:nvPr/>
          </p:nvSpPr>
          <p:spPr>
            <a:xfrm>
              <a:off x="3659314" y="4626690"/>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3" name="Oval 82"/>
            <p:cNvSpPr/>
            <p:nvPr/>
          </p:nvSpPr>
          <p:spPr>
            <a:xfrm>
              <a:off x="4292714" y="4625138"/>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4" name="Oval 83"/>
            <p:cNvSpPr/>
            <p:nvPr/>
          </p:nvSpPr>
          <p:spPr>
            <a:xfrm>
              <a:off x="3022985" y="5237442"/>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5" name="Oval 84"/>
            <p:cNvSpPr/>
            <p:nvPr/>
          </p:nvSpPr>
          <p:spPr>
            <a:xfrm>
              <a:off x="3656385" y="5235890"/>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6" name="Oval 85"/>
            <p:cNvSpPr/>
            <p:nvPr/>
          </p:nvSpPr>
          <p:spPr>
            <a:xfrm>
              <a:off x="4289785" y="5234338"/>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7" name="Oval 86"/>
            <p:cNvSpPr/>
            <p:nvPr/>
          </p:nvSpPr>
          <p:spPr>
            <a:xfrm>
              <a:off x="3020056" y="5837506"/>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8" name="Oval 87"/>
            <p:cNvSpPr/>
            <p:nvPr/>
          </p:nvSpPr>
          <p:spPr>
            <a:xfrm>
              <a:off x="3662593" y="5835954"/>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9" name="Oval 88"/>
            <p:cNvSpPr/>
            <p:nvPr/>
          </p:nvSpPr>
          <p:spPr>
            <a:xfrm>
              <a:off x="4286856" y="5834402"/>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98" name="TextBox 97"/>
          <p:cNvSpPr txBox="1"/>
          <p:nvPr/>
        </p:nvSpPr>
        <p:spPr>
          <a:xfrm>
            <a:off x="7276450" y="2690470"/>
            <a:ext cx="1374520" cy="1015663"/>
          </a:xfrm>
          <a:prstGeom prst="rect">
            <a:avLst/>
          </a:prstGeom>
          <a:noFill/>
          <a:scene3d>
            <a:camera prst="orthographicFront">
              <a:rot lat="0" lon="0" rev="18900000"/>
            </a:camera>
            <a:lightRig rig="threePt" dir="t"/>
          </a:scene3d>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alibri"/>
                <a:ea typeface="+mn-ea"/>
                <a:cs typeface="+mn-cs"/>
              </a:rPr>
              <a:t>ECC</a:t>
            </a:r>
          </a:p>
        </p:txBody>
      </p:sp>
      <p:grpSp>
        <p:nvGrpSpPr>
          <p:cNvPr id="100" name="Group 99"/>
          <p:cNvGrpSpPr/>
          <p:nvPr/>
        </p:nvGrpSpPr>
        <p:grpSpPr>
          <a:xfrm>
            <a:off x="2583355" y="2066276"/>
            <a:ext cx="4348647" cy="1399650"/>
            <a:chOff x="2561827" y="2066276"/>
            <a:chExt cx="4348647" cy="1399650"/>
          </a:xfrm>
        </p:grpSpPr>
        <p:sp>
          <p:nvSpPr>
            <p:cNvPr id="90" name="Rectangle 89"/>
            <p:cNvSpPr/>
            <p:nvPr/>
          </p:nvSpPr>
          <p:spPr>
            <a:xfrm>
              <a:off x="3552113" y="2066278"/>
              <a:ext cx="3358361" cy="667236"/>
            </a:xfrm>
            <a:prstGeom prst="rect">
              <a:avLst/>
            </a:prstGeom>
            <a:solidFill>
              <a:srgbClr val="FFFFFF">
                <a:alpha val="50000"/>
              </a:srgbClr>
            </a:solidFill>
            <a:ln w="571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1" name="TextBox 90"/>
            <p:cNvSpPr txBox="1"/>
            <p:nvPr/>
          </p:nvSpPr>
          <p:spPr>
            <a:xfrm>
              <a:off x="2561827" y="2819595"/>
              <a:ext cx="989874"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a:ea typeface="+mn-ea"/>
                  <a:cs typeface="+mn-cs"/>
                </a:rPr>
                <a:t>Test</a:t>
              </a:r>
            </a:p>
          </p:txBody>
        </p:sp>
        <p:cxnSp>
          <p:nvCxnSpPr>
            <p:cNvPr id="93" name="Straight Arrow Connector 92"/>
            <p:cNvCxnSpPr>
              <a:endCxn id="90" idx="1"/>
            </p:cNvCxnSpPr>
            <p:nvPr/>
          </p:nvCxnSpPr>
          <p:spPr>
            <a:xfrm flipV="1">
              <a:off x="3056970" y="2399896"/>
              <a:ext cx="495143" cy="613428"/>
            </a:xfrm>
            <a:prstGeom prst="straightConnector1">
              <a:avLst/>
            </a:prstGeom>
            <a:ln w="762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99" name="&quot;No&quot; Symbol 98"/>
            <p:cNvSpPr>
              <a:spLocks noChangeAspect="1"/>
            </p:cNvSpPr>
            <p:nvPr/>
          </p:nvSpPr>
          <p:spPr>
            <a:xfrm>
              <a:off x="4951430" y="2066276"/>
              <a:ext cx="640080" cy="640080"/>
            </a:xfrm>
            <a:prstGeom prst="noSmoking">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1" name="Group 100"/>
          <p:cNvGrpSpPr/>
          <p:nvPr/>
        </p:nvGrpSpPr>
        <p:grpSpPr>
          <a:xfrm>
            <a:off x="2585059" y="2670680"/>
            <a:ext cx="4348647" cy="1399650"/>
            <a:chOff x="2561827" y="2066276"/>
            <a:chExt cx="4348647" cy="1399650"/>
          </a:xfrm>
        </p:grpSpPr>
        <p:sp>
          <p:nvSpPr>
            <p:cNvPr id="102" name="Rectangle 101"/>
            <p:cNvSpPr/>
            <p:nvPr/>
          </p:nvSpPr>
          <p:spPr>
            <a:xfrm>
              <a:off x="3552113" y="2066278"/>
              <a:ext cx="3358361" cy="667236"/>
            </a:xfrm>
            <a:prstGeom prst="rect">
              <a:avLst/>
            </a:prstGeom>
            <a:solidFill>
              <a:srgbClr val="FFFFFF">
                <a:alpha val="50000"/>
              </a:srgbClr>
            </a:solidFill>
            <a:ln w="571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3" name="TextBox 102"/>
            <p:cNvSpPr txBox="1"/>
            <p:nvPr/>
          </p:nvSpPr>
          <p:spPr>
            <a:xfrm>
              <a:off x="2561827" y="2819595"/>
              <a:ext cx="989874"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a:ea typeface="+mn-ea"/>
                  <a:cs typeface="+mn-cs"/>
                </a:rPr>
                <a:t>Test</a:t>
              </a:r>
            </a:p>
          </p:txBody>
        </p:sp>
        <p:cxnSp>
          <p:nvCxnSpPr>
            <p:cNvPr id="104" name="Straight Arrow Connector 103"/>
            <p:cNvCxnSpPr>
              <a:endCxn id="102" idx="1"/>
            </p:cNvCxnSpPr>
            <p:nvPr/>
          </p:nvCxnSpPr>
          <p:spPr>
            <a:xfrm flipV="1">
              <a:off x="3056970" y="2399896"/>
              <a:ext cx="495143" cy="613428"/>
            </a:xfrm>
            <a:prstGeom prst="straightConnector1">
              <a:avLst/>
            </a:prstGeom>
            <a:ln w="762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05" name="&quot;No&quot; Symbol 104"/>
            <p:cNvSpPr>
              <a:spLocks noChangeAspect="1"/>
            </p:cNvSpPr>
            <p:nvPr/>
          </p:nvSpPr>
          <p:spPr>
            <a:xfrm>
              <a:off x="4951430" y="2066276"/>
              <a:ext cx="640080" cy="640080"/>
            </a:xfrm>
            <a:prstGeom prst="noSmoking">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6" name="Group 105"/>
          <p:cNvGrpSpPr/>
          <p:nvPr/>
        </p:nvGrpSpPr>
        <p:grpSpPr>
          <a:xfrm>
            <a:off x="2586763" y="3275084"/>
            <a:ext cx="4348647" cy="1399650"/>
            <a:chOff x="2561827" y="2066276"/>
            <a:chExt cx="4348647" cy="1399650"/>
          </a:xfrm>
        </p:grpSpPr>
        <p:sp>
          <p:nvSpPr>
            <p:cNvPr id="107" name="Rectangle 106"/>
            <p:cNvSpPr/>
            <p:nvPr/>
          </p:nvSpPr>
          <p:spPr>
            <a:xfrm>
              <a:off x="3552113" y="2066278"/>
              <a:ext cx="3358361" cy="667236"/>
            </a:xfrm>
            <a:prstGeom prst="rect">
              <a:avLst/>
            </a:prstGeom>
            <a:solidFill>
              <a:srgbClr val="FFFFFF">
                <a:alpha val="50000"/>
              </a:srgbClr>
            </a:solidFill>
            <a:ln w="571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8" name="TextBox 107"/>
            <p:cNvSpPr txBox="1"/>
            <p:nvPr/>
          </p:nvSpPr>
          <p:spPr>
            <a:xfrm>
              <a:off x="2561827" y="2819595"/>
              <a:ext cx="989874"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a:ea typeface="+mn-ea"/>
                  <a:cs typeface="+mn-cs"/>
                </a:rPr>
                <a:t>Test</a:t>
              </a:r>
            </a:p>
          </p:txBody>
        </p:sp>
        <p:cxnSp>
          <p:nvCxnSpPr>
            <p:cNvPr id="109" name="Straight Arrow Connector 108"/>
            <p:cNvCxnSpPr>
              <a:endCxn id="107" idx="1"/>
            </p:cNvCxnSpPr>
            <p:nvPr/>
          </p:nvCxnSpPr>
          <p:spPr>
            <a:xfrm flipV="1">
              <a:off x="3056970" y="2399896"/>
              <a:ext cx="495143" cy="613428"/>
            </a:xfrm>
            <a:prstGeom prst="straightConnector1">
              <a:avLst/>
            </a:prstGeom>
            <a:ln w="762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10" name="&quot;No&quot; Symbol 109"/>
            <p:cNvSpPr>
              <a:spLocks noChangeAspect="1"/>
            </p:cNvSpPr>
            <p:nvPr/>
          </p:nvSpPr>
          <p:spPr>
            <a:xfrm>
              <a:off x="4951430" y="2066276"/>
              <a:ext cx="640080" cy="640080"/>
            </a:xfrm>
            <a:prstGeom prst="noSmoking">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11" name="TextBox 110"/>
          <p:cNvSpPr txBox="1"/>
          <p:nvPr/>
        </p:nvSpPr>
        <p:spPr>
          <a:xfrm>
            <a:off x="5058325" y="4702165"/>
            <a:ext cx="3074605" cy="954107"/>
          </a:xfrm>
          <a:prstGeom prst="rect">
            <a:avLst/>
          </a:prstGeom>
          <a:ln w="76200" cmpd="sng">
            <a:solidFill>
              <a:srgbClr val="800000"/>
            </a:solidFill>
          </a:ln>
        </p:spPr>
        <p:style>
          <a:lnRef idx="2">
            <a:schemeClr val="accent2"/>
          </a:lnRef>
          <a:fillRef idx="1">
            <a:schemeClr val="lt1"/>
          </a:fillRef>
          <a:effectRef idx="0">
            <a:schemeClr val="accent2"/>
          </a:effectRef>
          <a:fontRef idx="minor">
            <a:schemeClr val="dk1"/>
          </a:fontRef>
        </p:style>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a:ea typeface="+mn-ea"/>
                <a:cs typeface="+mn-cs"/>
              </a:rPr>
              <a:t>Mitigate errors and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a:ea typeface="+mn-ea"/>
                <a:cs typeface="+mn-cs"/>
              </a:rPr>
              <a:t>reduce ECC</a:t>
            </a:r>
          </a:p>
        </p:txBody>
      </p:sp>
      <p:sp>
        <p:nvSpPr>
          <p:cNvPr id="112" name="Oval 111"/>
          <p:cNvSpPr>
            <a:spLocks noChangeAspect="1"/>
          </p:cNvSpPr>
          <p:nvPr/>
        </p:nvSpPr>
        <p:spPr>
          <a:xfrm>
            <a:off x="7821298" y="5131666"/>
            <a:ext cx="731520" cy="731520"/>
          </a:xfrm>
          <a:prstGeom prst="ellipse">
            <a:avLst/>
          </a:prstGeom>
          <a:solidFill>
            <a:srgbClr val="800000"/>
          </a:solidFill>
          <a:ln/>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a:ea typeface="+mn-ea"/>
                <a:cs typeface="+mn-cs"/>
              </a:rPr>
              <a:t>3</a:t>
            </a:r>
          </a:p>
        </p:txBody>
      </p:sp>
      <p:grpSp>
        <p:nvGrpSpPr>
          <p:cNvPr id="114" name="Group 113"/>
          <p:cNvGrpSpPr/>
          <p:nvPr/>
        </p:nvGrpSpPr>
        <p:grpSpPr>
          <a:xfrm>
            <a:off x="6830554" y="2060898"/>
            <a:ext cx="1436182" cy="2563934"/>
            <a:chOff x="2912465" y="3911935"/>
            <a:chExt cx="1436182" cy="2563934"/>
          </a:xfrm>
          <a:solidFill>
            <a:schemeClr val="bg1">
              <a:lumMod val="50000"/>
            </a:schemeClr>
          </a:solidFill>
        </p:grpSpPr>
        <p:cxnSp>
          <p:nvCxnSpPr>
            <p:cNvPr id="115" name="Straight Connector 114"/>
            <p:cNvCxnSpPr/>
            <p:nvPr/>
          </p:nvCxnSpPr>
          <p:spPr>
            <a:xfrm flipV="1">
              <a:off x="2934018" y="6069693"/>
              <a:ext cx="1414629" cy="12562"/>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116" name="Straight Connector 115"/>
            <p:cNvCxnSpPr/>
            <p:nvPr/>
          </p:nvCxnSpPr>
          <p:spPr>
            <a:xfrm flipV="1">
              <a:off x="2927810" y="5488552"/>
              <a:ext cx="1420837" cy="2774"/>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117" name="Straight Connector 116"/>
            <p:cNvCxnSpPr/>
            <p:nvPr/>
          </p:nvCxnSpPr>
          <p:spPr>
            <a:xfrm>
              <a:off x="3933455" y="3918159"/>
              <a:ext cx="0" cy="2557710"/>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118" name="Straight Connector 117"/>
            <p:cNvCxnSpPr/>
            <p:nvPr/>
          </p:nvCxnSpPr>
          <p:spPr>
            <a:xfrm>
              <a:off x="3296794" y="3911935"/>
              <a:ext cx="0" cy="2557710"/>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119" name="Straight Connector 118"/>
            <p:cNvCxnSpPr/>
            <p:nvPr/>
          </p:nvCxnSpPr>
          <p:spPr>
            <a:xfrm flipV="1">
              <a:off x="2913985" y="4283223"/>
              <a:ext cx="1413134" cy="13027"/>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120" name="Straight Connector 119"/>
            <p:cNvCxnSpPr/>
            <p:nvPr/>
          </p:nvCxnSpPr>
          <p:spPr>
            <a:xfrm flipV="1">
              <a:off x="2912465" y="4885888"/>
              <a:ext cx="1436182" cy="5374"/>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
          <p:nvSpPr>
            <p:cNvPr id="121" name="Oval 120"/>
            <p:cNvSpPr/>
            <p:nvPr/>
          </p:nvSpPr>
          <p:spPr>
            <a:xfrm>
              <a:off x="3018297" y="4033230"/>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2" name="Oval 121"/>
            <p:cNvSpPr/>
            <p:nvPr/>
          </p:nvSpPr>
          <p:spPr>
            <a:xfrm>
              <a:off x="3660834" y="4031678"/>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3" name="Oval 122"/>
            <p:cNvSpPr/>
            <p:nvPr/>
          </p:nvSpPr>
          <p:spPr>
            <a:xfrm>
              <a:off x="3025914" y="4628242"/>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4" name="Oval 123"/>
            <p:cNvSpPr/>
            <p:nvPr/>
          </p:nvSpPr>
          <p:spPr>
            <a:xfrm>
              <a:off x="3659314" y="4626690"/>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5" name="Oval 124"/>
            <p:cNvSpPr/>
            <p:nvPr/>
          </p:nvSpPr>
          <p:spPr>
            <a:xfrm>
              <a:off x="3022985" y="5237442"/>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6" name="Oval 125"/>
            <p:cNvSpPr/>
            <p:nvPr/>
          </p:nvSpPr>
          <p:spPr>
            <a:xfrm>
              <a:off x="3656385" y="5235890"/>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7" name="Oval 126"/>
            <p:cNvSpPr/>
            <p:nvPr/>
          </p:nvSpPr>
          <p:spPr>
            <a:xfrm>
              <a:off x="3020056" y="5837506"/>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8" name="Oval 127"/>
            <p:cNvSpPr/>
            <p:nvPr/>
          </p:nvSpPr>
          <p:spPr>
            <a:xfrm>
              <a:off x="3662593" y="5835954"/>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129" name="Picture 128"/>
          <p:cNvPicPr>
            <a:picLocks noChangeAspect="1"/>
          </p:cNvPicPr>
          <p:nvPr/>
        </p:nvPicPr>
        <p:blipFill>
          <a:blip r:embed="rId4"/>
          <a:stretch>
            <a:fillRect/>
          </a:stretch>
        </p:blipFill>
        <p:spPr>
          <a:xfrm>
            <a:off x="442836" y="4331776"/>
            <a:ext cx="2095500" cy="1013460"/>
          </a:xfrm>
          <a:prstGeom prst="rect">
            <a:avLst/>
          </a:prstGeom>
        </p:spPr>
      </p:pic>
      <p:sp>
        <p:nvSpPr>
          <p:cNvPr id="130" name="Lightning Bolt 129"/>
          <p:cNvSpPr/>
          <p:nvPr/>
        </p:nvSpPr>
        <p:spPr>
          <a:xfrm>
            <a:off x="1165262" y="4614186"/>
            <a:ext cx="330080" cy="367463"/>
          </a:xfrm>
          <a:prstGeom prst="lightningBol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206867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0"/>
                                        </p:tgtEl>
                                        <p:attrNameLst>
                                          <p:attrName>style.visibility</p:attrName>
                                        </p:attrNameLst>
                                      </p:cBhvr>
                                      <p:to>
                                        <p:strVal val="visible"/>
                                      </p:to>
                                    </p:set>
                                  </p:childTnLst>
                                </p:cTn>
                              </p:par>
                            </p:childTnLst>
                          </p:cTn>
                        </p:par>
                        <p:par>
                          <p:cTn id="19" fill="hold">
                            <p:stCondLst>
                              <p:cond delay="0"/>
                            </p:stCondLst>
                            <p:childTnLst>
                              <p:par>
                                <p:cTn id="20" presetID="42" presetClass="path" presetSubtype="0" accel="50000" decel="50000" fill="hold" nodeType="afterEffect">
                                  <p:stCondLst>
                                    <p:cond delay="0"/>
                                  </p:stCondLst>
                                  <p:childTnLst>
                                    <p:animMotion origin="layout" path="M -1.64498E-6 -1.56069E-6 L -1.64498E-6 0.08856 " pathEditMode="relative" rAng="0" ptsTypes="AA">
                                      <p:cBhvr>
                                        <p:cTn id="21" dur="1000" fill="hold"/>
                                        <p:tgtEl>
                                          <p:spTgt spid="100"/>
                                        </p:tgtEl>
                                        <p:attrNameLst>
                                          <p:attrName>ppt_x</p:attrName>
                                          <p:attrName>ppt_y</p:attrName>
                                        </p:attrNameLst>
                                      </p:cBhvr>
                                      <p:rCtr x="0" y="4416"/>
                                    </p:animMotion>
                                  </p:childTnLst>
                                </p:cTn>
                              </p:par>
                            </p:childTnLst>
                          </p:cTn>
                        </p:par>
                        <p:par>
                          <p:cTn id="22" fill="hold">
                            <p:stCondLst>
                              <p:cond delay="1000"/>
                            </p:stCondLst>
                            <p:childTnLst>
                              <p:par>
                                <p:cTn id="23" presetID="3" presetClass="exit" presetSubtype="10" fill="hold" nodeType="afterEffect">
                                  <p:stCondLst>
                                    <p:cond delay="0"/>
                                  </p:stCondLst>
                                  <p:childTnLst>
                                    <p:animEffect transition="out" filter="blinds(horizontal)">
                                      <p:cBhvr>
                                        <p:cTn id="24" dur="500"/>
                                        <p:tgtEl>
                                          <p:spTgt spid="100"/>
                                        </p:tgtEl>
                                      </p:cBhvr>
                                    </p:animEffect>
                                    <p:set>
                                      <p:cBhvr>
                                        <p:cTn id="25" dur="1" fill="hold">
                                          <p:stCondLst>
                                            <p:cond delay="499"/>
                                          </p:stCondLst>
                                        </p:cTn>
                                        <p:tgtEl>
                                          <p:spTgt spid="100"/>
                                        </p:tgtEl>
                                        <p:attrNameLst>
                                          <p:attrName>style.visibility</p:attrName>
                                        </p:attrNameLst>
                                      </p:cBhvr>
                                      <p:to>
                                        <p:strVal val="hidden"/>
                                      </p:to>
                                    </p:set>
                                  </p:childTnLst>
                                </p:cTn>
                              </p:par>
                              <p:par>
                                <p:cTn id="26" presetID="1" presetClass="entr" presetSubtype="0" fill="hold" nodeType="withEffect">
                                  <p:stCondLst>
                                    <p:cond delay="0"/>
                                  </p:stCondLst>
                                  <p:childTnLst>
                                    <p:set>
                                      <p:cBhvr>
                                        <p:cTn id="27" dur="1" fill="hold">
                                          <p:stCondLst>
                                            <p:cond delay="0"/>
                                          </p:stCondLst>
                                        </p:cTn>
                                        <p:tgtEl>
                                          <p:spTgt spid="101"/>
                                        </p:tgtEl>
                                        <p:attrNameLst>
                                          <p:attrName>style.visibility</p:attrName>
                                        </p:attrNameLst>
                                      </p:cBhvr>
                                      <p:to>
                                        <p:strVal val="visible"/>
                                      </p:to>
                                    </p:set>
                                  </p:childTnLst>
                                </p:cTn>
                              </p:par>
                            </p:childTnLst>
                          </p:cTn>
                        </p:par>
                        <p:par>
                          <p:cTn id="28" fill="hold">
                            <p:stCondLst>
                              <p:cond delay="1500"/>
                            </p:stCondLst>
                            <p:childTnLst>
                              <p:par>
                                <p:cTn id="29" presetID="42" presetClass="path" presetSubtype="0" accel="50000" decel="50000" fill="hold" nodeType="afterEffect">
                                  <p:stCondLst>
                                    <p:cond delay="0"/>
                                  </p:stCondLst>
                                  <p:childTnLst>
                                    <p:animMotion origin="layout" path="M -1.64498E-6 -1.56069E-6 L -1.64498E-6 0.08856 " pathEditMode="relative" rAng="0" ptsTypes="AA">
                                      <p:cBhvr>
                                        <p:cTn id="30" dur="1000" fill="hold"/>
                                        <p:tgtEl>
                                          <p:spTgt spid="101"/>
                                        </p:tgtEl>
                                        <p:attrNameLst>
                                          <p:attrName>ppt_x</p:attrName>
                                          <p:attrName>ppt_y</p:attrName>
                                        </p:attrNameLst>
                                      </p:cBhvr>
                                      <p:rCtr x="0" y="4416"/>
                                    </p:animMotion>
                                  </p:childTnLst>
                                </p:cTn>
                              </p:par>
                            </p:childTnLst>
                          </p:cTn>
                        </p:par>
                        <p:par>
                          <p:cTn id="31" fill="hold">
                            <p:stCondLst>
                              <p:cond delay="2500"/>
                            </p:stCondLst>
                            <p:childTnLst>
                              <p:par>
                                <p:cTn id="32" presetID="3" presetClass="exit" presetSubtype="10" fill="hold" nodeType="afterEffect">
                                  <p:stCondLst>
                                    <p:cond delay="0"/>
                                  </p:stCondLst>
                                  <p:childTnLst>
                                    <p:animEffect transition="out" filter="blinds(horizontal)">
                                      <p:cBhvr>
                                        <p:cTn id="33" dur="500"/>
                                        <p:tgtEl>
                                          <p:spTgt spid="101"/>
                                        </p:tgtEl>
                                      </p:cBhvr>
                                    </p:animEffect>
                                    <p:set>
                                      <p:cBhvr>
                                        <p:cTn id="34" dur="1" fill="hold">
                                          <p:stCondLst>
                                            <p:cond delay="499"/>
                                          </p:stCondLst>
                                        </p:cTn>
                                        <p:tgtEl>
                                          <p:spTgt spid="101"/>
                                        </p:tgtEl>
                                        <p:attrNameLst>
                                          <p:attrName>style.visibility</p:attrName>
                                        </p:attrNameLst>
                                      </p:cBhvr>
                                      <p:to>
                                        <p:strVal val="hidden"/>
                                      </p:to>
                                    </p:set>
                                  </p:childTnLst>
                                </p:cTn>
                              </p:par>
                              <p:par>
                                <p:cTn id="35" presetID="1" presetClass="entr" presetSubtype="0" fill="hold" nodeType="withEffect">
                                  <p:stCondLst>
                                    <p:cond delay="0"/>
                                  </p:stCondLst>
                                  <p:childTnLst>
                                    <p:set>
                                      <p:cBhvr>
                                        <p:cTn id="36" dur="1" fill="hold">
                                          <p:stCondLst>
                                            <p:cond delay="0"/>
                                          </p:stCondLst>
                                        </p:cTn>
                                        <p:tgtEl>
                                          <p:spTgt spid="106"/>
                                        </p:tgtEl>
                                        <p:attrNameLst>
                                          <p:attrName>style.visibility</p:attrName>
                                        </p:attrNameLst>
                                      </p:cBhvr>
                                      <p:to>
                                        <p:strVal val="visible"/>
                                      </p:to>
                                    </p:set>
                                  </p:childTnLst>
                                </p:cTn>
                              </p:par>
                            </p:childTnLst>
                          </p:cTn>
                        </p:par>
                        <p:par>
                          <p:cTn id="37" fill="hold">
                            <p:stCondLst>
                              <p:cond delay="3000"/>
                            </p:stCondLst>
                            <p:childTnLst>
                              <p:par>
                                <p:cTn id="38" presetID="42" presetClass="path" presetSubtype="0" accel="50000" decel="50000" fill="hold" nodeType="afterEffect">
                                  <p:stCondLst>
                                    <p:cond delay="0"/>
                                  </p:stCondLst>
                                  <p:childTnLst>
                                    <p:animMotion origin="layout" path="M -1.64498E-6 -1.56069E-6 L -1.64498E-6 0.08856 " pathEditMode="relative" rAng="0" ptsTypes="AA">
                                      <p:cBhvr>
                                        <p:cTn id="39" dur="1000" fill="hold"/>
                                        <p:tgtEl>
                                          <p:spTgt spid="106"/>
                                        </p:tgtEl>
                                        <p:attrNameLst>
                                          <p:attrName>ppt_x</p:attrName>
                                          <p:attrName>ppt_y</p:attrName>
                                        </p:attrNameLst>
                                      </p:cBhvr>
                                      <p:rCtr x="0" y="4416"/>
                                    </p:animMotion>
                                  </p:childTnLst>
                                </p:cTn>
                              </p:par>
                            </p:childTnLst>
                          </p:cTn>
                        </p:par>
                        <p:par>
                          <p:cTn id="40" fill="hold">
                            <p:stCondLst>
                              <p:cond delay="4000"/>
                            </p:stCondLst>
                            <p:childTnLst>
                              <p:par>
                                <p:cTn id="41" presetID="3" presetClass="exit" presetSubtype="10" fill="hold" nodeType="afterEffect">
                                  <p:stCondLst>
                                    <p:cond delay="0"/>
                                  </p:stCondLst>
                                  <p:childTnLst>
                                    <p:animEffect transition="out" filter="blinds(horizontal)">
                                      <p:cBhvr>
                                        <p:cTn id="42" dur="500"/>
                                        <p:tgtEl>
                                          <p:spTgt spid="106"/>
                                        </p:tgtEl>
                                      </p:cBhvr>
                                    </p:animEffect>
                                    <p:set>
                                      <p:cBhvr>
                                        <p:cTn id="43" dur="1" fill="hold">
                                          <p:stCondLst>
                                            <p:cond delay="499"/>
                                          </p:stCondLst>
                                        </p:cTn>
                                        <p:tgtEl>
                                          <p:spTgt spid="106"/>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111"/>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112"/>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3" presetClass="exit" presetSubtype="10" fill="hold" grpId="0" nodeType="clickEffect">
                                  <p:stCondLst>
                                    <p:cond delay="0"/>
                                  </p:stCondLst>
                                  <p:childTnLst>
                                    <p:animEffect transition="out" filter="blinds(horizontal)">
                                      <p:cBhvr>
                                        <p:cTn id="53" dur="500"/>
                                        <p:tgtEl>
                                          <p:spTgt spid="42"/>
                                        </p:tgtEl>
                                      </p:cBhvr>
                                    </p:animEffect>
                                    <p:set>
                                      <p:cBhvr>
                                        <p:cTn id="54" dur="1" fill="hold">
                                          <p:stCondLst>
                                            <p:cond delay="499"/>
                                          </p:stCondLst>
                                        </p:cTn>
                                        <p:tgtEl>
                                          <p:spTgt spid="42"/>
                                        </p:tgtEl>
                                        <p:attrNameLst>
                                          <p:attrName>style.visibility</p:attrName>
                                        </p:attrNameLst>
                                      </p:cBhvr>
                                      <p:to>
                                        <p:strVal val="hidden"/>
                                      </p:to>
                                    </p:set>
                                  </p:childTnLst>
                                </p:cTn>
                              </p:par>
                              <p:par>
                                <p:cTn id="55" presetID="3" presetClass="exit" presetSubtype="10" fill="hold" grpId="0" nodeType="withEffect">
                                  <p:stCondLst>
                                    <p:cond delay="0"/>
                                  </p:stCondLst>
                                  <p:childTnLst>
                                    <p:animEffect transition="out" filter="blinds(horizontal)">
                                      <p:cBhvr>
                                        <p:cTn id="56" dur="500"/>
                                        <p:tgtEl>
                                          <p:spTgt spid="43"/>
                                        </p:tgtEl>
                                      </p:cBhvr>
                                    </p:animEffect>
                                    <p:set>
                                      <p:cBhvr>
                                        <p:cTn id="57" dur="1" fill="hold">
                                          <p:stCondLst>
                                            <p:cond delay="499"/>
                                          </p:stCondLst>
                                        </p:cTn>
                                        <p:tgtEl>
                                          <p:spTgt spid="43"/>
                                        </p:tgtEl>
                                        <p:attrNameLst>
                                          <p:attrName>style.visibility</p:attrName>
                                        </p:attrNameLst>
                                      </p:cBhvr>
                                      <p:to>
                                        <p:strVal val="hidden"/>
                                      </p:to>
                                    </p:set>
                                  </p:childTnLst>
                                </p:cTn>
                              </p:par>
                              <p:par>
                                <p:cTn id="58" presetID="3" presetClass="exit" presetSubtype="10" fill="hold" grpId="0" nodeType="withEffect">
                                  <p:stCondLst>
                                    <p:cond delay="0"/>
                                  </p:stCondLst>
                                  <p:childTnLst>
                                    <p:animEffect transition="out" filter="blinds(horizontal)">
                                      <p:cBhvr>
                                        <p:cTn id="59" dur="500"/>
                                        <p:tgtEl>
                                          <p:spTgt spid="44"/>
                                        </p:tgtEl>
                                      </p:cBhvr>
                                    </p:animEffect>
                                    <p:set>
                                      <p:cBhvr>
                                        <p:cTn id="60" dur="1" fill="hold">
                                          <p:stCondLst>
                                            <p:cond delay="499"/>
                                          </p:stCondLst>
                                        </p:cTn>
                                        <p:tgtEl>
                                          <p:spTgt spid="44"/>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3" presetClass="exit" presetSubtype="10" fill="hold" nodeType="clickEffect">
                                  <p:stCondLst>
                                    <p:cond delay="0"/>
                                  </p:stCondLst>
                                  <p:childTnLst>
                                    <p:animEffect transition="out" filter="blinds(horizontal)">
                                      <p:cBhvr>
                                        <p:cTn id="64" dur="500"/>
                                        <p:tgtEl>
                                          <p:spTgt spid="70"/>
                                        </p:tgtEl>
                                      </p:cBhvr>
                                    </p:animEffect>
                                    <p:set>
                                      <p:cBhvr>
                                        <p:cTn id="65" dur="1" fill="hold">
                                          <p:stCondLst>
                                            <p:cond delay="499"/>
                                          </p:stCondLst>
                                        </p:cTn>
                                        <p:tgtEl>
                                          <p:spTgt spid="70"/>
                                        </p:tgtEl>
                                        <p:attrNameLst>
                                          <p:attrName>style.visibility</p:attrName>
                                        </p:attrNameLst>
                                      </p:cBhvr>
                                      <p:to>
                                        <p:strVal val="hidden"/>
                                      </p:to>
                                    </p:set>
                                  </p:childTnLst>
                                </p:cTn>
                              </p:par>
                              <p:par>
                                <p:cTn id="66" presetID="3" presetClass="exit" presetSubtype="10" fill="hold" grpId="0" nodeType="withEffect">
                                  <p:stCondLst>
                                    <p:cond delay="0"/>
                                  </p:stCondLst>
                                  <p:childTnLst>
                                    <p:animEffect transition="out" filter="blinds(horizontal)">
                                      <p:cBhvr>
                                        <p:cTn id="67" dur="500"/>
                                        <p:tgtEl>
                                          <p:spTgt spid="98"/>
                                        </p:tgtEl>
                                      </p:cBhvr>
                                    </p:animEffect>
                                    <p:set>
                                      <p:cBhvr>
                                        <p:cTn id="68" dur="1" fill="hold">
                                          <p:stCondLst>
                                            <p:cond delay="499"/>
                                          </p:stCondLst>
                                        </p:cTn>
                                        <p:tgtEl>
                                          <p:spTgt spid="98"/>
                                        </p:tgtEl>
                                        <p:attrNameLst>
                                          <p:attrName>style.visibility</p:attrName>
                                        </p:attrNameLst>
                                      </p:cBhvr>
                                      <p:to>
                                        <p:strVal val="hidden"/>
                                      </p:to>
                                    </p:set>
                                  </p:childTnLst>
                                </p:cTn>
                              </p:par>
                              <p:par>
                                <p:cTn id="69" presetID="1" presetClass="entr" presetSubtype="0" fill="hold" nodeType="withEffect">
                                  <p:stCondLst>
                                    <p:cond delay="0"/>
                                  </p:stCondLst>
                                  <p:childTnLst>
                                    <p:set>
                                      <p:cBhvr>
                                        <p:cTn id="70" dur="1" fill="hold">
                                          <p:stCondLst>
                                            <p:cond delay="0"/>
                                          </p:stCondLst>
                                        </p:cTn>
                                        <p:tgtEl>
                                          <p:spTgt spid="11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p:bldP spid="6" grpId="0" animBg="1"/>
      <p:bldP spid="7" grpId="0" animBg="1"/>
      <p:bldP spid="42" grpId="0" animBg="1"/>
      <p:bldP spid="43" grpId="0" animBg="1"/>
      <p:bldP spid="44" grpId="0" animBg="1"/>
      <p:bldP spid="45" grpId="0" animBg="1"/>
      <p:bldP spid="46" grpId="0" animBg="1"/>
      <p:bldP spid="98" grpId="0"/>
      <p:bldP spid="111" grpId="0" animBg="1"/>
      <p:bldP spid="112"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80728"/>
            <a:ext cx="8851900" cy="5153025"/>
          </a:xfrm>
        </p:spPr>
        <p:txBody>
          <a:bodyPr/>
          <a:lstStyle/>
          <a:p>
            <a:r>
              <a:rPr lang="en-US" sz="1800" dirty="0" err="1"/>
              <a:t>Moinuddin</a:t>
            </a:r>
            <a:r>
              <a:rPr lang="en-US" sz="1800" dirty="0"/>
              <a:t> Qureshi, </a:t>
            </a:r>
            <a:r>
              <a:rPr lang="en-US" sz="1800" dirty="0" err="1"/>
              <a:t>Dae</a:t>
            </a:r>
            <a:r>
              <a:rPr lang="en-US" sz="1800" dirty="0"/>
              <a:t> Hyun Kim, Samira Khan, Prashant Nair, and Onur Mutlu,</a:t>
            </a:r>
            <a:br>
              <a:rPr lang="en-US" sz="1800" dirty="0"/>
            </a:br>
            <a:r>
              <a:rPr lang="en-US" sz="1800" b="1" dirty="0">
                <a:hlinkClick r:id="rId3"/>
              </a:rPr>
              <a:t>"AVATAR: A Variable-Retention-Time (VRT) Aware Refresh for DRAM Systems"</a:t>
            </a:r>
            <a:r>
              <a:rPr lang="en-US" sz="1800" dirty="0"/>
              <a:t> </a:t>
            </a:r>
            <a:br>
              <a:rPr lang="en-US" sz="1800" dirty="0"/>
            </a:br>
            <a:r>
              <a:rPr lang="en-US" sz="1800" i="1" dirty="0"/>
              <a:t>Proceedings of the </a:t>
            </a:r>
            <a:r>
              <a:rPr lang="en-US" sz="1800" i="1" dirty="0">
                <a:hlinkClick r:id="rId4"/>
              </a:rPr>
              <a:t>45th Annual IEEE/IFIP International Conference on Dependable Systems and Networks</a:t>
            </a:r>
            <a:r>
              <a:rPr lang="en-US" sz="1800" i="1" dirty="0"/>
              <a:t> (</a:t>
            </a:r>
            <a:r>
              <a:rPr lang="en-US" sz="1800" b="1" i="1" dirty="0"/>
              <a:t>DSN</a:t>
            </a:r>
            <a:r>
              <a:rPr lang="en-US" sz="1800" i="1" dirty="0"/>
              <a:t>)</a:t>
            </a:r>
            <a:r>
              <a:rPr lang="en-US" sz="1800" dirty="0"/>
              <a:t>, Rio de Janeiro, Brazil, June 2015. </a:t>
            </a:r>
            <a:br>
              <a:rPr lang="en-US" sz="1800" dirty="0"/>
            </a:br>
            <a:r>
              <a:rPr lang="en-US" sz="1800" dirty="0"/>
              <a:t>[</a:t>
            </a:r>
            <a:r>
              <a:rPr lang="en-US" sz="1800" dirty="0">
                <a:hlinkClick r:id="rId5"/>
              </a:rPr>
              <a:t>Slides (pptx)</a:t>
            </a:r>
            <a:r>
              <a:rPr lang="en-US" sz="1800" dirty="0"/>
              <a:t> </a:t>
            </a:r>
            <a:r>
              <a:rPr lang="en-US" sz="1800" dirty="0">
                <a:hlinkClick r:id="rId6"/>
              </a:rPr>
              <a:t>(pdf)</a:t>
            </a:r>
            <a:r>
              <a:rPr lang="en-US" sz="1800" dirty="0"/>
              <a:t>]</a:t>
            </a: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
        <p:nvSpPr>
          <p:cNvPr id="9" name="Title 1"/>
          <p:cNvSpPr>
            <a:spLocks noGrp="1"/>
          </p:cNvSpPr>
          <p:nvPr>
            <p:ph type="title"/>
          </p:nvPr>
        </p:nvSpPr>
        <p:spPr>
          <a:xfrm>
            <a:off x="228600" y="152400"/>
            <a:ext cx="8915400" cy="884238"/>
          </a:xfrm>
        </p:spPr>
        <p:txBody>
          <a:bodyPr/>
          <a:lstStyle/>
          <a:p>
            <a:r>
              <a:rPr lang="en-US" dirty="0"/>
              <a:t>Handling Variable Retention Time </a:t>
            </a:r>
            <a:r>
              <a:rPr lang="en-US" sz="2600" b="1" dirty="0">
                <a:solidFill>
                  <a:srgbClr val="006633"/>
                </a:solidFill>
              </a:rPr>
              <a:t>[DSN’15]</a:t>
            </a:r>
            <a:r>
              <a:rPr lang="en-US" sz="3400" dirty="0"/>
              <a:t> </a:t>
            </a:r>
          </a:p>
        </p:txBody>
      </p:sp>
      <p:pic>
        <p:nvPicPr>
          <p:cNvPr id="10" name="Picture 9"/>
          <p:cNvPicPr>
            <a:picLocks noChangeAspect="1"/>
          </p:cNvPicPr>
          <p:nvPr/>
        </p:nvPicPr>
        <p:blipFill>
          <a:blip r:embed="rId7"/>
          <a:stretch>
            <a:fillRect/>
          </a:stretch>
        </p:blipFill>
        <p:spPr>
          <a:xfrm>
            <a:off x="0" y="3933056"/>
            <a:ext cx="9144000" cy="1642219"/>
          </a:xfrm>
          <a:prstGeom prst="rect">
            <a:avLst/>
          </a:prstGeom>
        </p:spPr>
      </p:pic>
    </p:spTree>
    <p:extLst>
      <p:ext uri="{BB962C8B-B14F-4D97-AF65-F5344CB8AC3E}">
        <p14:creationId xmlns:p14="http://schemas.microsoft.com/office/powerpoint/2010/main" val="4138043679"/>
      </p:ext>
    </p:extLst>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AVATAR</a:t>
            </a:r>
          </a:p>
        </p:txBody>
      </p:sp>
      <p:sp>
        <p:nvSpPr>
          <p:cNvPr id="3" name="Content Placeholder 2"/>
          <p:cNvSpPr>
            <a:spLocks noGrp="1"/>
          </p:cNvSpPr>
          <p:nvPr>
            <p:ph idx="1"/>
          </p:nvPr>
        </p:nvSpPr>
        <p:spPr>
          <a:xfrm>
            <a:off x="0" y="1092597"/>
            <a:ext cx="9144000" cy="1011810"/>
          </a:xfrm>
        </p:spPr>
        <p:txBody>
          <a:bodyPr/>
          <a:lstStyle/>
          <a:p>
            <a:pPr marL="0" indent="0">
              <a:buNone/>
            </a:pPr>
            <a:r>
              <a:rPr lang="en-US" sz="2400" dirty="0">
                <a:solidFill>
                  <a:srgbClr val="800000"/>
                </a:solidFill>
              </a:rPr>
              <a:t>Insight: </a:t>
            </a:r>
            <a:r>
              <a:rPr lang="en-US" sz="2400" dirty="0"/>
              <a:t>Avoid retention failures </a:t>
            </a:r>
            <a:r>
              <a:rPr lang="en-US" sz="2400" dirty="0">
                <a:sym typeface="Wingdings"/>
              </a:rPr>
              <a:t> </a:t>
            </a:r>
            <a:r>
              <a:rPr lang="en-US" sz="2400" dirty="0"/>
              <a:t>Upgrade row on ECC error</a:t>
            </a:r>
          </a:p>
          <a:p>
            <a:pPr marL="0" indent="0">
              <a:buNone/>
            </a:pPr>
            <a:r>
              <a:rPr lang="en-US" sz="2400" dirty="0">
                <a:solidFill>
                  <a:srgbClr val="800000"/>
                </a:solidFill>
              </a:rPr>
              <a:t>Observation: </a:t>
            </a:r>
            <a:r>
              <a:rPr lang="en-US" sz="2400" dirty="0"/>
              <a:t>Rate of VRT &gt;&gt; Rate of soft error (50x-2500x)</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6DA6C0-E8D2-8D44-A834-246A4BF6B0E5}" type="slidenum">
              <a:rPr kumimoji="0" lang="en-US" sz="1400" b="1" i="0" u="none" strike="noStrike" kern="1200" cap="none" spc="0" normalizeH="0" baseline="0" noProof="0" smtClean="0">
                <a:ln>
                  <a:noFill/>
                </a:ln>
                <a:solidFill>
                  <a:srgbClr val="9BBB59"/>
                </a:solidFill>
                <a:effectLst/>
                <a:uLnTx/>
                <a:uFillTx/>
                <a:latin typeface="Arial"/>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sz="1400" b="1" i="0" u="none" strike="noStrike" kern="1200" cap="none" spc="0" normalizeH="0" baseline="0" noProof="0">
              <a:ln>
                <a:noFill/>
              </a:ln>
              <a:solidFill>
                <a:srgbClr val="9BBB59"/>
              </a:solidFill>
              <a:effectLst/>
              <a:uLnTx/>
              <a:uFillTx/>
              <a:latin typeface="Arial"/>
              <a:ea typeface="+mn-ea"/>
              <a:cs typeface="Arial"/>
            </a:endParaRPr>
          </a:p>
        </p:txBody>
      </p:sp>
      <p:sp>
        <p:nvSpPr>
          <p:cNvPr id="14" name="Rectangle 13"/>
          <p:cNvSpPr/>
          <p:nvPr/>
        </p:nvSpPr>
        <p:spPr>
          <a:xfrm>
            <a:off x="2230904" y="2801005"/>
            <a:ext cx="1678568" cy="35755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Arial"/>
              </a:rPr>
              <a:t>A</a:t>
            </a:r>
          </a:p>
        </p:txBody>
      </p:sp>
      <p:sp>
        <p:nvSpPr>
          <p:cNvPr id="15" name="Rectangle 14"/>
          <p:cNvSpPr/>
          <p:nvPr/>
        </p:nvSpPr>
        <p:spPr>
          <a:xfrm>
            <a:off x="2230904" y="3146216"/>
            <a:ext cx="1678568" cy="35755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Arial"/>
              </a:rPr>
              <a:t>B</a:t>
            </a:r>
          </a:p>
        </p:txBody>
      </p:sp>
      <p:sp>
        <p:nvSpPr>
          <p:cNvPr id="16" name="Rectangle 15"/>
          <p:cNvSpPr/>
          <p:nvPr/>
        </p:nvSpPr>
        <p:spPr>
          <a:xfrm>
            <a:off x="2230904" y="3491427"/>
            <a:ext cx="1678568" cy="35755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Arial"/>
              </a:rPr>
              <a:t>C</a:t>
            </a:r>
          </a:p>
        </p:txBody>
      </p:sp>
      <p:sp>
        <p:nvSpPr>
          <p:cNvPr id="18" name="Rectangle 17"/>
          <p:cNvSpPr/>
          <p:nvPr/>
        </p:nvSpPr>
        <p:spPr>
          <a:xfrm>
            <a:off x="2230904" y="3836638"/>
            <a:ext cx="1678568" cy="35755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Arial"/>
              </a:rPr>
              <a:t>D</a:t>
            </a:r>
          </a:p>
        </p:txBody>
      </p:sp>
      <p:sp>
        <p:nvSpPr>
          <p:cNvPr id="20" name="Rectangle 19"/>
          <p:cNvSpPr/>
          <p:nvPr/>
        </p:nvSpPr>
        <p:spPr>
          <a:xfrm>
            <a:off x="2230904" y="4181846"/>
            <a:ext cx="1678568" cy="35755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Arial"/>
              </a:rPr>
              <a:t>E</a:t>
            </a:r>
          </a:p>
        </p:txBody>
      </p:sp>
      <p:sp>
        <p:nvSpPr>
          <p:cNvPr id="21" name="Rectangle 20"/>
          <p:cNvSpPr/>
          <p:nvPr/>
        </p:nvSpPr>
        <p:spPr>
          <a:xfrm>
            <a:off x="2230904" y="4527057"/>
            <a:ext cx="1678568" cy="35755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Arial"/>
              </a:rPr>
              <a:t>F</a:t>
            </a:r>
          </a:p>
        </p:txBody>
      </p:sp>
      <p:sp>
        <p:nvSpPr>
          <p:cNvPr id="22" name="Rectangle 21"/>
          <p:cNvSpPr/>
          <p:nvPr/>
        </p:nvSpPr>
        <p:spPr>
          <a:xfrm>
            <a:off x="2230904" y="4872268"/>
            <a:ext cx="1678568" cy="35755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Arial"/>
              </a:rPr>
              <a:t>G</a:t>
            </a:r>
          </a:p>
        </p:txBody>
      </p:sp>
      <p:sp>
        <p:nvSpPr>
          <p:cNvPr id="23" name="Rectangle 22"/>
          <p:cNvSpPr/>
          <p:nvPr/>
        </p:nvSpPr>
        <p:spPr>
          <a:xfrm>
            <a:off x="2230904" y="5217479"/>
            <a:ext cx="1678568" cy="35755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Arial"/>
              </a:rPr>
              <a:t>H</a:t>
            </a:r>
          </a:p>
        </p:txBody>
      </p:sp>
      <p:sp>
        <p:nvSpPr>
          <p:cNvPr id="24" name="TextBox 23"/>
          <p:cNvSpPr txBox="1"/>
          <p:nvPr/>
        </p:nvSpPr>
        <p:spPr>
          <a:xfrm>
            <a:off x="2253726" y="2314691"/>
            <a:ext cx="1945965" cy="461665"/>
          </a:xfrm>
          <a:prstGeom prst="rect">
            <a:avLst/>
          </a:prstGeom>
          <a:noFill/>
          <a:ln w="25400">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Arial"/>
              </a:rPr>
              <a:t>DRAM Rows</a:t>
            </a:r>
          </a:p>
        </p:txBody>
      </p:sp>
      <p:sp>
        <p:nvSpPr>
          <p:cNvPr id="25" name="Right Arrow 24"/>
          <p:cNvSpPr/>
          <p:nvPr/>
        </p:nvSpPr>
        <p:spPr>
          <a:xfrm>
            <a:off x="4006377" y="3848986"/>
            <a:ext cx="1627518" cy="1035630"/>
          </a:xfrm>
          <a:prstGeom prst="rightArrow">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a:ea typeface="+mn-ea"/>
                <a:cs typeface="Arial"/>
              </a:rPr>
              <a:t>RETENTION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a:ea typeface="+mn-ea"/>
                <a:cs typeface="Arial"/>
              </a:rPr>
              <a:t>PROFILING</a:t>
            </a:r>
          </a:p>
        </p:txBody>
      </p:sp>
      <p:grpSp>
        <p:nvGrpSpPr>
          <p:cNvPr id="26" name="Group 25"/>
          <p:cNvGrpSpPr/>
          <p:nvPr/>
        </p:nvGrpSpPr>
        <p:grpSpPr>
          <a:xfrm>
            <a:off x="2244853" y="3029762"/>
            <a:ext cx="3110003" cy="2113735"/>
            <a:chOff x="849330" y="1917828"/>
            <a:chExt cx="3475204" cy="2113735"/>
          </a:xfrm>
        </p:grpSpPr>
        <p:sp>
          <p:nvSpPr>
            <p:cNvPr id="27" name="7-Point Star 26"/>
            <p:cNvSpPr/>
            <p:nvPr/>
          </p:nvSpPr>
          <p:spPr>
            <a:xfrm>
              <a:off x="2082298" y="3740672"/>
              <a:ext cx="318840" cy="290891"/>
            </a:xfrm>
            <a:prstGeom prst="star7">
              <a:avLst/>
            </a:prstGeom>
            <a:solidFill>
              <a:srgbClr val="F2DCD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Arial"/>
              </a:endParaRPr>
            </a:p>
          </p:txBody>
        </p:sp>
        <p:sp>
          <p:nvSpPr>
            <p:cNvPr id="28" name="7-Point Star 27"/>
            <p:cNvSpPr/>
            <p:nvPr/>
          </p:nvSpPr>
          <p:spPr>
            <a:xfrm>
              <a:off x="849330" y="2379493"/>
              <a:ext cx="318840" cy="290891"/>
            </a:xfrm>
            <a:prstGeom prst="star7">
              <a:avLst/>
            </a:prstGeom>
            <a:solidFill>
              <a:srgbClr val="F2DCD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Arial"/>
              </a:endParaRPr>
            </a:p>
          </p:txBody>
        </p:sp>
        <p:sp>
          <p:nvSpPr>
            <p:cNvPr id="29" name="7-Point Star 28"/>
            <p:cNvSpPr/>
            <p:nvPr/>
          </p:nvSpPr>
          <p:spPr>
            <a:xfrm>
              <a:off x="3481728" y="2379493"/>
              <a:ext cx="318840" cy="290891"/>
            </a:xfrm>
            <a:prstGeom prst="star7">
              <a:avLst/>
            </a:prstGeom>
            <a:solidFill>
              <a:srgbClr val="F2DCD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Arial"/>
              </a:endParaRPr>
            </a:p>
          </p:txBody>
        </p:sp>
        <p:sp>
          <p:nvSpPr>
            <p:cNvPr id="30" name="TextBox 29"/>
            <p:cNvSpPr txBox="1"/>
            <p:nvPr/>
          </p:nvSpPr>
          <p:spPr>
            <a:xfrm>
              <a:off x="2932857" y="1917828"/>
              <a:ext cx="1391677" cy="400110"/>
            </a:xfrm>
            <a:prstGeom prst="rect">
              <a:avLst/>
            </a:prstGeom>
            <a:noFill/>
            <a:ln w="25400">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a:ea typeface="+mn-ea"/>
                  <a:cs typeface="Arial"/>
                </a:rPr>
                <a:t>Weak Cell</a:t>
              </a:r>
            </a:p>
          </p:txBody>
        </p:sp>
      </p:grpSp>
      <p:sp>
        <p:nvSpPr>
          <p:cNvPr id="31" name="7-Point Star 30"/>
          <p:cNvSpPr/>
          <p:nvPr/>
        </p:nvSpPr>
        <p:spPr>
          <a:xfrm>
            <a:off x="2491453" y="4872268"/>
            <a:ext cx="263073" cy="301296"/>
          </a:xfrm>
          <a:prstGeom prst="star7">
            <a:avLst/>
          </a:prstGeom>
          <a:solidFill>
            <a:srgbClr val="F2DCD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Arial"/>
            </a:endParaRPr>
          </a:p>
        </p:txBody>
      </p:sp>
      <p:grpSp>
        <p:nvGrpSpPr>
          <p:cNvPr id="32" name="Group 31"/>
          <p:cNvGrpSpPr/>
          <p:nvPr/>
        </p:nvGrpSpPr>
        <p:grpSpPr>
          <a:xfrm>
            <a:off x="4960296" y="2273245"/>
            <a:ext cx="2300479" cy="3277116"/>
            <a:chOff x="3529108" y="1148973"/>
            <a:chExt cx="2300479" cy="3277116"/>
          </a:xfrm>
        </p:grpSpPr>
        <p:sp>
          <p:nvSpPr>
            <p:cNvPr id="33" name="Rectangle 32"/>
            <p:cNvSpPr/>
            <p:nvPr/>
          </p:nvSpPr>
          <p:spPr>
            <a:xfrm>
              <a:off x="4268782" y="1683568"/>
              <a:ext cx="391838" cy="345211"/>
            </a:xfrm>
            <a:prstGeom prst="rect">
              <a:avLst/>
            </a:prstGeom>
            <a:solidFill>
              <a:srgbClr val="F2DCDB"/>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Arial"/>
                </a:rPr>
                <a:t>0</a:t>
              </a:r>
            </a:p>
          </p:txBody>
        </p:sp>
        <p:sp>
          <p:nvSpPr>
            <p:cNvPr id="34" name="Rectangle 33"/>
            <p:cNvSpPr/>
            <p:nvPr/>
          </p:nvSpPr>
          <p:spPr>
            <a:xfrm>
              <a:off x="4268782" y="2028779"/>
              <a:ext cx="391838" cy="345211"/>
            </a:xfrm>
            <a:prstGeom prst="rect">
              <a:avLst/>
            </a:prstGeom>
            <a:solidFill>
              <a:srgbClr val="F2DCDB"/>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Arial"/>
                </a:rPr>
                <a:t>0</a:t>
              </a:r>
            </a:p>
          </p:txBody>
        </p:sp>
        <p:sp>
          <p:nvSpPr>
            <p:cNvPr id="35" name="Rectangle 34"/>
            <p:cNvSpPr/>
            <p:nvPr/>
          </p:nvSpPr>
          <p:spPr>
            <a:xfrm>
              <a:off x="4268782" y="2366103"/>
              <a:ext cx="391838" cy="345211"/>
            </a:xfrm>
            <a:prstGeom prst="rect">
              <a:avLst/>
            </a:prstGeom>
            <a:solidFill>
              <a:srgbClr val="F2DCDB"/>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Arial"/>
                </a:rPr>
                <a:t>1</a:t>
              </a:r>
            </a:p>
          </p:txBody>
        </p:sp>
        <p:sp>
          <p:nvSpPr>
            <p:cNvPr id="36" name="Rectangle 35"/>
            <p:cNvSpPr/>
            <p:nvPr/>
          </p:nvSpPr>
          <p:spPr>
            <a:xfrm>
              <a:off x="4268782" y="2711314"/>
              <a:ext cx="391838" cy="345211"/>
            </a:xfrm>
            <a:prstGeom prst="rect">
              <a:avLst/>
            </a:prstGeom>
            <a:solidFill>
              <a:srgbClr val="F2DCDB"/>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Arial"/>
                </a:rPr>
                <a:t>0</a:t>
              </a:r>
            </a:p>
          </p:txBody>
        </p:sp>
        <p:sp>
          <p:nvSpPr>
            <p:cNvPr id="37" name="Rectangle 36"/>
            <p:cNvSpPr/>
            <p:nvPr/>
          </p:nvSpPr>
          <p:spPr>
            <a:xfrm>
              <a:off x="4268782" y="3056525"/>
              <a:ext cx="391838" cy="345211"/>
            </a:xfrm>
            <a:prstGeom prst="rect">
              <a:avLst/>
            </a:prstGeom>
            <a:solidFill>
              <a:srgbClr val="F2DCDB"/>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Arial"/>
                </a:rPr>
                <a:t>0</a:t>
              </a:r>
            </a:p>
          </p:txBody>
        </p:sp>
        <p:sp>
          <p:nvSpPr>
            <p:cNvPr id="38" name="Rectangle 37"/>
            <p:cNvSpPr/>
            <p:nvPr/>
          </p:nvSpPr>
          <p:spPr>
            <a:xfrm>
              <a:off x="4268782" y="3401736"/>
              <a:ext cx="391838" cy="345211"/>
            </a:xfrm>
            <a:prstGeom prst="rect">
              <a:avLst/>
            </a:prstGeom>
            <a:solidFill>
              <a:srgbClr val="F2DCDB"/>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Arial"/>
                </a:rPr>
                <a:t>0</a:t>
              </a:r>
            </a:p>
          </p:txBody>
        </p:sp>
        <p:sp>
          <p:nvSpPr>
            <p:cNvPr id="39" name="Rectangle 38"/>
            <p:cNvSpPr/>
            <p:nvPr/>
          </p:nvSpPr>
          <p:spPr>
            <a:xfrm>
              <a:off x="4268782" y="3746947"/>
              <a:ext cx="391838" cy="345211"/>
            </a:xfrm>
            <a:prstGeom prst="rect">
              <a:avLst/>
            </a:prstGeom>
            <a:solidFill>
              <a:srgbClr val="F2DCDB"/>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Arial"/>
                </a:rPr>
                <a:t>1</a:t>
              </a:r>
            </a:p>
          </p:txBody>
        </p:sp>
        <p:sp>
          <p:nvSpPr>
            <p:cNvPr id="43" name="Rectangle 42"/>
            <p:cNvSpPr/>
            <p:nvPr/>
          </p:nvSpPr>
          <p:spPr>
            <a:xfrm>
              <a:off x="4268782" y="4080878"/>
              <a:ext cx="391838" cy="345211"/>
            </a:xfrm>
            <a:prstGeom prst="rect">
              <a:avLst/>
            </a:prstGeom>
            <a:solidFill>
              <a:srgbClr val="F2DCDB"/>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Arial"/>
                </a:rPr>
                <a:t>0</a:t>
              </a:r>
            </a:p>
          </p:txBody>
        </p:sp>
        <p:sp>
          <p:nvSpPr>
            <p:cNvPr id="44" name="Rectangle 43"/>
            <p:cNvSpPr/>
            <p:nvPr/>
          </p:nvSpPr>
          <p:spPr>
            <a:xfrm>
              <a:off x="4256452" y="1683568"/>
              <a:ext cx="391838" cy="2742521"/>
            </a:xfrm>
            <a:prstGeom prst="rect">
              <a:avLst/>
            </a:prstGeom>
            <a:noFill/>
            <a:ln w="381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Arial"/>
              </a:endParaRPr>
            </a:p>
          </p:txBody>
        </p:sp>
        <p:sp>
          <p:nvSpPr>
            <p:cNvPr id="45" name="TextBox 44"/>
            <p:cNvSpPr txBox="1"/>
            <p:nvPr/>
          </p:nvSpPr>
          <p:spPr>
            <a:xfrm>
              <a:off x="3529108" y="1148973"/>
              <a:ext cx="2300479" cy="461665"/>
            </a:xfrm>
            <a:prstGeom prst="rect">
              <a:avLst/>
            </a:prstGeom>
            <a:noFill/>
            <a:ln w="25400">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Arial"/>
                </a:rPr>
                <a:t>Ref. Rate Table</a:t>
              </a:r>
            </a:p>
          </p:txBody>
        </p:sp>
      </p:grpSp>
      <p:sp>
        <p:nvSpPr>
          <p:cNvPr id="46" name="7-Point Star 45"/>
          <p:cNvSpPr/>
          <p:nvPr/>
        </p:nvSpPr>
        <p:spPr>
          <a:xfrm>
            <a:off x="2398650" y="5224407"/>
            <a:ext cx="263073" cy="301296"/>
          </a:xfrm>
          <a:prstGeom prst="star7">
            <a:avLst/>
          </a:prstGeom>
          <a:solidFill>
            <a:srgbClr val="8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Arial"/>
            </a:endParaRPr>
          </a:p>
        </p:txBody>
      </p:sp>
      <p:sp>
        <p:nvSpPr>
          <p:cNvPr id="51" name="Rectangle 50"/>
          <p:cNvSpPr/>
          <p:nvPr/>
        </p:nvSpPr>
        <p:spPr>
          <a:xfrm>
            <a:off x="1718203" y="2787612"/>
            <a:ext cx="512701" cy="357559"/>
          </a:xfrm>
          <a:prstGeom prst="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a:ea typeface="+mn-ea"/>
                <a:cs typeface="Arial"/>
              </a:rPr>
              <a:t>ECC</a:t>
            </a:r>
          </a:p>
        </p:txBody>
      </p:sp>
      <p:sp>
        <p:nvSpPr>
          <p:cNvPr id="52" name="Rectangle 51"/>
          <p:cNvSpPr/>
          <p:nvPr/>
        </p:nvSpPr>
        <p:spPr>
          <a:xfrm>
            <a:off x="1721191" y="3139244"/>
            <a:ext cx="512701" cy="357559"/>
          </a:xfrm>
          <a:prstGeom prst="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a:ea typeface="+mn-ea"/>
                <a:cs typeface="Arial"/>
              </a:rPr>
              <a:t>ECC</a:t>
            </a:r>
          </a:p>
        </p:txBody>
      </p:sp>
      <p:sp>
        <p:nvSpPr>
          <p:cNvPr id="53" name="Rectangle 52"/>
          <p:cNvSpPr/>
          <p:nvPr/>
        </p:nvSpPr>
        <p:spPr>
          <a:xfrm>
            <a:off x="1715215" y="3485006"/>
            <a:ext cx="512701" cy="357559"/>
          </a:xfrm>
          <a:prstGeom prst="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a:ea typeface="+mn-ea"/>
                <a:cs typeface="Arial"/>
              </a:rPr>
              <a:t>ECC</a:t>
            </a:r>
          </a:p>
        </p:txBody>
      </p:sp>
      <p:sp>
        <p:nvSpPr>
          <p:cNvPr id="54" name="Rectangle 53"/>
          <p:cNvSpPr/>
          <p:nvPr/>
        </p:nvSpPr>
        <p:spPr>
          <a:xfrm>
            <a:off x="1718203" y="3836638"/>
            <a:ext cx="512701" cy="357559"/>
          </a:xfrm>
          <a:prstGeom prst="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a:ea typeface="+mn-ea"/>
                <a:cs typeface="Arial"/>
              </a:rPr>
              <a:t>ECC</a:t>
            </a:r>
          </a:p>
        </p:txBody>
      </p:sp>
      <p:sp>
        <p:nvSpPr>
          <p:cNvPr id="55" name="Rectangle 54"/>
          <p:cNvSpPr/>
          <p:nvPr/>
        </p:nvSpPr>
        <p:spPr>
          <a:xfrm>
            <a:off x="1712227" y="4173825"/>
            <a:ext cx="512701" cy="357559"/>
          </a:xfrm>
          <a:prstGeom prst="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a:ea typeface="+mn-ea"/>
                <a:cs typeface="Arial"/>
              </a:rPr>
              <a:t>ECC</a:t>
            </a:r>
          </a:p>
        </p:txBody>
      </p:sp>
      <p:sp>
        <p:nvSpPr>
          <p:cNvPr id="56" name="Rectangle 55"/>
          <p:cNvSpPr/>
          <p:nvPr/>
        </p:nvSpPr>
        <p:spPr>
          <a:xfrm>
            <a:off x="1715215" y="4525457"/>
            <a:ext cx="512701" cy="357559"/>
          </a:xfrm>
          <a:prstGeom prst="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a:ea typeface="+mn-ea"/>
                <a:cs typeface="Arial"/>
              </a:rPr>
              <a:t>ECC</a:t>
            </a:r>
          </a:p>
        </p:txBody>
      </p:sp>
      <p:sp>
        <p:nvSpPr>
          <p:cNvPr id="57" name="Rectangle 56"/>
          <p:cNvSpPr/>
          <p:nvPr/>
        </p:nvSpPr>
        <p:spPr>
          <a:xfrm>
            <a:off x="1709239" y="4871219"/>
            <a:ext cx="512701" cy="357559"/>
          </a:xfrm>
          <a:prstGeom prst="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a:ea typeface="+mn-ea"/>
                <a:cs typeface="Arial"/>
              </a:rPr>
              <a:t>ECC</a:t>
            </a:r>
          </a:p>
        </p:txBody>
      </p:sp>
      <p:sp>
        <p:nvSpPr>
          <p:cNvPr id="58" name="Rectangle 57"/>
          <p:cNvSpPr/>
          <p:nvPr/>
        </p:nvSpPr>
        <p:spPr>
          <a:xfrm>
            <a:off x="1712227" y="5222851"/>
            <a:ext cx="512701" cy="357559"/>
          </a:xfrm>
          <a:prstGeom prst="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a:ea typeface="+mn-ea"/>
                <a:cs typeface="Arial"/>
              </a:rPr>
              <a:t>ECC</a:t>
            </a:r>
          </a:p>
        </p:txBody>
      </p:sp>
      <p:cxnSp>
        <p:nvCxnSpPr>
          <p:cNvPr id="8" name="Curved Connector 7"/>
          <p:cNvCxnSpPr/>
          <p:nvPr/>
        </p:nvCxnSpPr>
        <p:spPr>
          <a:xfrm rot="5400000" flipH="1" flipV="1">
            <a:off x="2271732" y="5301523"/>
            <a:ext cx="54705" cy="503070"/>
          </a:xfrm>
          <a:prstGeom prst="curvedConnector3">
            <a:avLst>
              <a:gd name="adj1" fmla="val -417878"/>
            </a:avLst>
          </a:prstGeom>
          <a:ln>
            <a:solidFill>
              <a:srgbClr val="8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9" name="Curved Connector 58"/>
          <p:cNvCxnSpPr>
            <a:stCxn id="58" idx="2"/>
          </p:cNvCxnSpPr>
          <p:nvPr/>
        </p:nvCxnSpPr>
        <p:spPr>
          <a:xfrm rot="5400000" flipH="1" flipV="1">
            <a:off x="3740012" y="3632782"/>
            <a:ext cx="176194" cy="3719062"/>
          </a:xfrm>
          <a:prstGeom prst="curvedConnector4">
            <a:avLst>
              <a:gd name="adj1" fmla="val -129743"/>
              <a:gd name="adj2" fmla="val 53446"/>
            </a:avLst>
          </a:prstGeom>
          <a:ln>
            <a:solidFill>
              <a:srgbClr val="800000"/>
            </a:solidFill>
            <a:tailEnd type="arrow"/>
          </a:ln>
          <a:effectLst/>
        </p:spPr>
        <p:style>
          <a:lnRef idx="2">
            <a:schemeClr val="accent1"/>
          </a:lnRef>
          <a:fillRef idx="0">
            <a:schemeClr val="accent1"/>
          </a:fillRef>
          <a:effectRef idx="1">
            <a:schemeClr val="accent1"/>
          </a:effectRef>
          <a:fontRef idx="minor">
            <a:schemeClr val="tx1"/>
          </a:fontRef>
        </p:style>
      </p:cxnSp>
      <p:sp>
        <p:nvSpPr>
          <p:cNvPr id="60" name="Rectangle 59"/>
          <p:cNvSpPr/>
          <p:nvPr/>
        </p:nvSpPr>
        <p:spPr>
          <a:xfrm>
            <a:off x="5687640" y="5196086"/>
            <a:ext cx="391838" cy="345211"/>
          </a:xfrm>
          <a:prstGeom prst="rect">
            <a:avLst/>
          </a:prstGeom>
          <a:solidFill>
            <a:srgbClr val="F2DCDB"/>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800000"/>
                </a:solidFill>
                <a:effectLst/>
                <a:uLnTx/>
                <a:uFillTx/>
                <a:latin typeface="Arial"/>
                <a:ea typeface="+mn-ea"/>
                <a:cs typeface="Arial"/>
              </a:rPr>
              <a:t>1</a:t>
            </a:r>
          </a:p>
        </p:txBody>
      </p:sp>
      <p:sp>
        <p:nvSpPr>
          <p:cNvPr id="61" name="TextBox 60"/>
          <p:cNvSpPr txBox="1"/>
          <p:nvPr/>
        </p:nvSpPr>
        <p:spPr>
          <a:xfrm>
            <a:off x="0" y="5974911"/>
            <a:ext cx="9144000" cy="523220"/>
          </a:xfrm>
          <a:prstGeom prst="rect">
            <a:avLst/>
          </a:prstGeom>
          <a:solidFill>
            <a:srgbClr val="CCFFCC"/>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AVATAR mitigates VRT by increasing refresh rate on error</a:t>
            </a:r>
          </a:p>
        </p:txBody>
      </p:sp>
      <p:sp>
        <p:nvSpPr>
          <p:cNvPr id="63" name="Freeform 62"/>
          <p:cNvSpPr/>
          <p:nvPr/>
        </p:nvSpPr>
        <p:spPr>
          <a:xfrm>
            <a:off x="640252" y="3039339"/>
            <a:ext cx="394443" cy="2520599"/>
          </a:xfrm>
          <a:custGeom>
            <a:avLst/>
            <a:gdLst>
              <a:gd name="connsiteX0" fmla="*/ 383816 w 394443"/>
              <a:gd name="connsiteY0" fmla="*/ 752675 h 1534803"/>
              <a:gd name="connsiteX1" fmla="*/ 369068 w 394443"/>
              <a:gd name="connsiteY1" fmla="*/ 664184 h 1534803"/>
              <a:gd name="connsiteX2" fmla="*/ 162591 w 394443"/>
              <a:gd name="connsiteY2" fmla="*/ 507 h 1534803"/>
              <a:gd name="connsiteX3" fmla="*/ 358 w 394443"/>
              <a:gd name="connsiteY3" fmla="*/ 782171 h 1534803"/>
              <a:gd name="connsiteX4" fmla="*/ 206836 w 394443"/>
              <a:gd name="connsiteY4" fmla="*/ 1534339 h 1534803"/>
              <a:gd name="connsiteX5" fmla="*/ 383816 w 394443"/>
              <a:gd name="connsiteY5" fmla="*/ 870662 h 1534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4443" h="1534803">
                <a:moveTo>
                  <a:pt x="383816" y="752675"/>
                </a:moveTo>
                <a:cubicBezTo>
                  <a:pt x="394877" y="771110"/>
                  <a:pt x="405939" y="789545"/>
                  <a:pt x="369068" y="664184"/>
                </a:cubicBezTo>
                <a:cubicBezTo>
                  <a:pt x="332197" y="538823"/>
                  <a:pt x="224043" y="-19157"/>
                  <a:pt x="162591" y="507"/>
                </a:cubicBezTo>
                <a:cubicBezTo>
                  <a:pt x="101139" y="20171"/>
                  <a:pt x="-7016" y="526532"/>
                  <a:pt x="358" y="782171"/>
                </a:cubicBezTo>
                <a:cubicBezTo>
                  <a:pt x="7732" y="1037810"/>
                  <a:pt x="142926" y="1519590"/>
                  <a:pt x="206836" y="1534339"/>
                </a:cubicBezTo>
                <a:cubicBezTo>
                  <a:pt x="270746" y="1549088"/>
                  <a:pt x="327281" y="1209875"/>
                  <a:pt x="383816" y="870662"/>
                </a:cubicBezTo>
              </a:path>
            </a:pathLst>
          </a:custGeom>
          <a:noFill/>
          <a:ln w="63500">
            <a:tailEnd type="triangle"/>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5" name="Oval 64"/>
          <p:cNvSpPr/>
          <p:nvPr/>
        </p:nvSpPr>
        <p:spPr>
          <a:xfrm>
            <a:off x="842966" y="4129772"/>
            <a:ext cx="191729" cy="201696"/>
          </a:xfrm>
          <a:prstGeom prst="ellipse">
            <a:avLst/>
          </a:prstGeom>
          <a:solidFill>
            <a:srgbClr val="FF304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Arial"/>
            </a:endParaRPr>
          </a:p>
        </p:txBody>
      </p:sp>
      <p:sp>
        <p:nvSpPr>
          <p:cNvPr id="12" name="TextBox 11"/>
          <p:cNvSpPr txBox="1"/>
          <p:nvPr/>
        </p:nvSpPr>
        <p:spPr>
          <a:xfrm>
            <a:off x="347817" y="2242832"/>
            <a:ext cx="1313430" cy="1200328"/>
          </a:xfrm>
          <a:prstGeom prst="rect">
            <a:avLst/>
          </a:prstGeom>
          <a:noFill/>
          <a:ln w="25400">
            <a:no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Arial"/>
              </a:rPr>
              <a:t>Scrub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Arial"/>
              </a:rPr>
              <a:t>(15 min)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a:endParaRPr>
          </a:p>
        </p:txBody>
      </p:sp>
      <p:sp>
        <p:nvSpPr>
          <p:cNvPr id="67" name="Rounded Rectangular Callout 66"/>
          <p:cNvSpPr/>
          <p:nvPr/>
        </p:nvSpPr>
        <p:spPr>
          <a:xfrm>
            <a:off x="6337766" y="3824604"/>
            <a:ext cx="2677648" cy="1060011"/>
          </a:xfrm>
          <a:prstGeom prst="wedgeRoundRectCallout">
            <a:avLst>
              <a:gd name="adj1" fmla="val -60728"/>
              <a:gd name="adj2" fmla="val 93207"/>
              <a:gd name="adj3" fmla="val 16667"/>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Arial"/>
              </a:rPr>
              <a:t>Row protected from future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Arial"/>
              </a:rPr>
              <a:t>retention failures</a:t>
            </a:r>
          </a:p>
        </p:txBody>
      </p:sp>
    </p:spTree>
    <p:extLst>
      <p:ext uri="{BB962C8B-B14F-4D97-AF65-F5344CB8AC3E}">
        <p14:creationId xmlns:p14="http://schemas.microsoft.com/office/powerpoint/2010/main" val="40243259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dissolve">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grpId="1" nodeType="clickEffect">
                                  <p:stCondLst>
                                    <p:cond delay="0"/>
                                  </p:stCondLst>
                                  <p:childTnLst>
                                    <p:set>
                                      <p:cBhvr>
                                        <p:cTn id="15" dur="1" fill="hold">
                                          <p:stCondLst>
                                            <p:cond delay="0"/>
                                          </p:stCondLst>
                                        </p:cTn>
                                        <p:tgtEl>
                                          <p:spTgt spid="46"/>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nodeType="clickEffect">
                                  <p:stCondLst>
                                    <p:cond delay="0"/>
                                  </p:stCondLst>
                                  <p:childTnLst>
                                    <p:set>
                                      <p:cBhvr>
                                        <p:cTn id="19" dur="1" fill="hold">
                                          <p:stCondLst>
                                            <p:cond delay="0"/>
                                          </p:stCondLst>
                                        </p:cTn>
                                        <p:tgtEl>
                                          <p:spTgt spid="8"/>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59"/>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60"/>
                                        </p:tgtEl>
                                        <p:attrNameLst>
                                          <p:attrName>style.visibility</p:attrName>
                                        </p:attrNameLst>
                                      </p:cBhvr>
                                      <p:to>
                                        <p:strVal val="visible"/>
                                      </p:to>
                                    </p:set>
                                    <p:animEffect transition="in" filter="dissolve">
                                      <p:cBhvr>
                                        <p:cTn id="28" dur="500"/>
                                        <p:tgtEl>
                                          <p:spTgt spid="60"/>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61"/>
                                        </p:tgtEl>
                                        <p:attrNameLst>
                                          <p:attrName>style.visibility</p:attrName>
                                        </p:attrNameLst>
                                      </p:cBhvr>
                                      <p:to>
                                        <p:strVal val="visible"/>
                                      </p:to>
                                    </p:set>
                                  </p:childTnLst>
                                </p:cTn>
                              </p:par>
                              <p:par>
                                <p:cTn id="37" presetID="1" presetClass="exit" presetSubtype="0" fill="hold" grpId="1" nodeType="withEffect">
                                  <p:stCondLst>
                                    <p:cond delay="0"/>
                                  </p:stCondLst>
                                  <p:childTnLst>
                                    <p:set>
                                      <p:cBhvr>
                                        <p:cTn id="38" dur="1" fill="hold">
                                          <p:stCondLst>
                                            <p:cond delay="0"/>
                                          </p:stCondLst>
                                        </p:cTn>
                                        <p:tgtEl>
                                          <p:spTgt spid="67"/>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1" nodeType="clickEffect">
                                  <p:stCondLst>
                                    <p:cond delay="0"/>
                                  </p:stCondLst>
                                  <p:childTnLst>
                                    <p:set>
                                      <p:cBhvr>
                                        <p:cTn id="48" dur="1" fill="hold">
                                          <p:stCondLst>
                                            <p:cond delay="0"/>
                                          </p:stCondLst>
                                        </p:cTn>
                                        <p:tgtEl>
                                          <p:spTgt spid="65"/>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path" presetSubtype="0" repeatCount="indefinite" accel="50000" decel="50000" fill="remove" grpId="0" nodeType="clickEffect">
                                  <p:stCondLst>
                                    <p:cond delay="0"/>
                                  </p:stCondLst>
                                  <p:childTnLst>
                                    <p:animMotion origin="layout" path="M 0.01094 -1.30495E-6 C 0.00816 -0.09023 -0.00452 -0.18394 -0.01112 -0.18325 C -0.01755 -0.18278 -0.02901 -0.12633 -0.02901 0.00324 C -0.02727 0.20731 -0.01164 0.19297 -0.00539 0.19274 C 0.00121 0.19181 0.0099 0.09024 0.01094 -1.30495E-6 Z " pathEditMode="relative" rAng="0" ptsTypes="AAAAA">
                                      <p:cBhvr>
                                        <p:cTn id="52" dur="3000" fill="hold"/>
                                        <p:tgtEl>
                                          <p:spTgt spid="65"/>
                                        </p:tgtEl>
                                        <p:attrNameLst>
                                          <p:attrName>ppt_x</p:attrName>
                                          <p:attrName>ppt_y</p:attrName>
                                        </p:attrNameLst>
                                      </p:cBhvr>
                                      <p:rCtr x="-1998" y="115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6" grpId="1" animBg="1"/>
      <p:bldP spid="60" grpId="0" animBg="1"/>
      <p:bldP spid="61" grpId="0" animBg="1"/>
      <p:bldP spid="63" grpId="0" animBg="1"/>
      <p:bldP spid="65" grpId="0" animBg="1"/>
      <p:bldP spid="65" grpId="1" animBg="1"/>
      <p:bldP spid="12" grpId="0"/>
      <p:bldP spid="67" grpId="0" animBg="1"/>
      <p:bldP spid="67" grpId="1"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 REFRESH SAVINGS</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6DA6C0-E8D2-8D44-A834-246A4BF6B0E5}" type="slidenum">
              <a:rPr kumimoji="0" lang="en-US" sz="1400" b="1" i="0" u="none" strike="noStrike" kern="1200" cap="none" spc="0" normalizeH="0" baseline="0" noProof="0" smtClean="0">
                <a:ln>
                  <a:noFill/>
                </a:ln>
                <a:solidFill>
                  <a:srgbClr val="9BBB59"/>
                </a:solidFill>
                <a:effectLst/>
                <a:uLnTx/>
                <a:uFillTx/>
                <a:latin typeface="Arial"/>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sz="1400" b="1" i="0" u="none" strike="noStrike" kern="1200" cap="none" spc="0" normalizeH="0" baseline="0" noProof="0">
              <a:ln>
                <a:noFill/>
              </a:ln>
              <a:solidFill>
                <a:srgbClr val="9BBB59"/>
              </a:solidFill>
              <a:effectLst/>
              <a:uLnTx/>
              <a:uFillTx/>
              <a:latin typeface="Arial"/>
              <a:ea typeface="+mn-ea"/>
              <a:cs typeface="Arial"/>
            </a:endParaRPr>
          </a:p>
        </p:txBody>
      </p:sp>
      <p:grpSp>
        <p:nvGrpSpPr>
          <p:cNvPr id="5" name="Group 4"/>
          <p:cNvGrpSpPr/>
          <p:nvPr/>
        </p:nvGrpSpPr>
        <p:grpSpPr>
          <a:xfrm>
            <a:off x="162986" y="1220284"/>
            <a:ext cx="8894762" cy="4196825"/>
            <a:chOff x="247651" y="1375506"/>
            <a:chExt cx="8894762" cy="4196825"/>
          </a:xfrm>
        </p:grpSpPr>
        <p:pic>
          <p:nvPicPr>
            <p:cNvPr id="7" name="Picture 6"/>
            <p:cNvPicPr>
              <a:picLocks noChangeAspect="1"/>
            </p:cNvPicPr>
            <p:nvPr/>
          </p:nvPicPr>
          <p:blipFill>
            <a:blip r:embed="rId3"/>
            <a:stretch>
              <a:fillRect/>
            </a:stretch>
          </p:blipFill>
          <p:spPr>
            <a:xfrm>
              <a:off x="247651" y="1375506"/>
              <a:ext cx="8894762" cy="4196825"/>
            </a:xfrm>
            <a:prstGeom prst="rect">
              <a:avLst/>
            </a:prstGeom>
          </p:spPr>
        </p:pic>
        <p:sp>
          <p:nvSpPr>
            <p:cNvPr id="3" name="TextBox 2"/>
            <p:cNvSpPr txBox="1"/>
            <p:nvPr/>
          </p:nvSpPr>
          <p:spPr>
            <a:xfrm>
              <a:off x="3245950" y="3990407"/>
              <a:ext cx="1737285" cy="400110"/>
            </a:xfrm>
            <a:prstGeom prst="rect">
              <a:avLst/>
            </a:prstGeom>
            <a:solidFill>
              <a:schemeClr val="bg1"/>
            </a:solidFill>
            <a:ln w="2540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a:ea typeface="+mn-ea"/>
                  <a:cs typeface="Arial"/>
                </a:rPr>
                <a:t>AVATAR</a:t>
              </a:r>
            </a:p>
          </p:txBody>
        </p:sp>
        <p:sp>
          <p:nvSpPr>
            <p:cNvPr id="6" name="TextBox 5"/>
            <p:cNvSpPr txBox="1"/>
            <p:nvPr/>
          </p:nvSpPr>
          <p:spPr>
            <a:xfrm>
              <a:off x="3253619" y="3687081"/>
              <a:ext cx="2128762" cy="400110"/>
            </a:xfrm>
            <a:prstGeom prst="rect">
              <a:avLst/>
            </a:prstGeom>
            <a:solidFill>
              <a:schemeClr val="bg1"/>
            </a:solidFill>
            <a:ln w="2540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a:ea typeface="+mn-ea"/>
                  <a:cs typeface="Arial"/>
                </a:rPr>
                <a:t>No VRT</a:t>
              </a:r>
            </a:p>
          </p:txBody>
        </p:sp>
      </p:grpSp>
      <p:sp>
        <p:nvSpPr>
          <p:cNvPr id="8" name="TextBox 7"/>
          <p:cNvSpPr txBox="1"/>
          <p:nvPr/>
        </p:nvSpPr>
        <p:spPr>
          <a:xfrm>
            <a:off x="0" y="5605545"/>
            <a:ext cx="9144000" cy="954107"/>
          </a:xfrm>
          <a:prstGeom prst="rect">
            <a:avLst/>
          </a:prstGeom>
          <a:solidFill>
            <a:srgbClr val="CCFFCC"/>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AVATAR reduces refresh by 60%-70%, similar to multi rate refresh but with VRT tolerance</a:t>
            </a:r>
          </a:p>
        </p:txBody>
      </p:sp>
      <p:sp>
        <p:nvSpPr>
          <p:cNvPr id="9" name="TextBox 8"/>
          <p:cNvSpPr txBox="1"/>
          <p:nvPr/>
        </p:nvSpPr>
        <p:spPr>
          <a:xfrm>
            <a:off x="16933" y="3454915"/>
            <a:ext cx="9144000" cy="954107"/>
          </a:xfrm>
          <a:prstGeom prst="rect">
            <a:avLst/>
          </a:prstGeom>
          <a:solidFill>
            <a:srgbClr val="CCFFCC"/>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Retention Testing Once a Year can revert refresh saving from 60% to 70%</a:t>
            </a:r>
          </a:p>
        </p:txBody>
      </p:sp>
    </p:spTree>
    <p:extLst>
      <p:ext uri="{BB962C8B-B14F-4D97-AF65-F5344CB8AC3E}">
        <p14:creationId xmlns:p14="http://schemas.microsoft.com/office/powerpoint/2010/main" val="34685867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SPEEDUP</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6DA6C0-E8D2-8D44-A834-246A4BF6B0E5}" type="slidenum">
              <a:rPr kumimoji="0" lang="en-US" sz="1400" b="1" i="0" u="none" strike="noStrike" kern="1200" cap="none" spc="0" normalizeH="0" baseline="0" noProof="0" smtClean="0">
                <a:ln>
                  <a:noFill/>
                </a:ln>
                <a:solidFill>
                  <a:srgbClr val="9BBB59"/>
                </a:solidFill>
                <a:effectLst/>
                <a:uLnTx/>
                <a:uFillTx/>
                <a:latin typeface="Arial"/>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sz="1400" b="1" i="0" u="none" strike="noStrike" kern="1200" cap="none" spc="0" normalizeH="0" baseline="0" noProof="0">
              <a:ln>
                <a:noFill/>
              </a:ln>
              <a:solidFill>
                <a:srgbClr val="9BBB59"/>
              </a:solidFill>
              <a:effectLst/>
              <a:uLnTx/>
              <a:uFillTx/>
              <a:latin typeface="Arial"/>
              <a:ea typeface="+mn-ea"/>
              <a:cs typeface="Arial"/>
            </a:endParaRPr>
          </a:p>
        </p:txBody>
      </p:sp>
      <p:sp>
        <p:nvSpPr>
          <p:cNvPr id="15" name="TextBox 14"/>
          <p:cNvSpPr txBox="1"/>
          <p:nvPr/>
        </p:nvSpPr>
        <p:spPr>
          <a:xfrm rot="16200000">
            <a:off x="-513935" y="2994214"/>
            <a:ext cx="1523174" cy="492443"/>
          </a:xfrm>
          <a:prstGeom prst="rect">
            <a:avLst/>
          </a:prstGeom>
          <a:noFill/>
          <a:ln w="25400">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0000"/>
                </a:solidFill>
                <a:effectLst/>
                <a:uLnTx/>
                <a:uFillTx/>
                <a:latin typeface="Arial"/>
                <a:ea typeface="+mn-ea"/>
                <a:cs typeface="Arial"/>
              </a:rPr>
              <a:t>Speedup</a:t>
            </a:r>
          </a:p>
        </p:txBody>
      </p:sp>
      <p:graphicFrame>
        <p:nvGraphicFramePr>
          <p:cNvPr id="16" name="Chart 15"/>
          <p:cNvGraphicFramePr>
            <a:graphicFrameLocks/>
          </p:cNvGraphicFramePr>
          <p:nvPr>
            <p:extLst/>
          </p:nvPr>
        </p:nvGraphicFramePr>
        <p:xfrm>
          <a:off x="493874" y="1548243"/>
          <a:ext cx="8686800" cy="3797300"/>
        </p:xfrm>
        <a:graphic>
          <a:graphicData uri="http://schemas.openxmlformats.org/drawingml/2006/chart">
            <c:chart xmlns:c="http://schemas.openxmlformats.org/drawingml/2006/chart" xmlns:r="http://schemas.openxmlformats.org/officeDocument/2006/relationships" r:id="rId3"/>
          </a:graphicData>
        </a:graphic>
      </p:graphicFrame>
      <p:sp>
        <p:nvSpPr>
          <p:cNvPr id="17" name="TextBox 16"/>
          <p:cNvSpPr txBox="1"/>
          <p:nvPr/>
        </p:nvSpPr>
        <p:spPr>
          <a:xfrm>
            <a:off x="0" y="5605545"/>
            <a:ext cx="9144000" cy="954107"/>
          </a:xfrm>
          <a:prstGeom prst="rect">
            <a:avLst/>
          </a:prstGeom>
          <a:solidFill>
            <a:srgbClr val="CCFFCC"/>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AVATAR gets 2/3</a:t>
            </a:r>
            <a:r>
              <a:rPr kumimoji="0" lang="en-US" sz="2800" b="1" i="0" u="none" strike="noStrike" kern="1200" cap="none" spc="0" normalizeH="0" baseline="30000" noProof="0" dirty="0">
                <a:ln>
                  <a:noFill/>
                </a:ln>
                <a:solidFill>
                  <a:prstClr val="black"/>
                </a:solidFill>
                <a:effectLst/>
                <a:uLnTx/>
                <a:uFillTx/>
                <a:latin typeface="Calibri"/>
                <a:ea typeface="+mn-ea"/>
                <a:cs typeface="+mn-cs"/>
              </a:rPr>
              <a:t>rd</a:t>
            </a:r>
            <a:r>
              <a:rPr kumimoji="0" lang="en-US" sz="2800" b="1" i="0" u="none" strike="noStrike" kern="1200" cap="none" spc="0" normalizeH="0" baseline="0" noProof="0" dirty="0">
                <a:ln>
                  <a:noFill/>
                </a:ln>
                <a:solidFill>
                  <a:prstClr val="black"/>
                </a:solidFill>
                <a:effectLst/>
                <a:uLnTx/>
                <a:uFillTx/>
                <a:latin typeface="Calibri"/>
                <a:ea typeface="+mn-ea"/>
                <a:cs typeface="+mn-cs"/>
              </a:rPr>
              <a:t> the performance of </a:t>
            </a:r>
            <a:r>
              <a:rPr kumimoji="0" lang="en-US" sz="2800" b="1" i="0" u="none" strike="noStrike" kern="1200" cap="none" spc="0" normalizeH="0" baseline="0" noProof="0" dirty="0" err="1">
                <a:ln>
                  <a:noFill/>
                </a:ln>
                <a:solidFill>
                  <a:prstClr val="black"/>
                </a:solidFill>
                <a:effectLst/>
                <a:uLnTx/>
                <a:uFillTx/>
                <a:latin typeface="Calibri"/>
                <a:ea typeface="+mn-ea"/>
                <a:cs typeface="+mn-cs"/>
              </a:rPr>
              <a:t>NoRefresh</a:t>
            </a:r>
            <a:r>
              <a:rPr kumimoji="0" lang="en-US" sz="2800" b="1" i="0" u="none" strike="noStrike" kern="1200" cap="none" spc="0" normalizeH="0" baseline="0" noProof="0" dirty="0">
                <a:ln>
                  <a:noFill/>
                </a:ln>
                <a:solidFill>
                  <a:prstClr val="black"/>
                </a:solidFill>
                <a:effectLst/>
                <a:uLnTx/>
                <a:uFillTx/>
                <a:latin typeface="Calibri"/>
                <a:ea typeface="+mn-ea"/>
                <a:cs typeface="+mn-cs"/>
              </a:rPr>
              <a:t>. More gains at higher capacity nodes</a:t>
            </a:r>
          </a:p>
        </p:txBody>
      </p:sp>
      <p:sp>
        <p:nvSpPr>
          <p:cNvPr id="3" name="Rectangle 2"/>
          <p:cNvSpPr/>
          <p:nvPr/>
        </p:nvSpPr>
        <p:spPr>
          <a:xfrm>
            <a:off x="1180448" y="1770961"/>
            <a:ext cx="7726568" cy="3076820"/>
          </a:xfrm>
          <a:prstGeom prst="rect">
            <a:avLst/>
          </a:prstGeom>
          <a:no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Arial"/>
            </a:endParaRPr>
          </a:p>
        </p:txBody>
      </p:sp>
      <p:sp>
        <p:nvSpPr>
          <p:cNvPr id="5" name="Rounded Rectangle 4"/>
          <p:cNvSpPr/>
          <p:nvPr/>
        </p:nvSpPr>
        <p:spPr>
          <a:xfrm>
            <a:off x="1377189" y="4311126"/>
            <a:ext cx="1556045" cy="1070193"/>
          </a:xfrm>
          <a:prstGeom prst="roundRect">
            <a:avLst/>
          </a:prstGeom>
          <a:noFill/>
          <a:ln w="38100" cmpd="sng">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Arial"/>
            </a:endParaRPr>
          </a:p>
        </p:txBody>
      </p:sp>
    </p:spTree>
    <p:extLst>
      <p:ext uri="{BB962C8B-B14F-4D97-AF65-F5344CB8AC3E}">
        <p14:creationId xmlns:p14="http://schemas.microsoft.com/office/powerpoint/2010/main" val="37537766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 name="Chart 28"/>
          <p:cNvGraphicFramePr>
            <a:graphicFrameLocks/>
          </p:cNvGraphicFramePr>
          <p:nvPr>
            <p:extLst/>
          </p:nvPr>
        </p:nvGraphicFramePr>
        <p:xfrm>
          <a:off x="763236" y="1310107"/>
          <a:ext cx="8135774" cy="3789492"/>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p:cNvSpPr>
            <a:spLocks noGrp="1"/>
          </p:cNvSpPr>
          <p:nvPr>
            <p:ph type="title"/>
          </p:nvPr>
        </p:nvSpPr>
        <p:spPr/>
        <p:txBody>
          <a:bodyPr/>
          <a:lstStyle/>
          <a:p>
            <a:r>
              <a:rPr lang="en-US" dirty="0"/>
              <a:t>ENERGY DELAY PRODUCT</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6DA6C0-E8D2-8D44-A834-246A4BF6B0E5}" type="slidenum">
              <a:rPr kumimoji="0" lang="en-US" sz="1400" b="1" i="0" u="none" strike="noStrike" kern="1200" cap="none" spc="0" normalizeH="0" baseline="0" noProof="0" smtClean="0">
                <a:ln>
                  <a:noFill/>
                </a:ln>
                <a:solidFill>
                  <a:srgbClr val="9BBB59"/>
                </a:solidFill>
                <a:effectLst/>
                <a:uLnTx/>
                <a:uFillTx/>
                <a:latin typeface="Arial"/>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US" sz="1400" b="1" i="0" u="none" strike="noStrike" kern="1200" cap="none" spc="0" normalizeH="0" baseline="0" noProof="0">
              <a:ln>
                <a:noFill/>
              </a:ln>
              <a:solidFill>
                <a:srgbClr val="9BBB59"/>
              </a:solidFill>
              <a:effectLst/>
              <a:uLnTx/>
              <a:uFillTx/>
              <a:latin typeface="Arial"/>
              <a:ea typeface="+mn-ea"/>
              <a:cs typeface="Arial"/>
            </a:endParaRPr>
          </a:p>
        </p:txBody>
      </p:sp>
      <p:sp>
        <p:nvSpPr>
          <p:cNvPr id="26" name="TextBox 25"/>
          <p:cNvSpPr txBox="1"/>
          <p:nvPr/>
        </p:nvSpPr>
        <p:spPr>
          <a:xfrm rot="16200000">
            <a:off x="-1255277" y="2840262"/>
            <a:ext cx="3429144" cy="492443"/>
          </a:xfrm>
          <a:prstGeom prst="rect">
            <a:avLst/>
          </a:prstGeom>
          <a:noFill/>
          <a:ln w="25400">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0000"/>
                </a:solidFill>
                <a:effectLst/>
                <a:uLnTx/>
                <a:uFillTx/>
                <a:latin typeface="Arial"/>
                <a:ea typeface="+mn-ea"/>
                <a:cs typeface="Arial"/>
              </a:rPr>
              <a:t>Energy Delay Product</a:t>
            </a:r>
          </a:p>
        </p:txBody>
      </p:sp>
      <p:sp>
        <p:nvSpPr>
          <p:cNvPr id="27" name="Rectangle 26"/>
          <p:cNvSpPr/>
          <p:nvPr/>
        </p:nvSpPr>
        <p:spPr>
          <a:xfrm>
            <a:off x="1430568" y="1545641"/>
            <a:ext cx="6977482" cy="3092110"/>
          </a:xfrm>
          <a:prstGeom prst="rect">
            <a:avLst/>
          </a:prstGeom>
          <a:no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Arial"/>
            </a:endParaRPr>
          </a:p>
        </p:txBody>
      </p:sp>
      <p:sp>
        <p:nvSpPr>
          <p:cNvPr id="28" name="TextBox 27"/>
          <p:cNvSpPr txBox="1"/>
          <p:nvPr/>
        </p:nvSpPr>
        <p:spPr>
          <a:xfrm>
            <a:off x="0" y="5605545"/>
            <a:ext cx="9144000" cy="954107"/>
          </a:xfrm>
          <a:prstGeom prst="rect">
            <a:avLst/>
          </a:prstGeom>
          <a:solidFill>
            <a:srgbClr val="CCFFCC"/>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AVATAR reduces EDP,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Significant reduction at higher capacity nodes</a:t>
            </a:r>
          </a:p>
        </p:txBody>
      </p:sp>
    </p:spTree>
    <p:extLst>
      <p:ext uri="{BB962C8B-B14F-4D97-AF65-F5344CB8AC3E}">
        <p14:creationId xmlns:p14="http://schemas.microsoft.com/office/powerpoint/2010/main" val="31367919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80728"/>
            <a:ext cx="8851900" cy="5153025"/>
          </a:xfrm>
        </p:spPr>
        <p:txBody>
          <a:bodyPr/>
          <a:lstStyle/>
          <a:p>
            <a:r>
              <a:rPr lang="en-US" sz="1800" dirty="0"/>
              <a:t>Samira Khan, </a:t>
            </a:r>
            <a:r>
              <a:rPr lang="en-US" sz="1800" dirty="0" err="1"/>
              <a:t>Donghyuk</a:t>
            </a:r>
            <a:r>
              <a:rPr lang="en-US" sz="1800" dirty="0"/>
              <a:t> Lee, and Onur Mutlu,</a:t>
            </a:r>
            <a:br>
              <a:rPr lang="en-US" sz="1800" dirty="0"/>
            </a:br>
            <a:r>
              <a:rPr lang="en-US" sz="1800" b="1" dirty="0">
                <a:hlinkClick r:id="rId2"/>
              </a:rPr>
              <a:t>"PARBOR: An Efficient System-Level Technique to Detect Data-Dependent Failures in DRAM"</a:t>
            </a:r>
            <a:r>
              <a:rPr lang="en-US" sz="1800" dirty="0"/>
              <a:t> </a:t>
            </a:r>
            <a:br>
              <a:rPr lang="en-US" sz="1800" dirty="0"/>
            </a:br>
            <a:r>
              <a:rPr lang="en-US" sz="1800" i="1" dirty="0"/>
              <a:t>Proceedings of the </a:t>
            </a:r>
            <a:r>
              <a:rPr lang="en-US" sz="1800" i="1" dirty="0">
                <a:hlinkClick r:id="rId3"/>
              </a:rPr>
              <a:t>45th Annual IEEE/IFIP International Conference on Dependable Systems and Networks</a:t>
            </a:r>
            <a:r>
              <a:rPr lang="en-US" sz="1800" i="1" dirty="0"/>
              <a:t> (</a:t>
            </a:r>
            <a:r>
              <a:rPr lang="en-US" sz="1800" b="1" i="1" dirty="0"/>
              <a:t>DSN</a:t>
            </a:r>
            <a:r>
              <a:rPr lang="en-US" sz="1800" i="1" dirty="0"/>
              <a:t>)</a:t>
            </a:r>
            <a:r>
              <a:rPr lang="en-US" sz="1800" dirty="0"/>
              <a:t>, Toulouse, France, June 2016. </a:t>
            </a:r>
            <a:br>
              <a:rPr lang="en-US" sz="1800" dirty="0"/>
            </a:br>
            <a:r>
              <a:rPr lang="en-US" sz="1800" dirty="0"/>
              <a:t>[</a:t>
            </a:r>
            <a:r>
              <a:rPr lang="en-US" sz="1800" dirty="0">
                <a:hlinkClick r:id="rId4"/>
              </a:rPr>
              <a:t>Slides (pptx)</a:t>
            </a:r>
            <a:r>
              <a:rPr lang="en-US" sz="1800" dirty="0"/>
              <a:t> </a:t>
            </a:r>
            <a:r>
              <a:rPr lang="en-US" sz="1800" dirty="0">
                <a:hlinkClick r:id="rId5"/>
              </a:rPr>
              <a:t>(pdf)</a:t>
            </a:r>
            <a:r>
              <a:rPr lang="en-US" sz="1800" dirty="0"/>
              <a:t>]</a:t>
            </a: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
        <p:nvSpPr>
          <p:cNvPr id="7" name="Title 1"/>
          <p:cNvSpPr>
            <a:spLocks noGrp="1"/>
          </p:cNvSpPr>
          <p:nvPr>
            <p:ph type="title"/>
          </p:nvPr>
        </p:nvSpPr>
        <p:spPr>
          <a:xfrm>
            <a:off x="228600" y="152400"/>
            <a:ext cx="8610600" cy="1066800"/>
          </a:xfrm>
        </p:spPr>
        <p:txBody>
          <a:bodyPr/>
          <a:lstStyle/>
          <a:p>
            <a:r>
              <a:rPr lang="en-US" dirty="0"/>
              <a:t>Handling Data-Dependent Failures </a:t>
            </a:r>
            <a:r>
              <a:rPr lang="en-US" sz="2600" b="1" dirty="0">
                <a:solidFill>
                  <a:srgbClr val="006633"/>
                </a:solidFill>
              </a:rPr>
              <a:t>[DSN’16]</a:t>
            </a:r>
            <a:r>
              <a:rPr lang="en-US" sz="2600" dirty="0"/>
              <a:t> </a:t>
            </a:r>
            <a:r>
              <a:rPr lang="en-US" dirty="0"/>
              <a:t> </a:t>
            </a:r>
          </a:p>
        </p:txBody>
      </p:sp>
      <p:pic>
        <p:nvPicPr>
          <p:cNvPr id="8" name="Picture 7"/>
          <p:cNvPicPr>
            <a:picLocks noChangeAspect="1"/>
          </p:cNvPicPr>
          <p:nvPr/>
        </p:nvPicPr>
        <p:blipFill>
          <a:blip r:embed="rId6"/>
          <a:stretch>
            <a:fillRect/>
          </a:stretch>
        </p:blipFill>
        <p:spPr>
          <a:xfrm>
            <a:off x="0" y="3893823"/>
            <a:ext cx="9144000" cy="1839433"/>
          </a:xfrm>
          <a:prstGeom prst="rect">
            <a:avLst/>
          </a:prstGeom>
        </p:spPr>
      </p:pic>
    </p:spTree>
    <p:extLst>
      <p:ext uri="{BB962C8B-B14F-4D97-AF65-F5344CB8AC3E}">
        <p14:creationId xmlns:p14="http://schemas.microsoft.com/office/powerpoint/2010/main" val="2795018803"/>
      </p:ext>
    </p:extLst>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80728"/>
            <a:ext cx="8851900" cy="5153025"/>
          </a:xfrm>
        </p:spPr>
        <p:txBody>
          <a:bodyPr/>
          <a:lstStyle/>
          <a:p>
            <a:r>
              <a:rPr lang="en-US" sz="1800" dirty="0"/>
              <a:t>Samira Khan, Chris Wilkerson, </a:t>
            </a:r>
            <a:r>
              <a:rPr lang="en-US" sz="1800" dirty="0" err="1"/>
              <a:t>Zhe</a:t>
            </a:r>
            <a:r>
              <a:rPr lang="en-US" sz="1800" dirty="0"/>
              <a:t> Wang, </a:t>
            </a:r>
            <a:r>
              <a:rPr lang="en-US" sz="1800" dirty="0" err="1"/>
              <a:t>Alaa</a:t>
            </a:r>
            <a:r>
              <a:rPr lang="en-US" sz="1800" dirty="0"/>
              <a:t> R. </a:t>
            </a:r>
            <a:r>
              <a:rPr lang="en-US" sz="1800" dirty="0" err="1"/>
              <a:t>Alameldeen</a:t>
            </a:r>
            <a:r>
              <a:rPr lang="en-US" sz="1800" dirty="0"/>
              <a:t>, </a:t>
            </a:r>
            <a:r>
              <a:rPr lang="en-US" sz="1800" dirty="0" err="1"/>
              <a:t>Donghyuk</a:t>
            </a:r>
            <a:r>
              <a:rPr lang="en-US" sz="1800" dirty="0"/>
              <a:t> Lee, and Onur Mutlu,</a:t>
            </a:r>
            <a:br>
              <a:rPr lang="en-US" sz="1800" dirty="0"/>
            </a:br>
            <a:r>
              <a:rPr lang="en-US" sz="1800" b="1" dirty="0">
                <a:hlinkClick r:id="rId2"/>
              </a:rPr>
              <a:t>"Detecting and Mitigating Data-Dependent DRAM Failures by Exploiting Current Memory Content"</a:t>
            </a:r>
            <a:br>
              <a:rPr lang="en-US" sz="1800" dirty="0"/>
            </a:br>
            <a:r>
              <a:rPr lang="en-US" sz="1800" i="1" dirty="0"/>
              <a:t>Proceedings of the </a:t>
            </a:r>
            <a:r>
              <a:rPr lang="en-US" sz="1800" i="1" dirty="0">
                <a:hlinkClick r:id="rId3"/>
              </a:rPr>
              <a:t>50th International Symposium on Microarchitecture</a:t>
            </a:r>
            <a:r>
              <a:rPr lang="en-US" sz="1800" i="1" dirty="0"/>
              <a:t> (</a:t>
            </a:r>
            <a:r>
              <a:rPr lang="en-US" sz="1800" b="1" i="1" dirty="0"/>
              <a:t>MICRO</a:t>
            </a:r>
            <a:r>
              <a:rPr lang="en-US" sz="1800" i="1" dirty="0"/>
              <a:t>)</a:t>
            </a:r>
            <a:r>
              <a:rPr lang="en-US" sz="1800" dirty="0"/>
              <a:t>, Boston, MA, USA, October 2017. </a:t>
            </a:r>
            <a:br>
              <a:rPr lang="en-US" sz="1800" dirty="0"/>
            </a:br>
            <a:r>
              <a:rPr lang="en-US" sz="1800" dirty="0"/>
              <a:t>[</a:t>
            </a:r>
            <a:r>
              <a:rPr lang="en-US" sz="1800" dirty="0">
                <a:hlinkClick r:id="rId4"/>
              </a:rPr>
              <a:t>Slides (pptx)</a:t>
            </a:r>
            <a:r>
              <a:rPr lang="en-US" sz="1800" dirty="0"/>
              <a:t> </a:t>
            </a:r>
            <a:r>
              <a:rPr lang="en-US" sz="1800" dirty="0">
                <a:hlinkClick r:id="rId5"/>
              </a:rPr>
              <a:t>(pdf)</a:t>
            </a:r>
            <a:r>
              <a:rPr lang="en-US" sz="1800" dirty="0"/>
              <a:t>] [</a:t>
            </a:r>
            <a:r>
              <a:rPr lang="en-US" sz="1800" dirty="0">
                <a:hlinkClick r:id="rId6"/>
              </a:rPr>
              <a:t>Lightning Session Slides (pptx)</a:t>
            </a:r>
            <a:r>
              <a:rPr lang="en-US" sz="1800" dirty="0"/>
              <a:t> </a:t>
            </a:r>
            <a:r>
              <a:rPr lang="en-US" sz="1800" dirty="0">
                <a:hlinkClick r:id="rId7"/>
              </a:rPr>
              <a:t>(pdf)</a:t>
            </a:r>
            <a:r>
              <a:rPr lang="en-US" sz="1800" dirty="0"/>
              <a:t>] [</a:t>
            </a:r>
            <a:r>
              <a:rPr lang="en-US" sz="1800" dirty="0">
                <a:hlinkClick r:id="rId8"/>
              </a:rPr>
              <a:t>Poster (pptx)</a:t>
            </a:r>
            <a:r>
              <a:rPr lang="en-US" sz="1800" dirty="0"/>
              <a:t> </a:t>
            </a:r>
            <a:r>
              <a:rPr lang="en-US" sz="1800" dirty="0">
                <a:hlinkClick r:id="rId9"/>
              </a:rPr>
              <a:t>(pdf)</a:t>
            </a:r>
            <a:r>
              <a:rPr lang="en-US" sz="1800" dirty="0"/>
              <a:t>] </a:t>
            </a: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6" name="Picture 5"/>
          <p:cNvPicPr>
            <a:picLocks noChangeAspect="1"/>
          </p:cNvPicPr>
          <p:nvPr/>
        </p:nvPicPr>
        <p:blipFill>
          <a:blip r:embed="rId10"/>
          <a:stretch>
            <a:fillRect/>
          </a:stretch>
        </p:blipFill>
        <p:spPr>
          <a:xfrm>
            <a:off x="0" y="4042310"/>
            <a:ext cx="9144000" cy="1618938"/>
          </a:xfrm>
          <a:prstGeom prst="rect">
            <a:avLst/>
          </a:prstGeom>
        </p:spPr>
      </p:pic>
      <p:sp>
        <p:nvSpPr>
          <p:cNvPr id="9" name="Title 1"/>
          <p:cNvSpPr>
            <a:spLocks noGrp="1"/>
          </p:cNvSpPr>
          <p:nvPr>
            <p:ph type="title"/>
          </p:nvPr>
        </p:nvSpPr>
        <p:spPr>
          <a:xfrm>
            <a:off x="107504" y="152400"/>
            <a:ext cx="9036496" cy="1066800"/>
          </a:xfrm>
        </p:spPr>
        <p:txBody>
          <a:bodyPr/>
          <a:lstStyle/>
          <a:p>
            <a:r>
              <a:rPr lang="en-US" dirty="0"/>
              <a:t>Handling Data-Dependent </a:t>
            </a:r>
            <a:r>
              <a:rPr lang="en-US"/>
              <a:t>Failures </a:t>
            </a:r>
            <a:r>
              <a:rPr lang="en-US" sz="2600" b="1">
                <a:solidFill>
                  <a:srgbClr val="006633"/>
                </a:solidFill>
              </a:rPr>
              <a:t>[MICRO’17]</a:t>
            </a:r>
            <a:r>
              <a:rPr lang="en-US" sz="2600"/>
              <a:t> </a:t>
            </a:r>
            <a:r>
              <a:rPr lang="en-US"/>
              <a:t> </a:t>
            </a:r>
            <a:endParaRPr lang="en-US" dirty="0"/>
          </a:p>
        </p:txBody>
      </p:sp>
    </p:spTree>
    <p:extLst>
      <p:ext uri="{BB962C8B-B14F-4D97-AF65-F5344CB8AC3E}">
        <p14:creationId xmlns:p14="http://schemas.microsoft.com/office/powerpoint/2010/main" val="4191946850"/>
      </p:ext>
    </p:extLst>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Handling Both DPD and VRT </a:t>
            </a:r>
            <a:r>
              <a:rPr lang="en-US" sz="2600" b="1" dirty="0"/>
              <a:t>[ISCA’17]</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p:cNvPicPr>
            <a:picLocks noChangeAspect="1"/>
          </p:cNvPicPr>
          <p:nvPr/>
        </p:nvPicPr>
        <p:blipFill>
          <a:blip r:embed="rId2"/>
          <a:stretch>
            <a:fillRect/>
          </a:stretch>
        </p:blipFill>
        <p:spPr>
          <a:xfrm>
            <a:off x="0" y="4548800"/>
            <a:ext cx="9144000" cy="1904536"/>
          </a:xfrm>
          <a:prstGeom prst="rect">
            <a:avLst/>
          </a:prstGeom>
        </p:spPr>
      </p:pic>
      <p:sp>
        <p:nvSpPr>
          <p:cNvPr id="6" name="Content Placeholder 2"/>
          <p:cNvSpPr>
            <a:spLocks noGrp="1"/>
          </p:cNvSpPr>
          <p:nvPr>
            <p:ph idx="1"/>
          </p:nvPr>
        </p:nvSpPr>
        <p:spPr>
          <a:xfrm>
            <a:off x="228600" y="980728"/>
            <a:ext cx="8610600" cy="5153025"/>
          </a:xfrm>
        </p:spPr>
        <p:txBody>
          <a:bodyPr/>
          <a:lstStyle/>
          <a:p>
            <a:r>
              <a:rPr lang="en-US" sz="1800" dirty="0"/>
              <a:t>Minesh Patel, </a:t>
            </a:r>
            <a:r>
              <a:rPr lang="en-US" sz="1800" dirty="0" err="1"/>
              <a:t>Jeremie</a:t>
            </a:r>
            <a:r>
              <a:rPr lang="en-US" sz="1800" dirty="0"/>
              <a:t> S. Kim, and Onur Mutlu,</a:t>
            </a:r>
            <a:br>
              <a:rPr lang="en-US" sz="1800" dirty="0"/>
            </a:br>
            <a:r>
              <a:rPr lang="en-US" sz="1800" b="1" dirty="0">
                <a:hlinkClick r:id="rId3"/>
              </a:rPr>
              <a:t>"The Reach Profiler (REAPER): Enabling the Mitigation of DRAM Retention Failures via Profiling at Aggressive Conditions"</a:t>
            </a:r>
            <a:br>
              <a:rPr lang="en-US" sz="1800" dirty="0"/>
            </a:br>
            <a:r>
              <a:rPr lang="en-US" sz="1800" i="1" dirty="0"/>
              <a:t>Proceedings of the </a:t>
            </a:r>
            <a:r>
              <a:rPr lang="en-US" sz="1800" i="1" dirty="0">
                <a:hlinkClick r:id="rId4"/>
              </a:rPr>
              <a:t>44th International Symposium on Computer Architecture</a:t>
            </a:r>
            <a:r>
              <a:rPr lang="en-US" sz="1800" i="1" dirty="0"/>
              <a:t> (</a:t>
            </a:r>
            <a:r>
              <a:rPr lang="en-US" sz="1800" b="1" i="1" dirty="0"/>
              <a:t>ISCA</a:t>
            </a:r>
            <a:r>
              <a:rPr lang="en-US" sz="1800" i="1" dirty="0"/>
              <a:t>)</a:t>
            </a:r>
            <a:r>
              <a:rPr lang="en-US" sz="1800" dirty="0"/>
              <a:t>, Toronto, Canada, June 2017. </a:t>
            </a:r>
            <a:br>
              <a:rPr lang="en-US" sz="1800" dirty="0"/>
            </a:br>
            <a:r>
              <a:rPr lang="en-US" sz="1800" dirty="0"/>
              <a:t>[</a:t>
            </a:r>
            <a:r>
              <a:rPr lang="en-US" sz="1800" dirty="0">
                <a:hlinkClick r:id="rId5"/>
              </a:rPr>
              <a:t>Slides (pptx)</a:t>
            </a:r>
            <a:r>
              <a:rPr lang="en-US" sz="1800" dirty="0"/>
              <a:t> </a:t>
            </a:r>
            <a:r>
              <a:rPr lang="en-US" sz="1800" dirty="0">
                <a:hlinkClick r:id="rId6"/>
              </a:rPr>
              <a:t>(pdf)</a:t>
            </a:r>
            <a:r>
              <a:rPr lang="en-US" sz="1800" dirty="0"/>
              <a:t>] </a:t>
            </a:r>
            <a:br>
              <a:rPr lang="en-US" sz="1800" dirty="0"/>
            </a:br>
            <a:r>
              <a:rPr lang="en-US" sz="1800" dirty="0"/>
              <a:t>[</a:t>
            </a:r>
            <a:r>
              <a:rPr lang="en-US" sz="1800" dirty="0">
                <a:hlinkClick r:id="rId7"/>
              </a:rPr>
              <a:t>Lightning Session Slides (pptx)</a:t>
            </a:r>
            <a:r>
              <a:rPr lang="en-US" sz="1800" dirty="0"/>
              <a:t> </a:t>
            </a:r>
            <a:r>
              <a:rPr lang="en-US" sz="1800" dirty="0">
                <a:hlinkClick r:id="rId8"/>
              </a:rPr>
              <a:t>(pdf)</a:t>
            </a:r>
            <a:r>
              <a:rPr lang="en-US" sz="1800" dirty="0"/>
              <a:t>] </a:t>
            </a:r>
          </a:p>
          <a:p>
            <a:endParaRPr lang="en-US" sz="1800" dirty="0"/>
          </a:p>
          <a:p>
            <a:r>
              <a:rPr lang="en-US" sz="1800" dirty="0">
                <a:solidFill>
                  <a:srgbClr val="FF0000"/>
                </a:solidFill>
              </a:rPr>
              <a:t>First experimental analysis of (mobile) LPDDR4 chips</a:t>
            </a:r>
          </a:p>
          <a:p>
            <a:r>
              <a:rPr lang="en-US" sz="1800" dirty="0">
                <a:solidFill>
                  <a:srgbClr val="FF0000"/>
                </a:solidFill>
              </a:rPr>
              <a:t>Analyzes the complex tradeoff space of retention time profiling</a:t>
            </a:r>
          </a:p>
          <a:p>
            <a:r>
              <a:rPr lang="en-US" sz="1800" dirty="0">
                <a:solidFill>
                  <a:srgbClr val="FF0000"/>
                </a:solidFill>
              </a:rPr>
              <a:t>Idea: enable fast and robust profiling at higher refresh intervals &amp; temperatures</a:t>
            </a:r>
            <a:endParaRPr lang="en-US" dirty="0">
              <a:solidFill>
                <a:srgbClr val="FF0000"/>
              </a:solidFill>
            </a:endParaRPr>
          </a:p>
        </p:txBody>
      </p:sp>
    </p:spTree>
    <p:extLst>
      <p:ext uri="{BB962C8B-B14F-4D97-AF65-F5344CB8AC3E}">
        <p14:creationId xmlns:p14="http://schemas.microsoft.com/office/powerpoint/2010/main" val="13628577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884238"/>
          </a:xfrm>
        </p:spPr>
        <p:txBody>
          <a:bodyPr/>
          <a:lstStyle/>
          <a:p>
            <a:r>
              <a:rPr lang="en-US" dirty="0"/>
              <a:t>Large-Scale Failure Analysis of DRAM Chips</a:t>
            </a:r>
          </a:p>
        </p:txBody>
      </p:sp>
      <p:sp>
        <p:nvSpPr>
          <p:cNvPr id="3" name="Content Placeholder 2"/>
          <p:cNvSpPr>
            <a:spLocks noGrp="1"/>
          </p:cNvSpPr>
          <p:nvPr>
            <p:ph idx="1"/>
          </p:nvPr>
        </p:nvSpPr>
        <p:spPr>
          <a:xfrm>
            <a:off x="228600" y="980728"/>
            <a:ext cx="8610600" cy="5153025"/>
          </a:xfrm>
        </p:spPr>
        <p:txBody>
          <a:bodyPr/>
          <a:lstStyle/>
          <a:p>
            <a:r>
              <a:rPr lang="en-US" dirty="0">
                <a:solidFill>
                  <a:srgbClr val="0000FF"/>
                </a:solidFill>
              </a:rPr>
              <a:t>Analysis and modeling of memory errors found in all of Facebook’s server fleet</a:t>
            </a:r>
          </a:p>
          <a:p>
            <a:endParaRPr lang="en-US" dirty="0"/>
          </a:p>
          <a:p>
            <a:r>
              <a:rPr lang="en-US" sz="2000" dirty="0"/>
              <a:t>Justin Meza, </a:t>
            </a:r>
            <a:r>
              <a:rPr lang="en-US" sz="2000" dirty="0" err="1"/>
              <a:t>Qiang</a:t>
            </a:r>
            <a:r>
              <a:rPr lang="en-US" sz="2000" dirty="0"/>
              <a:t> Wu, </a:t>
            </a:r>
            <a:r>
              <a:rPr lang="en-US" sz="2000" dirty="0" err="1"/>
              <a:t>Sanjeev</a:t>
            </a:r>
            <a:r>
              <a:rPr lang="en-US" sz="2000" dirty="0"/>
              <a:t> Kumar, and Onur Mutlu,</a:t>
            </a:r>
            <a:br>
              <a:rPr lang="en-US" sz="2000" dirty="0"/>
            </a:br>
            <a:r>
              <a:rPr lang="en-US" sz="2000" b="1" dirty="0">
                <a:hlinkClick r:id="rId2"/>
              </a:rPr>
              <a:t>"Revisiting Memory Errors in Large-Scale Production Data Centers: Analysis and Modeling of New Trends from the Field"</a:t>
            </a:r>
            <a:r>
              <a:rPr lang="en-US" sz="2000" dirty="0"/>
              <a:t> </a:t>
            </a:r>
            <a:br>
              <a:rPr lang="en-US" sz="2000" dirty="0"/>
            </a:br>
            <a:r>
              <a:rPr lang="en-US" sz="2000" i="1" dirty="0"/>
              <a:t>Proceedings of the </a:t>
            </a:r>
            <a:r>
              <a:rPr lang="en-US" sz="2000" i="1" dirty="0">
                <a:hlinkClick r:id="rId3"/>
              </a:rPr>
              <a:t>45th Annual IEEE/IFIP International Conference on Dependable Systems and Networks</a:t>
            </a:r>
            <a:r>
              <a:rPr lang="en-US" sz="2000" i="1" dirty="0"/>
              <a:t> (</a:t>
            </a:r>
            <a:r>
              <a:rPr lang="en-US" sz="2000" b="1" i="1" dirty="0"/>
              <a:t>DSN</a:t>
            </a:r>
            <a:r>
              <a:rPr lang="en-US" sz="2000" i="1" dirty="0"/>
              <a:t>)</a:t>
            </a:r>
            <a:r>
              <a:rPr lang="en-US" sz="2000" dirty="0"/>
              <a:t>, Rio de Janeiro, Brazil, June 2015.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r>
              <a:rPr lang="en-US" sz="2000" dirty="0">
                <a:hlinkClick r:id="rId6"/>
              </a:rPr>
              <a:t>DRAM Error Model</a:t>
            </a:r>
            <a:r>
              <a:rPr lang="en-US" sz="2000" dirty="0"/>
              <a:t>] </a:t>
            </a:r>
          </a:p>
        </p:txBody>
      </p:sp>
      <p:sp>
        <p:nvSpPr>
          <p:cNvPr id="4" name="Slide Number Placeholder 3"/>
          <p:cNvSpPr>
            <a:spLocks noGrp="1"/>
          </p:cNvSpPr>
          <p:nvPr>
            <p:ph type="sldNum" sz="quarter" idx="11"/>
          </p:nvPr>
        </p:nvSpPr>
        <p:spPr/>
        <p:txBody>
          <a:bodyPr/>
          <a:lstStyle/>
          <a:p>
            <a:pPr>
              <a:defRPr/>
            </a:pPr>
            <a:fld id="{60169019-BB41-6245-A1FF-2891AF14670E}" type="slidenum">
              <a:rPr lang="en-US" smtClean="0">
                <a:solidFill>
                  <a:srgbClr val="000000"/>
                </a:solidFill>
              </a:rPr>
              <a:pPr>
                <a:defRPr/>
              </a:pPr>
              <a:t>11</a:t>
            </a:fld>
            <a:endParaRPr lang="en-US">
              <a:solidFill>
                <a:srgbClr val="000000"/>
              </a:solidFill>
            </a:endParaRPr>
          </a:p>
        </p:txBody>
      </p:sp>
      <p:pic>
        <p:nvPicPr>
          <p:cNvPr id="5" name="Picture 4"/>
          <p:cNvPicPr>
            <a:picLocks noChangeAspect="1"/>
          </p:cNvPicPr>
          <p:nvPr/>
        </p:nvPicPr>
        <p:blipFill>
          <a:blip r:embed="rId7"/>
          <a:stretch>
            <a:fillRect/>
          </a:stretch>
        </p:blipFill>
        <p:spPr>
          <a:xfrm>
            <a:off x="0" y="4941168"/>
            <a:ext cx="9144000" cy="1475117"/>
          </a:xfrm>
          <a:prstGeom prst="rect">
            <a:avLst/>
          </a:prstGeom>
        </p:spPr>
      </p:pic>
    </p:spTree>
    <p:extLst>
      <p:ext uri="{BB962C8B-B14F-4D97-AF65-F5344CB8AC3E}">
        <p14:creationId xmlns:p14="http://schemas.microsoft.com/office/powerpoint/2010/main" val="18363643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Title 1"/>
          <p:cNvSpPr txBox="1">
            <a:spLocks/>
          </p:cNvSpPr>
          <p:nvPr/>
        </p:nvSpPr>
        <p:spPr>
          <a:xfrm>
            <a:off x="0" y="0"/>
            <a:ext cx="9144000" cy="2385088"/>
          </a:xfrm>
          <a:prstGeom prst="rect">
            <a:avLst/>
          </a:prstGeom>
          <a:solidFill>
            <a:schemeClr val="accent6">
              <a:lumMod val="75000"/>
            </a:schemeClr>
          </a:solidFill>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6600" b="1" i="0" u="none" strike="noStrike" kern="1200" cap="none" spc="0" normalizeH="0" baseline="0" noProof="0" dirty="0">
              <a:ln>
                <a:noFill/>
              </a:ln>
              <a:solidFill>
                <a:srgbClr val="70AD47"/>
              </a:solidFill>
              <a:effectLst/>
              <a:uLnTx/>
              <a:uFillTx/>
              <a:latin typeface="Calibri Light" panose="020F0302020204030204"/>
              <a:ea typeface="+mj-ea"/>
              <a:cs typeface="+mj-cs"/>
            </a:endParaRPr>
          </a:p>
        </p:txBody>
      </p:sp>
      <p:sp>
        <p:nvSpPr>
          <p:cNvPr id="102" name="Title 1"/>
          <p:cNvSpPr>
            <a:spLocks noGrp="1"/>
          </p:cNvSpPr>
          <p:nvPr>
            <p:ph type="ctrTitle" idx="4294967295"/>
          </p:nvPr>
        </p:nvSpPr>
        <p:spPr>
          <a:xfrm>
            <a:off x="0" y="170332"/>
            <a:ext cx="9144000" cy="2051158"/>
          </a:xfrm>
          <a:prstGeom prst="rect">
            <a:avLst/>
          </a:prstGeom>
          <a:noFill/>
        </p:spPr>
        <p:txBody>
          <a:bodyPr anchor="ctr">
            <a:noAutofit/>
          </a:bodyPr>
          <a:lstStyle/>
          <a:p>
            <a:pPr algn="ctr">
              <a:lnSpc>
                <a:spcPct val="100000"/>
              </a:lnSpc>
            </a:pPr>
            <a:r>
              <a:rPr lang="tr-TR" sz="5000" b="1" i="1" dirty="0">
                <a:solidFill>
                  <a:schemeClr val="bg1">
                    <a:lumMod val="95000"/>
                  </a:schemeClr>
                </a:solidFill>
                <a:latin typeface="Cambria"/>
                <a:cs typeface="Cambria"/>
              </a:rPr>
              <a:t>The Reach Profiler (REAPER):</a:t>
            </a:r>
            <a:br>
              <a:rPr lang="tr-TR" sz="5400" b="1" i="1" dirty="0">
                <a:solidFill>
                  <a:schemeClr val="bg1">
                    <a:lumMod val="95000"/>
                  </a:schemeClr>
                </a:solidFill>
                <a:latin typeface="Cambria"/>
                <a:cs typeface="Cambria"/>
              </a:rPr>
            </a:br>
            <a:r>
              <a:rPr lang="en-US" sz="2800" dirty="0">
                <a:solidFill>
                  <a:schemeClr val="bg1">
                    <a:lumMod val="95000"/>
                  </a:schemeClr>
                </a:solidFill>
                <a:latin typeface="Cambria"/>
                <a:cs typeface="Cambria"/>
              </a:rPr>
              <a:t>Enabling the Mitigation of DRAM Retention Failures</a:t>
            </a:r>
            <a:br>
              <a:rPr lang="en-US" sz="2800" dirty="0">
                <a:solidFill>
                  <a:schemeClr val="bg1">
                    <a:lumMod val="95000"/>
                  </a:schemeClr>
                </a:solidFill>
                <a:latin typeface="Cambria"/>
                <a:cs typeface="Cambria"/>
              </a:rPr>
            </a:br>
            <a:r>
              <a:rPr lang="en-US" sz="2800" dirty="0">
                <a:solidFill>
                  <a:schemeClr val="bg1">
                    <a:lumMod val="95000"/>
                  </a:schemeClr>
                </a:solidFill>
                <a:latin typeface="Cambria"/>
                <a:cs typeface="Cambria"/>
              </a:rPr>
              <a:t>via Profiling at Aggressive Conditions</a:t>
            </a:r>
            <a:endParaRPr lang="en-US" sz="2800" b="1" dirty="0">
              <a:solidFill>
                <a:schemeClr val="bg1">
                  <a:lumMod val="95000"/>
                </a:schemeClr>
              </a:solidFill>
              <a:latin typeface="Cambria"/>
              <a:cs typeface="Cambria"/>
            </a:endParaRPr>
          </a:p>
        </p:txBody>
      </p:sp>
      <p:sp>
        <p:nvSpPr>
          <p:cNvPr id="103" name="Subtitle 2"/>
          <p:cNvSpPr>
            <a:spLocks noGrp="1"/>
          </p:cNvSpPr>
          <p:nvPr>
            <p:ph type="subTitle" idx="4294967295"/>
          </p:nvPr>
        </p:nvSpPr>
        <p:spPr>
          <a:xfrm>
            <a:off x="228600" y="2852803"/>
            <a:ext cx="8686800" cy="724829"/>
          </a:xfrm>
          <a:prstGeom prst="rect">
            <a:avLst/>
          </a:prstGeom>
        </p:spPr>
        <p:txBody>
          <a:bodyPr anchor="ctr">
            <a:noAutofit/>
          </a:bodyPr>
          <a:lstStyle/>
          <a:p>
            <a:pPr marL="0" indent="0" algn="ctr">
              <a:buNone/>
            </a:pPr>
            <a:r>
              <a:rPr lang="en-US" sz="2800" b="1" dirty="0">
                <a:latin typeface="Cambria"/>
                <a:cs typeface="Cambria"/>
              </a:rPr>
              <a:t>Minesh Patel	</a:t>
            </a:r>
            <a:r>
              <a:rPr lang="en-US" sz="2800" b="1" dirty="0" err="1">
                <a:latin typeface="Cambria"/>
                <a:cs typeface="Cambria"/>
              </a:rPr>
              <a:t>Jeremie</a:t>
            </a:r>
            <a:r>
              <a:rPr lang="en-US" sz="2800" b="1" dirty="0">
                <a:latin typeface="Cambria"/>
                <a:cs typeface="Cambria"/>
              </a:rPr>
              <a:t> S. Kim</a:t>
            </a:r>
          </a:p>
          <a:p>
            <a:pPr marL="0" indent="0" algn="ctr">
              <a:buNone/>
            </a:pPr>
            <a:r>
              <a:rPr lang="en-US" sz="2800" b="1" dirty="0" err="1">
                <a:latin typeface="Cambria"/>
                <a:cs typeface="Cambria"/>
              </a:rPr>
              <a:t>Onur</a:t>
            </a:r>
            <a:r>
              <a:rPr lang="en-US" sz="2800" b="1" dirty="0">
                <a:latin typeface="Cambria"/>
                <a:cs typeface="Cambria"/>
              </a:rPr>
              <a:t> </a:t>
            </a:r>
            <a:r>
              <a:rPr lang="en-US" sz="2800" b="1" dirty="0" err="1">
                <a:latin typeface="Cambria"/>
                <a:cs typeface="Cambria"/>
              </a:rPr>
              <a:t>Mutlu</a:t>
            </a:r>
            <a:endParaRPr lang="en-US" sz="2800" dirty="0">
              <a:latin typeface="Cambria"/>
              <a:cs typeface="Cambria"/>
            </a:endParaRPr>
          </a:p>
        </p:txBody>
      </p:sp>
      <p:pic>
        <p:nvPicPr>
          <p:cNvPr id="1026" name="Picture 2" descr="http://www.euroc-project.eu/fileadmin/imgEuroc/eurocConsortiumLogos/ethLogo.p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998896" y="5779568"/>
            <a:ext cx="2397512" cy="49249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seaphages.org/media/institutions/Burgundy_CMU_JPG_Logo.jpg"/>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a:stretch/>
        </p:blipFill>
        <p:spPr bwMode="auto">
          <a:xfrm>
            <a:off x="4330469" y="5740299"/>
            <a:ext cx="4085528" cy="66962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1"/>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5018133" y="4320722"/>
            <a:ext cx="2710200" cy="783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469942" y="4246496"/>
            <a:ext cx="1323444" cy="1123439"/>
          </a:xfrm>
          <a:prstGeom prst="rect">
            <a:avLst/>
          </a:prstGeom>
        </p:spPr>
      </p:pic>
    </p:spTree>
    <p:extLst>
      <p:ext uri="{BB962C8B-B14F-4D97-AF65-F5344CB8AC3E}">
        <p14:creationId xmlns:p14="http://schemas.microsoft.com/office/powerpoint/2010/main" val="355882445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54340" y="1905711"/>
            <a:ext cx="1499046" cy="3408260"/>
          </a:xfrm>
          <a:prstGeom prst="rect">
            <a:avLst/>
          </a:prstGeom>
        </p:spPr>
      </p:pic>
      <p:sp>
        <p:nvSpPr>
          <p:cNvPr id="5" name="Rounded Rectangle 4"/>
          <p:cNvSpPr/>
          <p:nvPr/>
        </p:nvSpPr>
        <p:spPr>
          <a:xfrm>
            <a:off x="800576" y="2193361"/>
            <a:ext cx="630556" cy="491490"/>
          </a:xfrm>
          <a:prstGeom prst="roundRect">
            <a:avLst>
              <a:gd name="adj" fmla="val 11582"/>
            </a:avLst>
          </a:prstGeom>
          <a:noFill/>
          <a:ln w="38100">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ounded Rectangle 6"/>
          <p:cNvSpPr/>
          <p:nvPr/>
        </p:nvSpPr>
        <p:spPr>
          <a:xfrm rot="16200000">
            <a:off x="3315767" y="334157"/>
            <a:ext cx="5230028" cy="6067514"/>
          </a:xfrm>
          <a:prstGeom prst="roundRect">
            <a:avLst>
              <a:gd name="adj" fmla="val 7125"/>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mn-ea"/>
              <a:cs typeface="+mn-cs"/>
            </a:endParaRPr>
          </a:p>
        </p:txBody>
      </p:sp>
      <p:cxnSp>
        <p:nvCxnSpPr>
          <p:cNvPr id="9" name="Straight Connector 8"/>
          <p:cNvCxnSpPr/>
          <p:nvPr/>
        </p:nvCxnSpPr>
        <p:spPr>
          <a:xfrm flipV="1">
            <a:off x="1412072" y="844060"/>
            <a:ext cx="1615949" cy="1349303"/>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422504" y="2684851"/>
            <a:ext cx="1506870" cy="3082901"/>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75" name="Group 74"/>
          <p:cNvGrpSpPr/>
          <p:nvPr/>
        </p:nvGrpSpPr>
        <p:grpSpPr>
          <a:xfrm>
            <a:off x="3238602" y="1057397"/>
            <a:ext cx="5409741" cy="4633800"/>
            <a:chOff x="664770" y="253326"/>
            <a:chExt cx="5095950" cy="4365017"/>
          </a:xfrm>
        </p:grpSpPr>
        <p:grpSp>
          <p:nvGrpSpPr>
            <p:cNvPr id="20" name="Group 19"/>
            <p:cNvGrpSpPr/>
            <p:nvPr/>
          </p:nvGrpSpPr>
          <p:grpSpPr>
            <a:xfrm>
              <a:off x="1143000" y="1272846"/>
              <a:ext cx="4191000" cy="2148948"/>
              <a:chOff x="1143000" y="2139658"/>
              <a:chExt cx="4191000" cy="2148948"/>
            </a:xfrm>
          </p:grpSpPr>
          <p:cxnSp>
            <p:nvCxnSpPr>
              <p:cNvPr id="21" name="Straight Connector 20"/>
              <p:cNvCxnSpPr/>
              <p:nvPr/>
            </p:nvCxnSpPr>
            <p:spPr>
              <a:xfrm flipH="1">
                <a:off x="1143000" y="2139658"/>
                <a:ext cx="4191000" cy="0"/>
              </a:xfrm>
              <a:prstGeom prst="line">
                <a:avLst/>
              </a:prstGeom>
              <a:solidFill>
                <a:schemeClr val="tx1">
                  <a:lumMod val="65000"/>
                  <a:lumOff val="35000"/>
                </a:schemeClr>
              </a:solidFill>
              <a:ln w="38100" cap="rnd">
                <a:solidFill>
                  <a:schemeClr val="tx1">
                    <a:lumMod val="50000"/>
                    <a:lumOff val="50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1143000" y="2853916"/>
                <a:ext cx="4191000" cy="0"/>
              </a:xfrm>
              <a:prstGeom prst="line">
                <a:avLst/>
              </a:prstGeom>
              <a:solidFill>
                <a:schemeClr val="tx1">
                  <a:lumMod val="65000"/>
                  <a:lumOff val="35000"/>
                </a:schemeClr>
              </a:solidFill>
              <a:ln w="38100" cap="rnd">
                <a:solidFill>
                  <a:schemeClr val="tx1">
                    <a:lumMod val="50000"/>
                    <a:lumOff val="50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1143000" y="3571260"/>
                <a:ext cx="4191000" cy="0"/>
              </a:xfrm>
              <a:prstGeom prst="line">
                <a:avLst/>
              </a:prstGeom>
              <a:solidFill>
                <a:schemeClr val="tx1">
                  <a:lumMod val="65000"/>
                  <a:lumOff val="35000"/>
                </a:schemeClr>
              </a:solidFill>
              <a:ln w="38100" cap="rnd">
                <a:solidFill>
                  <a:schemeClr val="tx1">
                    <a:lumMod val="50000"/>
                    <a:lumOff val="50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1143000" y="4288606"/>
                <a:ext cx="4191000" cy="0"/>
              </a:xfrm>
              <a:prstGeom prst="line">
                <a:avLst/>
              </a:prstGeom>
              <a:solidFill>
                <a:schemeClr val="tx1">
                  <a:lumMod val="65000"/>
                  <a:lumOff val="35000"/>
                </a:schemeClr>
              </a:solidFill>
              <a:ln w="38100" cap="rnd">
                <a:solidFill>
                  <a:schemeClr val="tx1">
                    <a:lumMod val="50000"/>
                    <a:lumOff val="50000"/>
                  </a:schemeClr>
                </a:solidFill>
                <a:prstDash val="solid"/>
                <a:round/>
              </a:ln>
            </p:spPr>
            <p:style>
              <a:lnRef idx="1">
                <a:schemeClr val="accent1"/>
              </a:lnRef>
              <a:fillRef idx="0">
                <a:schemeClr val="accent1"/>
              </a:fillRef>
              <a:effectRef idx="0">
                <a:schemeClr val="accent1"/>
              </a:effectRef>
              <a:fontRef idx="minor">
                <a:schemeClr val="tx1"/>
              </a:fontRef>
            </p:style>
          </p:cxnSp>
        </p:grpSp>
        <p:grpSp>
          <p:nvGrpSpPr>
            <p:cNvPr id="25" name="Group 24"/>
            <p:cNvGrpSpPr/>
            <p:nvPr/>
          </p:nvGrpSpPr>
          <p:grpSpPr>
            <a:xfrm>
              <a:off x="1820505" y="253326"/>
              <a:ext cx="2560320" cy="3937674"/>
              <a:chOff x="3179064" y="1120138"/>
              <a:chExt cx="2560320" cy="3937674"/>
            </a:xfrm>
          </p:grpSpPr>
          <p:grpSp>
            <p:nvGrpSpPr>
              <p:cNvPr id="26" name="Group 25"/>
              <p:cNvGrpSpPr/>
              <p:nvPr/>
            </p:nvGrpSpPr>
            <p:grpSpPr>
              <a:xfrm>
                <a:off x="4451604" y="1120138"/>
                <a:ext cx="0" cy="3937674"/>
                <a:chOff x="3179064" y="1173480"/>
                <a:chExt cx="0" cy="3937674"/>
              </a:xfrm>
            </p:grpSpPr>
            <p:cxnSp>
              <p:nvCxnSpPr>
                <p:cNvPr id="39" name="Straight Connector 38"/>
                <p:cNvCxnSpPr/>
                <p:nvPr/>
              </p:nvCxnSpPr>
              <p:spPr>
                <a:xfrm flipV="1">
                  <a:off x="3179064" y="1600200"/>
                  <a:ext cx="0" cy="3510954"/>
                </a:xfrm>
                <a:prstGeom prst="line">
                  <a:avLst/>
                </a:prstGeom>
                <a:solidFill>
                  <a:schemeClr val="tx1">
                    <a:lumMod val="65000"/>
                    <a:lumOff val="35000"/>
                  </a:schemeClr>
                </a:solidFill>
                <a:ln w="38100" cap="rnd">
                  <a:solidFill>
                    <a:schemeClr val="tx1">
                      <a:lumMod val="50000"/>
                      <a:lumOff val="50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V="1">
                  <a:off x="3179064" y="1173480"/>
                  <a:ext cx="0" cy="350520"/>
                </a:xfrm>
                <a:prstGeom prst="line">
                  <a:avLst/>
                </a:prstGeom>
                <a:solidFill>
                  <a:schemeClr val="tx1">
                    <a:lumMod val="65000"/>
                    <a:lumOff val="35000"/>
                  </a:schemeClr>
                </a:solidFill>
                <a:ln w="38100" cap="rnd">
                  <a:solidFill>
                    <a:schemeClr val="tx1">
                      <a:lumMod val="50000"/>
                      <a:lumOff val="50000"/>
                    </a:schemeClr>
                  </a:solidFill>
                  <a:prstDash val="sysDot"/>
                  <a:round/>
                </a:ln>
              </p:spPr>
              <p:style>
                <a:lnRef idx="1">
                  <a:schemeClr val="accent1"/>
                </a:lnRef>
                <a:fillRef idx="0">
                  <a:schemeClr val="accent1"/>
                </a:fillRef>
                <a:effectRef idx="0">
                  <a:schemeClr val="accent1"/>
                </a:effectRef>
                <a:fontRef idx="minor">
                  <a:schemeClr val="tx1"/>
                </a:fontRef>
              </p:style>
            </p:cxnSp>
          </p:grpSp>
          <p:grpSp>
            <p:nvGrpSpPr>
              <p:cNvPr id="27" name="Group 26"/>
              <p:cNvGrpSpPr/>
              <p:nvPr/>
            </p:nvGrpSpPr>
            <p:grpSpPr>
              <a:xfrm>
                <a:off x="5099304" y="1120138"/>
                <a:ext cx="0" cy="3937674"/>
                <a:chOff x="3179064" y="1173480"/>
                <a:chExt cx="0" cy="3937674"/>
              </a:xfrm>
            </p:grpSpPr>
            <p:cxnSp>
              <p:nvCxnSpPr>
                <p:cNvPr id="37" name="Straight Connector 36"/>
                <p:cNvCxnSpPr/>
                <p:nvPr/>
              </p:nvCxnSpPr>
              <p:spPr>
                <a:xfrm flipV="1">
                  <a:off x="3179064" y="1600200"/>
                  <a:ext cx="0" cy="3510954"/>
                </a:xfrm>
                <a:prstGeom prst="line">
                  <a:avLst/>
                </a:prstGeom>
                <a:solidFill>
                  <a:schemeClr val="tx1">
                    <a:lumMod val="65000"/>
                    <a:lumOff val="35000"/>
                  </a:schemeClr>
                </a:solidFill>
                <a:ln w="38100" cap="rnd">
                  <a:solidFill>
                    <a:schemeClr val="tx1">
                      <a:lumMod val="50000"/>
                      <a:lumOff val="50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3179064" y="1173480"/>
                  <a:ext cx="0" cy="350520"/>
                </a:xfrm>
                <a:prstGeom prst="line">
                  <a:avLst/>
                </a:prstGeom>
                <a:solidFill>
                  <a:schemeClr val="tx1">
                    <a:lumMod val="65000"/>
                    <a:lumOff val="35000"/>
                  </a:schemeClr>
                </a:solidFill>
                <a:ln w="38100" cap="rnd">
                  <a:solidFill>
                    <a:schemeClr val="tx1">
                      <a:lumMod val="50000"/>
                      <a:lumOff val="50000"/>
                    </a:schemeClr>
                  </a:solidFill>
                  <a:prstDash val="sysDot"/>
                  <a:round/>
                </a:ln>
              </p:spPr>
              <p:style>
                <a:lnRef idx="1">
                  <a:schemeClr val="accent1"/>
                </a:lnRef>
                <a:fillRef idx="0">
                  <a:schemeClr val="accent1"/>
                </a:fillRef>
                <a:effectRef idx="0">
                  <a:schemeClr val="accent1"/>
                </a:effectRef>
                <a:fontRef idx="minor">
                  <a:schemeClr val="tx1"/>
                </a:fontRef>
              </p:style>
            </p:cxnSp>
          </p:grpSp>
          <p:grpSp>
            <p:nvGrpSpPr>
              <p:cNvPr id="28" name="Group 27"/>
              <p:cNvGrpSpPr/>
              <p:nvPr/>
            </p:nvGrpSpPr>
            <p:grpSpPr>
              <a:xfrm>
                <a:off x="5739384" y="1120138"/>
                <a:ext cx="0" cy="3937674"/>
                <a:chOff x="3179064" y="1173480"/>
                <a:chExt cx="0" cy="3937674"/>
              </a:xfrm>
            </p:grpSpPr>
            <p:cxnSp>
              <p:nvCxnSpPr>
                <p:cNvPr id="35" name="Straight Connector 34"/>
                <p:cNvCxnSpPr/>
                <p:nvPr/>
              </p:nvCxnSpPr>
              <p:spPr>
                <a:xfrm flipV="1">
                  <a:off x="3179064" y="1600200"/>
                  <a:ext cx="0" cy="3510954"/>
                </a:xfrm>
                <a:prstGeom prst="line">
                  <a:avLst/>
                </a:prstGeom>
                <a:solidFill>
                  <a:schemeClr val="tx1">
                    <a:lumMod val="65000"/>
                    <a:lumOff val="35000"/>
                  </a:schemeClr>
                </a:solidFill>
                <a:ln w="38100" cap="rnd">
                  <a:solidFill>
                    <a:schemeClr val="tx1">
                      <a:lumMod val="50000"/>
                      <a:lumOff val="50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3179064" y="1173480"/>
                  <a:ext cx="0" cy="350520"/>
                </a:xfrm>
                <a:prstGeom prst="line">
                  <a:avLst/>
                </a:prstGeom>
                <a:solidFill>
                  <a:schemeClr val="tx1">
                    <a:lumMod val="65000"/>
                    <a:lumOff val="35000"/>
                  </a:schemeClr>
                </a:solidFill>
                <a:ln w="38100" cap="rnd">
                  <a:solidFill>
                    <a:schemeClr val="tx1">
                      <a:lumMod val="50000"/>
                      <a:lumOff val="50000"/>
                    </a:schemeClr>
                  </a:solidFill>
                  <a:prstDash val="sysDot"/>
                  <a:round/>
                </a:ln>
              </p:spPr>
              <p:style>
                <a:lnRef idx="1">
                  <a:schemeClr val="accent1"/>
                </a:lnRef>
                <a:fillRef idx="0">
                  <a:schemeClr val="accent1"/>
                </a:fillRef>
                <a:effectRef idx="0">
                  <a:schemeClr val="accent1"/>
                </a:effectRef>
                <a:fontRef idx="minor">
                  <a:schemeClr val="tx1"/>
                </a:fontRef>
              </p:style>
            </p:cxnSp>
          </p:grpSp>
          <p:grpSp>
            <p:nvGrpSpPr>
              <p:cNvPr id="29" name="Group 28"/>
              <p:cNvGrpSpPr/>
              <p:nvPr/>
            </p:nvGrpSpPr>
            <p:grpSpPr>
              <a:xfrm>
                <a:off x="3819144" y="1120138"/>
                <a:ext cx="0" cy="3937674"/>
                <a:chOff x="3179064" y="1173480"/>
                <a:chExt cx="0" cy="3937674"/>
              </a:xfrm>
            </p:grpSpPr>
            <p:cxnSp>
              <p:nvCxnSpPr>
                <p:cNvPr id="33" name="Straight Connector 32"/>
                <p:cNvCxnSpPr/>
                <p:nvPr/>
              </p:nvCxnSpPr>
              <p:spPr>
                <a:xfrm flipV="1">
                  <a:off x="3179064" y="1600200"/>
                  <a:ext cx="0" cy="3510954"/>
                </a:xfrm>
                <a:prstGeom prst="line">
                  <a:avLst/>
                </a:prstGeom>
                <a:solidFill>
                  <a:schemeClr val="tx1">
                    <a:lumMod val="65000"/>
                    <a:lumOff val="35000"/>
                  </a:schemeClr>
                </a:solidFill>
                <a:ln w="38100" cap="rnd">
                  <a:solidFill>
                    <a:schemeClr val="tx1">
                      <a:lumMod val="50000"/>
                      <a:lumOff val="50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V="1">
                  <a:off x="3179064" y="1173480"/>
                  <a:ext cx="0" cy="350520"/>
                </a:xfrm>
                <a:prstGeom prst="line">
                  <a:avLst/>
                </a:prstGeom>
                <a:solidFill>
                  <a:schemeClr val="tx1">
                    <a:lumMod val="65000"/>
                    <a:lumOff val="35000"/>
                  </a:schemeClr>
                </a:solidFill>
                <a:ln w="38100" cap="rnd">
                  <a:solidFill>
                    <a:schemeClr val="tx1">
                      <a:lumMod val="50000"/>
                      <a:lumOff val="50000"/>
                    </a:schemeClr>
                  </a:solidFill>
                  <a:prstDash val="sysDot"/>
                  <a:round/>
                </a:ln>
              </p:spPr>
              <p:style>
                <a:lnRef idx="1">
                  <a:schemeClr val="accent1"/>
                </a:lnRef>
                <a:fillRef idx="0">
                  <a:schemeClr val="accent1"/>
                </a:fillRef>
                <a:effectRef idx="0">
                  <a:schemeClr val="accent1"/>
                </a:effectRef>
                <a:fontRef idx="minor">
                  <a:schemeClr val="tx1"/>
                </a:fontRef>
              </p:style>
            </p:cxnSp>
          </p:grpSp>
          <p:grpSp>
            <p:nvGrpSpPr>
              <p:cNvPr id="30" name="Group 29"/>
              <p:cNvGrpSpPr/>
              <p:nvPr/>
            </p:nvGrpSpPr>
            <p:grpSpPr>
              <a:xfrm>
                <a:off x="3179064" y="1120138"/>
                <a:ext cx="0" cy="3937674"/>
                <a:chOff x="3179064" y="1173480"/>
                <a:chExt cx="0" cy="3937674"/>
              </a:xfrm>
            </p:grpSpPr>
            <p:cxnSp>
              <p:nvCxnSpPr>
                <p:cNvPr id="31" name="Straight Connector 30"/>
                <p:cNvCxnSpPr/>
                <p:nvPr/>
              </p:nvCxnSpPr>
              <p:spPr>
                <a:xfrm flipV="1">
                  <a:off x="3179064" y="1600200"/>
                  <a:ext cx="0" cy="3510954"/>
                </a:xfrm>
                <a:prstGeom prst="line">
                  <a:avLst/>
                </a:prstGeom>
                <a:solidFill>
                  <a:schemeClr val="tx1">
                    <a:lumMod val="65000"/>
                    <a:lumOff val="35000"/>
                  </a:schemeClr>
                </a:solidFill>
                <a:ln w="38100" cap="rnd">
                  <a:solidFill>
                    <a:schemeClr val="tx1">
                      <a:lumMod val="50000"/>
                      <a:lumOff val="50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3179064" y="1173480"/>
                  <a:ext cx="0" cy="350520"/>
                </a:xfrm>
                <a:prstGeom prst="line">
                  <a:avLst/>
                </a:prstGeom>
                <a:solidFill>
                  <a:schemeClr val="tx1">
                    <a:lumMod val="65000"/>
                    <a:lumOff val="35000"/>
                  </a:schemeClr>
                </a:solidFill>
                <a:ln w="38100" cap="rnd">
                  <a:solidFill>
                    <a:schemeClr val="tx1">
                      <a:lumMod val="50000"/>
                      <a:lumOff val="50000"/>
                    </a:schemeClr>
                  </a:solidFill>
                  <a:prstDash val="sysDot"/>
                  <a:round/>
                </a:ln>
              </p:spPr>
              <p:style>
                <a:lnRef idx="1">
                  <a:schemeClr val="accent1"/>
                </a:lnRef>
                <a:fillRef idx="0">
                  <a:schemeClr val="accent1"/>
                </a:fillRef>
                <a:effectRef idx="0">
                  <a:schemeClr val="accent1"/>
                </a:effectRef>
                <a:fontRef idx="minor">
                  <a:schemeClr val="tx1"/>
                </a:fontRef>
              </p:style>
            </p:cxnSp>
          </p:grpSp>
        </p:grpSp>
        <p:grpSp>
          <p:nvGrpSpPr>
            <p:cNvPr id="51" name="Group 50"/>
            <p:cNvGrpSpPr/>
            <p:nvPr/>
          </p:nvGrpSpPr>
          <p:grpSpPr>
            <a:xfrm>
              <a:off x="1500464" y="4198360"/>
              <a:ext cx="3200401" cy="419983"/>
              <a:chOff x="2219757" y="4707294"/>
              <a:chExt cx="3200401" cy="419983"/>
            </a:xfrm>
          </p:grpSpPr>
          <p:sp>
            <p:nvSpPr>
              <p:cNvPr id="52" name="Rounded Rectangle 51"/>
              <p:cNvSpPr/>
              <p:nvPr/>
            </p:nvSpPr>
            <p:spPr>
              <a:xfrm>
                <a:off x="2219757" y="4707294"/>
                <a:ext cx="640081" cy="419983"/>
              </a:xfrm>
              <a:prstGeom prst="roundRect">
                <a:avLst/>
              </a:prstGeom>
              <a:solidFill>
                <a:schemeClr val="bg1"/>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Cambria" panose="02040503050406030204" pitchFamily="18" charset="0"/>
                    <a:ea typeface="+mn-ea"/>
                    <a:cs typeface="+mn-cs"/>
                  </a:rPr>
                  <a:t>SA</a:t>
                </a:r>
              </a:p>
            </p:txBody>
          </p:sp>
          <p:sp>
            <p:nvSpPr>
              <p:cNvPr id="53" name="Rounded Rectangle 52"/>
              <p:cNvSpPr/>
              <p:nvPr/>
            </p:nvSpPr>
            <p:spPr>
              <a:xfrm>
                <a:off x="2859839" y="4707294"/>
                <a:ext cx="640081" cy="419983"/>
              </a:xfrm>
              <a:prstGeom prst="roundRect">
                <a:avLst/>
              </a:prstGeom>
              <a:solidFill>
                <a:schemeClr val="bg1"/>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Cambria" panose="02040503050406030204" pitchFamily="18" charset="0"/>
                    <a:ea typeface="+mn-ea"/>
                    <a:cs typeface="+mn-cs"/>
                  </a:rPr>
                  <a:t>SA</a:t>
                </a:r>
              </a:p>
            </p:txBody>
          </p:sp>
          <p:sp>
            <p:nvSpPr>
              <p:cNvPr id="54" name="Rounded Rectangle 53"/>
              <p:cNvSpPr/>
              <p:nvPr/>
            </p:nvSpPr>
            <p:spPr>
              <a:xfrm>
                <a:off x="3499918" y="4707294"/>
                <a:ext cx="640081" cy="419983"/>
              </a:xfrm>
              <a:prstGeom prst="roundRect">
                <a:avLst/>
              </a:prstGeom>
              <a:solidFill>
                <a:schemeClr val="bg1"/>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Cambria" panose="02040503050406030204" pitchFamily="18" charset="0"/>
                    <a:ea typeface="+mn-ea"/>
                    <a:cs typeface="+mn-cs"/>
                  </a:rPr>
                  <a:t>SA</a:t>
                </a:r>
              </a:p>
            </p:txBody>
          </p:sp>
          <p:sp>
            <p:nvSpPr>
              <p:cNvPr id="55" name="Rounded Rectangle 54"/>
              <p:cNvSpPr/>
              <p:nvPr/>
            </p:nvSpPr>
            <p:spPr>
              <a:xfrm>
                <a:off x="4139998" y="4707294"/>
                <a:ext cx="640081" cy="419983"/>
              </a:xfrm>
              <a:prstGeom prst="roundRect">
                <a:avLst/>
              </a:prstGeom>
              <a:solidFill>
                <a:schemeClr val="bg1"/>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Cambria" panose="02040503050406030204" pitchFamily="18" charset="0"/>
                    <a:ea typeface="+mn-ea"/>
                    <a:cs typeface="+mn-cs"/>
                  </a:rPr>
                  <a:t>SA</a:t>
                </a:r>
              </a:p>
            </p:txBody>
          </p:sp>
          <p:sp>
            <p:nvSpPr>
              <p:cNvPr id="56" name="Rounded Rectangle 55"/>
              <p:cNvSpPr/>
              <p:nvPr/>
            </p:nvSpPr>
            <p:spPr>
              <a:xfrm>
                <a:off x="4780077" y="4707294"/>
                <a:ext cx="640081" cy="419983"/>
              </a:xfrm>
              <a:prstGeom prst="roundRect">
                <a:avLst/>
              </a:prstGeom>
              <a:solidFill>
                <a:schemeClr val="bg1"/>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Cambria" panose="02040503050406030204" pitchFamily="18" charset="0"/>
                    <a:ea typeface="+mn-ea"/>
                    <a:cs typeface="+mn-cs"/>
                  </a:rPr>
                  <a:t>SA</a:t>
                </a:r>
              </a:p>
            </p:txBody>
          </p:sp>
        </p:grpSp>
        <p:sp>
          <p:nvSpPr>
            <p:cNvPr id="57" name="Rounded Rectangle 56"/>
            <p:cNvSpPr/>
            <p:nvPr/>
          </p:nvSpPr>
          <p:spPr>
            <a:xfrm>
              <a:off x="664770" y="868750"/>
              <a:ext cx="528438" cy="2972519"/>
            </a:xfrm>
            <a:prstGeom prst="roundRect">
              <a:avLst/>
            </a:prstGeom>
            <a:solidFill>
              <a:schemeClr val="bg1"/>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lumMod val="50000"/>
                    </a:prstClr>
                  </a:solidFill>
                  <a:effectLst/>
                  <a:uLnTx/>
                  <a:uFillTx/>
                  <a:latin typeface="Cambria" panose="02040503050406030204" pitchFamily="18" charset="0"/>
                  <a:ea typeface="+mn-ea"/>
                  <a:cs typeface="+mn-cs"/>
                </a:rPr>
                <a:t>Row Decoder</a:t>
              </a:r>
            </a:p>
          </p:txBody>
        </p:sp>
        <p:cxnSp>
          <p:nvCxnSpPr>
            <p:cNvPr id="68" name="Straight Connector 67"/>
            <p:cNvCxnSpPr/>
            <p:nvPr/>
          </p:nvCxnSpPr>
          <p:spPr>
            <a:xfrm rot="5400000" flipV="1">
              <a:off x="5585460" y="1811844"/>
              <a:ext cx="0" cy="350520"/>
            </a:xfrm>
            <a:prstGeom prst="line">
              <a:avLst/>
            </a:prstGeom>
            <a:solidFill>
              <a:schemeClr val="tx1">
                <a:lumMod val="65000"/>
                <a:lumOff val="35000"/>
              </a:schemeClr>
            </a:solidFill>
            <a:ln w="38100" cap="rnd">
              <a:solidFill>
                <a:schemeClr val="tx1">
                  <a:lumMod val="50000"/>
                  <a:lumOff val="50000"/>
                </a:schemeClr>
              </a:solidFill>
              <a:prstDash val="sysDot"/>
              <a:round/>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5400000" flipV="1">
              <a:off x="5585460" y="2536808"/>
              <a:ext cx="0" cy="350520"/>
            </a:xfrm>
            <a:prstGeom prst="line">
              <a:avLst/>
            </a:prstGeom>
            <a:solidFill>
              <a:schemeClr val="tx1">
                <a:lumMod val="65000"/>
                <a:lumOff val="35000"/>
              </a:schemeClr>
            </a:solidFill>
            <a:ln w="38100" cap="rnd">
              <a:solidFill>
                <a:schemeClr val="tx1">
                  <a:lumMod val="50000"/>
                  <a:lumOff val="50000"/>
                </a:schemeClr>
              </a:solidFill>
              <a:prstDash val="sysDot"/>
              <a:round/>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rot="5400000" flipV="1">
              <a:off x="5585460" y="3254154"/>
              <a:ext cx="0" cy="350520"/>
            </a:xfrm>
            <a:prstGeom prst="line">
              <a:avLst/>
            </a:prstGeom>
            <a:solidFill>
              <a:schemeClr val="tx1">
                <a:lumMod val="65000"/>
                <a:lumOff val="35000"/>
              </a:schemeClr>
            </a:solidFill>
            <a:ln w="38100" cap="rnd">
              <a:solidFill>
                <a:schemeClr val="tx1">
                  <a:lumMod val="50000"/>
                  <a:lumOff val="50000"/>
                </a:schemeClr>
              </a:solidFill>
              <a:prstDash val="sysDot"/>
              <a:round/>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rot="5400000" flipV="1">
              <a:off x="5585460" y="1099148"/>
              <a:ext cx="0" cy="350520"/>
            </a:xfrm>
            <a:prstGeom prst="line">
              <a:avLst/>
            </a:prstGeom>
            <a:solidFill>
              <a:schemeClr val="tx1">
                <a:lumMod val="65000"/>
                <a:lumOff val="35000"/>
              </a:schemeClr>
            </a:solidFill>
            <a:ln w="38100" cap="rnd">
              <a:solidFill>
                <a:schemeClr val="tx1">
                  <a:lumMod val="50000"/>
                  <a:lumOff val="50000"/>
                </a:schemeClr>
              </a:solidFill>
              <a:prstDash val="sysDot"/>
              <a:round/>
            </a:ln>
          </p:spPr>
          <p:style>
            <a:lnRef idx="1">
              <a:schemeClr val="accent1"/>
            </a:lnRef>
            <a:fillRef idx="0">
              <a:schemeClr val="accent1"/>
            </a:fillRef>
            <a:effectRef idx="0">
              <a:schemeClr val="accent1"/>
            </a:effectRef>
            <a:fontRef idx="minor">
              <a:schemeClr val="tx1"/>
            </a:fontRef>
          </p:style>
        </p:cxnSp>
      </p:grpSp>
      <p:grpSp>
        <p:nvGrpSpPr>
          <p:cNvPr id="72" name="Group 71"/>
          <p:cNvGrpSpPr/>
          <p:nvPr/>
        </p:nvGrpSpPr>
        <p:grpSpPr>
          <a:xfrm>
            <a:off x="4056951" y="1809174"/>
            <a:ext cx="3430134" cy="3023990"/>
            <a:chOff x="2004111" y="1572024"/>
            <a:chExt cx="3242130" cy="2858244"/>
          </a:xfrm>
        </p:grpSpPr>
        <p:grpSp>
          <p:nvGrpSpPr>
            <p:cNvPr id="76" name="Group 75"/>
            <p:cNvGrpSpPr/>
            <p:nvPr/>
          </p:nvGrpSpPr>
          <p:grpSpPr>
            <a:xfrm>
              <a:off x="2118912" y="3705314"/>
              <a:ext cx="3003170" cy="714255"/>
              <a:chOff x="787346" y="2255094"/>
              <a:chExt cx="3003169" cy="714256"/>
            </a:xfrm>
            <a:solidFill>
              <a:srgbClr val="C39BE1"/>
            </a:solidFill>
          </p:grpSpPr>
          <p:sp>
            <p:nvSpPr>
              <p:cNvPr id="147" name="Oval 146"/>
              <p:cNvSpPr/>
              <p:nvPr/>
            </p:nvSpPr>
            <p:spPr>
              <a:xfrm>
                <a:off x="787346" y="2370867"/>
                <a:ext cx="482708" cy="482708"/>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8" name="Oval 147"/>
              <p:cNvSpPr/>
              <p:nvPr/>
            </p:nvSpPr>
            <p:spPr>
              <a:xfrm>
                <a:off x="1311652" y="2255094"/>
                <a:ext cx="714256" cy="714256"/>
              </a:xfrm>
              <a:prstGeom prst="ellipse">
                <a:avLst/>
              </a:prstGeom>
              <a:solidFill>
                <a:schemeClr val="accent4"/>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9" name="Oval 148"/>
              <p:cNvSpPr/>
              <p:nvPr/>
            </p:nvSpPr>
            <p:spPr>
              <a:xfrm>
                <a:off x="2064251" y="2373962"/>
                <a:ext cx="484632" cy="484632"/>
              </a:xfrm>
              <a:prstGeom prst="ellipse">
                <a:avLst/>
              </a:prstGeom>
              <a:solidFill>
                <a:srgbClr val="C00000"/>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0" name="Oval 149"/>
              <p:cNvSpPr/>
              <p:nvPr/>
            </p:nvSpPr>
            <p:spPr>
              <a:xfrm>
                <a:off x="2605740" y="2269021"/>
                <a:ext cx="686400" cy="686400"/>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1" name="Oval 150"/>
              <p:cNvSpPr/>
              <p:nvPr/>
            </p:nvSpPr>
            <p:spPr>
              <a:xfrm>
                <a:off x="3387525" y="2410725"/>
                <a:ext cx="402990" cy="402990"/>
              </a:xfrm>
              <a:prstGeom prst="ellipse">
                <a:avLst/>
              </a:prstGeom>
              <a:solidFill>
                <a:schemeClr val="accent4"/>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79" name="Group 78"/>
            <p:cNvGrpSpPr/>
            <p:nvPr/>
          </p:nvGrpSpPr>
          <p:grpSpPr>
            <a:xfrm>
              <a:off x="2042471" y="2316946"/>
              <a:ext cx="3200401" cy="640081"/>
              <a:chOff x="708660" y="2292181"/>
              <a:chExt cx="3200400" cy="640081"/>
            </a:xfrm>
            <a:solidFill>
              <a:srgbClr val="C39BE1"/>
            </a:solidFill>
          </p:grpSpPr>
          <p:sp>
            <p:nvSpPr>
              <p:cNvPr id="137" name="Oval 136"/>
              <p:cNvSpPr/>
              <p:nvPr/>
            </p:nvSpPr>
            <p:spPr>
              <a:xfrm>
                <a:off x="708660" y="2292181"/>
                <a:ext cx="640080" cy="640080"/>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8" name="Oval 137"/>
              <p:cNvSpPr/>
              <p:nvPr/>
            </p:nvSpPr>
            <p:spPr>
              <a:xfrm>
                <a:off x="1386839" y="2330280"/>
                <a:ext cx="563882" cy="563882"/>
              </a:xfrm>
              <a:prstGeom prst="ellipse">
                <a:avLst/>
              </a:prstGeom>
              <a:solidFill>
                <a:schemeClr val="accent4"/>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9" name="Oval 138"/>
              <p:cNvSpPr/>
              <p:nvPr/>
            </p:nvSpPr>
            <p:spPr>
              <a:xfrm>
                <a:off x="1988820" y="2292181"/>
                <a:ext cx="640080" cy="640080"/>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0" name="Oval 139"/>
              <p:cNvSpPr/>
              <p:nvPr/>
            </p:nvSpPr>
            <p:spPr>
              <a:xfrm>
                <a:off x="2708875" y="2372156"/>
                <a:ext cx="480130" cy="480130"/>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1" name="Oval 140"/>
              <p:cNvSpPr/>
              <p:nvPr/>
            </p:nvSpPr>
            <p:spPr>
              <a:xfrm>
                <a:off x="3268980" y="2292182"/>
                <a:ext cx="640080" cy="640080"/>
              </a:xfrm>
              <a:prstGeom prst="ellipse">
                <a:avLst/>
              </a:prstGeom>
              <a:solidFill>
                <a:schemeClr val="accent4"/>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80" name="Group 79"/>
            <p:cNvGrpSpPr/>
            <p:nvPr/>
          </p:nvGrpSpPr>
          <p:grpSpPr>
            <a:xfrm>
              <a:off x="2116395" y="1572024"/>
              <a:ext cx="3052552" cy="697364"/>
              <a:chOff x="782584" y="2263539"/>
              <a:chExt cx="3052551" cy="697364"/>
            </a:xfrm>
            <a:solidFill>
              <a:srgbClr val="C39BE1"/>
            </a:solidFill>
          </p:grpSpPr>
          <p:sp>
            <p:nvSpPr>
              <p:cNvPr id="132" name="Oval 131"/>
              <p:cNvSpPr/>
              <p:nvPr/>
            </p:nvSpPr>
            <p:spPr>
              <a:xfrm>
                <a:off x="782584" y="2368486"/>
                <a:ext cx="487471" cy="487470"/>
              </a:xfrm>
              <a:prstGeom prst="ellipse">
                <a:avLst/>
              </a:prstGeom>
              <a:solidFill>
                <a:schemeClr val="accent4"/>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3" name="Oval 132"/>
              <p:cNvSpPr/>
              <p:nvPr/>
            </p:nvSpPr>
            <p:spPr>
              <a:xfrm>
                <a:off x="1315336" y="2263539"/>
                <a:ext cx="697364" cy="697364"/>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4" name="Oval 133"/>
              <p:cNvSpPr/>
              <p:nvPr/>
            </p:nvSpPr>
            <p:spPr>
              <a:xfrm>
                <a:off x="2122480" y="2425841"/>
                <a:ext cx="367998" cy="367998"/>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5" name="Oval 134"/>
              <p:cNvSpPr/>
              <p:nvPr/>
            </p:nvSpPr>
            <p:spPr>
              <a:xfrm>
                <a:off x="2628900" y="2292181"/>
                <a:ext cx="640080" cy="640080"/>
              </a:xfrm>
              <a:prstGeom prst="ellipse">
                <a:avLst/>
              </a:prstGeom>
              <a:solidFill>
                <a:schemeClr val="accent4"/>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6" name="Oval 135"/>
              <p:cNvSpPr/>
              <p:nvPr/>
            </p:nvSpPr>
            <p:spPr>
              <a:xfrm>
                <a:off x="3347667" y="2370868"/>
                <a:ext cx="487468" cy="487468"/>
              </a:xfrm>
              <a:prstGeom prst="ellipse">
                <a:avLst/>
              </a:prstGeom>
              <a:solidFill>
                <a:srgbClr val="C00000"/>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81" name="Group 80"/>
            <p:cNvGrpSpPr/>
            <p:nvPr/>
          </p:nvGrpSpPr>
          <p:grpSpPr>
            <a:xfrm>
              <a:off x="2010462" y="3001216"/>
              <a:ext cx="3156104" cy="704097"/>
              <a:chOff x="676651" y="2260172"/>
              <a:chExt cx="3156103" cy="704098"/>
            </a:xfrm>
            <a:solidFill>
              <a:srgbClr val="C39BE1"/>
            </a:solidFill>
          </p:grpSpPr>
          <p:sp>
            <p:nvSpPr>
              <p:cNvPr id="127" name="Oval 126"/>
              <p:cNvSpPr/>
              <p:nvPr/>
            </p:nvSpPr>
            <p:spPr>
              <a:xfrm>
                <a:off x="676651" y="2260172"/>
                <a:ext cx="704098" cy="704098"/>
              </a:xfrm>
              <a:prstGeom prst="ellipse">
                <a:avLst/>
              </a:prstGeom>
              <a:solidFill>
                <a:srgbClr val="C00000"/>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8" name="Oval 127"/>
              <p:cNvSpPr/>
              <p:nvPr/>
            </p:nvSpPr>
            <p:spPr>
              <a:xfrm>
                <a:off x="1471107" y="2414548"/>
                <a:ext cx="395346" cy="395346"/>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9" name="Oval 128"/>
              <p:cNvSpPr/>
              <p:nvPr/>
            </p:nvSpPr>
            <p:spPr>
              <a:xfrm>
                <a:off x="2041147" y="2344508"/>
                <a:ext cx="535426" cy="535426"/>
              </a:xfrm>
              <a:prstGeom prst="ellipse">
                <a:avLst/>
              </a:prstGeom>
              <a:solidFill>
                <a:schemeClr val="accent4"/>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0" name="Oval 129"/>
              <p:cNvSpPr/>
              <p:nvPr/>
            </p:nvSpPr>
            <p:spPr>
              <a:xfrm>
                <a:off x="2628900" y="2292181"/>
                <a:ext cx="640080" cy="640080"/>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1" name="Oval 130"/>
              <p:cNvSpPr/>
              <p:nvPr/>
            </p:nvSpPr>
            <p:spPr>
              <a:xfrm>
                <a:off x="3345286" y="2368487"/>
                <a:ext cx="487468" cy="487468"/>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83" name="Chord 82"/>
            <p:cNvSpPr/>
            <p:nvPr/>
          </p:nvSpPr>
          <p:spPr>
            <a:xfrm>
              <a:off x="2116396" y="1676971"/>
              <a:ext cx="487468" cy="487467"/>
            </a:xfrm>
            <a:prstGeom prst="chord">
              <a:avLst>
                <a:gd name="adj1" fmla="val 12607174"/>
                <a:gd name="adj2" fmla="val 19928055"/>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4" name="Chord 83"/>
            <p:cNvSpPr/>
            <p:nvPr/>
          </p:nvSpPr>
          <p:spPr>
            <a:xfrm>
              <a:off x="2658671" y="1576785"/>
              <a:ext cx="687841" cy="687840"/>
            </a:xfrm>
            <a:prstGeom prst="chord">
              <a:avLst>
                <a:gd name="adj1" fmla="val 12936225"/>
                <a:gd name="adj2" fmla="val 19487654"/>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5" name="Chord 84"/>
            <p:cNvSpPr/>
            <p:nvPr/>
          </p:nvSpPr>
          <p:spPr>
            <a:xfrm>
              <a:off x="3458672" y="1736706"/>
              <a:ext cx="367999" cy="367997"/>
            </a:xfrm>
            <a:prstGeom prst="chord">
              <a:avLst>
                <a:gd name="adj1" fmla="val 12887391"/>
                <a:gd name="adj2" fmla="val 1944152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6" name="Chord 85"/>
            <p:cNvSpPr/>
            <p:nvPr/>
          </p:nvSpPr>
          <p:spPr>
            <a:xfrm>
              <a:off x="3962712" y="1600665"/>
              <a:ext cx="640080" cy="640080"/>
            </a:xfrm>
            <a:prstGeom prst="chord">
              <a:avLst>
                <a:gd name="adj1" fmla="val 12686614"/>
                <a:gd name="adj2" fmla="val 19734267"/>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7" name="Chord 86"/>
            <p:cNvSpPr/>
            <p:nvPr/>
          </p:nvSpPr>
          <p:spPr>
            <a:xfrm>
              <a:off x="4679097" y="1676971"/>
              <a:ext cx="487468" cy="487467"/>
            </a:xfrm>
            <a:prstGeom prst="chord">
              <a:avLst>
                <a:gd name="adj1" fmla="val 11467201"/>
                <a:gd name="adj2" fmla="val 20915064"/>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88" name="Group 87"/>
            <p:cNvGrpSpPr/>
            <p:nvPr/>
          </p:nvGrpSpPr>
          <p:grpSpPr>
            <a:xfrm>
              <a:off x="2114898" y="1574796"/>
              <a:ext cx="3056430" cy="695387"/>
              <a:chOff x="784861" y="2264527"/>
              <a:chExt cx="3056429" cy="695388"/>
            </a:xfrm>
            <a:noFill/>
          </p:grpSpPr>
          <p:sp>
            <p:nvSpPr>
              <p:cNvPr id="122" name="Oval 121"/>
              <p:cNvSpPr/>
              <p:nvPr/>
            </p:nvSpPr>
            <p:spPr>
              <a:xfrm>
                <a:off x="784861" y="2366001"/>
                <a:ext cx="487678" cy="487678"/>
              </a:xfrm>
              <a:prstGeom prst="ellipse">
                <a:avLst/>
              </a:prstGeom>
              <a:grp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3" name="Oval 122"/>
              <p:cNvSpPr/>
              <p:nvPr/>
            </p:nvSpPr>
            <p:spPr>
              <a:xfrm>
                <a:off x="1321086" y="2264527"/>
                <a:ext cx="695388" cy="695388"/>
              </a:xfrm>
              <a:prstGeom prst="ellipse">
                <a:avLst/>
              </a:prstGeom>
              <a:grp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4" name="Oval 123"/>
              <p:cNvSpPr/>
              <p:nvPr/>
            </p:nvSpPr>
            <p:spPr>
              <a:xfrm>
                <a:off x="2121087" y="2424448"/>
                <a:ext cx="375546" cy="375546"/>
              </a:xfrm>
              <a:prstGeom prst="ellipse">
                <a:avLst/>
              </a:prstGeom>
              <a:grp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5" name="Oval 124"/>
              <p:cNvSpPr/>
              <p:nvPr/>
            </p:nvSpPr>
            <p:spPr>
              <a:xfrm>
                <a:off x="2628900" y="2292181"/>
                <a:ext cx="640080" cy="640080"/>
              </a:xfrm>
              <a:prstGeom prst="ellipse">
                <a:avLst/>
              </a:prstGeom>
              <a:grp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6" name="Oval 125"/>
              <p:cNvSpPr/>
              <p:nvPr/>
            </p:nvSpPr>
            <p:spPr>
              <a:xfrm>
                <a:off x="3346274" y="2364713"/>
                <a:ext cx="495016" cy="495016"/>
              </a:xfrm>
              <a:prstGeom prst="ellipse">
                <a:avLst/>
              </a:prstGeom>
              <a:grp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89" name="Chord 88"/>
            <p:cNvSpPr/>
            <p:nvPr/>
          </p:nvSpPr>
          <p:spPr>
            <a:xfrm>
              <a:off x="2038697" y="2319262"/>
              <a:ext cx="640080" cy="640080"/>
            </a:xfrm>
            <a:prstGeom prst="chord">
              <a:avLst>
                <a:gd name="adj1" fmla="val 13355366"/>
                <a:gd name="adj2" fmla="val 1897614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0" name="Chord 89"/>
            <p:cNvSpPr/>
            <p:nvPr/>
          </p:nvSpPr>
          <p:spPr>
            <a:xfrm>
              <a:off x="2714561" y="2355045"/>
              <a:ext cx="568514" cy="568514"/>
            </a:xfrm>
            <a:prstGeom prst="chord">
              <a:avLst>
                <a:gd name="adj1" fmla="val 12882336"/>
                <a:gd name="adj2" fmla="val 19655770"/>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1" name="Chord 90"/>
            <p:cNvSpPr/>
            <p:nvPr/>
          </p:nvSpPr>
          <p:spPr>
            <a:xfrm>
              <a:off x="3318858" y="2319262"/>
              <a:ext cx="640080" cy="640080"/>
            </a:xfrm>
            <a:prstGeom prst="chord">
              <a:avLst>
                <a:gd name="adj1" fmla="val 13209651"/>
                <a:gd name="adj2" fmla="val 19102997"/>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2" name="Chord 91"/>
            <p:cNvSpPr/>
            <p:nvPr/>
          </p:nvSpPr>
          <p:spPr>
            <a:xfrm>
              <a:off x="4037520" y="2395463"/>
              <a:ext cx="487679" cy="487677"/>
            </a:xfrm>
            <a:prstGeom prst="chord">
              <a:avLst>
                <a:gd name="adj1" fmla="val 13575736"/>
                <a:gd name="adj2" fmla="val 18800271"/>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3" name="Chord 92"/>
            <p:cNvSpPr/>
            <p:nvPr/>
          </p:nvSpPr>
          <p:spPr>
            <a:xfrm>
              <a:off x="4606161" y="2316881"/>
              <a:ext cx="640080" cy="640080"/>
            </a:xfrm>
            <a:prstGeom prst="chord">
              <a:avLst>
                <a:gd name="adj1" fmla="val 12820362"/>
                <a:gd name="adj2" fmla="val 19748931"/>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4" name="Chord 93"/>
            <p:cNvSpPr/>
            <p:nvPr/>
          </p:nvSpPr>
          <p:spPr>
            <a:xfrm>
              <a:off x="2004111" y="2999517"/>
              <a:ext cx="716798" cy="716798"/>
            </a:xfrm>
            <a:prstGeom prst="chord">
              <a:avLst>
                <a:gd name="adj1" fmla="val 11845807"/>
                <a:gd name="adj2" fmla="val 20552539"/>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5" name="Chord 94"/>
            <p:cNvSpPr/>
            <p:nvPr/>
          </p:nvSpPr>
          <p:spPr>
            <a:xfrm>
              <a:off x="2803793" y="3154356"/>
              <a:ext cx="393192" cy="393191"/>
            </a:xfrm>
            <a:prstGeom prst="chord">
              <a:avLst>
                <a:gd name="adj1" fmla="val 13562103"/>
                <a:gd name="adj2" fmla="val 18799817"/>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6" name="Chord 95"/>
            <p:cNvSpPr/>
            <p:nvPr/>
          </p:nvSpPr>
          <p:spPr>
            <a:xfrm>
              <a:off x="3374958" y="3090203"/>
              <a:ext cx="535426" cy="535425"/>
            </a:xfrm>
            <a:prstGeom prst="chord">
              <a:avLst>
                <a:gd name="adj1" fmla="val 12586967"/>
                <a:gd name="adj2" fmla="val 19765254"/>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7" name="Chord 96"/>
            <p:cNvSpPr/>
            <p:nvPr/>
          </p:nvSpPr>
          <p:spPr>
            <a:xfrm>
              <a:off x="3962711" y="3037876"/>
              <a:ext cx="640080" cy="640080"/>
            </a:xfrm>
            <a:prstGeom prst="chord">
              <a:avLst>
                <a:gd name="adj1" fmla="val 13682893"/>
                <a:gd name="adj2" fmla="val 18756371"/>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8" name="Chord 97"/>
            <p:cNvSpPr/>
            <p:nvPr/>
          </p:nvSpPr>
          <p:spPr>
            <a:xfrm>
              <a:off x="4679096" y="3114182"/>
              <a:ext cx="487468" cy="487467"/>
            </a:xfrm>
            <a:prstGeom prst="chord">
              <a:avLst>
                <a:gd name="adj1" fmla="val 12850463"/>
                <a:gd name="adj2" fmla="val 19569005"/>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9" name="Chord 98"/>
            <p:cNvSpPr/>
            <p:nvPr/>
          </p:nvSpPr>
          <p:spPr>
            <a:xfrm>
              <a:off x="2121156" y="3823153"/>
              <a:ext cx="482708" cy="482707"/>
            </a:xfrm>
            <a:prstGeom prst="chord">
              <a:avLst>
                <a:gd name="adj1" fmla="val 13799213"/>
                <a:gd name="adj2" fmla="val 18633759"/>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0" name="Chord 99"/>
            <p:cNvSpPr/>
            <p:nvPr/>
          </p:nvSpPr>
          <p:spPr>
            <a:xfrm>
              <a:off x="2644828" y="3709918"/>
              <a:ext cx="713232" cy="713232"/>
            </a:xfrm>
            <a:prstGeom prst="chord">
              <a:avLst>
                <a:gd name="adj1" fmla="val 12484864"/>
                <a:gd name="adj2" fmla="val 19928020"/>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1" name="Chord 100"/>
            <p:cNvSpPr/>
            <p:nvPr/>
          </p:nvSpPr>
          <p:spPr>
            <a:xfrm>
              <a:off x="3401316" y="3823153"/>
              <a:ext cx="482708" cy="484632"/>
            </a:xfrm>
            <a:prstGeom prst="chord">
              <a:avLst>
                <a:gd name="adj1" fmla="val 11239432"/>
                <a:gd name="adj2" fmla="val 2119144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2" name="Chord 101"/>
            <p:cNvSpPr/>
            <p:nvPr/>
          </p:nvSpPr>
          <p:spPr>
            <a:xfrm>
              <a:off x="3938353" y="3744468"/>
              <a:ext cx="685800" cy="685800"/>
            </a:xfrm>
            <a:prstGeom prst="chord">
              <a:avLst>
                <a:gd name="adj1" fmla="val 13799049"/>
                <a:gd name="adj2" fmla="val 18576398"/>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 name="Chord 102"/>
            <p:cNvSpPr/>
            <p:nvPr/>
          </p:nvSpPr>
          <p:spPr>
            <a:xfrm>
              <a:off x="4721336" y="3863013"/>
              <a:ext cx="402990" cy="402990"/>
            </a:xfrm>
            <a:prstGeom prst="chord">
              <a:avLst>
                <a:gd name="adj1" fmla="val 11957783"/>
                <a:gd name="adj2" fmla="val 20378867"/>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4" name="Group 103"/>
            <p:cNvGrpSpPr/>
            <p:nvPr/>
          </p:nvGrpSpPr>
          <p:grpSpPr>
            <a:xfrm>
              <a:off x="2038697" y="2315201"/>
              <a:ext cx="3205162" cy="642461"/>
              <a:chOff x="708660" y="2289800"/>
              <a:chExt cx="3205162" cy="642461"/>
            </a:xfrm>
            <a:noFill/>
          </p:grpSpPr>
          <p:sp>
            <p:nvSpPr>
              <p:cNvPr id="117" name="Oval 116"/>
              <p:cNvSpPr/>
              <p:nvPr/>
            </p:nvSpPr>
            <p:spPr>
              <a:xfrm>
                <a:off x="708660" y="2292181"/>
                <a:ext cx="640080" cy="640080"/>
              </a:xfrm>
              <a:prstGeom prst="ellipse">
                <a:avLst/>
              </a:prstGeom>
              <a:grp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8" name="Oval 117"/>
              <p:cNvSpPr/>
              <p:nvPr/>
            </p:nvSpPr>
            <p:spPr>
              <a:xfrm>
                <a:off x="1390873" y="2327964"/>
                <a:ext cx="562164" cy="562164"/>
              </a:xfrm>
              <a:prstGeom prst="ellipse">
                <a:avLst/>
              </a:prstGeom>
              <a:grp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9" name="Oval 118"/>
              <p:cNvSpPr/>
              <p:nvPr/>
            </p:nvSpPr>
            <p:spPr>
              <a:xfrm>
                <a:off x="1988820" y="2292181"/>
                <a:ext cx="640080" cy="640080"/>
              </a:xfrm>
              <a:prstGeom prst="ellipse">
                <a:avLst/>
              </a:prstGeom>
              <a:grp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0" name="Oval 119"/>
              <p:cNvSpPr/>
              <p:nvPr/>
            </p:nvSpPr>
            <p:spPr>
              <a:xfrm>
                <a:off x="2711451" y="2370763"/>
                <a:ext cx="481328" cy="481328"/>
              </a:xfrm>
              <a:prstGeom prst="ellipse">
                <a:avLst/>
              </a:prstGeom>
              <a:grp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1" name="Oval 120"/>
              <p:cNvSpPr/>
              <p:nvPr/>
            </p:nvSpPr>
            <p:spPr>
              <a:xfrm>
                <a:off x="3273742" y="2289800"/>
                <a:ext cx="640080" cy="640080"/>
              </a:xfrm>
              <a:prstGeom prst="ellipse">
                <a:avLst/>
              </a:prstGeom>
              <a:grp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05" name="Group 104"/>
            <p:cNvGrpSpPr/>
            <p:nvPr/>
          </p:nvGrpSpPr>
          <p:grpSpPr>
            <a:xfrm>
              <a:off x="2010396" y="3001199"/>
              <a:ext cx="3156168" cy="696680"/>
              <a:chOff x="680360" y="2263881"/>
              <a:chExt cx="3156168" cy="696680"/>
            </a:xfrm>
            <a:noFill/>
          </p:grpSpPr>
          <p:sp>
            <p:nvSpPr>
              <p:cNvPr id="112" name="Oval 111"/>
              <p:cNvSpPr/>
              <p:nvPr/>
            </p:nvSpPr>
            <p:spPr>
              <a:xfrm>
                <a:off x="680360" y="2263881"/>
                <a:ext cx="696680" cy="696680"/>
              </a:xfrm>
              <a:prstGeom prst="ellipse">
                <a:avLst/>
              </a:prstGeom>
              <a:grp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3" name="Oval 112"/>
              <p:cNvSpPr/>
              <p:nvPr/>
            </p:nvSpPr>
            <p:spPr>
              <a:xfrm>
                <a:off x="1473684" y="2417919"/>
                <a:ext cx="394954" cy="394954"/>
              </a:xfrm>
              <a:prstGeom prst="ellipse">
                <a:avLst/>
              </a:prstGeom>
              <a:grp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4" name="Oval 113"/>
              <p:cNvSpPr/>
              <p:nvPr/>
            </p:nvSpPr>
            <p:spPr>
              <a:xfrm>
                <a:off x="2043723" y="2347084"/>
                <a:ext cx="536624" cy="536624"/>
              </a:xfrm>
              <a:prstGeom prst="ellipse">
                <a:avLst/>
              </a:prstGeom>
              <a:grp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5" name="Oval 114"/>
              <p:cNvSpPr/>
              <p:nvPr/>
            </p:nvSpPr>
            <p:spPr>
              <a:xfrm>
                <a:off x="2628900" y="2292181"/>
                <a:ext cx="640080" cy="640080"/>
              </a:xfrm>
              <a:prstGeom prst="ellipse">
                <a:avLst/>
              </a:prstGeom>
              <a:grp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6" name="Oval 115"/>
              <p:cNvSpPr/>
              <p:nvPr/>
            </p:nvSpPr>
            <p:spPr>
              <a:xfrm>
                <a:off x="3347862" y="2373444"/>
                <a:ext cx="488666" cy="488666"/>
              </a:xfrm>
              <a:prstGeom prst="ellipse">
                <a:avLst/>
              </a:prstGeom>
              <a:grp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06" name="Group 105"/>
            <p:cNvGrpSpPr/>
            <p:nvPr/>
          </p:nvGrpSpPr>
          <p:grpSpPr>
            <a:xfrm>
              <a:off x="2118677" y="3706163"/>
              <a:ext cx="3003403" cy="713232"/>
              <a:chOff x="788641" y="2243382"/>
              <a:chExt cx="3003403" cy="713232"/>
            </a:xfrm>
            <a:noFill/>
          </p:grpSpPr>
          <p:sp>
            <p:nvSpPr>
              <p:cNvPr id="107" name="Oval 106"/>
              <p:cNvSpPr/>
              <p:nvPr/>
            </p:nvSpPr>
            <p:spPr>
              <a:xfrm>
                <a:off x="788641" y="2358660"/>
                <a:ext cx="483998" cy="483998"/>
              </a:xfrm>
              <a:prstGeom prst="ellipse">
                <a:avLst/>
              </a:prstGeom>
              <a:grp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8" name="Oval 107"/>
              <p:cNvSpPr/>
              <p:nvPr/>
            </p:nvSpPr>
            <p:spPr>
              <a:xfrm>
                <a:off x="1315021" y="2243382"/>
                <a:ext cx="713232" cy="713232"/>
              </a:xfrm>
              <a:prstGeom prst="ellipse">
                <a:avLst/>
              </a:prstGeom>
              <a:grp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9" name="Oval 108"/>
              <p:cNvSpPr/>
              <p:nvPr/>
            </p:nvSpPr>
            <p:spPr>
              <a:xfrm>
                <a:off x="2069403" y="2366414"/>
                <a:ext cx="484632" cy="484632"/>
              </a:xfrm>
              <a:prstGeom prst="ellipse">
                <a:avLst/>
              </a:prstGeom>
              <a:grp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0" name="Oval 109"/>
              <p:cNvSpPr/>
              <p:nvPr/>
            </p:nvSpPr>
            <p:spPr>
              <a:xfrm>
                <a:off x="2608746" y="2260671"/>
                <a:ext cx="685800" cy="685800"/>
              </a:xfrm>
              <a:prstGeom prst="ellipse">
                <a:avLst/>
              </a:prstGeom>
              <a:grp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1" name="Oval 110"/>
              <p:cNvSpPr/>
              <p:nvPr/>
            </p:nvSpPr>
            <p:spPr>
              <a:xfrm>
                <a:off x="3389708" y="2403384"/>
                <a:ext cx="402336" cy="402336"/>
              </a:xfrm>
              <a:prstGeom prst="ellipse">
                <a:avLst/>
              </a:prstGeom>
              <a:grp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
        <p:nvSpPr>
          <p:cNvPr id="142" name="Title 1"/>
          <p:cNvSpPr txBox="1">
            <a:spLocks/>
          </p:cNvSpPr>
          <p:nvPr/>
        </p:nvSpPr>
        <p:spPr>
          <a:xfrm>
            <a:off x="122529" y="1262183"/>
            <a:ext cx="1753387" cy="663686"/>
          </a:xfrm>
          <a:prstGeom prst="rect">
            <a:avLst/>
          </a:prstGeom>
        </p:spPr>
        <p:txBody>
          <a:bodyPr/>
          <a:lstStyle>
            <a:lvl1pPr algn="l" defTabSz="914400" rtl="0" eaLnBrk="1" latinLnBrk="0" hangingPunct="1">
              <a:lnSpc>
                <a:spcPct val="90000"/>
              </a:lnSpc>
              <a:spcBef>
                <a:spcPct val="0"/>
              </a:spcBef>
              <a:buNone/>
              <a:defRPr sz="4800" kern="1200">
                <a:solidFill>
                  <a:schemeClr val="tx1"/>
                </a:solidFill>
                <a:latin typeface="Cambria" panose="02040503050406030204" pitchFamily="18"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j-ea"/>
                <a:cs typeface="+mj-cs"/>
              </a:rPr>
              <a:t>DRAM</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j-ea"/>
              <a:cs typeface="+mj-cs"/>
            </a:endParaRPr>
          </a:p>
        </p:txBody>
      </p:sp>
      <p:sp>
        <p:nvSpPr>
          <p:cNvPr id="143" name="Title 1"/>
          <p:cNvSpPr txBox="1">
            <a:spLocks/>
          </p:cNvSpPr>
          <p:nvPr/>
        </p:nvSpPr>
        <p:spPr>
          <a:xfrm>
            <a:off x="7372513" y="832129"/>
            <a:ext cx="1516518" cy="557558"/>
          </a:xfrm>
          <a:prstGeom prst="rect">
            <a:avLst/>
          </a:prstGeom>
        </p:spPr>
        <p:txBody>
          <a:bodyPr/>
          <a:lstStyle>
            <a:lvl1pPr algn="l" defTabSz="914400" rtl="0" eaLnBrk="1" latinLnBrk="0" hangingPunct="1">
              <a:lnSpc>
                <a:spcPct val="90000"/>
              </a:lnSpc>
              <a:spcBef>
                <a:spcPct val="0"/>
              </a:spcBef>
              <a:buNone/>
              <a:defRPr sz="4800" kern="1200">
                <a:solidFill>
                  <a:schemeClr val="tx1"/>
                </a:solidFill>
                <a:latin typeface="Cambria" panose="02040503050406030204" pitchFamily="18"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mj-ea"/>
                <a:cs typeface="+mj-cs"/>
              </a:rPr>
              <a:t>Leaky</a:t>
            </a:r>
          </a:p>
        </p:txBody>
      </p:sp>
      <p:sp>
        <p:nvSpPr>
          <p:cNvPr id="144" name="Down Arrow 143"/>
          <p:cNvSpPr/>
          <p:nvPr/>
        </p:nvSpPr>
        <p:spPr>
          <a:xfrm rot="2845537">
            <a:off x="7485720" y="1339819"/>
            <a:ext cx="276604" cy="657617"/>
          </a:xfrm>
          <a:prstGeom prst="downArrow">
            <a:avLst>
              <a:gd name="adj1" fmla="val 50000"/>
              <a:gd name="adj2" fmla="val 61672"/>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35551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own Arrow 1"/>
          <p:cNvSpPr/>
          <p:nvPr/>
        </p:nvSpPr>
        <p:spPr>
          <a:xfrm>
            <a:off x="4388570" y="2028825"/>
            <a:ext cx="380751" cy="701260"/>
          </a:xfrm>
          <a:prstGeom prst="downArrow">
            <a:avLst>
              <a:gd name="adj1" fmla="val 50000"/>
              <a:gd name="adj2" fmla="val 61672"/>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3" name="Down Arrow 142"/>
          <p:cNvSpPr/>
          <p:nvPr/>
        </p:nvSpPr>
        <p:spPr>
          <a:xfrm>
            <a:off x="4376341" y="4113588"/>
            <a:ext cx="380751" cy="701260"/>
          </a:xfrm>
          <a:prstGeom prst="downArrow">
            <a:avLst>
              <a:gd name="adj1" fmla="val 50000"/>
              <a:gd name="adj2" fmla="val 61672"/>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4" name="Rounded Rectangle 143"/>
          <p:cNvSpPr/>
          <p:nvPr/>
        </p:nvSpPr>
        <p:spPr>
          <a:xfrm>
            <a:off x="232965" y="851290"/>
            <a:ext cx="8691960" cy="971567"/>
          </a:xfrm>
          <a:prstGeom prst="roundRect">
            <a:avLst>
              <a:gd name="adj" fmla="val 9650"/>
            </a:avLst>
          </a:prstGeom>
          <a:solidFill>
            <a:schemeClr val="bg1">
              <a:lumMod val="95000"/>
            </a:schemeClr>
          </a:solidFill>
          <a:ln w="38100">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Leaky Cells</a:t>
            </a:r>
          </a:p>
        </p:txBody>
      </p:sp>
      <p:sp>
        <p:nvSpPr>
          <p:cNvPr id="145" name="Rounded Rectangle 144"/>
          <p:cNvSpPr/>
          <p:nvPr/>
        </p:nvSpPr>
        <p:spPr>
          <a:xfrm>
            <a:off x="232965" y="2936053"/>
            <a:ext cx="8691960" cy="971567"/>
          </a:xfrm>
          <a:prstGeom prst="roundRect">
            <a:avLst>
              <a:gd name="adj" fmla="val 9650"/>
            </a:avLst>
          </a:prstGeom>
          <a:solidFill>
            <a:schemeClr val="bg1">
              <a:lumMod val="95000"/>
            </a:schemeClr>
          </a:solidFill>
          <a:ln w="38100">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5B9BD5"/>
                </a:solidFill>
                <a:effectLst/>
                <a:uLnTx/>
                <a:uFillTx/>
                <a:latin typeface="Cambria" panose="02040503050406030204" pitchFamily="18" charset="0"/>
                <a:ea typeface="+mn-ea"/>
                <a:cs typeface="+mn-cs"/>
              </a:rPr>
              <a:t>Periodic</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a:ln>
                  <a:noFill/>
                </a:ln>
                <a:solidFill>
                  <a:srgbClr val="5B9BD5"/>
                </a:solidFill>
                <a:effectLst/>
                <a:uLnTx/>
                <a:uFillTx/>
                <a:latin typeface="Cambria" panose="02040503050406030204" pitchFamily="18" charset="0"/>
                <a:ea typeface="+mn-ea"/>
                <a:cs typeface="+mn-cs"/>
              </a:rPr>
              <a:t>DRAM Refresh</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146" name="Rounded Rectangle 145"/>
          <p:cNvSpPr/>
          <p:nvPr/>
        </p:nvSpPr>
        <p:spPr>
          <a:xfrm>
            <a:off x="232965" y="4966029"/>
            <a:ext cx="8691960" cy="971567"/>
          </a:xfrm>
          <a:prstGeom prst="roundRect">
            <a:avLst>
              <a:gd name="adj" fmla="val 9650"/>
            </a:avLst>
          </a:prstGeom>
          <a:solidFill>
            <a:schemeClr val="bg1">
              <a:lumMod val="95000"/>
            </a:schemeClr>
          </a:solidFill>
          <a:ln w="38100">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Performance + Energy Overhead</a:t>
            </a:r>
          </a:p>
        </p:txBody>
      </p:sp>
    </p:spTree>
    <p:extLst>
      <p:ext uri="{BB962C8B-B14F-4D97-AF65-F5344CB8AC3E}">
        <p14:creationId xmlns:p14="http://schemas.microsoft.com/office/powerpoint/2010/main" val="216018305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txBox="1">
            <a:spLocks/>
          </p:cNvSpPr>
          <p:nvPr/>
        </p:nvSpPr>
        <p:spPr>
          <a:xfrm>
            <a:off x="-1" y="165706"/>
            <a:ext cx="9063613" cy="1025067"/>
          </a:xfrm>
          <a:prstGeom prst="rect">
            <a:avLst/>
          </a:prstGeom>
        </p:spPr>
        <p:txBody>
          <a:bodyPr/>
          <a:lstStyle>
            <a:lvl1pPr algn="l" defTabSz="914400" rtl="0" eaLnBrk="1" latinLnBrk="0" hangingPunct="1">
              <a:lnSpc>
                <a:spcPct val="90000"/>
              </a:lnSpc>
              <a:spcBef>
                <a:spcPct val="0"/>
              </a:spcBef>
              <a:buNone/>
              <a:defRPr sz="4800" kern="1200">
                <a:solidFill>
                  <a:schemeClr val="tx1"/>
                </a:solidFill>
                <a:latin typeface="Cambria" panose="02040503050406030204" pitchFamily="18"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j-ea"/>
                <a:cs typeface="+mj-cs"/>
              </a:rPr>
              <a:t>Goal: </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j-ea"/>
                <a:cs typeface="+mj-cs"/>
              </a:rPr>
              <a:t>find </a:t>
            </a:r>
            <a:r>
              <a:rPr kumimoji="0" lang="en-US" sz="4000" b="1" i="1" u="none" strike="noStrike" kern="1200" cap="none" spc="0" normalizeH="0" baseline="0" noProof="0" dirty="0">
                <a:ln>
                  <a:noFill/>
                </a:ln>
                <a:solidFill>
                  <a:prstClr val="black"/>
                </a:solidFill>
                <a:effectLst/>
                <a:uLnTx/>
                <a:uFillTx/>
                <a:latin typeface="Cambria" panose="02040503050406030204" pitchFamily="18" charset="0"/>
                <a:ea typeface="+mj-ea"/>
                <a:cs typeface="+mj-cs"/>
              </a:rPr>
              <a:t>all</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j-ea"/>
                <a:cs typeface="+mj-cs"/>
              </a:rPr>
              <a:t> retention failures for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j-ea"/>
                <a:cs typeface="+mj-cs"/>
              </a:rPr>
              <a:t>a refresh interval </a:t>
            </a:r>
            <a:r>
              <a:rPr kumimoji="0" lang="en-US" sz="4000" b="1" i="1" u="none" strike="noStrike" kern="1200" cap="none" spc="0" normalizeH="0" baseline="0" noProof="0" dirty="0">
                <a:ln>
                  <a:noFill/>
                </a:ln>
                <a:solidFill>
                  <a:prstClr val="black"/>
                </a:solidFill>
                <a:effectLst/>
                <a:uLnTx/>
                <a:uFillTx/>
                <a:latin typeface="Cambria" panose="02040503050406030204" pitchFamily="18" charset="0"/>
                <a:ea typeface="+mj-ea"/>
                <a:cs typeface="+mj-cs"/>
              </a:rPr>
              <a:t>T </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j-ea"/>
                <a:cs typeface="+mj-cs"/>
              </a:rPr>
              <a:t>&gt; default (64ms)</a:t>
            </a:r>
          </a:p>
        </p:txBody>
      </p:sp>
      <p:grpSp>
        <p:nvGrpSpPr>
          <p:cNvPr id="75" name="Group 74"/>
          <p:cNvGrpSpPr/>
          <p:nvPr/>
        </p:nvGrpSpPr>
        <p:grpSpPr>
          <a:xfrm>
            <a:off x="1704482" y="1433636"/>
            <a:ext cx="6039343" cy="5173095"/>
            <a:chOff x="664770" y="253326"/>
            <a:chExt cx="5095950" cy="4365017"/>
          </a:xfrm>
        </p:grpSpPr>
        <p:grpSp>
          <p:nvGrpSpPr>
            <p:cNvPr id="20" name="Group 19"/>
            <p:cNvGrpSpPr/>
            <p:nvPr/>
          </p:nvGrpSpPr>
          <p:grpSpPr>
            <a:xfrm>
              <a:off x="1143000" y="1272846"/>
              <a:ext cx="4191000" cy="2148948"/>
              <a:chOff x="1143000" y="2139658"/>
              <a:chExt cx="4191000" cy="2148948"/>
            </a:xfrm>
          </p:grpSpPr>
          <p:cxnSp>
            <p:nvCxnSpPr>
              <p:cNvPr id="21" name="Straight Connector 20"/>
              <p:cNvCxnSpPr/>
              <p:nvPr/>
            </p:nvCxnSpPr>
            <p:spPr>
              <a:xfrm flipH="1">
                <a:off x="1143000" y="2139658"/>
                <a:ext cx="4191000" cy="0"/>
              </a:xfrm>
              <a:prstGeom prst="line">
                <a:avLst/>
              </a:prstGeom>
              <a:solidFill>
                <a:schemeClr val="tx1">
                  <a:lumMod val="65000"/>
                  <a:lumOff val="35000"/>
                </a:schemeClr>
              </a:solidFill>
              <a:ln w="38100" cap="rnd">
                <a:solidFill>
                  <a:schemeClr val="tx1">
                    <a:lumMod val="50000"/>
                    <a:lumOff val="50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1143000" y="2853916"/>
                <a:ext cx="4191000" cy="0"/>
              </a:xfrm>
              <a:prstGeom prst="line">
                <a:avLst/>
              </a:prstGeom>
              <a:solidFill>
                <a:schemeClr val="tx1">
                  <a:lumMod val="65000"/>
                  <a:lumOff val="35000"/>
                </a:schemeClr>
              </a:solidFill>
              <a:ln w="38100" cap="rnd">
                <a:solidFill>
                  <a:schemeClr val="tx1">
                    <a:lumMod val="50000"/>
                    <a:lumOff val="50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1143000" y="3571260"/>
                <a:ext cx="4191000" cy="0"/>
              </a:xfrm>
              <a:prstGeom prst="line">
                <a:avLst/>
              </a:prstGeom>
              <a:solidFill>
                <a:schemeClr val="tx1">
                  <a:lumMod val="65000"/>
                  <a:lumOff val="35000"/>
                </a:schemeClr>
              </a:solidFill>
              <a:ln w="38100" cap="rnd">
                <a:solidFill>
                  <a:schemeClr val="tx1">
                    <a:lumMod val="50000"/>
                    <a:lumOff val="50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1143000" y="4288606"/>
                <a:ext cx="4191000" cy="0"/>
              </a:xfrm>
              <a:prstGeom prst="line">
                <a:avLst/>
              </a:prstGeom>
              <a:solidFill>
                <a:schemeClr val="tx1">
                  <a:lumMod val="65000"/>
                  <a:lumOff val="35000"/>
                </a:schemeClr>
              </a:solidFill>
              <a:ln w="38100" cap="rnd">
                <a:solidFill>
                  <a:schemeClr val="tx1">
                    <a:lumMod val="50000"/>
                    <a:lumOff val="50000"/>
                  </a:schemeClr>
                </a:solidFill>
                <a:prstDash val="solid"/>
                <a:round/>
              </a:ln>
            </p:spPr>
            <p:style>
              <a:lnRef idx="1">
                <a:schemeClr val="accent1"/>
              </a:lnRef>
              <a:fillRef idx="0">
                <a:schemeClr val="accent1"/>
              </a:fillRef>
              <a:effectRef idx="0">
                <a:schemeClr val="accent1"/>
              </a:effectRef>
              <a:fontRef idx="minor">
                <a:schemeClr val="tx1"/>
              </a:fontRef>
            </p:style>
          </p:cxnSp>
        </p:grpSp>
        <p:grpSp>
          <p:nvGrpSpPr>
            <p:cNvPr id="25" name="Group 24"/>
            <p:cNvGrpSpPr/>
            <p:nvPr/>
          </p:nvGrpSpPr>
          <p:grpSpPr>
            <a:xfrm>
              <a:off x="1820505" y="253326"/>
              <a:ext cx="2560320" cy="3937674"/>
              <a:chOff x="3179064" y="1120138"/>
              <a:chExt cx="2560320" cy="3937674"/>
            </a:xfrm>
          </p:grpSpPr>
          <p:grpSp>
            <p:nvGrpSpPr>
              <p:cNvPr id="26" name="Group 25"/>
              <p:cNvGrpSpPr/>
              <p:nvPr/>
            </p:nvGrpSpPr>
            <p:grpSpPr>
              <a:xfrm>
                <a:off x="4451604" y="1120138"/>
                <a:ext cx="0" cy="3937674"/>
                <a:chOff x="3179064" y="1173480"/>
                <a:chExt cx="0" cy="3937674"/>
              </a:xfrm>
            </p:grpSpPr>
            <p:cxnSp>
              <p:nvCxnSpPr>
                <p:cNvPr id="39" name="Straight Connector 38"/>
                <p:cNvCxnSpPr/>
                <p:nvPr/>
              </p:nvCxnSpPr>
              <p:spPr>
                <a:xfrm flipV="1">
                  <a:off x="3179064" y="1600200"/>
                  <a:ext cx="0" cy="3510954"/>
                </a:xfrm>
                <a:prstGeom prst="line">
                  <a:avLst/>
                </a:prstGeom>
                <a:solidFill>
                  <a:schemeClr val="tx1">
                    <a:lumMod val="65000"/>
                    <a:lumOff val="35000"/>
                  </a:schemeClr>
                </a:solidFill>
                <a:ln w="38100" cap="rnd">
                  <a:solidFill>
                    <a:schemeClr val="tx1">
                      <a:lumMod val="50000"/>
                      <a:lumOff val="50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V="1">
                  <a:off x="3179064" y="1173480"/>
                  <a:ext cx="0" cy="350520"/>
                </a:xfrm>
                <a:prstGeom prst="line">
                  <a:avLst/>
                </a:prstGeom>
                <a:solidFill>
                  <a:schemeClr val="tx1">
                    <a:lumMod val="65000"/>
                    <a:lumOff val="35000"/>
                  </a:schemeClr>
                </a:solidFill>
                <a:ln w="38100" cap="rnd">
                  <a:solidFill>
                    <a:schemeClr val="tx1">
                      <a:lumMod val="50000"/>
                      <a:lumOff val="50000"/>
                    </a:schemeClr>
                  </a:solidFill>
                  <a:prstDash val="sysDot"/>
                  <a:round/>
                </a:ln>
              </p:spPr>
              <p:style>
                <a:lnRef idx="1">
                  <a:schemeClr val="accent1"/>
                </a:lnRef>
                <a:fillRef idx="0">
                  <a:schemeClr val="accent1"/>
                </a:fillRef>
                <a:effectRef idx="0">
                  <a:schemeClr val="accent1"/>
                </a:effectRef>
                <a:fontRef idx="minor">
                  <a:schemeClr val="tx1"/>
                </a:fontRef>
              </p:style>
            </p:cxnSp>
          </p:grpSp>
          <p:grpSp>
            <p:nvGrpSpPr>
              <p:cNvPr id="27" name="Group 26"/>
              <p:cNvGrpSpPr/>
              <p:nvPr/>
            </p:nvGrpSpPr>
            <p:grpSpPr>
              <a:xfrm>
                <a:off x="5099304" y="1120138"/>
                <a:ext cx="0" cy="3937674"/>
                <a:chOff x="3179064" y="1173480"/>
                <a:chExt cx="0" cy="3937674"/>
              </a:xfrm>
            </p:grpSpPr>
            <p:cxnSp>
              <p:nvCxnSpPr>
                <p:cNvPr id="37" name="Straight Connector 36"/>
                <p:cNvCxnSpPr/>
                <p:nvPr/>
              </p:nvCxnSpPr>
              <p:spPr>
                <a:xfrm flipV="1">
                  <a:off x="3179064" y="1600200"/>
                  <a:ext cx="0" cy="3510954"/>
                </a:xfrm>
                <a:prstGeom prst="line">
                  <a:avLst/>
                </a:prstGeom>
                <a:solidFill>
                  <a:schemeClr val="tx1">
                    <a:lumMod val="65000"/>
                    <a:lumOff val="35000"/>
                  </a:schemeClr>
                </a:solidFill>
                <a:ln w="38100" cap="rnd">
                  <a:solidFill>
                    <a:schemeClr val="tx1">
                      <a:lumMod val="50000"/>
                      <a:lumOff val="50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3179064" y="1173480"/>
                  <a:ext cx="0" cy="350520"/>
                </a:xfrm>
                <a:prstGeom prst="line">
                  <a:avLst/>
                </a:prstGeom>
                <a:solidFill>
                  <a:schemeClr val="tx1">
                    <a:lumMod val="65000"/>
                    <a:lumOff val="35000"/>
                  </a:schemeClr>
                </a:solidFill>
                <a:ln w="38100" cap="rnd">
                  <a:solidFill>
                    <a:schemeClr val="tx1">
                      <a:lumMod val="50000"/>
                      <a:lumOff val="50000"/>
                    </a:schemeClr>
                  </a:solidFill>
                  <a:prstDash val="sysDot"/>
                  <a:round/>
                </a:ln>
              </p:spPr>
              <p:style>
                <a:lnRef idx="1">
                  <a:schemeClr val="accent1"/>
                </a:lnRef>
                <a:fillRef idx="0">
                  <a:schemeClr val="accent1"/>
                </a:fillRef>
                <a:effectRef idx="0">
                  <a:schemeClr val="accent1"/>
                </a:effectRef>
                <a:fontRef idx="minor">
                  <a:schemeClr val="tx1"/>
                </a:fontRef>
              </p:style>
            </p:cxnSp>
          </p:grpSp>
          <p:grpSp>
            <p:nvGrpSpPr>
              <p:cNvPr id="28" name="Group 27"/>
              <p:cNvGrpSpPr/>
              <p:nvPr/>
            </p:nvGrpSpPr>
            <p:grpSpPr>
              <a:xfrm>
                <a:off x="5739384" y="1120138"/>
                <a:ext cx="0" cy="3937674"/>
                <a:chOff x="3179064" y="1173480"/>
                <a:chExt cx="0" cy="3937674"/>
              </a:xfrm>
            </p:grpSpPr>
            <p:cxnSp>
              <p:nvCxnSpPr>
                <p:cNvPr id="35" name="Straight Connector 34"/>
                <p:cNvCxnSpPr/>
                <p:nvPr/>
              </p:nvCxnSpPr>
              <p:spPr>
                <a:xfrm flipV="1">
                  <a:off x="3179064" y="1600200"/>
                  <a:ext cx="0" cy="3510954"/>
                </a:xfrm>
                <a:prstGeom prst="line">
                  <a:avLst/>
                </a:prstGeom>
                <a:solidFill>
                  <a:schemeClr val="tx1">
                    <a:lumMod val="65000"/>
                    <a:lumOff val="35000"/>
                  </a:schemeClr>
                </a:solidFill>
                <a:ln w="38100" cap="rnd">
                  <a:solidFill>
                    <a:schemeClr val="tx1">
                      <a:lumMod val="50000"/>
                      <a:lumOff val="50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3179064" y="1173480"/>
                  <a:ext cx="0" cy="350520"/>
                </a:xfrm>
                <a:prstGeom prst="line">
                  <a:avLst/>
                </a:prstGeom>
                <a:solidFill>
                  <a:schemeClr val="tx1">
                    <a:lumMod val="65000"/>
                    <a:lumOff val="35000"/>
                  </a:schemeClr>
                </a:solidFill>
                <a:ln w="38100" cap="rnd">
                  <a:solidFill>
                    <a:schemeClr val="tx1">
                      <a:lumMod val="50000"/>
                      <a:lumOff val="50000"/>
                    </a:schemeClr>
                  </a:solidFill>
                  <a:prstDash val="sysDot"/>
                  <a:round/>
                </a:ln>
              </p:spPr>
              <p:style>
                <a:lnRef idx="1">
                  <a:schemeClr val="accent1"/>
                </a:lnRef>
                <a:fillRef idx="0">
                  <a:schemeClr val="accent1"/>
                </a:fillRef>
                <a:effectRef idx="0">
                  <a:schemeClr val="accent1"/>
                </a:effectRef>
                <a:fontRef idx="minor">
                  <a:schemeClr val="tx1"/>
                </a:fontRef>
              </p:style>
            </p:cxnSp>
          </p:grpSp>
          <p:grpSp>
            <p:nvGrpSpPr>
              <p:cNvPr id="29" name="Group 28"/>
              <p:cNvGrpSpPr/>
              <p:nvPr/>
            </p:nvGrpSpPr>
            <p:grpSpPr>
              <a:xfrm>
                <a:off x="3819144" y="1120138"/>
                <a:ext cx="0" cy="3937674"/>
                <a:chOff x="3179064" y="1173480"/>
                <a:chExt cx="0" cy="3937674"/>
              </a:xfrm>
            </p:grpSpPr>
            <p:cxnSp>
              <p:nvCxnSpPr>
                <p:cNvPr id="33" name="Straight Connector 32"/>
                <p:cNvCxnSpPr/>
                <p:nvPr/>
              </p:nvCxnSpPr>
              <p:spPr>
                <a:xfrm flipV="1">
                  <a:off x="3179064" y="1600200"/>
                  <a:ext cx="0" cy="3510954"/>
                </a:xfrm>
                <a:prstGeom prst="line">
                  <a:avLst/>
                </a:prstGeom>
                <a:solidFill>
                  <a:schemeClr val="tx1">
                    <a:lumMod val="65000"/>
                    <a:lumOff val="35000"/>
                  </a:schemeClr>
                </a:solidFill>
                <a:ln w="38100" cap="rnd">
                  <a:solidFill>
                    <a:schemeClr val="tx1">
                      <a:lumMod val="50000"/>
                      <a:lumOff val="50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V="1">
                  <a:off x="3179064" y="1173480"/>
                  <a:ext cx="0" cy="350520"/>
                </a:xfrm>
                <a:prstGeom prst="line">
                  <a:avLst/>
                </a:prstGeom>
                <a:solidFill>
                  <a:schemeClr val="tx1">
                    <a:lumMod val="65000"/>
                    <a:lumOff val="35000"/>
                  </a:schemeClr>
                </a:solidFill>
                <a:ln w="38100" cap="rnd">
                  <a:solidFill>
                    <a:schemeClr val="tx1">
                      <a:lumMod val="50000"/>
                      <a:lumOff val="50000"/>
                    </a:schemeClr>
                  </a:solidFill>
                  <a:prstDash val="sysDot"/>
                  <a:round/>
                </a:ln>
              </p:spPr>
              <p:style>
                <a:lnRef idx="1">
                  <a:schemeClr val="accent1"/>
                </a:lnRef>
                <a:fillRef idx="0">
                  <a:schemeClr val="accent1"/>
                </a:fillRef>
                <a:effectRef idx="0">
                  <a:schemeClr val="accent1"/>
                </a:effectRef>
                <a:fontRef idx="minor">
                  <a:schemeClr val="tx1"/>
                </a:fontRef>
              </p:style>
            </p:cxnSp>
          </p:grpSp>
          <p:grpSp>
            <p:nvGrpSpPr>
              <p:cNvPr id="30" name="Group 29"/>
              <p:cNvGrpSpPr/>
              <p:nvPr/>
            </p:nvGrpSpPr>
            <p:grpSpPr>
              <a:xfrm>
                <a:off x="3179064" y="1120138"/>
                <a:ext cx="0" cy="3937674"/>
                <a:chOff x="3179064" y="1173480"/>
                <a:chExt cx="0" cy="3937674"/>
              </a:xfrm>
            </p:grpSpPr>
            <p:cxnSp>
              <p:nvCxnSpPr>
                <p:cNvPr id="31" name="Straight Connector 30"/>
                <p:cNvCxnSpPr/>
                <p:nvPr/>
              </p:nvCxnSpPr>
              <p:spPr>
                <a:xfrm flipV="1">
                  <a:off x="3179064" y="1600200"/>
                  <a:ext cx="0" cy="3510954"/>
                </a:xfrm>
                <a:prstGeom prst="line">
                  <a:avLst/>
                </a:prstGeom>
                <a:solidFill>
                  <a:schemeClr val="tx1">
                    <a:lumMod val="65000"/>
                    <a:lumOff val="35000"/>
                  </a:schemeClr>
                </a:solidFill>
                <a:ln w="38100" cap="rnd">
                  <a:solidFill>
                    <a:schemeClr val="tx1">
                      <a:lumMod val="50000"/>
                      <a:lumOff val="50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3179064" y="1173480"/>
                  <a:ext cx="0" cy="350520"/>
                </a:xfrm>
                <a:prstGeom prst="line">
                  <a:avLst/>
                </a:prstGeom>
                <a:solidFill>
                  <a:schemeClr val="tx1">
                    <a:lumMod val="65000"/>
                    <a:lumOff val="35000"/>
                  </a:schemeClr>
                </a:solidFill>
                <a:ln w="38100" cap="rnd">
                  <a:solidFill>
                    <a:schemeClr val="tx1">
                      <a:lumMod val="50000"/>
                      <a:lumOff val="50000"/>
                    </a:schemeClr>
                  </a:solidFill>
                  <a:prstDash val="sysDot"/>
                  <a:round/>
                </a:ln>
              </p:spPr>
              <p:style>
                <a:lnRef idx="1">
                  <a:schemeClr val="accent1"/>
                </a:lnRef>
                <a:fillRef idx="0">
                  <a:schemeClr val="accent1"/>
                </a:fillRef>
                <a:effectRef idx="0">
                  <a:schemeClr val="accent1"/>
                </a:effectRef>
                <a:fontRef idx="minor">
                  <a:schemeClr val="tx1"/>
                </a:fontRef>
              </p:style>
            </p:cxnSp>
          </p:grpSp>
        </p:grpSp>
        <p:sp>
          <p:nvSpPr>
            <p:cNvPr id="41" name="Oval 40"/>
            <p:cNvSpPr/>
            <p:nvPr/>
          </p:nvSpPr>
          <p:spPr>
            <a:xfrm>
              <a:off x="1447800" y="2332824"/>
              <a:ext cx="745410" cy="745410"/>
            </a:xfrm>
            <a:prstGeom prst="ellipse">
              <a:avLst/>
            </a:prstGeom>
            <a:solidFill>
              <a:schemeClr val="bg1"/>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Oval 41"/>
            <p:cNvSpPr/>
            <p:nvPr/>
          </p:nvSpPr>
          <p:spPr>
            <a:xfrm>
              <a:off x="2200829" y="2445773"/>
              <a:ext cx="519512" cy="519512"/>
            </a:xfrm>
            <a:prstGeom prst="ellipse">
              <a:avLst/>
            </a:prstGeom>
            <a:solidFill>
              <a:schemeClr val="bg1"/>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Oval 42"/>
            <p:cNvSpPr/>
            <p:nvPr/>
          </p:nvSpPr>
          <p:spPr>
            <a:xfrm>
              <a:off x="2818050" y="2422914"/>
              <a:ext cx="565230" cy="565230"/>
            </a:xfrm>
            <a:prstGeom prst="ellipse">
              <a:avLst/>
            </a:prstGeom>
            <a:solidFill>
              <a:schemeClr val="bg1"/>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Oval 43"/>
            <p:cNvSpPr/>
            <p:nvPr/>
          </p:nvSpPr>
          <p:spPr>
            <a:xfrm>
              <a:off x="3420705" y="2385489"/>
              <a:ext cx="640080" cy="640080"/>
            </a:xfrm>
            <a:prstGeom prst="ellipse">
              <a:avLst/>
            </a:prstGeom>
            <a:solidFill>
              <a:schemeClr val="bg1"/>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Oval 44"/>
            <p:cNvSpPr/>
            <p:nvPr/>
          </p:nvSpPr>
          <p:spPr>
            <a:xfrm>
              <a:off x="4098210" y="2422914"/>
              <a:ext cx="565230" cy="565230"/>
            </a:xfrm>
            <a:prstGeom prst="ellipse">
              <a:avLst/>
            </a:prstGeom>
            <a:solidFill>
              <a:schemeClr val="bg1"/>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Oval 45"/>
            <p:cNvSpPr/>
            <p:nvPr/>
          </p:nvSpPr>
          <p:spPr>
            <a:xfrm>
              <a:off x="1593344" y="3194648"/>
              <a:ext cx="454322" cy="454322"/>
            </a:xfrm>
            <a:prstGeom prst="ellipse">
              <a:avLst/>
            </a:prstGeom>
            <a:solidFill>
              <a:schemeClr val="bg1"/>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Oval 46"/>
            <p:cNvSpPr/>
            <p:nvPr/>
          </p:nvSpPr>
          <p:spPr>
            <a:xfrm>
              <a:off x="2080261" y="3041485"/>
              <a:ext cx="760648" cy="760648"/>
            </a:xfrm>
            <a:prstGeom prst="ellipse">
              <a:avLst/>
            </a:prstGeom>
            <a:solidFill>
              <a:schemeClr val="bg1"/>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Oval 47"/>
            <p:cNvSpPr/>
            <p:nvPr/>
          </p:nvSpPr>
          <p:spPr>
            <a:xfrm>
              <a:off x="2873504" y="3194648"/>
              <a:ext cx="454322" cy="454322"/>
            </a:xfrm>
            <a:prstGeom prst="ellipse">
              <a:avLst/>
            </a:prstGeom>
            <a:solidFill>
              <a:schemeClr val="bg1"/>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Oval 48"/>
            <p:cNvSpPr/>
            <p:nvPr/>
          </p:nvSpPr>
          <p:spPr>
            <a:xfrm>
              <a:off x="3513584" y="3194648"/>
              <a:ext cx="454322" cy="454322"/>
            </a:xfrm>
            <a:prstGeom prst="ellipse">
              <a:avLst/>
            </a:prstGeom>
            <a:solidFill>
              <a:schemeClr val="bg1"/>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Oval 49"/>
            <p:cNvSpPr/>
            <p:nvPr/>
          </p:nvSpPr>
          <p:spPr>
            <a:xfrm>
              <a:off x="3975525" y="3016509"/>
              <a:ext cx="810600" cy="810600"/>
            </a:xfrm>
            <a:prstGeom prst="ellipse">
              <a:avLst/>
            </a:prstGeom>
            <a:solidFill>
              <a:schemeClr val="bg1"/>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1" name="Group 50"/>
            <p:cNvGrpSpPr/>
            <p:nvPr/>
          </p:nvGrpSpPr>
          <p:grpSpPr>
            <a:xfrm>
              <a:off x="1500465" y="4198360"/>
              <a:ext cx="3200400" cy="419983"/>
              <a:chOff x="2219758" y="4707294"/>
              <a:chExt cx="3200400" cy="419983"/>
            </a:xfrm>
          </p:grpSpPr>
          <p:sp>
            <p:nvSpPr>
              <p:cNvPr id="52" name="Rounded Rectangle 51"/>
              <p:cNvSpPr/>
              <p:nvPr/>
            </p:nvSpPr>
            <p:spPr>
              <a:xfrm>
                <a:off x="2219758" y="4707294"/>
                <a:ext cx="640081" cy="419983"/>
              </a:xfrm>
              <a:prstGeom prst="roundRect">
                <a:avLst/>
              </a:prstGeom>
              <a:solidFill>
                <a:schemeClr val="bg1"/>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SA</a:t>
                </a:r>
              </a:p>
            </p:txBody>
          </p:sp>
          <p:sp>
            <p:nvSpPr>
              <p:cNvPr id="53" name="Rounded Rectangle 52"/>
              <p:cNvSpPr/>
              <p:nvPr/>
            </p:nvSpPr>
            <p:spPr>
              <a:xfrm>
                <a:off x="2859839" y="4707294"/>
                <a:ext cx="640081" cy="419983"/>
              </a:xfrm>
              <a:prstGeom prst="roundRect">
                <a:avLst/>
              </a:prstGeom>
              <a:solidFill>
                <a:schemeClr val="bg1"/>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SA</a:t>
                </a:r>
              </a:p>
            </p:txBody>
          </p:sp>
          <p:sp>
            <p:nvSpPr>
              <p:cNvPr id="54" name="Rounded Rectangle 53"/>
              <p:cNvSpPr/>
              <p:nvPr/>
            </p:nvSpPr>
            <p:spPr>
              <a:xfrm>
                <a:off x="3499918" y="4707294"/>
                <a:ext cx="640081" cy="419983"/>
              </a:xfrm>
              <a:prstGeom prst="roundRect">
                <a:avLst/>
              </a:prstGeom>
              <a:solidFill>
                <a:schemeClr val="bg1"/>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SA</a:t>
                </a:r>
              </a:p>
            </p:txBody>
          </p:sp>
          <p:sp>
            <p:nvSpPr>
              <p:cNvPr id="55" name="Rounded Rectangle 54"/>
              <p:cNvSpPr/>
              <p:nvPr/>
            </p:nvSpPr>
            <p:spPr>
              <a:xfrm>
                <a:off x="4139998" y="4707294"/>
                <a:ext cx="640081" cy="419983"/>
              </a:xfrm>
              <a:prstGeom prst="roundRect">
                <a:avLst/>
              </a:prstGeom>
              <a:solidFill>
                <a:schemeClr val="bg1"/>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SA</a:t>
                </a:r>
              </a:p>
            </p:txBody>
          </p:sp>
          <p:sp>
            <p:nvSpPr>
              <p:cNvPr id="56" name="Rounded Rectangle 55"/>
              <p:cNvSpPr/>
              <p:nvPr/>
            </p:nvSpPr>
            <p:spPr>
              <a:xfrm>
                <a:off x="4780077" y="4707294"/>
                <a:ext cx="640081" cy="419983"/>
              </a:xfrm>
              <a:prstGeom prst="roundRect">
                <a:avLst/>
              </a:prstGeom>
              <a:solidFill>
                <a:schemeClr val="bg1"/>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SA</a:t>
                </a:r>
              </a:p>
            </p:txBody>
          </p:sp>
        </p:grpSp>
        <p:sp>
          <p:nvSpPr>
            <p:cNvPr id="57" name="Rounded Rectangle 56"/>
            <p:cNvSpPr/>
            <p:nvPr/>
          </p:nvSpPr>
          <p:spPr>
            <a:xfrm>
              <a:off x="664770" y="868750"/>
              <a:ext cx="528438" cy="2972519"/>
            </a:xfrm>
            <a:prstGeom prst="roundRect">
              <a:avLst/>
            </a:prstGeom>
            <a:solidFill>
              <a:schemeClr val="bg1"/>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Row Decoder</a:t>
              </a:r>
            </a:p>
          </p:txBody>
        </p:sp>
        <p:sp>
          <p:nvSpPr>
            <p:cNvPr id="58" name="Oval 57"/>
            <p:cNvSpPr/>
            <p:nvPr/>
          </p:nvSpPr>
          <p:spPr>
            <a:xfrm>
              <a:off x="1500465" y="1669209"/>
              <a:ext cx="640080" cy="640080"/>
            </a:xfrm>
            <a:prstGeom prst="ellipse">
              <a:avLst/>
            </a:prstGeom>
            <a:solidFill>
              <a:schemeClr val="bg1"/>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Oval 58"/>
            <p:cNvSpPr/>
            <p:nvPr/>
          </p:nvSpPr>
          <p:spPr>
            <a:xfrm>
              <a:off x="2267036" y="1795700"/>
              <a:ext cx="387098" cy="387098"/>
            </a:xfrm>
            <a:prstGeom prst="ellipse">
              <a:avLst/>
            </a:prstGeom>
            <a:solidFill>
              <a:srgbClr val="FF0000"/>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Oval 59"/>
            <p:cNvSpPr/>
            <p:nvPr/>
          </p:nvSpPr>
          <p:spPr>
            <a:xfrm>
              <a:off x="2836754" y="1725338"/>
              <a:ext cx="527822" cy="527822"/>
            </a:xfrm>
            <a:prstGeom prst="ellipse">
              <a:avLst/>
            </a:prstGeom>
            <a:solidFill>
              <a:schemeClr val="bg1"/>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Oval 60"/>
            <p:cNvSpPr/>
            <p:nvPr/>
          </p:nvSpPr>
          <p:spPr>
            <a:xfrm>
              <a:off x="3368040" y="1616544"/>
              <a:ext cx="745410" cy="745410"/>
            </a:xfrm>
            <a:prstGeom prst="ellipse">
              <a:avLst/>
            </a:prstGeom>
            <a:solidFill>
              <a:schemeClr val="bg1"/>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Oval 61"/>
            <p:cNvSpPr/>
            <p:nvPr/>
          </p:nvSpPr>
          <p:spPr>
            <a:xfrm>
              <a:off x="4116914" y="1725338"/>
              <a:ext cx="527822" cy="527822"/>
            </a:xfrm>
            <a:prstGeom prst="ellipse">
              <a:avLst/>
            </a:prstGeom>
            <a:solidFill>
              <a:schemeClr val="bg1"/>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Oval 62"/>
            <p:cNvSpPr/>
            <p:nvPr/>
          </p:nvSpPr>
          <p:spPr>
            <a:xfrm>
              <a:off x="1593344" y="1045808"/>
              <a:ext cx="454322" cy="454322"/>
            </a:xfrm>
            <a:prstGeom prst="ellipse">
              <a:avLst/>
            </a:prstGeom>
            <a:solidFill>
              <a:srgbClr val="FF0000"/>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 name="Oval 63"/>
            <p:cNvSpPr/>
            <p:nvPr/>
          </p:nvSpPr>
          <p:spPr>
            <a:xfrm>
              <a:off x="2103119" y="915503"/>
              <a:ext cx="714932" cy="714932"/>
            </a:xfrm>
            <a:prstGeom prst="ellipse">
              <a:avLst/>
            </a:prstGeom>
            <a:solidFill>
              <a:schemeClr val="bg1"/>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Oval 64"/>
            <p:cNvSpPr/>
            <p:nvPr/>
          </p:nvSpPr>
          <p:spPr>
            <a:xfrm>
              <a:off x="2818050" y="990354"/>
              <a:ext cx="565230" cy="565230"/>
            </a:xfrm>
            <a:prstGeom prst="ellipse">
              <a:avLst/>
            </a:prstGeom>
            <a:solidFill>
              <a:schemeClr val="bg1"/>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6" name="Oval 65"/>
            <p:cNvSpPr/>
            <p:nvPr/>
          </p:nvSpPr>
          <p:spPr>
            <a:xfrm>
              <a:off x="3566924" y="1099148"/>
              <a:ext cx="347642" cy="347642"/>
            </a:xfrm>
            <a:prstGeom prst="ellipse">
              <a:avLst/>
            </a:prstGeom>
            <a:solidFill>
              <a:srgbClr val="FF0000"/>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Oval 66"/>
            <p:cNvSpPr/>
            <p:nvPr/>
          </p:nvSpPr>
          <p:spPr>
            <a:xfrm>
              <a:off x="4098210" y="990354"/>
              <a:ext cx="565230" cy="565230"/>
            </a:xfrm>
            <a:prstGeom prst="ellipse">
              <a:avLst/>
            </a:prstGeom>
            <a:solidFill>
              <a:schemeClr val="bg1"/>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68" name="Straight Connector 67"/>
            <p:cNvCxnSpPr/>
            <p:nvPr/>
          </p:nvCxnSpPr>
          <p:spPr>
            <a:xfrm rot="5400000" flipV="1">
              <a:off x="5585460" y="1811844"/>
              <a:ext cx="0" cy="350520"/>
            </a:xfrm>
            <a:prstGeom prst="line">
              <a:avLst/>
            </a:prstGeom>
            <a:solidFill>
              <a:schemeClr val="tx1">
                <a:lumMod val="65000"/>
                <a:lumOff val="35000"/>
              </a:schemeClr>
            </a:solidFill>
            <a:ln w="38100" cap="rnd">
              <a:solidFill>
                <a:schemeClr val="tx1">
                  <a:lumMod val="50000"/>
                  <a:lumOff val="50000"/>
                </a:schemeClr>
              </a:solidFill>
              <a:prstDash val="sysDot"/>
              <a:round/>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5400000" flipV="1">
              <a:off x="5585460" y="2536808"/>
              <a:ext cx="0" cy="350520"/>
            </a:xfrm>
            <a:prstGeom prst="line">
              <a:avLst/>
            </a:prstGeom>
            <a:solidFill>
              <a:schemeClr val="tx1">
                <a:lumMod val="65000"/>
                <a:lumOff val="35000"/>
              </a:schemeClr>
            </a:solidFill>
            <a:ln w="38100" cap="rnd">
              <a:solidFill>
                <a:schemeClr val="tx1">
                  <a:lumMod val="50000"/>
                  <a:lumOff val="50000"/>
                </a:schemeClr>
              </a:solidFill>
              <a:prstDash val="sysDot"/>
              <a:round/>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rot="5400000" flipV="1">
              <a:off x="5585460" y="3254154"/>
              <a:ext cx="0" cy="350520"/>
            </a:xfrm>
            <a:prstGeom prst="line">
              <a:avLst/>
            </a:prstGeom>
            <a:solidFill>
              <a:schemeClr val="tx1">
                <a:lumMod val="65000"/>
                <a:lumOff val="35000"/>
              </a:schemeClr>
            </a:solidFill>
            <a:ln w="38100" cap="rnd">
              <a:solidFill>
                <a:schemeClr val="tx1">
                  <a:lumMod val="50000"/>
                  <a:lumOff val="50000"/>
                </a:schemeClr>
              </a:solidFill>
              <a:prstDash val="sysDot"/>
              <a:round/>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rot="5400000" flipV="1">
              <a:off x="5585460" y="1099148"/>
              <a:ext cx="0" cy="350520"/>
            </a:xfrm>
            <a:prstGeom prst="line">
              <a:avLst/>
            </a:prstGeom>
            <a:solidFill>
              <a:schemeClr val="tx1">
                <a:lumMod val="65000"/>
                <a:lumOff val="35000"/>
              </a:schemeClr>
            </a:solidFill>
            <a:ln w="38100" cap="rnd">
              <a:solidFill>
                <a:schemeClr val="tx1">
                  <a:lumMod val="50000"/>
                  <a:lumOff val="50000"/>
                </a:schemeClr>
              </a:solidFill>
              <a:prstDash val="sysDot"/>
              <a:round/>
            </a:ln>
          </p:spPr>
          <p:style>
            <a:lnRef idx="1">
              <a:schemeClr val="accent1"/>
            </a:lnRef>
            <a:fillRef idx="0">
              <a:schemeClr val="accent1"/>
            </a:fillRef>
            <a:effectRef idx="0">
              <a:schemeClr val="accent1"/>
            </a:effectRef>
            <a:fontRef idx="minor">
              <a:schemeClr val="tx1"/>
            </a:fontRef>
          </p:style>
        </p:cxnSp>
        <p:sp>
          <p:nvSpPr>
            <p:cNvPr id="72" name="Lightning Bolt 71"/>
            <p:cNvSpPr/>
            <p:nvPr/>
          </p:nvSpPr>
          <p:spPr>
            <a:xfrm rot="20981993">
              <a:off x="3190387" y="715877"/>
              <a:ext cx="493094" cy="579267"/>
            </a:xfrm>
            <a:prstGeom prst="lightningBolt">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Lightning Bolt 72"/>
            <p:cNvSpPr/>
            <p:nvPr/>
          </p:nvSpPr>
          <p:spPr>
            <a:xfrm rot="20981993">
              <a:off x="1253918" y="710439"/>
              <a:ext cx="493094" cy="579267"/>
            </a:xfrm>
            <a:prstGeom prst="lightningBolt">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Lightning Bolt 73"/>
            <p:cNvSpPr/>
            <p:nvPr/>
          </p:nvSpPr>
          <p:spPr>
            <a:xfrm rot="20981993">
              <a:off x="1942927" y="1454221"/>
              <a:ext cx="493094" cy="579267"/>
            </a:xfrm>
            <a:prstGeom prst="lightningBolt">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55245516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438150" y="2900344"/>
            <a:ext cx="8362950" cy="1085868"/>
          </a:xfrm>
          <a:prstGeom prst="roundRect">
            <a:avLst>
              <a:gd name="adj" fmla="val 9650"/>
            </a:avLst>
          </a:prstGeom>
          <a:solidFill>
            <a:schemeClr val="bg1">
              <a:lumMod val="95000"/>
            </a:schemeClr>
          </a:solidFill>
          <a:ln w="38100">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Variable retention time</a:t>
            </a:r>
          </a:p>
        </p:txBody>
      </p:sp>
      <p:sp>
        <p:nvSpPr>
          <p:cNvPr id="11" name="Rounded Rectangle 10"/>
          <p:cNvSpPr/>
          <p:nvPr/>
        </p:nvSpPr>
        <p:spPr>
          <a:xfrm>
            <a:off x="438150" y="4867270"/>
            <a:ext cx="8362950" cy="1095375"/>
          </a:xfrm>
          <a:prstGeom prst="roundRect">
            <a:avLst>
              <a:gd name="adj" fmla="val 10580"/>
            </a:avLst>
          </a:prstGeom>
          <a:solidFill>
            <a:schemeClr val="bg1">
              <a:lumMod val="95000"/>
            </a:schemeClr>
          </a:solidFill>
          <a:ln w="38100">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Data pattern dependence</a:t>
            </a:r>
          </a:p>
        </p:txBody>
      </p:sp>
      <p:sp>
        <p:nvSpPr>
          <p:cNvPr id="5" name="Rounded Rectangle 4"/>
          <p:cNvSpPr/>
          <p:nvPr/>
        </p:nvSpPr>
        <p:spPr>
          <a:xfrm>
            <a:off x="438150" y="914384"/>
            <a:ext cx="8362950" cy="1066800"/>
          </a:xfrm>
          <a:prstGeom prst="roundRect">
            <a:avLst>
              <a:gd name="adj" fmla="val 11310"/>
            </a:avLst>
          </a:prstGeom>
          <a:solidFill>
            <a:schemeClr val="bg1">
              <a:lumMod val="95000"/>
            </a:schemeClr>
          </a:solidFill>
          <a:ln w="38100">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Process, voltage, temperature</a:t>
            </a:r>
          </a:p>
        </p:txBody>
      </p:sp>
    </p:spTree>
    <p:extLst>
      <p:ext uri="{BB962C8B-B14F-4D97-AF65-F5344CB8AC3E}">
        <p14:creationId xmlns:p14="http://schemas.microsoft.com/office/powerpoint/2010/main" val="401162021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0853" y="202901"/>
            <a:ext cx="8585022" cy="1464312"/>
          </a:xfrm>
        </p:spPr>
        <p:txBody>
          <a:bodyPr/>
          <a:lstStyle/>
          <a:p>
            <a:pPr marL="0" indent="0" algn="ctr">
              <a:lnSpc>
                <a:spcPct val="100000"/>
              </a:lnSpc>
              <a:spcBef>
                <a:spcPts val="0"/>
              </a:spcBef>
              <a:buNone/>
            </a:pPr>
            <a:r>
              <a:rPr lang="en-US" sz="4400" b="1" dirty="0"/>
              <a:t>Characterization of </a:t>
            </a:r>
          </a:p>
          <a:p>
            <a:pPr marL="0" indent="0" algn="ctr">
              <a:lnSpc>
                <a:spcPct val="100000"/>
              </a:lnSpc>
              <a:spcBef>
                <a:spcPts val="0"/>
              </a:spcBef>
              <a:buNone/>
            </a:pPr>
            <a:r>
              <a:rPr lang="en-US" sz="4400" b="1" dirty="0"/>
              <a:t>368 LPDDR4 DRAM Chips</a:t>
            </a:r>
          </a:p>
        </p:txBody>
      </p:sp>
      <p:sp>
        <p:nvSpPr>
          <p:cNvPr id="11" name="Content Placeholder 2"/>
          <p:cNvSpPr txBox="1">
            <a:spLocks/>
          </p:cNvSpPr>
          <p:nvPr/>
        </p:nvSpPr>
        <p:spPr>
          <a:xfrm>
            <a:off x="-12522" y="2904213"/>
            <a:ext cx="9251772" cy="132621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2" name="Oval 1"/>
          <p:cNvSpPr/>
          <p:nvPr/>
        </p:nvSpPr>
        <p:spPr>
          <a:xfrm>
            <a:off x="4030840" y="1919352"/>
            <a:ext cx="733425" cy="733425"/>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a:t>
            </a:r>
          </a:p>
        </p:txBody>
      </p:sp>
      <p:sp>
        <p:nvSpPr>
          <p:cNvPr id="9" name="Oval 8"/>
          <p:cNvSpPr/>
          <p:nvPr/>
        </p:nvSpPr>
        <p:spPr>
          <a:xfrm>
            <a:off x="4030840" y="4469486"/>
            <a:ext cx="733425" cy="733425"/>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2</a:t>
            </a:r>
          </a:p>
        </p:txBody>
      </p:sp>
      <p:sp>
        <p:nvSpPr>
          <p:cNvPr id="14" name="Rounded Rectangle 13"/>
          <p:cNvSpPr/>
          <p:nvPr/>
        </p:nvSpPr>
        <p:spPr>
          <a:xfrm>
            <a:off x="254178" y="2796581"/>
            <a:ext cx="8718372" cy="1279778"/>
          </a:xfrm>
          <a:prstGeom prst="roundRect">
            <a:avLst>
              <a:gd name="adj" fmla="val 8130"/>
            </a:avLst>
          </a:prstGeom>
          <a:solidFill>
            <a:schemeClr val="bg1">
              <a:lumMod val="9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Cells are </a:t>
            </a:r>
            <a:r>
              <a:rPr kumimoji="0" lang="en-US" sz="34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more likely to fail </a:t>
            </a:r>
            <a:r>
              <a:rPr kumimoji="0" lang="en-US" sz="3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increased (refresh interval | temperature)</a:t>
            </a:r>
          </a:p>
        </p:txBody>
      </p:sp>
      <p:sp>
        <p:nvSpPr>
          <p:cNvPr id="15" name="Rounded Rectangle 14"/>
          <p:cNvSpPr/>
          <p:nvPr/>
        </p:nvSpPr>
        <p:spPr>
          <a:xfrm>
            <a:off x="254178" y="5310607"/>
            <a:ext cx="8718372" cy="1283206"/>
          </a:xfrm>
          <a:prstGeom prst="roundRect">
            <a:avLst>
              <a:gd name="adj" fmla="val 8130"/>
            </a:avLst>
          </a:prstGeom>
          <a:solidFill>
            <a:schemeClr val="bg1">
              <a:lumMod val="9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5B9BD5">
                    <a:lumMod val="75000"/>
                  </a:srgbClr>
                </a:solidFill>
                <a:effectLst/>
                <a:uLnTx/>
                <a:uFillTx/>
                <a:latin typeface="Cambria" panose="02040503050406030204" pitchFamily="18" charset="0"/>
                <a:ea typeface="+mn-ea"/>
                <a:cs typeface="+mn-cs"/>
              </a:rPr>
              <a:t>Complex tradeoff space </a:t>
            </a:r>
            <a:r>
              <a:rPr kumimoji="0" lang="en-US" sz="3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between profiling</a:t>
            </a:r>
            <a:r>
              <a:rPr kumimoji="0" lang="en-US" sz="3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5B9BD5">
                    <a:lumMod val="75000"/>
                  </a:srgbClr>
                </a:solidFill>
                <a:effectLst/>
                <a:uLnTx/>
                <a:uFillTx/>
                <a:latin typeface="Cambria" panose="02040503050406030204" pitchFamily="18" charset="0"/>
                <a:ea typeface="+mn-ea"/>
                <a:cs typeface="+mn-cs"/>
              </a:rPr>
              <a:t>(speed &amp; coverage &amp; false positives)</a:t>
            </a:r>
          </a:p>
        </p:txBody>
      </p:sp>
    </p:spTree>
    <p:extLst>
      <p:ext uri="{BB962C8B-B14F-4D97-AF65-F5344CB8AC3E}">
        <p14:creationId xmlns:p14="http://schemas.microsoft.com/office/powerpoint/2010/main" val="78532148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Arrow Connector 7"/>
          <p:cNvCxnSpPr/>
          <p:nvPr/>
        </p:nvCxnSpPr>
        <p:spPr>
          <a:xfrm flipV="1">
            <a:off x="1764622" y="495586"/>
            <a:ext cx="0" cy="5462281"/>
          </a:xfrm>
          <a:prstGeom prst="straightConnector1">
            <a:avLst/>
          </a:prstGeom>
          <a:ln w="5715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76" name="Straight Arrow Connector 75"/>
          <p:cNvCxnSpPr/>
          <p:nvPr/>
        </p:nvCxnSpPr>
        <p:spPr>
          <a:xfrm flipV="1">
            <a:off x="1764622" y="5956699"/>
            <a:ext cx="6132454" cy="1170"/>
          </a:xfrm>
          <a:prstGeom prst="straightConnector1">
            <a:avLst/>
          </a:prstGeom>
          <a:ln w="5715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12" name="TextBox 11"/>
          <p:cNvSpPr txBox="1"/>
          <p:nvPr/>
        </p:nvSpPr>
        <p:spPr>
          <a:xfrm>
            <a:off x="3552428" y="6038604"/>
            <a:ext cx="419399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refresh interval</a:t>
            </a:r>
          </a:p>
        </p:txBody>
      </p:sp>
      <p:sp>
        <p:nvSpPr>
          <p:cNvPr id="77" name="TextBox 76"/>
          <p:cNvSpPr txBox="1"/>
          <p:nvPr/>
        </p:nvSpPr>
        <p:spPr>
          <a:xfrm rot="16200000">
            <a:off x="-124160" y="2613042"/>
            <a:ext cx="288617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temperature</a:t>
            </a:r>
          </a:p>
        </p:txBody>
      </p:sp>
      <p:grpSp>
        <p:nvGrpSpPr>
          <p:cNvPr id="40" name="Group 39"/>
          <p:cNvGrpSpPr/>
          <p:nvPr/>
        </p:nvGrpSpPr>
        <p:grpSpPr>
          <a:xfrm>
            <a:off x="2809714" y="4127971"/>
            <a:ext cx="1554480" cy="1554480"/>
            <a:chOff x="2401074" y="3818835"/>
            <a:chExt cx="1579537" cy="1554480"/>
          </a:xfrm>
        </p:grpSpPr>
        <p:sp>
          <p:nvSpPr>
            <p:cNvPr id="25" name="Oval 24"/>
            <p:cNvSpPr/>
            <p:nvPr/>
          </p:nvSpPr>
          <p:spPr>
            <a:xfrm>
              <a:off x="2413603" y="3818835"/>
              <a:ext cx="1554480" cy="1554480"/>
            </a:xfrm>
            <a:prstGeom prst="ellipse">
              <a:avLst/>
            </a:prstGeom>
            <a:solidFill>
              <a:schemeClr val="accent6">
                <a:alpha val="50196"/>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33" name="TextBox 32"/>
            <p:cNvSpPr txBox="1"/>
            <p:nvPr/>
          </p:nvSpPr>
          <p:spPr>
            <a:xfrm>
              <a:off x="2401074" y="4122511"/>
              <a:ext cx="1579537"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operate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here</a:t>
              </a:r>
            </a:p>
          </p:txBody>
        </p:sp>
      </p:grpSp>
    </p:spTree>
    <p:extLst>
      <p:ext uri="{BB962C8B-B14F-4D97-AF65-F5344CB8AC3E}">
        <p14:creationId xmlns:p14="http://schemas.microsoft.com/office/powerpoint/2010/main" val="87290317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Arrow Connector 7"/>
          <p:cNvCxnSpPr/>
          <p:nvPr/>
        </p:nvCxnSpPr>
        <p:spPr>
          <a:xfrm flipV="1">
            <a:off x="1764622" y="495586"/>
            <a:ext cx="0" cy="5462281"/>
          </a:xfrm>
          <a:prstGeom prst="straightConnector1">
            <a:avLst/>
          </a:prstGeom>
          <a:ln w="5715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76" name="Straight Arrow Connector 75"/>
          <p:cNvCxnSpPr/>
          <p:nvPr/>
        </p:nvCxnSpPr>
        <p:spPr>
          <a:xfrm flipV="1">
            <a:off x="1764622" y="5956699"/>
            <a:ext cx="6132454" cy="1170"/>
          </a:xfrm>
          <a:prstGeom prst="straightConnector1">
            <a:avLst/>
          </a:prstGeom>
          <a:ln w="5715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12" name="TextBox 11"/>
          <p:cNvSpPr txBox="1"/>
          <p:nvPr/>
        </p:nvSpPr>
        <p:spPr>
          <a:xfrm>
            <a:off x="3552428" y="6038604"/>
            <a:ext cx="419399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refresh interval</a:t>
            </a:r>
          </a:p>
        </p:txBody>
      </p:sp>
      <p:sp>
        <p:nvSpPr>
          <p:cNvPr id="77" name="TextBox 76"/>
          <p:cNvSpPr txBox="1"/>
          <p:nvPr/>
        </p:nvSpPr>
        <p:spPr>
          <a:xfrm rot="16200000">
            <a:off x="-124160" y="2613042"/>
            <a:ext cx="288617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temperature</a:t>
            </a:r>
          </a:p>
        </p:txBody>
      </p:sp>
      <p:sp>
        <p:nvSpPr>
          <p:cNvPr id="29" name="TextBox 28"/>
          <p:cNvSpPr txBox="1"/>
          <p:nvPr/>
        </p:nvSpPr>
        <p:spPr>
          <a:xfrm rot="19076909">
            <a:off x="2316164" y="1599488"/>
            <a:ext cx="3108762"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w="12700">
                  <a:solidFill>
                    <a:prstClr val="black"/>
                  </a:solidFill>
                </a:ln>
                <a:solidFill>
                  <a:sysClr val="windowText" lastClr="000000"/>
                </a:solidFill>
                <a:effectLst/>
                <a:uLnTx/>
                <a:uFillTx/>
                <a:latin typeface="Cambria" panose="02040503050406030204" pitchFamily="18" charset="0"/>
                <a:ea typeface="+mn-ea"/>
                <a:cs typeface="+mn-cs"/>
              </a:rPr>
              <a:t>REACH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w="12700">
                  <a:solidFill>
                    <a:prstClr val="black"/>
                  </a:solidFill>
                </a:ln>
                <a:solidFill>
                  <a:sysClr val="windowText" lastClr="000000"/>
                </a:solidFill>
                <a:effectLst/>
                <a:uLnTx/>
                <a:uFillTx/>
                <a:latin typeface="Cambria" panose="02040503050406030204" pitchFamily="18" charset="0"/>
                <a:ea typeface="+mn-ea"/>
                <a:cs typeface="+mn-cs"/>
              </a:rPr>
              <a:t>PROFILING</a:t>
            </a:r>
            <a:endParaRPr kumimoji="0" lang="en-US" sz="4800" b="0" i="0" u="none" strike="noStrike" kern="1200" cap="none" spc="0" normalizeH="0" baseline="0" noProof="0" dirty="0">
              <a:ln w="12700">
                <a:solidFill>
                  <a:prstClr val="black"/>
                </a:solidFill>
              </a:ln>
              <a:solidFill>
                <a:sysClr val="windowText" lastClr="000000"/>
              </a:solidFill>
              <a:effectLst/>
              <a:uLnTx/>
              <a:uFillTx/>
              <a:latin typeface="Cambria" panose="02040503050406030204" pitchFamily="18" charset="0"/>
              <a:ea typeface="+mn-ea"/>
              <a:cs typeface="+mn-cs"/>
            </a:endParaRPr>
          </a:p>
        </p:txBody>
      </p:sp>
      <p:grpSp>
        <p:nvGrpSpPr>
          <p:cNvPr id="41" name="Group 40"/>
          <p:cNvGrpSpPr/>
          <p:nvPr/>
        </p:nvGrpSpPr>
        <p:grpSpPr>
          <a:xfrm>
            <a:off x="6026010" y="1223892"/>
            <a:ext cx="1554480" cy="1554480"/>
            <a:chOff x="4389341" y="2108717"/>
            <a:chExt cx="1554480" cy="1554480"/>
          </a:xfrm>
        </p:grpSpPr>
        <p:sp>
          <p:nvSpPr>
            <p:cNvPr id="27" name="Oval 26"/>
            <p:cNvSpPr/>
            <p:nvPr/>
          </p:nvSpPr>
          <p:spPr>
            <a:xfrm>
              <a:off x="4389341" y="2108717"/>
              <a:ext cx="1554480" cy="1554480"/>
            </a:xfrm>
            <a:prstGeom prst="ellipse">
              <a:avLst/>
            </a:prstGeom>
            <a:solidFill>
              <a:srgbClr val="5B9BD5">
                <a:alpha val="50196"/>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30" name="TextBox 29"/>
            <p:cNvSpPr txBox="1"/>
            <p:nvPr/>
          </p:nvSpPr>
          <p:spPr>
            <a:xfrm>
              <a:off x="4501027" y="2408903"/>
              <a:ext cx="1331108"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profile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here</a:t>
              </a:r>
            </a:p>
          </p:txBody>
        </p:sp>
      </p:grpSp>
      <p:grpSp>
        <p:nvGrpSpPr>
          <p:cNvPr id="40" name="Group 39"/>
          <p:cNvGrpSpPr/>
          <p:nvPr/>
        </p:nvGrpSpPr>
        <p:grpSpPr>
          <a:xfrm>
            <a:off x="2809714" y="4127971"/>
            <a:ext cx="1554480" cy="1554480"/>
            <a:chOff x="2401074" y="3818835"/>
            <a:chExt cx="1579537" cy="1554480"/>
          </a:xfrm>
        </p:grpSpPr>
        <p:sp>
          <p:nvSpPr>
            <p:cNvPr id="25" name="Oval 24"/>
            <p:cNvSpPr/>
            <p:nvPr/>
          </p:nvSpPr>
          <p:spPr>
            <a:xfrm>
              <a:off x="2413603" y="3818835"/>
              <a:ext cx="1554480" cy="1554480"/>
            </a:xfrm>
            <a:prstGeom prst="ellipse">
              <a:avLst/>
            </a:prstGeom>
            <a:solidFill>
              <a:schemeClr val="accent6">
                <a:alpha val="50196"/>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33" name="TextBox 32"/>
            <p:cNvSpPr txBox="1"/>
            <p:nvPr/>
          </p:nvSpPr>
          <p:spPr>
            <a:xfrm>
              <a:off x="2401074" y="4122511"/>
              <a:ext cx="1579537"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operate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here</a:t>
              </a:r>
            </a:p>
          </p:txBody>
        </p:sp>
      </p:grpSp>
      <p:sp>
        <p:nvSpPr>
          <p:cNvPr id="3" name="Arc 2"/>
          <p:cNvSpPr/>
          <p:nvPr/>
        </p:nvSpPr>
        <p:spPr>
          <a:xfrm rot="19126289">
            <a:off x="2212814" y="1011004"/>
            <a:ext cx="4544423" cy="3534736"/>
          </a:xfrm>
          <a:prstGeom prst="arc">
            <a:avLst>
              <a:gd name="adj1" fmla="val 10751546"/>
              <a:gd name="adj2" fmla="val 0"/>
            </a:avLst>
          </a:prstGeom>
          <a:ln w="1270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774609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p:cNvSpPr txBox="1">
            <a:spLocks/>
          </p:cNvSpPr>
          <p:nvPr/>
        </p:nvSpPr>
        <p:spPr>
          <a:xfrm>
            <a:off x="-25311" y="3704123"/>
            <a:ext cx="9156522" cy="1619251"/>
          </a:xfrm>
          <a:prstGeom prst="rect">
            <a:avLst/>
          </a:prstGeom>
          <a:ln>
            <a:no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a:ln>
                  <a:noFill/>
                </a:ln>
                <a:solidFill>
                  <a:srgbClr val="70AD47"/>
                </a:solidFill>
                <a:effectLst/>
                <a:uLnTx/>
                <a:uFillTx/>
                <a:latin typeface="Cambria" panose="02040503050406030204" pitchFamily="18" charset="0"/>
                <a:ea typeface="+mn-ea"/>
                <a:cs typeface="+mn-cs"/>
              </a:rPr>
              <a:t>Faster </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and</a:t>
            </a:r>
            <a:r>
              <a:rPr kumimoji="0" lang="en-US" sz="4400" b="1" i="0" u="none" strike="noStrike" kern="1200" cap="none" spc="0" normalizeH="0" baseline="0" noProof="0" dirty="0">
                <a:ln>
                  <a:noFill/>
                </a:ln>
                <a:solidFill>
                  <a:srgbClr val="70AD47"/>
                </a:solidFill>
                <a:effectLst/>
                <a:uLnTx/>
                <a:uFillTx/>
                <a:latin typeface="Cambria" panose="02040503050406030204" pitchFamily="18" charset="0"/>
                <a:ea typeface="+mn-ea"/>
                <a:cs typeface="+mn-cs"/>
              </a:rPr>
              <a:t> more reliable </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than current approaches</a:t>
            </a:r>
          </a:p>
        </p:txBody>
      </p:sp>
      <p:sp>
        <p:nvSpPr>
          <p:cNvPr id="8" name="Content Placeholder 2"/>
          <p:cNvSpPr txBox="1">
            <a:spLocks/>
          </p:cNvSpPr>
          <p:nvPr/>
        </p:nvSpPr>
        <p:spPr>
          <a:xfrm>
            <a:off x="-12522" y="254020"/>
            <a:ext cx="9156522" cy="101280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Reach Profiling</a:t>
            </a:r>
          </a:p>
        </p:txBody>
      </p:sp>
      <p:sp>
        <p:nvSpPr>
          <p:cNvPr id="5" name="Rounded Rectangle 4"/>
          <p:cNvSpPr/>
          <p:nvPr/>
        </p:nvSpPr>
        <p:spPr>
          <a:xfrm>
            <a:off x="523875" y="1589574"/>
            <a:ext cx="8058150" cy="1685925"/>
          </a:xfrm>
          <a:prstGeom prst="roundRect">
            <a:avLst>
              <a:gd name="adj" fmla="val 8130"/>
            </a:avLst>
          </a:prstGeom>
          <a:solidFill>
            <a:schemeClr val="bg1">
              <a:lumMod val="9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 new DRAM retention failure profiling methodology</a:t>
            </a:r>
          </a:p>
        </p:txBody>
      </p:sp>
      <p:sp>
        <p:nvSpPr>
          <p:cNvPr id="6" name="Rectangle 5"/>
          <p:cNvSpPr/>
          <p:nvPr/>
        </p:nvSpPr>
        <p:spPr>
          <a:xfrm>
            <a:off x="182720" y="5646122"/>
            <a:ext cx="8766038" cy="76944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Enables </a:t>
            </a:r>
            <a:r>
              <a:rPr kumimoji="0" lang="en-US" sz="4400" b="1" i="0" u="none" strike="noStrike" kern="1200" cap="none" spc="0" normalizeH="0" baseline="0" noProof="0" dirty="0">
                <a:ln>
                  <a:noFill/>
                </a:ln>
                <a:solidFill>
                  <a:srgbClr val="70AD47"/>
                </a:solidFill>
                <a:effectLst/>
                <a:uLnTx/>
                <a:uFillTx/>
                <a:latin typeface="Cambria" panose="02040503050406030204" pitchFamily="18" charset="0"/>
                <a:ea typeface="+mn-ea"/>
                <a:cs typeface="+mn-cs"/>
              </a:rPr>
              <a:t>longer refresh intervals</a:t>
            </a:r>
          </a:p>
        </p:txBody>
      </p:sp>
    </p:spTree>
    <p:extLst>
      <p:ext uri="{BB962C8B-B14F-4D97-AF65-F5344CB8AC3E}">
        <p14:creationId xmlns:p14="http://schemas.microsoft.com/office/powerpoint/2010/main" val="5187393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Handling Both DPD and VRT </a:t>
            </a:r>
            <a:r>
              <a:rPr lang="en-US" sz="2600" b="1" dirty="0"/>
              <a:t>[ISCA’17]</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119</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p:cNvPicPr>
            <a:picLocks noChangeAspect="1"/>
          </p:cNvPicPr>
          <p:nvPr/>
        </p:nvPicPr>
        <p:blipFill>
          <a:blip r:embed="rId2"/>
          <a:stretch>
            <a:fillRect/>
          </a:stretch>
        </p:blipFill>
        <p:spPr>
          <a:xfrm>
            <a:off x="0" y="4548800"/>
            <a:ext cx="9144000" cy="1904536"/>
          </a:xfrm>
          <a:prstGeom prst="rect">
            <a:avLst/>
          </a:prstGeom>
        </p:spPr>
      </p:pic>
      <p:sp>
        <p:nvSpPr>
          <p:cNvPr id="6" name="Content Placeholder 2"/>
          <p:cNvSpPr>
            <a:spLocks noGrp="1"/>
          </p:cNvSpPr>
          <p:nvPr>
            <p:ph idx="1"/>
          </p:nvPr>
        </p:nvSpPr>
        <p:spPr>
          <a:xfrm>
            <a:off x="228600" y="980728"/>
            <a:ext cx="8610600" cy="5153025"/>
          </a:xfrm>
        </p:spPr>
        <p:txBody>
          <a:bodyPr/>
          <a:lstStyle/>
          <a:p>
            <a:r>
              <a:rPr lang="en-US" sz="1800" dirty="0"/>
              <a:t>Minesh Patel, </a:t>
            </a:r>
            <a:r>
              <a:rPr lang="en-US" sz="1800" dirty="0" err="1"/>
              <a:t>Jeremie</a:t>
            </a:r>
            <a:r>
              <a:rPr lang="en-US" sz="1800" dirty="0"/>
              <a:t> S. Kim, and Onur Mutlu,</a:t>
            </a:r>
            <a:br>
              <a:rPr lang="en-US" sz="1800" dirty="0"/>
            </a:br>
            <a:r>
              <a:rPr lang="en-US" sz="1800" b="1" dirty="0">
                <a:hlinkClick r:id="rId3"/>
              </a:rPr>
              <a:t>"The Reach Profiler (REAPER): Enabling the Mitigation of DRAM Retention Failures via Profiling at Aggressive Conditions"</a:t>
            </a:r>
            <a:br>
              <a:rPr lang="en-US" sz="1800" dirty="0"/>
            </a:br>
            <a:r>
              <a:rPr lang="en-US" sz="1800" i="1" dirty="0"/>
              <a:t>Proceedings of the </a:t>
            </a:r>
            <a:r>
              <a:rPr lang="en-US" sz="1800" i="1" dirty="0">
                <a:hlinkClick r:id="rId4"/>
              </a:rPr>
              <a:t>44th International Symposium on Computer Architecture</a:t>
            </a:r>
            <a:r>
              <a:rPr lang="en-US" sz="1800" i="1" dirty="0"/>
              <a:t> (</a:t>
            </a:r>
            <a:r>
              <a:rPr lang="en-US" sz="1800" b="1" i="1" dirty="0"/>
              <a:t>ISCA</a:t>
            </a:r>
            <a:r>
              <a:rPr lang="en-US" sz="1800" i="1" dirty="0"/>
              <a:t>)</a:t>
            </a:r>
            <a:r>
              <a:rPr lang="en-US" sz="1800" dirty="0"/>
              <a:t>, Toronto, Canada, June 2017. </a:t>
            </a:r>
            <a:br>
              <a:rPr lang="en-US" sz="1800" dirty="0"/>
            </a:br>
            <a:r>
              <a:rPr lang="en-US" sz="1800" dirty="0"/>
              <a:t>[</a:t>
            </a:r>
            <a:r>
              <a:rPr lang="en-US" sz="1800" dirty="0">
                <a:hlinkClick r:id="rId5"/>
              </a:rPr>
              <a:t>Slides (pptx)</a:t>
            </a:r>
            <a:r>
              <a:rPr lang="en-US" sz="1800" dirty="0"/>
              <a:t> </a:t>
            </a:r>
            <a:r>
              <a:rPr lang="en-US" sz="1800" dirty="0">
                <a:hlinkClick r:id="rId6"/>
              </a:rPr>
              <a:t>(pdf)</a:t>
            </a:r>
            <a:r>
              <a:rPr lang="en-US" sz="1800" dirty="0"/>
              <a:t>] </a:t>
            </a:r>
            <a:br>
              <a:rPr lang="en-US" sz="1800" dirty="0"/>
            </a:br>
            <a:r>
              <a:rPr lang="en-US" sz="1800" dirty="0"/>
              <a:t>[</a:t>
            </a:r>
            <a:r>
              <a:rPr lang="en-US" sz="1800" dirty="0">
                <a:hlinkClick r:id="rId7"/>
              </a:rPr>
              <a:t>Lightning Session Slides (pptx)</a:t>
            </a:r>
            <a:r>
              <a:rPr lang="en-US" sz="1800" dirty="0"/>
              <a:t> </a:t>
            </a:r>
            <a:r>
              <a:rPr lang="en-US" sz="1800" dirty="0">
                <a:hlinkClick r:id="rId8"/>
              </a:rPr>
              <a:t>(pdf)</a:t>
            </a:r>
            <a:r>
              <a:rPr lang="en-US" sz="1800" dirty="0"/>
              <a:t>] </a:t>
            </a:r>
          </a:p>
          <a:p>
            <a:endParaRPr lang="en-US" sz="1800" dirty="0"/>
          </a:p>
          <a:p>
            <a:r>
              <a:rPr lang="en-US" sz="1800" dirty="0">
                <a:solidFill>
                  <a:srgbClr val="FF0000"/>
                </a:solidFill>
              </a:rPr>
              <a:t>First experimental analysis of (mobile) LPDDR4 chips</a:t>
            </a:r>
          </a:p>
          <a:p>
            <a:r>
              <a:rPr lang="en-US" sz="1800" dirty="0">
                <a:solidFill>
                  <a:srgbClr val="FF0000"/>
                </a:solidFill>
              </a:rPr>
              <a:t>Analyzes the complex tradeoff space of retention time profiling</a:t>
            </a:r>
          </a:p>
          <a:p>
            <a:r>
              <a:rPr lang="en-US" sz="1800" dirty="0">
                <a:solidFill>
                  <a:srgbClr val="FF0000"/>
                </a:solidFill>
              </a:rPr>
              <a:t>Idea: enable fast and robust profiling at higher refresh intervals &amp; temperatures</a:t>
            </a:r>
            <a:endParaRPr lang="en-US" dirty="0">
              <a:solidFill>
                <a:srgbClr val="FF0000"/>
              </a:solidFill>
            </a:endParaRPr>
          </a:p>
        </p:txBody>
      </p:sp>
    </p:spTree>
    <p:extLst>
      <p:ext uri="{BB962C8B-B14F-4D97-AF65-F5344CB8AC3E}">
        <p14:creationId xmlns:p14="http://schemas.microsoft.com/office/powerpoint/2010/main" val="7122952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Infrastructures to Understand Such Issues</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12</a:t>
            </a:fld>
            <a:endParaRPr lang="en-US" altLang="en-US">
              <a:solidFill>
                <a:srgbClr val="000000"/>
              </a:solidFill>
            </a:endParaRPr>
          </a:p>
        </p:txBody>
      </p:sp>
      <p:pic>
        <p:nvPicPr>
          <p:cNvPr id="5" name="Picture 4"/>
          <p:cNvPicPr>
            <a:picLocks noChangeAspect="1"/>
          </p:cNvPicPr>
          <p:nvPr/>
        </p:nvPicPr>
        <p:blipFill>
          <a:blip r:embed="rId2"/>
          <a:stretch>
            <a:fillRect/>
          </a:stretch>
        </p:blipFill>
        <p:spPr>
          <a:xfrm>
            <a:off x="251520" y="1052736"/>
            <a:ext cx="4378369" cy="2520280"/>
          </a:xfrm>
          <a:prstGeom prst="rect">
            <a:avLst/>
          </a:prstGeom>
        </p:spPr>
      </p:pic>
      <p:pic>
        <p:nvPicPr>
          <p:cNvPr id="6" name="Picture 5"/>
          <p:cNvPicPr>
            <a:picLocks noChangeAspect="1"/>
          </p:cNvPicPr>
          <p:nvPr/>
        </p:nvPicPr>
        <p:blipFill>
          <a:blip r:embed="rId3"/>
          <a:stretch>
            <a:fillRect/>
          </a:stretch>
        </p:blipFill>
        <p:spPr>
          <a:xfrm>
            <a:off x="4973630" y="3573016"/>
            <a:ext cx="4170370" cy="2840360"/>
          </a:xfrm>
          <a:prstGeom prst="rect">
            <a:avLst/>
          </a:prstGeom>
        </p:spPr>
      </p:pic>
      <p:sp>
        <p:nvSpPr>
          <p:cNvPr id="7" name="Rectangle 6"/>
          <p:cNvSpPr/>
          <p:nvPr/>
        </p:nvSpPr>
        <p:spPr>
          <a:xfrm>
            <a:off x="4561741" y="980728"/>
            <a:ext cx="4474755" cy="2308324"/>
          </a:xfrm>
          <a:prstGeom prst="rect">
            <a:avLst/>
          </a:prstGeom>
        </p:spPr>
        <p:txBody>
          <a:bodyPr wrap="square">
            <a:spAutoFit/>
          </a:bodyPr>
          <a:lstStyle/>
          <a:p>
            <a:pPr lvl="1"/>
            <a:r>
              <a:rPr lang="en-US" sz="1600" dirty="0">
                <a:solidFill>
                  <a:srgbClr val="0000FF"/>
                </a:solidFill>
                <a:hlinkClick r:id="rId4"/>
              </a:rPr>
              <a:t>An Experimental Study of Data Retention Behavior in Modern DRAM Devices: Implications for Retention Time Profiling Mechanisms</a:t>
            </a:r>
            <a:r>
              <a:rPr lang="en-US" sz="1600" dirty="0">
                <a:solidFill>
                  <a:srgbClr val="000000"/>
                </a:solidFill>
              </a:rPr>
              <a:t> (Liu et al., ISCA 2013)</a:t>
            </a:r>
          </a:p>
          <a:p>
            <a:pPr lvl="1"/>
            <a:endParaRPr lang="en-US" sz="1600" dirty="0">
              <a:solidFill>
                <a:srgbClr val="000000"/>
              </a:solidFill>
              <a:ea typeface="ＭＳ Ｐゴシック" charset="0"/>
              <a:cs typeface="ＭＳ Ｐゴシック" charset="0"/>
            </a:endParaRPr>
          </a:p>
          <a:p>
            <a:pPr lvl="1"/>
            <a:r>
              <a:rPr lang="en-US" sz="1600" dirty="0">
                <a:solidFill>
                  <a:srgbClr val="0000FF"/>
                </a:solidFill>
                <a:ea typeface="ＭＳ Ｐゴシック" charset="0"/>
                <a:cs typeface="ＭＳ Ｐゴシック" charset="0"/>
                <a:hlinkClick r:id="rId5"/>
              </a:rPr>
              <a:t>The Efficacy of Error Mitigation Techniques for DRAM Retention Failures: A Comparative Experimental Study</a:t>
            </a:r>
            <a:r>
              <a:rPr lang="en-US" sz="1600" dirty="0">
                <a:solidFill>
                  <a:srgbClr val="000000"/>
                </a:solidFill>
                <a:ea typeface="ＭＳ Ｐゴシック" charset="0"/>
                <a:cs typeface="ＭＳ Ｐゴシック" charset="0"/>
              </a:rPr>
              <a:t> </a:t>
            </a:r>
          </a:p>
          <a:p>
            <a:pPr lvl="1"/>
            <a:r>
              <a:rPr lang="en-US" sz="1600" dirty="0">
                <a:solidFill>
                  <a:srgbClr val="000000"/>
                </a:solidFill>
                <a:ea typeface="ＭＳ Ｐゴシック" charset="0"/>
                <a:cs typeface="ＭＳ Ｐゴシック" charset="0"/>
              </a:rPr>
              <a:t>(Khan et al., SIGMETRICS 2014)</a:t>
            </a:r>
            <a:endParaRPr lang="en-US" sz="1600" dirty="0">
              <a:solidFill>
                <a:srgbClr val="000000"/>
              </a:solidFill>
            </a:endParaRPr>
          </a:p>
        </p:txBody>
      </p:sp>
      <p:sp>
        <p:nvSpPr>
          <p:cNvPr id="8" name="Rectangle 7"/>
          <p:cNvSpPr/>
          <p:nvPr/>
        </p:nvSpPr>
        <p:spPr>
          <a:xfrm>
            <a:off x="25237" y="3652570"/>
            <a:ext cx="4690779" cy="2800766"/>
          </a:xfrm>
          <a:prstGeom prst="rect">
            <a:avLst/>
          </a:prstGeom>
        </p:spPr>
        <p:txBody>
          <a:bodyPr wrap="square">
            <a:spAutoFit/>
          </a:bodyPr>
          <a:lstStyle/>
          <a:p>
            <a:pPr lvl="1"/>
            <a:r>
              <a:rPr lang="en-US" sz="1600" dirty="0">
                <a:solidFill>
                  <a:srgbClr val="0000FF"/>
                </a:solidFill>
                <a:hlinkClick r:id="rId6"/>
              </a:rPr>
              <a:t>Flipping Bits in Memory Without Accessing Them: An Experimental Study of DRAM Disturbance Errors</a:t>
            </a:r>
            <a:r>
              <a:rPr lang="en-US" sz="1600" dirty="0">
                <a:solidFill>
                  <a:srgbClr val="000000"/>
                </a:solidFill>
              </a:rPr>
              <a:t> (Kim et al., ISCA 2014)</a:t>
            </a:r>
          </a:p>
          <a:p>
            <a:pPr lvl="1"/>
            <a:endParaRPr lang="en-US" sz="1600" dirty="0">
              <a:solidFill>
                <a:srgbClr val="000000"/>
              </a:solidFill>
              <a:ea typeface="ＭＳ Ｐゴシック" charset="0"/>
              <a:cs typeface="ＭＳ Ｐゴシック" charset="0"/>
            </a:endParaRPr>
          </a:p>
          <a:p>
            <a:pPr lvl="1"/>
            <a:r>
              <a:rPr lang="en-US" sz="1600" dirty="0">
                <a:solidFill>
                  <a:srgbClr val="0000FF"/>
                </a:solidFill>
                <a:ea typeface="ＭＳ Ｐゴシック" charset="0"/>
                <a:cs typeface="ＭＳ Ｐゴシック" charset="0"/>
                <a:hlinkClick r:id="rId7"/>
              </a:rPr>
              <a:t>Adaptive-Latency DRAM: Optimizing DRAM Timing for the Common-Case</a:t>
            </a:r>
            <a:r>
              <a:rPr lang="en-US" sz="1600" dirty="0">
                <a:solidFill>
                  <a:srgbClr val="000000"/>
                </a:solidFill>
                <a:ea typeface="ＭＳ Ｐゴシック" charset="0"/>
                <a:cs typeface="ＭＳ Ｐゴシック" charset="0"/>
              </a:rPr>
              <a:t> (Lee et al., HPCA 2015)</a:t>
            </a:r>
          </a:p>
          <a:p>
            <a:pPr lvl="1"/>
            <a:endParaRPr lang="en-US" sz="1600" dirty="0">
              <a:solidFill>
                <a:srgbClr val="000000"/>
              </a:solidFill>
              <a:ea typeface="ＭＳ Ｐゴシック" charset="0"/>
              <a:cs typeface="ＭＳ Ｐゴシック" charset="0"/>
            </a:endParaRPr>
          </a:p>
          <a:p>
            <a:pPr lvl="1"/>
            <a:r>
              <a:rPr lang="en-US" sz="1600" dirty="0">
                <a:solidFill>
                  <a:srgbClr val="0000FF"/>
                </a:solidFill>
                <a:ea typeface="ＭＳ Ｐゴシック" charset="0"/>
                <a:cs typeface="ＭＳ Ｐゴシック" charset="0"/>
                <a:hlinkClick r:id="rId8"/>
              </a:rPr>
              <a:t>AVATAR: A Variable-Retention-Time (VRT) Aware Refresh for DRAM Systems</a:t>
            </a:r>
            <a:r>
              <a:rPr lang="en-US" sz="1600" dirty="0">
                <a:solidFill>
                  <a:srgbClr val="000000"/>
                </a:solidFill>
                <a:ea typeface="ＭＳ Ｐゴシック" charset="0"/>
                <a:cs typeface="ＭＳ Ｐゴシック" charset="0"/>
              </a:rPr>
              <a:t> (</a:t>
            </a:r>
            <a:r>
              <a:rPr lang="en-US" sz="1600" dirty="0" err="1">
                <a:solidFill>
                  <a:srgbClr val="000000"/>
                </a:solidFill>
                <a:ea typeface="ＭＳ Ｐゴシック" charset="0"/>
                <a:cs typeface="ＭＳ Ｐゴシック" charset="0"/>
              </a:rPr>
              <a:t>Qureshi</a:t>
            </a:r>
            <a:r>
              <a:rPr lang="en-US" sz="1600" dirty="0">
                <a:solidFill>
                  <a:srgbClr val="000000"/>
                </a:solidFill>
                <a:ea typeface="ＭＳ Ｐゴシック" charset="0"/>
                <a:cs typeface="ＭＳ Ｐゴシック" charset="0"/>
              </a:rPr>
              <a:t> et al., DSN 2015)</a:t>
            </a:r>
            <a:endParaRPr lang="en-US" sz="1600" dirty="0">
              <a:solidFill>
                <a:srgbClr val="000000"/>
              </a:solidFill>
            </a:endParaRPr>
          </a:p>
        </p:txBody>
      </p:sp>
      <p:sp>
        <p:nvSpPr>
          <p:cNvPr id="9" name="AutoShape 25">
            <a:extLst>
              <a:ext uri="{FF2B5EF4-FFF2-40B4-BE49-F238E27FC236}">
                <a16:creationId xmlns:a16="http://schemas.microsoft.com/office/drawing/2014/main" id="{7653422F-7A79-CD47-AF16-999CD8F54A9A}"/>
              </a:ext>
            </a:extLst>
          </p:cNvPr>
          <p:cNvSpPr>
            <a:spLocks noChangeArrowheads="1"/>
          </p:cNvSpPr>
          <p:nvPr/>
        </p:nvSpPr>
        <p:spPr bwMode="auto">
          <a:xfrm>
            <a:off x="323528" y="3645025"/>
            <a:ext cx="4248472" cy="864096"/>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176359160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Title 1"/>
          <p:cNvSpPr txBox="1">
            <a:spLocks/>
          </p:cNvSpPr>
          <p:nvPr/>
        </p:nvSpPr>
        <p:spPr>
          <a:xfrm>
            <a:off x="0" y="3717"/>
            <a:ext cx="9144000" cy="2650177"/>
          </a:xfrm>
          <a:prstGeom prst="rect">
            <a:avLst/>
          </a:prstGeom>
          <a:solidFill>
            <a:schemeClr val="accent6">
              <a:lumMod val="75000"/>
            </a:schemeClr>
          </a:solidFill>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6600" b="1" i="0" u="none" strike="noStrike" kern="1200" cap="none" spc="0" normalizeH="0" baseline="0" noProof="0" dirty="0">
              <a:ln>
                <a:noFill/>
              </a:ln>
              <a:solidFill>
                <a:srgbClr val="70AD47"/>
              </a:solidFill>
              <a:effectLst/>
              <a:uLnTx/>
              <a:uFillTx/>
              <a:latin typeface="Calibri Light" panose="020F0302020204030204"/>
              <a:ea typeface="+mj-ea"/>
              <a:cs typeface="+mj-cs"/>
            </a:endParaRPr>
          </a:p>
        </p:txBody>
      </p:sp>
      <p:sp>
        <p:nvSpPr>
          <p:cNvPr id="102" name="Title 1"/>
          <p:cNvSpPr>
            <a:spLocks noGrp="1"/>
          </p:cNvSpPr>
          <p:nvPr>
            <p:ph type="ctrTitle" idx="4294967295"/>
          </p:nvPr>
        </p:nvSpPr>
        <p:spPr>
          <a:xfrm>
            <a:off x="0" y="256520"/>
            <a:ext cx="9144000" cy="2051158"/>
          </a:xfrm>
          <a:prstGeom prst="rect">
            <a:avLst/>
          </a:prstGeom>
          <a:noFill/>
        </p:spPr>
        <p:txBody>
          <a:bodyPr anchor="ctr">
            <a:noAutofit/>
          </a:bodyPr>
          <a:lstStyle/>
          <a:p>
            <a:pPr algn="ctr">
              <a:lnSpc>
                <a:spcPct val="100000"/>
              </a:lnSpc>
            </a:pPr>
            <a:r>
              <a:rPr lang="en-US" sz="5000" b="1" i="1" dirty="0">
                <a:solidFill>
                  <a:schemeClr val="bg1">
                    <a:lumMod val="95000"/>
                  </a:schemeClr>
                </a:solidFill>
                <a:latin typeface="Cambria"/>
                <a:cs typeface="Cambria"/>
              </a:rPr>
              <a:t>The DRAM Latency PUF: </a:t>
            </a:r>
            <a:br>
              <a:rPr lang="en-US" sz="5000" b="1" i="1" dirty="0">
                <a:solidFill>
                  <a:schemeClr val="bg1">
                    <a:lumMod val="95000"/>
                  </a:schemeClr>
                </a:solidFill>
                <a:latin typeface="Cambria"/>
                <a:cs typeface="Cambria"/>
              </a:rPr>
            </a:br>
            <a:br>
              <a:rPr lang="en-US" sz="1200" b="1" i="1" dirty="0">
                <a:solidFill>
                  <a:schemeClr val="bg1">
                    <a:lumMod val="95000"/>
                  </a:schemeClr>
                </a:solidFill>
                <a:latin typeface="Cambria"/>
                <a:cs typeface="Cambria"/>
              </a:rPr>
            </a:br>
            <a:r>
              <a:rPr lang="en-US" sz="2800" b="1" dirty="0">
                <a:solidFill>
                  <a:schemeClr val="bg1">
                    <a:lumMod val="95000"/>
                  </a:schemeClr>
                </a:solidFill>
                <a:latin typeface="Cambria"/>
                <a:cs typeface="Cambria"/>
              </a:rPr>
              <a:t>Quickly Evaluating Physical </a:t>
            </a:r>
            <a:r>
              <a:rPr lang="en-US" sz="2800" b="1" dirty="0" err="1">
                <a:solidFill>
                  <a:schemeClr val="bg1">
                    <a:lumMod val="95000"/>
                  </a:schemeClr>
                </a:solidFill>
                <a:latin typeface="Cambria"/>
                <a:cs typeface="Cambria"/>
              </a:rPr>
              <a:t>Unclonable</a:t>
            </a:r>
            <a:r>
              <a:rPr lang="en-US" sz="2800" b="1" dirty="0">
                <a:solidFill>
                  <a:schemeClr val="bg1">
                    <a:lumMod val="95000"/>
                  </a:schemeClr>
                </a:solidFill>
                <a:latin typeface="Cambria"/>
                <a:cs typeface="Cambria"/>
              </a:rPr>
              <a:t> Functions </a:t>
            </a:r>
            <a:br>
              <a:rPr lang="en-US" sz="2800" b="1" dirty="0">
                <a:solidFill>
                  <a:schemeClr val="bg1">
                    <a:lumMod val="95000"/>
                  </a:schemeClr>
                </a:solidFill>
                <a:latin typeface="Cambria"/>
                <a:cs typeface="Cambria"/>
              </a:rPr>
            </a:br>
            <a:r>
              <a:rPr lang="en-US" sz="2800" b="1" dirty="0">
                <a:solidFill>
                  <a:schemeClr val="bg1">
                    <a:lumMod val="95000"/>
                  </a:schemeClr>
                </a:solidFill>
                <a:latin typeface="Cambria"/>
                <a:cs typeface="Cambria"/>
              </a:rPr>
              <a:t>by Exploiting the Latency-Reliability Tradeoff </a:t>
            </a:r>
            <a:br>
              <a:rPr lang="en-US" sz="2800" b="1" dirty="0">
                <a:solidFill>
                  <a:schemeClr val="bg1">
                    <a:lumMod val="95000"/>
                  </a:schemeClr>
                </a:solidFill>
                <a:latin typeface="Cambria"/>
                <a:cs typeface="Cambria"/>
              </a:rPr>
            </a:br>
            <a:r>
              <a:rPr lang="en-US" sz="2800" b="1" dirty="0">
                <a:solidFill>
                  <a:schemeClr val="bg1">
                    <a:lumMod val="95000"/>
                  </a:schemeClr>
                </a:solidFill>
                <a:latin typeface="Cambria"/>
                <a:cs typeface="Cambria"/>
              </a:rPr>
              <a:t>in Modern Commodity DRAM Devices</a:t>
            </a:r>
            <a:endParaRPr lang="en-US" sz="1400" b="1" dirty="0">
              <a:solidFill>
                <a:schemeClr val="bg1">
                  <a:lumMod val="95000"/>
                </a:schemeClr>
              </a:solidFill>
              <a:latin typeface="Cambria"/>
              <a:cs typeface="Cambria"/>
            </a:endParaRPr>
          </a:p>
        </p:txBody>
      </p:sp>
      <p:sp>
        <p:nvSpPr>
          <p:cNvPr id="103" name="Subtitle 2"/>
          <p:cNvSpPr>
            <a:spLocks noGrp="1"/>
          </p:cNvSpPr>
          <p:nvPr>
            <p:ph type="subTitle" idx="4294967295"/>
          </p:nvPr>
        </p:nvSpPr>
        <p:spPr>
          <a:xfrm>
            <a:off x="228600" y="2801475"/>
            <a:ext cx="8686800" cy="724829"/>
          </a:xfrm>
          <a:prstGeom prst="rect">
            <a:avLst/>
          </a:prstGeom>
        </p:spPr>
        <p:txBody>
          <a:bodyPr anchor="ctr">
            <a:noAutofit/>
          </a:bodyPr>
          <a:lstStyle/>
          <a:p>
            <a:pPr marL="0" indent="0" algn="ctr">
              <a:buNone/>
            </a:pPr>
            <a:r>
              <a:rPr lang="en-US" sz="2400" b="1" u="sng" dirty="0" err="1">
                <a:latin typeface="Cambria"/>
                <a:cs typeface="Cambria"/>
              </a:rPr>
              <a:t>Jeremie</a:t>
            </a:r>
            <a:r>
              <a:rPr lang="en-US" sz="2400" b="1" u="sng" dirty="0">
                <a:latin typeface="Cambria"/>
                <a:cs typeface="Cambria"/>
              </a:rPr>
              <a:t> S. Kim</a:t>
            </a:r>
            <a:r>
              <a:rPr lang="en-US" sz="2400" b="1" dirty="0">
                <a:latin typeface="Cambria"/>
                <a:cs typeface="Cambria"/>
              </a:rPr>
              <a:t>    </a:t>
            </a:r>
            <a:r>
              <a:rPr lang="en-US" sz="2400" b="1" dirty="0" err="1">
                <a:latin typeface="Cambria"/>
                <a:cs typeface="Cambria"/>
              </a:rPr>
              <a:t>Minesh</a:t>
            </a:r>
            <a:r>
              <a:rPr lang="en-US" sz="2400" b="1" dirty="0">
                <a:latin typeface="Cambria"/>
                <a:cs typeface="Cambria"/>
              </a:rPr>
              <a:t> Patel  </a:t>
            </a:r>
          </a:p>
          <a:p>
            <a:pPr marL="0" indent="0" algn="ctr">
              <a:buNone/>
            </a:pPr>
            <a:r>
              <a:rPr lang="en-US" sz="2400" b="1" dirty="0">
                <a:latin typeface="Cambria"/>
                <a:cs typeface="Cambria"/>
              </a:rPr>
              <a:t>Hasan Hassan   </a:t>
            </a:r>
            <a:r>
              <a:rPr lang="en-US" sz="2400" b="1" dirty="0" err="1">
                <a:latin typeface="Cambria"/>
                <a:cs typeface="Cambria"/>
              </a:rPr>
              <a:t>Onur</a:t>
            </a:r>
            <a:r>
              <a:rPr lang="en-US" sz="2400" b="1" dirty="0">
                <a:latin typeface="Cambria"/>
                <a:cs typeface="Cambria"/>
              </a:rPr>
              <a:t> </a:t>
            </a:r>
            <a:r>
              <a:rPr lang="en-US" sz="2400" b="1" dirty="0" err="1">
                <a:latin typeface="Cambria"/>
                <a:cs typeface="Cambria"/>
              </a:rPr>
              <a:t>Mutlu</a:t>
            </a:r>
            <a:r>
              <a:rPr lang="en-US" sz="2400" b="1" dirty="0">
                <a:latin typeface="Cambria"/>
                <a:cs typeface="Cambria"/>
              </a:rPr>
              <a:t>  </a:t>
            </a:r>
            <a:endParaRPr lang="en-US" sz="2400" dirty="0">
              <a:latin typeface="Cambria"/>
              <a:cs typeface="Cambria"/>
            </a:endParaRPr>
          </a:p>
        </p:txBody>
      </p:sp>
      <p:pic>
        <p:nvPicPr>
          <p:cNvPr id="1026" name="Picture 2" descr="http://www.euroc-project.eu/fileadmin/imgEuroc/eurocConsortiumLogos/eth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4782" y="5997065"/>
            <a:ext cx="2397512" cy="49249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seaphages.org/media/institutions/Burgundy_CMU_JPG_Logo.jpg"/>
          <p:cNvPicPr>
            <a:picLocks noChangeAspect="1" noChangeArrowheads="1"/>
          </p:cNvPicPr>
          <p:nvPr/>
        </p:nvPicPr>
        <p:blipFill rotWithShape="1">
          <a:blip r:embed="rId4">
            <a:extLst>
              <a:ext uri="{28A0092B-C50C-407E-A947-70E740481C1C}">
                <a14:useLocalDpi xmlns:a14="http://schemas.microsoft.com/office/drawing/2010/main" val="0"/>
              </a:ext>
            </a:extLst>
          </a:blip>
          <a:srcRect t="27653" b="26959"/>
          <a:stretch/>
        </p:blipFill>
        <p:spPr bwMode="auto">
          <a:xfrm>
            <a:off x="4911164" y="5997065"/>
            <a:ext cx="4085528" cy="66962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524146" y="4987127"/>
            <a:ext cx="2472546" cy="714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0094" y="4710650"/>
            <a:ext cx="1323444" cy="1123439"/>
          </a:xfrm>
          <a:prstGeom prst="rect">
            <a:avLst/>
          </a:prstGeom>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53892" y="3615592"/>
            <a:ext cx="1706059" cy="1706059"/>
          </a:xfrm>
          <a:prstGeom prst="rect">
            <a:avLst/>
          </a:prstGeom>
        </p:spPr>
      </p:pic>
      <p:sp>
        <p:nvSpPr>
          <p:cNvPr id="3" name="TextBox 2"/>
          <p:cNvSpPr txBox="1"/>
          <p:nvPr/>
        </p:nvSpPr>
        <p:spPr>
          <a:xfrm>
            <a:off x="2889695" y="5182362"/>
            <a:ext cx="3634451" cy="5078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QR Code for the paper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sng" strike="noStrike" kern="1200" cap="none" spc="0" normalizeH="0" baseline="0" noProof="0" dirty="0">
                <a:ln>
                  <a:noFill/>
                </a:ln>
                <a:solidFill>
                  <a:srgbClr val="00B0F0"/>
                </a:solidFill>
                <a:effectLst/>
                <a:uLnTx/>
                <a:uFillTx/>
                <a:latin typeface="Calibri" panose="020F0502020204030204"/>
                <a:ea typeface="+mn-ea"/>
                <a:cs typeface="+mn-cs"/>
              </a:rPr>
              <a:t>https://</a:t>
            </a:r>
            <a:r>
              <a:rPr kumimoji="0" lang="en-US" sz="900" b="0" i="0" u="sng" strike="noStrike" kern="1200" cap="none" spc="0" normalizeH="0" baseline="0" noProof="0" dirty="0" err="1">
                <a:ln>
                  <a:noFill/>
                </a:ln>
                <a:solidFill>
                  <a:srgbClr val="00B0F0"/>
                </a:solidFill>
                <a:effectLst/>
                <a:uLnTx/>
                <a:uFillTx/>
                <a:latin typeface="Calibri" panose="020F0502020204030204"/>
                <a:ea typeface="+mn-ea"/>
                <a:cs typeface="+mn-cs"/>
              </a:rPr>
              <a:t>people.inf.ethz.ch</a:t>
            </a:r>
            <a:r>
              <a:rPr kumimoji="0" lang="en-US" sz="900" b="0" i="0" u="sng" strike="noStrike" kern="1200" cap="none" spc="0" normalizeH="0" baseline="0" noProof="0" dirty="0">
                <a:ln>
                  <a:noFill/>
                </a:ln>
                <a:solidFill>
                  <a:srgbClr val="00B0F0"/>
                </a:solidFill>
                <a:effectLst/>
                <a:uLnTx/>
                <a:uFillTx/>
                <a:latin typeface="Calibri" panose="020F0502020204030204"/>
                <a:ea typeface="+mn-ea"/>
                <a:cs typeface="+mn-cs"/>
              </a:rPr>
              <a:t>/</a:t>
            </a:r>
            <a:r>
              <a:rPr kumimoji="0" lang="en-US" sz="900" b="0" i="0" u="sng" strike="noStrike" kern="1200" cap="none" spc="0" normalizeH="0" baseline="0" noProof="0" dirty="0" err="1">
                <a:ln>
                  <a:noFill/>
                </a:ln>
                <a:solidFill>
                  <a:srgbClr val="00B0F0"/>
                </a:solidFill>
                <a:effectLst/>
                <a:uLnTx/>
                <a:uFillTx/>
                <a:latin typeface="Calibri" panose="020F0502020204030204"/>
                <a:ea typeface="+mn-ea"/>
                <a:cs typeface="+mn-cs"/>
              </a:rPr>
              <a:t>omutlu</a:t>
            </a:r>
            <a:r>
              <a:rPr kumimoji="0" lang="en-US" sz="900" b="0" i="0" u="sng" strike="noStrike" kern="1200" cap="none" spc="0" normalizeH="0" baseline="0" noProof="0" dirty="0">
                <a:ln>
                  <a:noFill/>
                </a:ln>
                <a:solidFill>
                  <a:srgbClr val="00B0F0"/>
                </a:solidFill>
                <a:effectLst/>
                <a:uLnTx/>
                <a:uFillTx/>
                <a:latin typeface="Calibri" panose="020F0502020204030204"/>
                <a:ea typeface="+mn-ea"/>
                <a:cs typeface="+mn-cs"/>
              </a:rPr>
              <a:t>/pub/dram-latency-puf_hpca18.pdf</a:t>
            </a:r>
          </a:p>
        </p:txBody>
      </p:sp>
      <p:sp>
        <p:nvSpPr>
          <p:cNvPr id="11" name="Rectangle 10">
            <a:extLst>
              <a:ext uri="{FF2B5EF4-FFF2-40B4-BE49-F238E27FC236}">
                <a16:creationId xmlns:a16="http://schemas.microsoft.com/office/drawing/2014/main" id="{D0272797-7B19-6B45-B32C-06F620B40514}"/>
              </a:ext>
            </a:extLst>
          </p:cNvPr>
          <p:cNvSpPr/>
          <p:nvPr/>
        </p:nvSpPr>
        <p:spPr>
          <a:xfrm>
            <a:off x="6256258" y="3911355"/>
            <a:ext cx="2449710"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FF"/>
                </a:solidFill>
                <a:effectLst/>
                <a:uLnTx/>
                <a:uFillTx/>
                <a:latin typeface="Gill Sans MT"/>
                <a:ea typeface="+mn-ea"/>
                <a:cs typeface="+mn-cs"/>
              </a:rPr>
              <a:t>HPCA 2018</a:t>
            </a:r>
          </a:p>
        </p:txBody>
      </p:sp>
    </p:spTree>
    <p:extLst>
      <p:ext uri="{BB962C8B-B14F-4D97-AF65-F5344CB8AC3E}">
        <p14:creationId xmlns:p14="http://schemas.microsoft.com/office/powerpoint/2010/main" val="59794933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Do We Keep Memory Secure?</a:t>
            </a:r>
          </a:p>
        </p:txBody>
      </p:sp>
      <p:sp>
        <p:nvSpPr>
          <p:cNvPr id="3" name="Content Placeholder 2"/>
          <p:cNvSpPr>
            <a:spLocks noGrp="1"/>
          </p:cNvSpPr>
          <p:nvPr>
            <p:ph idx="1"/>
          </p:nvPr>
        </p:nvSpPr>
        <p:spPr>
          <a:xfrm>
            <a:off x="228600" y="1268760"/>
            <a:ext cx="8610600" cy="4979640"/>
          </a:xfrm>
        </p:spPr>
        <p:txBody>
          <a:bodyPr/>
          <a:lstStyle/>
          <a:p>
            <a:r>
              <a:rPr lang="en-US" dirty="0"/>
              <a:t>DRAM</a:t>
            </a:r>
          </a:p>
          <a:p>
            <a:endParaRPr lang="en-US" dirty="0"/>
          </a:p>
          <a:p>
            <a:r>
              <a:rPr lang="en-US" dirty="0"/>
              <a:t>Flash memory</a:t>
            </a:r>
          </a:p>
          <a:p>
            <a:endParaRPr lang="en-US" dirty="0"/>
          </a:p>
          <a:p>
            <a:r>
              <a:rPr lang="en-US" dirty="0"/>
              <a:t>Emerging Technologies</a:t>
            </a:r>
          </a:p>
          <a:p>
            <a:pPr lvl="1"/>
            <a:r>
              <a:rPr lang="en-US" dirty="0"/>
              <a:t>Phase Change Memory</a:t>
            </a:r>
          </a:p>
          <a:p>
            <a:pPr lvl="1"/>
            <a:r>
              <a:rPr lang="en-US" dirty="0"/>
              <a:t>STT-MRAM</a:t>
            </a:r>
          </a:p>
          <a:p>
            <a:pPr lvl="1"/>
            <a:r>
              <a:rPr lang="en-US" dirty="0"/>
              <a:t>RRAM, memristors</a:t>
            </a:r>
          </a:p>
          <a:p>
            <a:pPr lvl="1"/>
            <a:r>
              <a:rPr lang="en-US" dirty="0"/>
              <a:t>… </a:t>
            </a:r>
          </a:p>
          <a:p>
            <a:pPr lvl="1"/>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662922279"/>
      </p:ext>
    </p:extLst>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36496" cy="1066800"/>
          </a:xfrm>
        </p:spPr>
        <p:txBody>
          <a:bodyPr/>
          <a:lstStyle/>
          <a:p>
            <a:r>
              <a:rPr lang="en-US" dirty="0"/>
              <a:t>Solution Direction: Principled Designs</a:t>
            </a:r>
          </a:p>
        </p:txBody>
      </p:sp>
      <p:sp>
        <p:nvSpPr>
          <p:cNvPr id="3" name="Content Placeholder 2"/>
          <p:cNvSpPr>
            <a:spLocks noGrp="1"/>
          </p:cNvSpPr>
          <p:nvPr>
            <p:ph idx="1"/>
          </p:nvPr>
        </p:nvSpPr>
        <p:spPr>
          <a:xfrm>
            <a:off x="179512" y="548680"/>
            <a:ext cx="8784976" cy="5193723"/>
          </a:xfrm>
        </p:spPr>
        <p:txBody>
          <a:bodyPr/>
          <a:lstStyle/>
          <a:p>
            <a:pPr marL="0" indent="0" algn="ctr">
              <a:buNone/>
            </a:pPr>
            <a:endParaRPr lang="en-US" sz="5200" dirty="0"/>
          </a:p>
          <a:p>
            <a:pPr marL="0" indent="0" algn="ctr">
              <a:buNone/>
            </a:pPr>
            <a:r>
              <a:rPr lang="en-US" sz="5200" dirty="0">
                <a:solidFill>
                  <a:srgbClr val="0000FF"/>
                </a:solidFill>
              </a:rPr>
              <a:t>Design fundamentally secure</a:t>
            </a:r>
          </a:p>
          <a:p>
            <a:pPr marL="0" indent="0" algn="ctr">
              <a:buNone/>
            </a:pPr>
            <a:r>
              <a:rPr lang="en-US" sz="5200" dirty="0">
                <a:solidFill>
                  <a:srgbClr val="0000FF"/>
                </a:solidFill>
              </a:rPr>
              <a:t>computing architectures </a:t>
            </a:r>
          </a:p>
          <a:p>
            <a:pPr marL="0" indent="0" algn="ctr">
              <a:buNone/>
            </a:pPr>
            <a:endParaRPr lang="en-US" sz="5200" dirty="0">
              <a:solidFill>
                <a:srgbClr val="0000FF"/>
              </a:solidFill>
            </a:endParaRPr>
          </a:p>
          <a:p>
            <a:pPr marL="0" indent="0" algn="ctr">
              <a:buNone/>
            </a:pPr>
            <a:r>
              <a:rPr lang="en-US" sz="5200" dirty="0">
                <a:solidFill>
                  <a:srgbClr val="FF0000"/>
                </a:solidFill>
              </a:rPr>
              <a:t>Predict and prevent </a:t>
            </a:r>
          </a:p>
          <a:p>
            <a:pPr marL="0" indent="0" algn="ctr">
              <a:buNone/>
            </a:pPr>
            <a:r>
              <a:rPr lang="en-US" sz="5200" dirty="0">
                <a:solidFill>
                  <a:srgbClr val="FF0000"/>
                </a:solidFill>
              </a:rPr>
              <a:t>such safety issues</a:t>
            </a:r>
          </a:p>
          <a:p>
            <a:pPr marL="0" indent="0" algn="ctr">
              <a:buNone/>
            </a:pPr>
            <a:endParaRPr lang="en-US" sz="52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23093032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Do We Keep Memory Secure?</a:t>
            </a:r>
          </a:p>
        </p:txBody>
      </p:sp>
      <p:sp>
        <p:nvSpPr>
          <p:cNvPr id="3" name="Content Placeholder 2"/>
          <p:cNvSpPr>
            <a:spLocks noGrp="1"/>
          </p:cNvSpPr>
          <p:nvPr>
            <p:ph idx="1"/>
          </p:nvPr>
        </p:nvSpPr>
        <p:spPr>
          <a:xfrm>
            <a:off x="0" y="1268760"/>
            <a:ext cx="9144000" cy="5112568"/>
          </a:xfrm>
        </p:spPr>
        <p:txBody>
          <a:bodyPr/>
          <a:lstStyle/>
          <a:p>
            <a:r>
              <a:rPr lang="en-US" dirty="0">
                <a:solidFill>
                  <a:srgbClr val="FF0000"/>
                </a:solidFill>
              </a:rPr>
              <a:t>Understand:</a:t>
            </a:r>
            <a:r>
              <a:rPr lang="en-US" dirty="0">
                <a:solidFill>
                  <a:srgbClr val="0000FF"/>
                </a:solidFill>
              </a:rPr>
              <a:t> Solid methodologies for failure modeling and discovery</a:t>
            </a:r>
          </a:p>
          <a:p>
            <a:pPr lvl="1"/>
            <a:r>
              <a:rPr lang="en-US" dirty="0"/>
              <a:t>Modeling based on real device data – small scale and large scale</a:t>
            </a:r>
          </a:p>
          <a:p>
            <a:pPr lvl="1"/>
            <a:r>
              <a:rPr lang="en-US" dirty="0"/>
              <a:t>Metrics for secure architectures</a:t>
            </a:r>
          </a:p>
          <a:p>
            <a:pPr marL="0" indent="0">
              <a:buNone/>
            </a:pPr>
            <a:endParaRPr lang="en-US" dirty="0"/>
          </a:p>
          <a:p>
            <a:r>
              <a:rPr lang="en-US" dirty="0">
                <a:solidFill>
                  <a:srgbClr val="FF0000"/>
                </a:solidFill>
              </a:rPr>
              <a:t>Architect:</a:t>
            </a:r>
            <a:r>
              <a:rPr lang="en-US" dirty="0">
                <a:solidFill>
                  <a:srgbClr val="0000FF"/>
                </a:solidFill>
              </a:rPr>
              <a:t> Principled co-architecting of system and memory</a:t>
            </a:r>
          </a:p>
          <a:p>
            <a:pPr lvl="1"/>
            <a:r>
              <a:rPr lang="en-US" dirty="0"/>
              <a:t>Good partitioning of duties across the stack</a:t>
            </a:r>
          </a:p>
          <a:p>
            <a:pPr lvl="1"/>
            <a:r>
              <a:rPr lang="en-US" dirty="0"/>
              <a:t>Patch-ability in the field</a:t>
            </a:r>
          </a:p>
          <a:p>
            <a:endParaRPr lang="en-US" dirty="0"/>
          </a:p>
          <a:p>
            <a:r>
              <a:rPr lang="en-US" dirty="0">
                <a:solidFill>
                  <a:srgbClr val="FF0000"/>
                </a:solidFill>
              </a:rPr>
              <a:t>Design &amp; Test:</a:t>
            </a:r>
            <a:r>
              <a:rPr lang="en-US" dirty="0">
                <a:solidFill>
                  <a:srgbClr val="0000FF"/>
                </a:solidFill>
              </a:rPr>
              <a:t> Principled electronic design, automation, testing</a:t>
            </a:r>
          </a:p>
          <a:p>
            <a:pPr lvl="1"/>
            <a:r>
              <a:rPr lang="en-US" dirty="0"/>
              <a:t>Design for security</a:t>
            </a:r>
          </a:p>
          <a:p>
            <a:pPr lvl="1"/>
            <a:r>
              <a:rPr lang="en-US" dirty="0"/>
              <a:t>High coverage and good interaction with reliability methods</a:t>
            </a:r>
          </a:p>
          <a:p>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BB4180-6920-9C42-9DA1-4829E0437063}"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123</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5960911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DRAM-new-testing-infrastructure.jpg"/>
          <p:cNvPicPr>
            <a:picLocks noGrp="1" noChangeAspect="1"/>
          </p:cNvPicPr>
          <p:nvPr>
            <p:ph idx="1"/>
          </p:nvPr>
        </p:nvPicPr>
        <p:blipFill>
          <a:blip r:embed="rId2" cstate="print">
            <a:extLst>
              <a:ext uri="{28A0092B-C50C-407E-A947-70E740481C1C}">
                <a14:useLocalDpi xmlns:a14="http://schemas.microsoft.com/office/drawing/2010/main" val="0"/>
              </a:ext>
            </a:extLst>
          </a:blip>
          <a:srcRect t="12242" b="12242"/>
          <a:stretch>
            <a:fillRect/>
          </a:stretch>
        </p:blipFill>
        <p:spPr>
          <a:xfrm>
            <a:off x="228600" y="1144488"/>
            <a:ext cx="8610600" cy="4876800"/>
          </a:xfrm>
          <a:scene3d>
            <a:camera prst="obliqueTopRight">
              <a:rot lat="0" lon="0" rev="10800000"/>
            </a:camera>
            <a:lightRig rig="threePt" dir="t"/>
          </a:scene3d>
        </p:spPr>
      </p:pic>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6" name="Rectangle 5"/>
          <p:cNvSpPr/>
          <p:nvPr/>
        </p:nvSpPr>
        <p:spPr>
          <a:xfrm>
            <a:off x="1547664" y="6300608"/>
            <a:ext cx="6696744" cy="584776"/>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Kim+, “</a:t>
            </a:r>
            <a:r>
              <a:rPr kumimoji="0" lang="en-US" sz="1600" b="0" i="0" u="none" strike="noStrike" kern="1200" cap="none" spc="0" normalizeH="0" baseline="0" noProof="0" dirty="0">
                <a:ln>
                  <a:noFill/>
                </a:ln>
                <a:solidFill>
                  <a:srgbClr val="0000FF"/>
                </a:solidFill>
                <a:effectLst/>
                <a:uLnTx/>
                <a:uFillTx/>
                <a:latin typeface="Tahoma"/>
                <a:ea typeface="+mn-ea"/>
                <a:cs typeface="+mn-cs"/>
              </a:rPr>
              <a:t>Flipping Bits in Memory Without Accessing Them: An Experimental Study of DRAM Disturbance Errors</a:t>
            </a: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ISCA 2014.</a:t>
            </a:r>
          </a:p>
        </p:txBody>
      </p:sp>
      <p:sp>
        <p:nvSpPr>
          <p:cNvPr id="7" name="Rectangle 6"/>
          <p:cNvSpPr/>
          <p:nvPr/>
        </p:nvSpPr>
        <p:spPr>
          <a:xfrm>
            <a:off x="107504" y="1466055"/>
            <a:ext cx="2209798" cy="1524000"/>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Temperature</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Controller</a:t>
            </a:r>
          </a:p>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32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endParaRPr>
          </a:p>
        </p:txBody>
      </p:sp>
      <p:sp>
        <p:nvSpPr>
          <p:cNvPr id="8" name="Rectangle 7"/>
          <p:cNvSpPr/>
          <p:nvPr/>
        </p:nvSpPr>
        <p:spPr>
          <a:xfrm>
            <a:off x="107504" y="2990055"/>
            <a:ext cx="2209798" cy="2743201"/>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PC</a:t>
            </a:r>
            <a:endPar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endParaRPr>
          </a:p>
        </p:txBody>
      </p:sp>
      <p:sp>
        <p:nvSpPr>
          <p:cNvPr id="9" name="Rectangle 8"/>
          <p:cNvSpPr/>
          <p:nvPr/>
        </p:nvSpPr>
        <p:spPr>
          <a:xfrm>
            <a:off x="4374702" y="1962441"/>
            <a:ext cx="1447800" cy="3122743"/>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Heater</a:t>
            </a:r>
          </a:p>
        </p:txBody>
      </p:sp>
      <p:sp>
        <p:nvSpPr>
          <p:cNvPr id="10" name="Rectangle 9"/>
          <p:cNvSpPr/>
          <p:nvPr/>
        </p:nvSpPr>
        <p:spPr>
          <a:xfrm>
            <a:off x="23173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FPGAs</a:t>
            </a:r>
          </a:p>
        </p:txBody>
      </p:sp>
      <p:sp>
        <p:nvSpPr>
          <p:cNvPr id="11" name="Rectangle 10"/>
          <p:cNvSpPr/>
          <p:nvPr/>
        </p:nvSpPr>
        <p:spPr>
          <a:xfrm>
            <a:off x="58225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FPGAs</a:t>
            </a:r>
          </a:p>
        </p:txBody>
      </p:sp>
      <p:sp>
        <p:nvSpPr>
          <p:cNvPr id="12" name="Title 1"/>
          <p:cNvSpPr txBox="1">
            <a:spLocks/>
          </p:cNvSpPr>
          <p:nvPr/>
        </p:nvSpPr>
        <p:spPr bwMode="auto">
          <a:xfrm>
            <a:off x="107504" y="152400"/>
            <a:ext cx="9036496"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500" b="0" i="0" u="none" strike="noStrike" kern="1200" cap="none" spc="0" normalizeH="0" baseline="0" noProof="0" dirty="0">
                <a:ln>
                  <a:noFill/>
                </a:ln>
                <a:solidFill>
                  <a:srgbClr val="006633"/>
                </a:solidFill>
                <a:effectLst/>
                <a:uLnTx/>
                <a:uFillTx/>
                <a:latin typeface="Garamond"/>
                <a:ea typeface="+mj-ea"/>
                <a:cs typeface="+mj-cs"/>
              </a:rPr>
              <a:t>Understand and Model with Experiments (DRAM)</a:t>
            </a:r>
          </a:p>
        </p:txBody>
      </p:sp>
    </p:spTree>
    <p:extLst>
      <p:ext uri="{BB962C8B-B14F-4D97-AF65-F5344CB8AC3E}">
        <p14:creationId xmlns:p14="http://schemas.microsoft.com/office/powerpoint/2010/main" val="3768402833"/>
      </p:ext>
    </p:extLst>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600" dirty="0"/>
              <a:t>Understand and Model with Experiments (Flash)</a:t>
            </a:r>
            <a:endParaRPr lang="en-US" sz="3800" dirty="0"/>
          </a:p>
        </p:txBody>
      </p:sp>
      <p:pic>
        <p:nvPicPr>
          <p:cNvPr id="33" name="Picture 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081088"/>
            <a:ext cx="6858000" cy="4697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4" name="Group 46"/>
          <p:cNvGrpSpPr>
            <a:grpSpLocks/>
          </p:cNvGrpSpPr>
          <p:nvPr/>
        </p:nvGrpSpPr>
        <p:grpSpPr bwMode="auto">
          <a:xfrm>
            <a:off x="5181600" y="1995488"/>
            <a:ext cx="2101850" cy="1066800"/>
            <a:chOff x="3264" y="1536"/>
            <a:chExt cx="1324" cy="672"/>
          </a:xfrm>
        </p:grpSpPr>
        <p:sp>
          <p:nvSpPr>
            <p:cNvPr id="35" name="Rectangle 21"/>
            <p:cNvSpPr>
              <a:spLocks noChangeArrowheads="1"/>
            </p:cNvSpPr>
            <p:nvPr/>
          </p:nvSpPr>
          <p:spPr bwMode="auto">
            <a:xfrm>
              <a:off x="3264" y="2016"/>
              <a:ext cx="288" cy="192"/>
            </a:xfrm>
            <a:prstGeom prst="rect">
              <a:avLst/>
            </a:prstGeom>
            <a:noFill/>
            <a:ln w="28575">
              <a:solidFill>
                <a:srgbClr val="FFFF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99"/>
                </a:solidFill>
                <a:effectLst/>
                <a:uLnTx/>
                <a:uFillTx/>
                <a:latin typeface="Tahoma"/>
                <a:ea typeface="+mn-ea"/>
                <a:cs typeface="+mn-cs"/>
              </a:endParaRPr>
            </a:p>
          </p:txBody>
        </p:sp>
        <p:sp>
          <p:nvSpPr>
            <p:cNvPr id="36" name="Text Box 22"/>
            <p:cNvSpPr txBox="1">
              <a:spLocks noChangeArrowheads="1"/>
            </p:cNvSpPr>
            <p:nvPr/>
          </p:nvSpPr>
          <p:spPr bwMode="auto">
            <a:xfrm>
              <a:off x="3840" y="1536"/>
              <a:ext cx="748"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00"/>
                  </a:solidFill>
                  <a:effectLst/>
                  <a:uLnTx/>
                  <a:uFillTx/>
                  <a:latin typeface="Arial" charset="0"/>
                  <a:ea typeface="MS PGothic" charset="0"/>
                </a:rPr>
                <a:t>USB Jack</a:t>
              </a:r>
            </a:p>
          </p:txBody>
        </p:sp>
        <p:sp>
          <p:nvSpPr>
            <p:cNvPr id="37" name="Line 23"/>
            <p:cNvSpPr>
              <a:spLocks noChangeShapeType="1"/>
            </p:cNvSpPr>
            <p:nvPr/>
          </p:nvSpPr>
          <p:spPr bwMode="auto">
            <a:xfrm flipH="1">
              <a:off x="3552" y="1728"/>
              <a:ext cx="384" cy="288"/>
            </a:xfrm>
            <a:prstGeom prst="line">
              <a:avLst/>
            </a:prstGeom>
            <a:noFill/>
            <a:ln w="28575">
              <a:solidFill>
                <a:srgbClr val="FFFF00"/>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grpSp>
        <p:nvGrpSpPr>
          <p:cNvPr id="38" name="Group 47"/>
          <p:cNvGrpSpPr>
            <a:grpSpLocks/>
          </p:cNvGrpSpPr>
          <p:nvPr/>
        </p:nvGrpSpPr>
        <p:grpSpPr bwMode="auto">
          <a:xfrm>
            <a:off x="5538788" y="3233738"/>
            <a:ext cx="2392362" cy="984250"/>
            <a:chOff x="3489" y="2316"/>
            <a:chExt cx="1507" cy="620"/>
          </a:xfrm>
        </p:grpSpPr>
        <p:sp>
          <p:nvSpPr>
            <p:cNvPr id="39" name="Rectangle 24"/>
            <p:cNvSpPr>
              <a:spLocks noChangeArrowheads="1"/>
            </p:cNvSpPr>
            <p:nvPr/>
          </p:nvSpPr>
          <p:spPr bwMode="auto">
            <a:xfrm>
              <a:off x="3489" y="2696"/>
              <a:ext cx="288" cy="240"/>
            </a:xfrm>
            <a:prstGeom prst="rect">
              <a:avLst/>
            </a:prstGeom>
            <a:noFill/>
            <a:ln w="28575">
              <a:solidFill>
                <a:srgbClr val="FFFF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00"/>
                </a:solidFill>
                <a:effectLst/>
                <a:uLnTx/>
                <a:uFillTx/>
                <a:latin typeface="Tahoma"/>
                <a:ea typeface="+mn-ea"/>
                <a:cs typeface="+mn-cs"/>
              </a:endParaRPr>
            </a:p>
          </p:txBody>
        </p:sp>
        <p:sp>
          <p:nvSpPr>
            <p:cNvPr id="40" name="Text Box 25"/>
            <p:cNvSpPr txBox="1">
              <a:spLocks noChangeArrowheads="1"/>
            </p:cNvSpPr>
            <p:nvPr/>
          </p:nvSpPr>
          <p:spPr bwMode="auto">
            <a:xfrm>
              <a:off x="3846" y="2316"/>
              <a:ext cx="1150" cy="4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00"/>
                  </a:solidFill>
                  <a:effectLst/>
                  <a:uLnTx/>
                  <a:uFillTx/>
                  <a:latin typeface="Arial" charset="0"/>
                  <a:ea typeface="MS PGothic" charset="0"/>
                </a:rPr>
                <a:t>Virtex-II Pro</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00"/>
                  </a:solidFill>
                  <a:effectLst/>
                  <a:uLnTx/>
                  <a:uFillTx/>
                  <a:latin typeface="Arial" charset="0"/>
                  <a:ea typeface="MS PGothic" charset="0"/>
                </a:rPr>
                <a:t>(USB controller)</a:t>
              </a:r>
            </a:p>
          </p:txBody>
        </p:sp>
        <p:sp>
          <p:nvSpPr>
            <p:cNvPr id="41" name="Line 26"/>
            <p:cNvSpPr>
              <a:spLocks noChangeShapeType="1"/>
            </p:cNvSpPr>
            <p:nvPr/>
          </p:nvSpPr>
          <p:spPr bwMode="auto">
            <a:xfrm flipH="1">
              <a:off x="3738" y="2529"/>
              <a:ext cx="198" cy="153"/>
            </a:xfrm>
            <a:prstGeom prst="line">
              <a:avLst/>
            </a:prstGeom>
            <a:noFill/>
            <a:ln w="28575">
              <a:solidFill>
                <a:srgbClr val="FFFF00"/>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sp>
        <p:nvSpPr>
          <p:cNvPr id="42" name="Rectangle 27"/>
          <p:cNvSpPr>
            <a:spLocks noChangeArrowheads="1"/>
          </p:cNvSpPr>
          <p:nvPr/>
        </p:nvSpPr>
        <p:spPr bwMode="auto">
          <a:xfrm>
            <a:off x="5232400" y="4533900"/>
            <a:ext cx="838200" cy="838200"/>
          </a:xfrm>
          <a:prstGeom prst="rect">
            <a:avLst/>
          </a:prstGeom>
          <a:noFill/>
          <a:ln w="28575">
            <a:solidFill>
              <a:srgbClr val="FFFF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00"/>
              </a:solidFill>
              <a:effectLst/>
              <a:uLnTx/>
              <a:uFillTx/>
              <a:latin typeface="Tahoma"/>
              <a:ea typeface="+mn-ea"/>
              <a:cs typeface="+mn-cs"/>
            </a:endParaRPr>
          </a:p>
        </p:txBody>
      </p:sp>
      <p:sp>
        <p:nvSpPr>
          <p:cNvPr id="43" name="Text Box 28"/>
          <p:cNvSpPr txBox="1">
            <a:spLocks noChangeArrowheads="1"/>
          </p:cNvSpPr>
          <p:nvPr/>
        </p:nvSpPr>
        <p:spPr bwMode="auto">
          <a:xfrm>
            <a:off x="2857500" y="4021138"/>
            <a:ext cx="203835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00"/>
                </a:solidFill>
                <a:effectLst/>
                <a:uLnTx/>
                <a:uFillTx/>
                <a:latin typeface="Arial" charset="0"/>
                <a:ea typeface="MS PGothic" charset="0"/>
              </a:rPr>
              <a:t>Virtex-V FPGA</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00"/>
                </a:solidFill>
                <a:effectLst/>
                <a:uLnTx/>
                <a:uFillTx/>
                <a:latin typeface="Arial" charset="0"/>
                <a:ea typeface="MS PGothic" charset="0"/>
              </a:rPr>
              <a:t>(NAND Controller)</a:t>
            </a:r>
          </a:p>
        </p:txBody>
      </p:sp>
      <p:sp>
        <p:nvSpPr>
          <p:cNvPr id="44" name="Line 29"/>
          <p:cNvSpPr>
            <a:spLocks noChangeShapeType="1"/>
          </p:cNvSpPr>
          <p:nvPr/>
        </p:nvSpPr>
        <p:spPr bwMode="auto">
          <a:xfrm>
            <a:off x="4000500" y="4586288"/>
            <a:ext cx="1219200" cy="381000"/>
          </a:xfrm>
          <a:prstGeom prst="line">
            <a:avLst/>
          </a:prstGeom>
          <a:noFill/>
          <a:ln w="28575">
            <a:solidFill>
              <a:srgbClr val="FFFF00"/>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sp>
        <p:nvSpPr>
          <p:cNvPr id="45" name="Rectangle 30"/>
          <p:cNvSpPr>
            <a:spLocks noChangeArrowheads="1"/>
          </p:cNvSpPr>
          <p:nvPr/>
        </p:nvSpPr>
        <p:spPr bwMode="auto">
          <a:xfrm>
            <a:off x="6629400" y="4738688"/>
            <a:ext cx="381000" cy="228600"/>
          </a:xfrm>
          <a:prstGeom prst="rect">
            <a:avLst/>
          </a:prstGeom>
          <a:noFill/>
          <a:ln w="28575">
            <a:solidFill>
              <a:srgbClr val="FFFF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99"/>
              </a:solidFill>
              <a:effectLst/>
              <a:uLnTx/>
              <a:uFillTx/>
              <a:latin typeface="Tahoma"/>
              <a:ea typeface="+mn-ea"/>
              <a:cs typeface="+mn-cs"/>
            </a:endParaRPr>
          </a:p>
        </p:txBody>
      </p:sp>
      <p:sp>
        <p:nvSpPr>
          <p:cNvPr id="46" name="Line 32"/>
          <p:cNvSpPr>
            <a:spLocks noChangeShapeType="1"/>
          </p:cNvSpPr>
          <p:nvPr/>
        </p:nvSpPr>
        <p:spPr bwMode="auto">
          <a:xfrm flipH="1">
            <a:off x="6858000" y="4357688"/>
            <a:ext cx="228600" cy="381000"/>
          </a:xfrm>
          <a:prstGeom prst="line">
            <a:avLst/>
          </a:prstGeom>
          <a:noFill/>
          <a:ln w="28575">
            <a:solidFill>
              <a:srgbClr val="FFFF00"/>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nvGrpSpPr>
          <p:cNvPr id="47" name="Group 37"/>
          <p:cNvGrpSpPr>
            <a:grpSpLocks/>
          </p:cNvGrpSpPr>
          <p:nvPr/>
        </p:nvGrpSpPr>
        <p:grpSpPr bwMode="auto">
          <a:xfrm>
            <a:off x="228600" y="2833688"/>
            <a:ext cx="6858000" cy="2895600"/>
            <a:chOff x="144" y="2064"/>
            <a:chExt cx="4320" cy="1824"/>
          </a:xfrm>
        </p:grpSpPr>
        <p:sp>
          <p:nvSpPr>
            <p:cNvPr id="48" name="Rectangle 33"/>
            <p:cNvSpPr>
              <a:spLocks noChangeArrowheads="1"/>
            </p:cNvSpPr>
            <p:nvPr/>
          </p:nvSpPr>
          <p:spPr bwMode="auto">
            <a:xfrm>
              <a:off x="1056" y="2400"/>
              <a:ext cx="3408" cy="1488"/>
            </a:xfrm>
            <a:prstGeom prst="rect">
              <a:avLst/>
            </a:prstGeom>
            <a:noFill/>
            <a:ln w="28575">
              <a:solidFill>
                <a:srgbClr val="0000F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66CC"/>
                </a:solidFill>
                <a:effectLst/>
                <a:uLnTx/>
                <a:uFillTx/>
                <a:latin typeface="Tahoma"/>
                <a:ea typeface="+mn-ea"/>
                <a:cs typeface="+mn-cs"/>
              </a:endParaRPr>
            </a:p>
          </p:txBody>
        </p:sp>
        <p:sp>
          <p:nvSpPr>
            <p:cNvPr id="49" name="Text Box 34"/>
            <p:cNvSpPr txBox="1">
              <a:spLocks noChangeArrowheads="1"/>
            </p:cNvSpPr>
            <p:nvPr/>
          </p:nvSpPr>
          <p:spPr bwMode="auto">
            <a:xfrm>
              <a:off x="144" y="2064"/>
              <a:ext cx="1628"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FF"/>
                  </a:solidFill>
                  <a:effectLst/>
                  <a:uLnTx/>
                  <a:uFillTx/>
                  <a:latin typeface="Arial" charset="0"/>
                  <a:ea typeface="MS PGothic" charset="0"/>
                </a:rPr>
                <a:t>HAPS-52 Mother Board</a:t>
              </a:r>
            </a:p>
          </p:txBody>
        </p:sp>
        <p:sp>
          <p:nvSpPr>
            <p:cNvPr id="50" name="Line 35"/>
            <p:cNvSpPr>
              <a:spLocks noChangeShapeType="1"/>
            </p:cNvSpPr>
            <p:nvPr/>
          </p:nvSpPr>
          <p:spPr bwMode="auto">
            <a:xfrm>
              <a:off x="480" y="2256"/>
              <a:ext cx="528" cy="864"/>
            </a:xfrm>
            <a:prstGeom prst="line">
              <a:avLst/>
            </a:prstGeom>
            <a:noFill/>
            <a:ln w="28575">
              <a:solidFill>
                <a:srgbClr val="0000FF"/>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grpSp>
        <p:nvGrpSpPr>
          <p:cNvPr id="51" name="Group 41"/>
          <p:cNvGrpSpPr>
            <a:grpSpLocks/>
          </p:cNvGrpSpPr>
          <p:nvPr/>
        </p:nvGrpSpPr>
        <p:grpSpPr bwMode="auto">
          <a:xfrm>
            <a:off x="3276600" y="1309688"/>
            <a:ext cx="2819400" cy="3048000"/>
            <a:chOff x="2064" y="1104"/>
            <a:chExt cx="1776" cy="1920"/>
          </a:xfrm>
        </p:grpSpPr>
        <p:sp>
          <p:nvSpPr>
            <p:cNvPr id="52" name="Rectangle 38"/>
            <p:cNvSpPr>
              <a:spLocks noChangeArrowheads="1"/>
            </p:cNvSpPr>
            <p:nvPr/>
          </p:nvSpPr>
          <p:spPr bwMode="auto">
            <a:xfrm>
              <a:off x="3216" y="1680"/>
              <a:ext cx="624" cy="1344"/>
            </a:xfrm>
            <a:prstGeom prst="rect">
              <a:avLst/>
            </a:prstGeom>
            <a:noFill/>
            <a:ln w="28575">
              <a:solidFill>
                <a:srgbClr val="0000F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99"/>
                </a:solidFill>
                <a:effectLst/>
                <a:uLnTx/>
                <a:uFillTx/>
                <a:latin typeface="Tahoma"/>
                <a:ea typeface="+mn-ea"/>
                <a:cs typeface="+mn-cs"/>
              </a:endParaRPr>
            </a:p>
          </p:txBody>
        </p:sp>
        <p:sp>
          <p:nvSpPr>
            <p:cNvPr id="53" name="Text Box 39"/>
            <p:cNvSpPr txBox="1">
              <a:spLocks noChangeArrowheads="1"/>
            </p:cNvSpPr>
            <p:nvPr/>
          </p:nvSpPr>
          <p:spPr bwMode="auto">
            <a:xfrm>
              <a:off x="2064" y="1104"/>
              <a:ext cx="1468"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FF"/>
                  </a:solidFill>
                  <a:effectLst/>
                  <a:uLnTx/>
                  <a:uFillTx/>
                  <a:latin typeface="Arial" charset="0"/>
                  <a:ea typeface="MS PGothic" charset="0"/>
                </a:rPr>
                <a:t>USB Daughter Board</a:t>
              </a:r>
            </a:p>
          </p:txBody>
        </p:sp>
        <p:sp>
          <p:nvSpPr>
            <p:cNvPr id="54" name="Line 40"/>
            <p:cNvSpPr>
              <a:spLocks noChangeShapeType="1"/>
            </p:cNvSpPr>
            <p:nvPr/>
          </p:nvSpPr>
          <p:spPr bwMode="auto">
            <a:xfrm>
              <a:off x="2688" y="1296"/>
              <a:ext cx="528" cy="384"/>
            </a:xfrm>
            <a:prstGeom prst="line">
              <a:avLst/>
            </a:prstGeom>
            <a:noFill/>
            <a:ln w="28575">
              <a:solidFill>
                <a:srgbClr val="0000FF"/>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grpSp>
        <p:nvGrpSpPr>
          <p:cNvPr id="55" name="Group 45"/>
          <p:cNvGrpSpPr>
            <a:grpSpLocks/>
          </p:cNvGrpSpPr>
          <p:nvPr/>
        </p:nvGrpSpPr>
        <p:grpSpPr bwMode="auto">
          <a:xfrm>
            <a:off x="6172201" y="4433889"/>
            <a:ext cx="2852738" cy="1809750"/>
            <a:chOff x="3888" y="3072"/>
            <a:chExt cx="1797" cy="1140"/>
          </a:xfrm>
        </p:grpSpPr>
        <p:sp>
          <p:nvSpPr>
            <p:cNvPr id="56" name="Rectangle 42"/>
            <p:cNvSpPr>
              <a:spLocks noChangeArrowheads="1"/>
            </p:cNvSpPr>
            <p:nvPr/>
          </p:nvSpPr>
          <p:spPr bwMode="auto">
            <a:xfrm>
              <a:off x="3888" y="3072"/>
              <a:ext cx="528" cy="768"/>
            </a:xfrm>
            <a:prstGeom prst="rect">
              <a:avLst/>
            </a:prstGeom>
            <a:noFill/>
            <a:ln w="28575">
              <a:solidFill>
                <a:srgbClr val="0000F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99"/>
                </a:solidFill>
                <a:effectLst/>
                <a:uLnTx/>
                <a:uFillTx/>
                <a:latin typeface="Tahoma"/>
                <a:ea typeface="+mn-ea"/>
                <a:cs typeface="+mn-cs"/>
              </a:endParaRPr>
            </a:p>
          </p:txBody>
        </p:sp>
        <p:sp>
          <p:nvSpPr>
            <p:cNvPr id="57" name="Text Box 43"/>
            <p:cNvSpPr txBox="1">
              <a:spLocks noChangeArrowheads="1"/>
            </p:cNvSpPr>
            <p:nvPr/>
          </p:nvSpPr>
          <p:spPr bwMode="auto">
            <a:xfrm>
              <a:off x="4105" y="3981"/>
              <a:ext cx="1580"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FF"/>
                  </a:solidFill>
                  <a:effectLst/>
                  <a:uLnTx/>
                  <a:uFillTx/>
                  <a:latin typeface="Arial" charset="0"/>
                  <a:ea typeface="MS PGothic" charset="0"/>
                </a:rPr>
                <a:t>NAND Daughter Board</a:t>
              </a:r>
            </a:p>
          </p:txBody>
        </p:sp>
        <p:sp>
          <p:nvSpPr>
            <p:cNvPr id="58" name="Line 44"/>
            <p:cNvSpPr>
              <a:spLocks noChangeShapeType="1"/>
            </p:cNvSpPr>
            <p:nvPr/>
          </p:nvSpPr>
          <p:spPr bwMode="auto">
            <a:xfrm flipH="1" flipV="1">
              <a:off x="4176" y="3840"/>
              <a:ext cx="384" cy="192"/>
            </a:xfrm>
            <a:prstGeom prst="line">
              <a:avLst/>
            </a:prstGeom>
            <a:noFill/>
            <a:ln w="28575">
              <a:solidFill>
                <a:srgbClr val="0000FF"/>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sp>
        <p:nvSpPr>
          <p:cNvPr id="59" name="Rectangle 32"/>
          <p:cNvSpPr>
            <a:spLocks noChangeArrowheads="1"/>
          </p:cNvSpPr>
          <p:nvPr/>
        </p:nvSpPr>
        <p:spPr bwMode="auto">
          <a:xfrm>
            <a:off x="6388100" y="4511675"/>
            <a:ext cx="366713" cy="120650"/>
          </a:xfrm>
          <a:prstGeom prst="rect">
            <a:avLst/>
          </a:prstGeom>
          <a:solidFill>
            <a:srgbClr val="317131"/>
          </a:solidFill>
          <a:ln w="9525">
            <a:solidFill>
              <a:srgbClr val="006600"/>
            </a:solidFill>
            <a:round/>
            <a:headEnd/>
            <a:tailEnd/>
          </a:ln>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sp>
        <p:nvSpPr>
          <p:cNvPr id="60" name="Text Box 31"/>
          <p:cNvSpPr txBox="1">
            <a:spLocks noChangeArrowheads="1"/>
          </p:cNvSpPr>
          <p:nvPr/>
        </p:nvSpPr>
        <p:spPr bwMode="auto">
          <a:xfrm>
            <a:off x="6400800" y="3805238"/>
            <a:ext cx="1466850"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00"/>
                </a:solidFill>
                <a:effectLst/>
                <a:uLnTx/>
                <a:uFillTx/>
                <a:latin typeface="Arial" charset="0"/>
                <a:ea typeface="MS PGothic" charset="0"/>
              </a:rPr>
              <a:t>1x-nm</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00"/>
                </a:solidFill>
                <a:effectLst/>
                <a:uLnTx/>
                <a:uFillTx/>
                <a:latin typeface="Arial" charset="0"/>
                <a:ea typeface="MS PGothic" charset="0"/>
              </a:rPr>
              <a:t>NAND Flash</a:t>
            </a:r>
          </a:p>
        </p:txBody>
      </p:sp>
      <p:sp>
        <p:nvSpPr>
          <p:cNvPr id="61" name="Rectangle 60"/>
          <p:cNvSpPr/>
          <p:nvPr/>
        </p:nvSpPr>
        <p:spPr>
          <a:xfrm>
            <a:off x="-36512" y="5805264"/>
            <a:ext cx="6858001" cy="7386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6633"/>
                </a:solidFill>
                <a:effectLst/>
                <a:uLnTx/>
                <a:uFillTx/>
                <a:latin typeface="Tahoma"/>
                <a:ea typeface="+mn-ea"/>
                <a:cs typeface="+mn-cs"/>
              </a:rPr>
              <a:t>[DATE 2012, ICCD 2012, DATE 2013, ITJ 2013, ICCD 2013, SIGMETRICS 2014, HPCA 2015, DSN 2015, MSST 2015, JSAC 2016, HPCA 2017, DFRWS 2017,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6633"/>
                </a:solidFill>
                <a:effectLst/>
                <a:uLnTx/>
                <a:uFillTx/>
                <a:latin typeface="Tahoma"/>
                <a:ea typeface="+mn-ea"/>
                <a:cs typeface="+mn-cs"/>
              </a:rPr>
              <a:t>PIEEE’17, HPCA’18]</a:t>
            </a:r>
            <a:endParaRPr kumimoji="0" lang="en-US" sz="1400" b="0" i="0" u="none" strike="noStrike" kern="1200" cap="none" spc="0" normalizeH="0" baseline="0" noProof="0" dirty="0">
              <a:ln>
                <a:noFill/>
              </a:ln>
              <a:solidFill>
                <a:srgbClr val="000000"/>
              </a:solidFill>
              <a:effectLst/>
              <a:uLnTx/>
              <a:uFillTx/>
              <a:latin typeface="Tahoma"/>
              <a:ea typeface="+mn-ea"/>
              <a:cs typeface="+mn-cs"/>
            </a:endParaRPr>
          </a:p>
        </p:txBody>
      </p:sp>
      <p:sp>
        <p:nvSpPr>
          <p:cNvPr id="5" name="TextBox 4"/>
          <p:cNvSpPr txBox="1"/>
          <p:nvPr/>
        </p:nvSpPr>
        <p:spPr>
          <a:xfrm>
            <a:off x="-19422" y="6496146"/>
            <a:ext cx="933269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Cai+, “</a:t>
            </a:r>
            <a:r>
              <a:rPr kumimoji="0" lang="en-US" sz="1400" b="0" i="0" u="none" strike="noStrike" kern="1200" cap="none" spc="0" normalizeH="0" baseline="0" noProof="0" dirty="0">
                <a:ln>
                  <a:noFill/>
                </a:ln>
                <a:solidFill>
                  <a:srgbClr val="0000FF"/>
                </a:solidFill>
                <a:effectLst/>
                <a:uLnTx/>
                <a:uFillTx/>
                <a:latin typeface="Tahoma"/>
                <a:ea typeface="+mn-ea"/>
                <a:cs typeface="+mn-cs"/>
              </a:rPr>
              <a:t>Error Characterization, Mitigation, and Recovery in Flash Memory Based Solid State Drives</a:t>
            </a:r>
            <a:r>
              <a:rPr kumimoji="0" lang="en-US" sz="1400" b="0" i="0" u="none" strike="noStrike" kern="1200" cap="none" spc="0" normalizeH="0" baseline="0" noProof="0" dirty="0">
                <a:ln>
                  <a:noFill/>
                </a:ln>
                <a:solidFill>
                  <a:srgbClr val="000000"/>
                </a:solidFill>
                <a:effectLst/>
                <a:uLnTx/>
                <a:uFillTx/>
                <a:latin typeface="Tahoma"/>
                <a:ea typeface="+mn-ea"/>
                <a:cs typeface="+mn-cs"/>
              </a:rPr>
              <a:t>,” Proc. IEEE 2017.</a:t>
            </a:r>
          </a:p>
        </p:txBody>
      </p:sp>
    </p:spTree>
    <p:extLst>
      <p:ext uri="{BB962C8B-B14F-4D97-AF65-F5344CB8AC3E}">
        <p14:creationId xmlns:p14="http://schemas.microsoft.com/office/powerpoint/2010/main" val="582448787"/>
      </p:ext>
    </p:extLst>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tps://pbs.twimg.com/media/DKHLt24W0AAE5Fd.jpg:lar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411" y="948688"/>
            <a:ext cx="8316416" cy="5080875"/>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126</a:t>
            </a:fld>
            <a:endParaRPr kumimoji="0" lang="en-US" altLang="en-US" sz="1600" b="0" i="0" u="none" strike="noStrike" kern="1200" cap="none" spc="0" normalizeH="0" baseline="0" noProof="0">
              <a:ln>
                <a:noFill/>
              </a:ln>
              <a:solidFill>
                <a:srgbClr val="000000"/>
              </a:solidFill>
              <a:effectLst/>
              <a:uLnTx/>
              <a:uFillTx/>
              <a:latin typeface="Garamond" charset="0"/>
              <a:ea typeface="+mn-ea"/>
            </a:endParaRPr>
          </a:p>
        </p:txBody>
      </p:sp>
      <p:sp>
        <p:nvSpPr>
          <p:cNvPr id="8" name="Rectangle 7">
            <a:hlinkClick r:id="rId3"/>
          </p:cNvPr>
          <p:cNvSpPr/>
          <p:nvPr/>
        </p:nvSpPr>
        <p:spPr>
          <a:xfrm>
            <a:off x="1619672" y="6021288"/>
            <a:ext cx="6048672" cy="415498"/>
          </a:xfrm>
          <a:prstGeom prst="rect">
            <a:avLst/>
          </a:prstGeom>
        </p:spPr>
        <p:txBody>
          <a:bodyPr wrap="square">
            <a:spAutoFit/>
          </a:bodyPr>
          <a:lstStyle/>
          <a:p>
            <a:pPr marL="0" marR="0" lvl="0" indent="0" algn="ctr" defTabSz="914400" rtl="0" eaLnBrk="1" fontAlgn="auto" latinLnBrk="0" hangingPunct="1">
              <a:lnSpc>
                <a:spcPct val="100000"/>
              </a:lnSpc>
              <a:spcBef>
                <a:spcPts val="450"/>
              </a:spcBef>
              <a:spcAft>
                <a:spcPts val="0"/>
              </a:spcAft>
              <a:buClrTx/>
              <a:buSzTx/>
              <a:buFontTx/>
              <a:buNone/>
              <a:tabLst/>
              <a:defRPr/>
            </a:pPr>
            <a:r>
              <a:rPr kumimoji="0" lang="en-US" sz="2100" b="1" i="0" u="none" strike="noStrike" kern="1200" cap="none" spc="0" normalizeH="0" baseline="0" noProof="0" dirty="0">
                <a:ln>
                  <a:noFill/>
                </a:ln>
                <a:solidFill>
                  <a:srgbClr val="0000FF"/>
                </a:solidFill>
                <a:effectLst/>
                <a:uLnTx/>
                <a:uFillTx/>
                <a:latin typeface="Adobe Garamond Pro" panose="02020502060506020403" pitchFamily="18" charset="0"/>
                <a:ea typeface="+mn-ea"/>
                <a:cs typeface="+mn-cs"/>
                <a:hlinkClick r:id="rId3"/>
              </a:rPr>
              <a:t>https://arxiv.org/pdf/1706.08642</a:t>
            </a:r>
            <a:r>
              <a:rPr kumimoji="0" lang="en-US" sz="2100" b="1" i="0" u="none" strike="noStrike" kern="1200" cap="none" spc="0" normalizeH="0" baseline="0" noProof="0" dirty="0">
                <a:ln>
                  <a:noFill/>
                </a:ln>
                <a:solidFill>
                  <a:srgbClr val="0000FF"/>
                </a:solidFill>
                <a:effectLst/>
                <a:uLnTx/>
                <a:uFillTx/>
                <a:latin typeface="Adobe Garamond Pro" panose="02020502060506020403" pitchFamily="18" charset="0"/>
                <a:ea typeface="+mn-ea"/>
                <a:cs typeface="+mn-cs"/>
              </a:rPr>
              <a:t>  </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4585" y="1009676"/>
            <a:ext cx="1915268" cy="1915268"/>
          </a:xfrm>
          <a:prstGeom prst="rect">
            <a:avLst/>
          </a:prstGeom>
        </p:spPr>
      </p:pic>
      <p:sp>
        <p:nvSpPr>
          <p:cNvPr id="9" name="TextBox 8"/>
          <p:cNvSpPr txBox="1"/>
          <p:nvPr/>
        </p:nvSpPr>
        <p:spPr>
          <a:xfrm>
            <a:off x="2483768" y="1340768"/>
            <a:ext cx="38741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FF0000"/>
                </a:solidFill>
                <a:effectLst/>
                <a:uLnTx/>
                <a:uFillTx/>
                <a:latin typeface="Tahoma"/>
                <a:ea typeface="+mn-ea"/>
                <a:cs typeface="+mn-cs"/>
              </a:rPr>
              <a:t>Proceedings of the IEEE, Sept. 2017</a:t>
            </a:r>
          </a:p>
        </p:txBody>
      </p:sp>
      <p:sp>
        <p:nvSpPr>
          <p:cNvPr id="10" name="Title 1"/>
          <p:cNvSpPr>
            <a:spLocks noGrp="1"/>
          </p:cNvSpPr>
          <p:nvPr>
            <p:ph type="title"/>
          </p:nvPr>
        </p:nvSpPr>
        <p:spPr>
          <a:xfrm>
            <a:off x="228600" y="152400"/>
            <a:ext cx="8915400" cy="1066800"/>
          </a:xfrm>
        </p:spPr>
        <p:txBody>
          <a:bodyPr/>
          <a:lstStyle/>
          <a:p>
            <a:r>
              <a:rPr lang="en-US" dirty="0"/>
              <a:t>Understanding Flash Memory Reliability</a:t>
            </a:r>
            <a:endParaRPr lang="en-US" sz="3000" b="1" dirty="0"/>
          </a:p>
        </p:txBody>
      </p:sp>
    </p:spTree>
    <p:extLst>
      <p:ext uri="{BB962C8B-B14F-4D97-AF65-F5344CB8AC3E}">
        <p14:creationId xmlns:p14="http://schemas.microsoft.com/office/powerpoint/2010/main" val="1338670696"/>
      </p:ext>
    </p:extLst>
  </p:cSld>
  <p:clrMapOvr>
    <a:masterClrMapping/>
  </p:clrMapOvr>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E4575-181B-3C48-AC96-8F9C9DE9E980}"/>
              </a:ext>
            </a:extLst>
          </p:cNvPr>
          <p:cNvSpPr>
            <a:spLocks noGrp="1"/>
          </p:cNvSpPr>
          <p:nvPr>
            <p:ph type="title"/>
          </p:nvPr>
        </p:nvSpPr>
        <p:spPr/>
        <p:txBody>
          <a:bodyPr/>
          <a:lstStyle/>
          <a:p>
            <a:r>
              <a:rPr lang="en-US" dirty="0"/>
              <a:t>Understanding Flash Memory Reliability</a:t>
            </a:r>
          </a:p>
        </p:txBody>
      </p:sp>
      <p:sp>
        <p:nvSpPr>
          <p:cNvPr id="3" name="Content Placeholder 2">
            <a:extLst>
              <a:ext uri="{FF2B5EF4-FFF2-40B4-BE49-F238E27FC236}">
                <a16:creationId xmlns:a16="http://schemas.microsoft.com/office/drawing/2014/main" id="{2D441233-28C4-D14B-9D23-00386DE0C1F9}"/>
              </a:ext>
            </a:extLst>
          </p:cNvPr>
          <p:cNvSpPr>
            <a:spLocks noGrp="1"/>
          </p:cNvSpPr>
          <p:nvPr>
            <p:ph idx="1"/>
          </p:nvPr>
        </p:nvSpPr>
        <p:spPr>
          <a:xfrm>
            <a:off x="228600" y="1052736"/>
            <a:ext cx="8610600" cy="5195664"/>
          </a:xfrm>
        </p:spPr>
        <p:txBody>
          <a:bodyPr/>
          <a:lstStyle/>
          <a:p>
            <a:r>
              <a:rPr lang="en-US" sz="2000" dirty="0"/>
              <a:t>Justin Meza, </a:t>
            </a:r>
            <a:r>
              <a:rPr lang="en-US" sz="2000" dirty="0" err="1"/>
              <a:t>Qiang</a:t>
            </a:r>
            <a:r>
              <a:rPr lang="en-US" sz="2000" dirty="0"/>
              <a:t> Wu, Sanjeev Kumar, and </a:t>
            </a:r>
            <a:r>
              <a:rPr lang="en-US" sz="2000" u="sng" dirty="0"/>
              <a:t>Onur Mutlu</a:t>
            </a:r>
            <a:r>
              <a:rPr lang="en-US" sz="2000" dirty="0"/>
              <a:t>,</a:t>
            </a:r>
            <a:br>
              <a:rPr lang="en-US" sz="2000" dirty="0"/>
            </a:br>
            <a:r>
              <a:rPr lang="en-US" sz="2000" b="1" dirty="0">
                <a:hlinkClick r:id="rId2"/>
              </a:rPr>
              <a:t>"A Large-Scale Study of Flash Memory Errors in the Field"</a:t>
            </a:r>
            <a:r>
              <a:rPr lang="en-US" sz="2000" dirty="0"/>
              <a:t> </a:t>
            </a:r>
            <a:br>
              <a:rPr lang="en-US" sz="2000" dirty="0"/>
            </a:br>
            <a:r>
              <a:rPr lang="en-US" sz="2000" i="1" dirty="0"/>
              <a:t>Proceedings of the </a:t>
            </a:r>
            <a:r>
              <a:rPr lang="en-US" sz="2000" i="1" dirty="0">
                <a:hlinkClick r:id="rId3"/>
              </a:rPr>
              <a:t>ACM International Conference on Measurement and Modeling of Computer Systems</a:t>
            </a:r>
            <a:r>
              <a:rPr lang="en-US" sz="2000" i="1" dirty="0"/>
              <a:t> (</a:t>
            </a:r>
            <a:r>
              <a:rPr lang="en-US" sz="2000" b="1" i="1" dirty="0"/>
              <a:t>SIGMETRICS</a:t>
            </a:r>
            <a:r>
              <a:rPr lang="en-US" sz="2000" i="1" dirty="0"/>
              <a:t>)</a:t>
            </a:r>
            <a:r>
              <a:rPr lang="en-US" sz="2000" dirty="0"/>
              <a:t>, Portland, OR, June 2015.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r>
              <a:rPr lang="en-US" sz="2000" dirty="0">
                <a:hlinkClick r:id="rId6"/>
              </a:rPr>
              <a:t>Coverage at ZDNet</a:t>
            </a:r>
            <a:r>
              <a:rPr lang="en-US" sz="2000" dirty="0"/>
              <a:t>] [</a:t>
            </a:r>
            <a:r>
              <a:rPr lang="en-US" sz="2000" dirty="0">
                <a:hlinkClick r:id="rId7"/>
              </a:rPr>
              <a:t>Coverage on The Register</a:t>
            </a:r>
            <a:r>
              <a:rPr lang="en-US" sz="2000" dirty="0"/>
              <a:t>] [</a:t>
            </a:r>
            <a:r>
              <a:rPr lang="en-US" sz="2000" dirty="0">
                <a:hlinkClick r:id="rId8"/>
              </a:rPr>
              <a:t>Coverage on TechSpot</a:t>
            </a:r>
            <a:r>
              <a:rPr lang="en-US" sz="2000" dirty="0"/>
              <a:t>] [</a:t>
            </a:r>
            <a:r>
              <a:rPr lang="en-US" sz="2000" dirty="0">
                <a:hlinkClick r:id="rId9"/>
              </a:rPr>
              <a:t>Coverage on The Tech Report</a:t>
            </a:r>
            <a:r>
              <a:rPr lang="en-US" sz="2000" dirty="0"/>
              <a:t>]</a:t>
            </a:r>
          </a:p>
          <a:p>
            <a:pPr marL="0" indent="0">
              <a:buNone/>
            </a:pPr>
            <a:br>
              <a:rPr lang="en-US" sz="2000" dirty="0"/>
            </a:br>
            <a:endParaRPr lang="en-US" sz="2000" dirty="0"/>
          </a:p>
        </p:txBody>
      </p:sp>
      <p:sp>
        <p:nvSpPr>
          <p:cNvPr id="4" name="Slide Number Placeholder 3">
            <a:extLst>
              <a:ext uri="{FF2B5EF4-FFF2-40B4-BE49-F238E27FC236}">
                <a16:creationId xmlns:a16="http://schemas.microsoft.com/office/drawing/2014/main" id="{D976BA20-FA8B-1A44-849F-A9FFDE3D0344}"/>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9985DE80-46FE-384D-A22A-647CFCF3BDC8}"/>
              </a:ext>
            </a:extLst>
          </p:cNvPr>
          <p:cNvPicPr>
            <a:picLocks noChangeAspect="1"/>
          </p:cNvPicPr>
          <p:nvPr/>
        </p:nvPicPr>
        <p:blipFill>
          <a:blip r:embed="rId10"/>
          <a:stretch>
            <a:fillRect/>
          </a:stretch>
        </p:blipFill>
        <p:spPr>
          <a:xfrm>
            <a:off x="0" y="4271678"/>
            <a:ext cx="9144000" cy="1461578"/>
          </a:xfrm>
          <a:prstGeom prst="rect">
            <a:avLst/>
          </a:prstGeom>
        </p:spPr>
      </p:pic>
    </p:spTree>
    <p:extLst>
      <p:ext uri="{BB962C8B-B14F-4D97-AF65-F5344CB8AC3E}">
        <p14:creationId xmlns:p14="http://schemas.microsoft.com/office/powerpoint/2010/main" val="3610723912"/>
      </p:ext>
    </p:extLst>
  </p:cSld>
  <p:clrMapOvr>
    <a:masterClrMapping/>
  </p:clrMapOvr>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NAND Flash Vulnerabilities </a:t>
            </a:r>
            <a:r>
              <a:rPr lang="en-US" sz="3200" b="1" dirty="0">
                <a:solidFill>
                  <a:srgbClr val="006633"/>
                </a:solidFill>
                <a:latin typeface="Garamond" charset="0"/>
                <a:ea typeface="ＭＳ Ｐゴシック" pitchFamily="-105" charset="-128"/>
                <a:cs typeface="ＭＳ Ｐゴシック" pitchFamily="-105" charset="-128"/>
              </a:rPr>
              <a:t>[HPCA’17]</a:t>
            </a: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128</a:t>
            </a:fld>
            <a:endParaRPr kumimoji="0" lang="en-US" alt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rotWithShape="1">
          <a:blip r:embed="rId2"/>
          <a:srcRect t="6317" b="32108"/>
          <a:stretch/>
        </p:blipFill>
        <p:spPr>
          <a:xfrm>
            <a:off x="35496" y="1052736"/>
            <a:ext cx="8969184" cy="4402008"/>
          </a:xfrm>
          <a:prstGeom prst="rect">
            <a:avLst/>
          </a:prstGeom>
          <a:ln w="19050">
            <a:solidFill>
              <a:schemeClr val="tx1">
                <a:lumMod val="50000"/>
                <a:lumOff val="50000"/>
              </a:schemeClr>
            </a:solidFill>
          </a:ln>
          <a:effectLst>
            <a:outerShdw blurRad="50800" dist="38100" dir="2700000" algn="tl" rotWithShape="0">
              <a:prstClr val="black">
                <a:alpha val="40000"/>
              </a:prstClr>
            </a:outerShdw>
          </a:effectLst>
        </p:spPr>
      </p:pic>
      <p:sp>
        <p:nvSpPr>
          <p:cNvPr id="6" name="TextBox 5"/>
          <p:cNvSpPr txBox="1"/>
          <p:nvPr/>
        </p:nvSpPr>
        <p:spPr>
          <a:xfrm>
            <a:off x="0" y="5805264"/>
            <a:ext cx="9111662" cy="3539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Tahoma"/>
                <a:ea typeface="+mn-ea"/>
                <a:cs typeface="+mn-cs"/>
                <a:hlinkClick r:id="rId3"/>
              </a:rPr>
              <a:t>https://people.inf.ethz.ch/omutlu/pub/flash-memory-programming-vulnerabilities_hpca17.pdf</a:t>
            </a:r>
            <a:r>
              <a:rPr kumimoji="0" lang="en-US" sz="1700" b="0" i="0" u="none" strike="noStrike" kern="1200" cap="none" spc="0" normalizeH="0" baseline="0" noProof="0" dirty="0">
                <a:ln>
                  <a:noFill/>
                </a:ln>
                <a:solidFill>
                  <a:srgbClr val="000000"/>
                </a:solidFill>
                <a:effectLst/>
                <a:uLnTx/>
                <a:uFillTx/>
                <a:latin typeface="Tahoma"/>
                <a:ea typeface="+mn-ea"/>
                <a:cs typeface="+mn-cs"/>
              </a:rPr>
              <a:t> </a:t>
            </a:r>
          </a:p>
        </p:txBody>
      </p:sp>
      <p:sp>
        <p:nvSpPr>
          <p:cNvPr id="7" name="TextBox 6"/>
          <p:cNvSpPr txBox="1"/>
          <p:nvPr/>
        </p:nvSpPr>
        <p:spPr>
          <a:xfrm>
            <a:off x="3538332" y="1009814"/>
            <a:ext cx="189776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srgbClr val="FF0000"/>
                </a:solidFill>
                <a:effectLst/>
                <a:uLnTx/>
                <a:uFillTx/>
                <a:latin typeface="Tahoma"/>
                <a:ea typeface="+mn-ea"/>
                <a:cs typeface="+mn-cs"/>
              </a:rPr>
              <a:t>HPCA, Feb. </a:t>
            </a:r>
            <a:r>
              <a:rPr kumimoji="0" lang="en-US" sz="1800" b="0" i="1" u="none" strike="noStrike" kern="1200" cap="none" spc="0" normalizeH="0" baseline="0" noProof="0" dirty="0">
                <a:ln>
                  <a:noFill/>
                </a:ln>
                <a:solidFill>
                  <a:srgbClr val="FF0000"/>
                </a:solidFill>
                <a:effectLst/>
                <a:uLnTx/>
                <a:uFillTx/>
                <a:latin typeface="Tahoma"/>
                <a:ea typeface="+mn-ea"/>
                <a:cs typeface="+mn-cs"/>
              </a:rPr>
              <a:t>2017</a:t>
            </a:r>
          </a:p>
        </p:txBody>
      </p:sp>
    </p:spTree>
    <p:extLst>
      <p:ext uri="{BB962C8B-B14F-4D97-AF65-F5344CB8AC3E}">
        <p14:creationId xmlns:p14="http://schemas.microsoft.com/office/powerpoint/2010/main" val="1329879958"/>
      </p:ext>
    </p:extLst>
  </p:cSld>
  <p:clrMapOvr>
    <a:masterClrMapping/>
  </p:clrMapOvr>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F092CD-381C-7C45-9785-4A855047A957}"/>
              </a:ext>
            </a:extLst>
          </p:cNvPr>
          <p:cNvSpPr>
            <a:spLocks noGrp="1"/>
          </p:cNvSpPr>
          <p:nvPr>
            <p:ph type="title"/>
          </p:nvPr>
        </p:nvSpPr>
        <p:spPr/>
        <p:txBody>
          <a:bodyPr/>
          <a:lstStyle/>
          <a:p>
            <a:r>
              <a:rPr lang="en-US" dirty="0"/>
              <a:t>3D NAND Flash Reliability I </a:t>
            </a:r>
            <a:r>
              <a:rPr lang="en-US" sz="3200" b="1" dirty="0">
                <a:solidFill>
                  <a:srgbClr val="006633"/>
                </a:solidFill>
                <a:latin typeface="Garamond" charset="0"/>
                <a:ea typeface="ＭＳ Ｐゴシック" pitchFamily="-105" charset="-128"/>
                <a:cs typeface="ＭＳ Ｐゴシック" pitchFamily="-105" charset="-128"/>
              </a:rPr>
              <a:t>[HPCA’18]</a:t>
            </a:r>
            <a:r>
              <a:rPr lang="en-US" dirty="0"/>
              <a:t> </a:t>
            </a:r>
          </a:p>
        </p:txBody>
      </p:sp>
      <p:sp>
        <p:nvSpPr>
          <p:cNvPr id="3" name="Content Placeholder 2">
            <a:extLst>
              <a:ext uri="{FF2B5EF4-FFF2-40B4-BE49-F238E27FC236}">
                <a16:creationId xmlns:a16="http://schemas.microsoft.com/office/drawing/2014/main" id="{B3C132E5-3F90-7947-BD1B-0E3FAA005A5C}"/>
              </a:ext>
            </a:extLst>
          </p:cNvPr>
          <p:cNvSpPr>
            <a:spLocks noGrp="1"/>
          </p:cNvSpPr>
          <p:nvPr>
            <p:ph idx="1"/>
          </p:nvPr>
        </p:nvSpPr>
        <p:spPr/>
        <p:txBody>
          <a:bodyPr/>
          <a:lstStyle/>
          <a:p>
            <a:r>
              <a:rPr lang="en-US" sz="2000" dirty="0"/>
              <a:t>Yixin Luo, Saugata Ghose, Yu Cai, Erich F. </a:t>
            </a:r>
            <a:r>
              <a:rPr lang="en-US" sz="2000" dirty="0" err="1"/>
              <a:t>Haratsch</a:t>
            </a:r>
            <a:r>
              <a:rPr lang="en-US" sz="2000" dirty="0"/>
              <a:t>, and Onur Mutlu,</a:t>
            </a:r>
            <a:br>
              <a:rPr lang="en-US" sz="2000" dirty="0"/>
            </a:br>
            <a:r>
              <a:rPr lang="en-US" sz="2000" b="1" dirty="0">
                <a:hlinkClick r:id="rId2"/>
              </a:rPr>
              <a:t>"HeatWatch: Improving 3D NAND Flash Memory Device Reliability by Exploiting Self-Recovery and Temperature-Awareness"</a:t>
            </a:r>
            <a:r>
              <a:rPr lang="en-US" sz="2000" dirty="0"/>
              <a:t> </a:t>
            </a:r>
            <a:br>
              <a:rPr lang="en-US" sz="2000" dirty="0"/>
            </a:br>
            <a:r>
              <a:rPr lang="en-US" sz="2000" i="1" dirty="0"/>
              <a:t>Proceedings of the </a:t>
            </a:r>
            <a:r>
              <a:rPr lang="en-US" sz="2000" i="1" dirty="0">
                <a:hlinkClick r:id="rId3"/>
              </a:rPr>
              <a:t>24th International Symposium on High-Performance Computer Architecture</a:t>
            </a:r>
            <a:r>
              <a:rPr lang="en-US" sz="2000" i="1" dirty="0"/>
              <a:t> (</a:t>
            </a:r>
            <a:r>
              <a:rPr lang="en-US" sz="2000" b="1" i="1" dirty="0"/>
              <a:t>HPCA</a:t>
            </a:r>
            <a:r>
              <a:rPr lang="en-US" sz="2000" i="1" dirty="0"/>
              <a:t>)</a:t>
            </a:r>
            <a:r>
              <a:rPr lang="en-US" sz="2000" dirty="0"/>
              <a:t>, Vienna, Austria, February 2018. </a:t>
            </a:r>
            <a:br>
              <a:rPr lang="en-US" sz="2000" dirty="0"/>
            </a:br>
            <a:r>
              <a:rPr lang="en-US" sz="2000" dirty="0"/>
              <a:t>[</a:t>
            </a:r>
            <a:r>
              <a:rPr lang="en-US" sz="2000" dirty="0">
                <a:hlinkClick r:id="rId4"/>
              </a:rPr>
              <a:t>Lightning Talk Video</a:t>
            </a:r>
            <a:r>
              <a:rPr lang="en-US" sz="2000" dirty="0"/>
              <a:t>] </a:t>
            </a:r>
            <a:br>
              <a:rPr lang="en-US" sz="2000" dirty="0"/>
            </a:br>
            <a:r>
              <a:rPr lang="en-US" sz="2000" dirty="0"/>
              <a:t>[</a:t>
            </a:r>
            <a:r>
              <a:rPr lang="en-US" sz="2000" dirty="0">
                <a:hlinkClick r:id="rId5"/>
              </a:rPr>
              <a:t>Slides (pptx)</a:t>
            </a:r>
            <a:r>
              <a:rPr lang="en-US" sz="2000" dirty="0"/>
              <a:t> </a:t>
            </a:r>
            <a:r>
              <a:rPr lang="en-US" sz="2000" dirty="0">
                <a:hlinkClick r:id="rId6"/>
              </a:rPr>
              <a:t>(pdf)</a:t>
            </a:r>
            <a:r>
              <a:rPr lang="en-US" sz="2000" dirty="0"/>
              <a:t>] [</a:t>
            </a:r>
            <a:r>
              <a:rPr lang="en-US" sz="2000" dirty="0">
                <a:hlinkClick r:id="rId7"/>
              </a:rPr>
              <a:t>Lightning Session Slides (pptx)</a:t>
            </a:r>
            <a:r>
              <a:rPr lang="en-US" sz="2000" dirty="0"/>
              <a:t> </a:t>
            </a:r>
            <a:r>
              <a:rPr lang="en-US" sz="2000" dirty="0">
                <a:hlinkClick r:id="rId8"/>
              </a:rPr>
              <a:t>(pdf)</a:t>
            </a:r>
            <a:r>
              <a:rPr lang="en-US" sz="2000" dirty="0"/>
              <a:t>]</a:t>
            </a:r>
          </a:p>
          <a:p>
            <a:pPr marL="0" indent="0">
              <a:buNone/>
            </a:pPr>
            <a:endParaRPr lang="en-US" dirty="0"/>
          </a:p>
        </p:txBody>
      </p:sp>
      <p:sp>
        <p:nvSpPr>
          <p:cNvPr id="4" name="Slide Number Placeholder 3">
            <a:extLst>
              <a:ext uri="{FF2B5EF4-FFF2-40B4-BE49-F238E27FC236}">
                <a16:creationId xmlns:a16="http://schemas.microsoft.com/office/drawing/2014/main" id="{3950B8C8-DAF4-6549-8895-6579AD5382E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129</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a:extLst>
              <a:ext uri="{FF2B5EF4-FFF2-40B4-BE49-F238E27FC236}">
                <a16:creationId xmlns:a16="http://schemas.microsoft.com/office/drawing/2014/main" id="{D4CC2D85-85E9-C443-AED0-5ED880D0C28D}"/>
              </a:ext>
            </a:extLst>
          </p:cNvPr>
          <p:cNvPicPr>
            <a:picLocks noChangeAspect="1"/>
          </p:cNvPicPr>
          <p:nvPr/>
        </p:nvPicPr>
        <p:blipFill>
          <a:blip r:embed="rId9"/>
          <a:stretch>
            <a:fillRect/>
          </a:stretch>
        </p:blipFill>
        <p:spPr>
          <a:xfrm>
            <a:off x="0" y="4346293"/>
            <a:ext cx="9144000" cy="1674995"/>
          </a:xfrm>
          <a:prstGeom prst="rect">
            <a:avLst/>
          </a:prstGeom>
        </p:spPr>
      </p:pic>
    </p:spTree>
    <p:extLst>
      <p:ext uri="{BB962C8B-B14F-4D97-AF65-F5344CB8AC3E}">
        <p14:creationId xmlns:p14="http://schemas.microsoft.com/office/powerpoint/2010/main" val="1033369709"/>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Infrastructures to Understand Such Issues</a:t>
            </a:r>
          </a:p>
        </p:txBody>
      </p:sp>
      <p:pic>
        <p:nvPicPr>
          <p:cNvPr id="5" name="Content Placeholder 4" descr="DRAM-new-testing-infrastructure.jpg"/>
          <p:cNvPicPr>
            <a:picLocks noGrp="1" noChangeAspect="1"/>
          </p:cNvPicPr>
          <p:nvPr>
            <p:ph idx="1"/>
          </p:nvPr>
        </p:nvPicPr>
        <p:blipFill>
          <a:blip r:embed="rId2" cstate="print">
            <a:extLst>
              <a:ext uri="{28A0092B-C50C-407E-A947-70E740481C1C}">
                <a14:useLocalDpi xmlns:a14="http://schemas.microsoft.com/office/drawing/2010/main" val="0"/>
              </a:ext>
            </a:extLst>
          </a:blip>
          <a:srcRect t="12242" b="12242"/>
          <a:stretch>
            <a:fillRect/>
          </a:stretch>
        </p:blipFill>
        <p:spPr>
          <a:xfrm>
            <a:off x="228600" y="1144488"/>
            <a:ext cx="8610600" cy="4876800"/>
          </a:xfrm>
          <a:scene3d>
            <a:camera prst="obliqueTopRight">
              <a:rot lat="0" lon="0" rev="10800000"/>
            </a:camera>
            <a:lightRig rig="threePt" dir="t"/>
          </a:scene3d>
        </p:spPr>
      </p:pic>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13</a:t>
            </a:fld>
            <a:endParaRPr lang="en-US" altLang="en-US">
              <a:solidFill>
                <a:srgbClr val="000000"/>
              </a:solidFill>
            </a:endParaRPr>
          </a:p>
        </p:txBody>
      </p:sp>
      <p:sp>
        <p:nvSpPr>
          <p:cNvPr id="6" name="Rectangle 5"/>
          <p:cNvSpPr/>
          <p:nvPr/>
        </p:nvSpPr>
        <p:spPr>
          <a:xfrm>
            <a:off x="1547664" y="6300608"/>
            <a:ext cx="6696744" cy="584776"/>
          </a:xfrm>
          <a:prstGeom prst="rect">
            <a:avLst/>
          </a:prstGeom>
        </p:spPr>
        <p:txBody>
          <a:bodyPr wrap="square">
            <a:spAutoFit/>
          </a:bodyPr>
          <a:lstStyle/>
          <a:p>
            <a:pPr lvl="1"/>
            <a:r>
              <a:rPr lang="en-US" sz="1600" dirty="0">
                <a:solidFill>
                  <a:srgbClr val="000000"/>
                </a:solidFill>
                <a:ea typeface="ＭＳ Ｐゴシック" charset="0"/>
                <a:cs typeface="ＭＳ Ｐゴシック" charset="0"/>
              </a:rPr>
              <a:t>Kim+, “</a:t>
            </a:r>
            <a:r>
              <a:rPr lang="en-US" sz="1600" dirty="0">
                <a:solidFill>
                  <a:srgbClr val="0000FF"/>
                </a:solidFill>
              </a:rPr>
              <a:t>Flipping Bits in Memory Without Accessing Them: An Experimental Study of DRAM Disturbance Errors</a:t>
            </a:r>
            <a:r>
              <a:rPr lang="en-US" sz="1600" dirty="0">
                <a:solidFill>
                  <a:srgbClr val="000000"/>
                </a:solidFill>
                <a:ea typeface="ＭＳ Ｐゴシック" charset="0"/>
                <a:cs typeface="ＭＳ Ｐゴシック" charset="0"/>
              </a:rPr>
              <a:t>,” ISCA 2014.</a:t>
            </a:r>
          </a:p>
        </p:txBody>
      </p:sp>
      <p:sp>
        <p:nvSpPr>
          <p:cNvPr id="7" name="Rectangle 6"/>
          <p:cNvSpPr/>
          <p:nvPr/>
        </p:nvSpPr>
        <p:spPr>
          <a:xfrm>
            <a:off x="107504" y="1466055"/>
            <a:ext cx="2209798" cy="1524000"/>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2400" b="1">
                <a:solidFill>
                  <a:srgbClr val="FFFF00"/>
                </a:solidFill>
                <a:effectLst>
                  <a:outerShdw blurRad="38100" dist="38100" dir="2700000" algn="tl">
                    <a:srgbClr val="000000">
                      <a:alpha val="43137"/>
                    </a:srgbClr>
                  </a:outerShdw>
                </a:effectLst>
              </a:rPr>
              <a:t>Temperature</a:t>
            </a:r>
          </a:p>
          <a:p>
            <a:pPr algn="ctr">
              <a:lnSpc>
                <a:spcPct val="90000"/>
              </a:lnSpc>
            </a:pPr>
            <a:r>
              <a:rPr lang="en-US" sz="2400" b="1">
                <a:solidFill>
                  <a:srgbClr val="FFFF00"/>
                </a:solidFill>
                <a:effectLst>
                  <a:outerShdw blurRad="38100" dist="38100" dir="2700000" algn="tl">
                    <a:srgbClr val="000000">
                      <a:alpha val="43137"/>
                    </a:srgbClr>
                  </a:outerShdw>
                </a:effectLst>
              </a:rPr>
              <a:t>Controller</a:t>
            </a:r>
          </a:p>
          <a:p>
            <a:pPr algn="ctr">
              <a:lnSpc>
                <a:spcPct val="90000"/>
              </a:lnSpc>
            </a:pPr>
            <a:endParaRPr lang="en-US" sz="3200" b="1">
              <a:solidFill>
                <a:srgbClr val="FFFF00"/>
              </a:solidFill>
              <a:effectLst>
                <a:outerShdw blurRad="38100" dist="38100" dir="2700000" algn="tl">
                  <a:srgbClr val="000000">
                    <a:alpha val="43137"/>
                  </a:srgbClr>
                </a:outerShdw>
              </a:effectLst>
            </a:endParaRPr>
          </a:p>
        </p:txBody>
      </p:sp>
      <p:sp>
        <p:nvSpPr>
          <p:cNvPr id="8" name="Rectangle 7"/>
          <p:cNvSpPr/>
          <p:nvPr/>
        </p:nvSpPr>
        <p:spPr>
          <a:xfrm>
            <a:off x="107504" y="2990055"/>
            <a:ext cx="2209798" cy="2743201"/>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FF00"/>
                </a:solidFill>
                <a:effectLst>
                  <a:outerShdw blurRad="38100" dist="38100" dir="2700000" algn="tl">
                    <a:srgbClr val="000000">
                      <a:alpha val="43137"/>
                    </a:srgbClr>
                  </a:outerShdw>
                </a:effectLst>
              </a:rPr>
              <a:t>PC</a:t>
            </a:r>
            <a:endParaRPr lang="en-US" sz="2400" b="1">
              <a:solidFill>
                <a:srgbClr val="FFFF00"/>
              </a:solidFill>
              <a:effectLst>
                <a:outerShdw blurRad="38100" dist="38100" dir="2700000" algn="tl">
                  <a:srgbClr val="000000">
                    <a:alpha val="43137"/>
                  </a:srgbClr>
                </a:outerShdw>
              </a:effectLst>
            </a:endParaRPr>
          </a:p>
        </p:txBody>
      </p:sp>
      <p:sp>
        <p:nvSpPr>
          <p:cNvPr id="9" name="Rectangle 8"/>
          <p:cNvSpPr/>
          <p:nvPr/>
        </p:nvSpPr>
        <p:spPr>
          <a:xfrm>
            <a:off x="4374702" y="1962441"/>
            <a:ext cx="1447800" cy="3122743"/>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800" b="1" dirty="0">
                <a:solidFill>
                  <a:srgbClr val="FFFF00"/>
                </a:solidFill>
                <a:effectLst>
                  <a:outerShdw blurRad="38100" dist="38100" dir="2700000" algn="tl">
                    <a:srgbClr val="000000">
                      <a:alpha val="43137"/>
                    </a:srgbClr>
                  </a:outerShdw>
                </a:effectLst>
              </a:rPr>
              <a:t>Heater</a:t>
            </a:r>
          </a:p>
        </p:txBody>
      </p:sp>
      <p:sp>
        <p:nvSpPr>
          <p:cNvPr id="10" name="Rectangle 9"/>
          <p:cNvSpPr/>
          <p:nvPr/>
        </p:nvSpPr>
        <p:spPr>
          <a:xfrm>
            <a:off x="23173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3200" b="1" dirty="0">
                <a:solidFill>
                  <a:srgbClr val="FFFF00"/>
                </a:solidFill>
                <a:effectLst>
                  <a:outerShdw blurRad="38100" dist="38100" dir="2700000" algn="tl">
                    <a:srgbClr val="000000">
                      <a:alpha val="43137"/>
                    </a:srgbClr>
                  </a:outerShdw>
                </a:effectLst>
              </a:rPr>
              <a:t>FPGAs</a:t>
            </a:r>
          </a:p>
        </p:txBody>
      </p:sp>
      <p:sp>
        <p:nvSpPr>
          <p:cNvPr id="11" name="Rectangle 10"/>
          <p:cNvSpPr/>
          <p:nvPr/>
        </p:nvSpPr>
        <p:spPr>
          <a:xfrm>
            <a:off x="58225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3200" b="1" dirty="0">
                <a:solidFill>
                  <a:srgbClr val="FFFF00"/>
                </a:solidFill>
                <a:effectLst>
                  <a:outerShdw blurRad="38100" dist="38100" dir="2700000" algn="tl">
                    <a:srgbClr val="000000">
                      <a:alpha val="43137"/>
                    </a:srgbClr>
                  </a:outerShdw>
                </a:effectLst>
              </a:rPr>
              <a:t>FPGAs</a:t>
            </a:r>
          </a:p>
        </p:txBody>
      </p:sp>
    </p:spTree>
    <p:extLst>
      <p:ext uri="{BB962C8B-B14F-4D97-AF65-F5344CB8AC3E}">
        <p14:creationId xmlns:p14="http://schemas.microsoft.com/office/powerpoint/2010/main" val="121596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F092CD-381C-7C45-9785-4A855047A957}"/>
              </a:ext>
            </a:extLst>
          </p:cNvPr>
          <p:cNvSpPr>
            <a:spLocks noGrp="1"/>
          </p:cNvSpPr>
          <p:nvPr>
            <p:ph type="title"/>
          </p:nvPr>
        </p:nvSpPr>
        <p:spPr>
          <a:xfrm>
            <a:off x="228600" y="152400"/>
            <a:ext cx="8915400" cy="1066800"/>
          </a:xfrm>
        </p:spPr>
        <p:txBody>
          <a:bodyPr/>
          <a:lstStyle/>
          <a:p>
            <a:r>
              <a:rPr lang="en-US" dirty="0"/>
              <a:t>3D NAND Flash Reliability II</a:t>
            </a:r>
            <a:r>
              <a:rPr lang="en-US" sz="2400" dirty="0"/>
              <a:t> </a:t>
            </a:r>
            <a:r>
              <a:rPr lang="en-US" sz="2400" b="1" dirty="0">
                <a:solidFill>
                  <a:srgbClr val="006633"/>
                </a:solidFill>
                <a:latin typeface="Garamond" charset="0"/>
                <a:ea typeface="ＭＳ Ｐゴシック" pitchFamily="-105" charset="-128"/>
                <a:cs typeface="ＭＳ Ｐゴシック" pitchFamily="-105" charset="-128"/>
              </a:rPr>
              <a:t>[SIGMETRICS’18]</a:t>
            </a:r>
            <a:r>
              <a:rPr lang="en-US" sz="2400" dirty="0"/>
              <a:t> </a:t>
            </a:r>
          </a:p>
        </p:txBody>
      </p:sp>
      <p:sp>
        <p:nvSpPr>
          <p:cNvPr id="3" name="Content Placeholder 2">
            <a:extLst>
              <a:ext uri="{FF2B5EF4-FFF2-40B4-BE49-F238E27FC236}">
                <a16:creationId xmlns:a16="http://schemas.microsoft.com/office/drawing/2014/main" id="{B3C132E5-3F90-7947-BD1B-0E3FAA005A5C}"/>
              </a:ext>
            </a:extLst>
          </p:cNvPr>
          <p:cNvSpPr>
            <a:spLocks noGrp="1"/>
          </p:cNvSpPr>
          <p:nvPr>
            <p:ph idx="1"/>
          </p:nvPr>
        </p:nvSpPr>
        <p:spPr/>
        <p:txBody>
          <a:bodyPr/>
          <a:lstStyle/>
          <a:p>
            <a:r>
              <a:rPr lang="en-US" sz="2000" dirty="0"/>
              <a:t>Yixin Luo, Saugata Ghose, Yu Cai, Erich F. </a:t>
            </a:r>
            <a:r>
              <a:rPr lang="en-US" sz="2000" dirty="0" err="1"/>
              <a:t>Haratsch</a:t>
            </a:r>
            <a:r>
              <a:rPr lang="en-US" sz="2000" dirty="0"/>
              <a:t>, and Onur Mutlu,</a:t>
            </a:r>
            <a:br>
              <a:rPr lang="en-US" sz="2000" dirty="0"/>
            </a:br>
            <a:r>
              <a:rPr lang="en-US" sz="2000" b="1" dirty="0"/>
              <a:t>"Improving 3D NAND Flash Memory Lifetime by Tolerating Early Retention Loss and Process Variation"</a:t>
            </a:r>
            <a:r>
              <a:rPr lang="en-US" sz="2000" dirty="0"/>
              <a:t> </a:t>
            </a:r>
            <a:br>
              <a:rPr lang="en-US" sz="2000" dirty="0"/>
            </a:br>
            <a:r>
              <a:rPr lang="en-US" sz="2000" i="1" dirty="0"/>
              <a:t>Proceedings of the </a:t>
            </a:r>
            <a:r>
              <a:rPr lang="en-US" sz="2000" i="1" dirty="0">
                <a:hlinkClick r:id="rId2"/>
              </a:rPr>
              <a:t>ACM International Conference on Measurement and Modeling of Computer Systems</a:t>
            </a:r>
            <a:r>
              <a:rPr lang="en-US" sz="2000" i="1" dirty="0"/>
              <a:t> (</a:t>
            </a:r>
            <a:r>
              <a:rPr lang="en-US" sz="2000" b="1" i="1" dirty="0"/>
              <a:t>SIGMETRICS</a:t>
            </a:r>
            <a:r>
              <a:rPr lang="en-US" sz="2000" i="1" dirty="0"/>
              <a:t>)</a:t>
            </a:r>
            <a:r>
              <a:rPr lang="en-US" sz="2000" dirty="0"/>
              <a:t>, Irvine, CA, USA, June 2018. </a:t>
            </a:r>
            <a:br>
              <a:rPr lang="en-US" sz="2000" dirty="0"/>
            </a:br>
            <a:r>
              <a:rPr lang="en-US" sz="2000" dirty="0"/>
              <a:t>[</a:t>
            </a:r>
            <a:r>
              <a:rPr lang="en-US" sz="2000" dirty="0">
                <a:hlinkClick r:id="rId3"/>
              </a:rPr>
              <a:t>Abstract</a:t>
            </a:r>
            <a:r>
              <a:rPr lang="en-US" sz="2000" dirty="0"/>
              <a:t>]</a:t>
            </a:r>
          </a:p>
          <a:p>
            <a:pPr marL="0" indent="0">
              <a:buNone/>
            </a:pPr>
            <a:br>
              <a:rPr lang="en-US" sz="2000" dirty="0"/>
            </a:br>
            <a:endParaRPr lang="en-US" dirty="0"/>
          </a:p>
        </p:txBody>
      </p:sp>
      <p:sp>
        <p:nvSpPr>
          <p:cNvPr id="4" name="Slide Number Placeholder 3">
            <a:extLst>
              <a:ext uri="{FF2B5EF4-FFF2-40B4-BE49-F238E27FC236}">
                <a16:creationId xmlns:a16="http://schemas.microsoft.com/office/drawing/2014/main" id="{3950B8C8-DAF4-6549-8895-6579AD5382E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130</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6" name="Picture 5">
            <a:extLst>
              <a:ext uri="{FF2B5EF4-FFF2-40B4-BE49-F238E27FC236}">
                <a16:creationId xmlns:a16="http://schemas.microsoft.com/office/drawing/2014/main" id="{9DE96A07-FDB9-AD4A-A94E-B3BE0AD167ED}"/>
              </a:ext>
            </a:extLst>
          </p:cNvPr>
          <p:cNvPicPr>
            <a:picLocks noChangeAspect="1"/>
          </p:cNvPicPr>
          <p:nvPr/>
        </p:nvPicPr>
        <p:blipFill>
          <a:blip r:embed="rId4"/>
          <a:stretch>
            <a:fillRect/>
          </a:stretch>
        </p:blipFill>
        <p:spPr>
          <a:xfrm>
            <a:off x="0" y="4062093"/>
            <a:ext cx="9144000" cy="1743171"/>
          </a:xfrm>
          <a:prstGeom prst="rect">
            <a:avLst/>
          </a:prstGeom>
        </p:spPr>
      </p:pic>
    </p:spTree>
    <p:extLst>
      <p:ext uri="{BB962C8B-B14F-4D97-AF65-F5344CB8AC3E}">
        <p14:creationId xmlns:p14="http://schemas.microsoft.com/office/powerpoint/2010/main" val="2347523974"/>
      </p:ext>
    </p:extLst>
  </p:cSld>
  <p:clrMapOvr>
    <a:masterClrMapping/>
  </p:clrMapOvr>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If Time Permits: NAND Flash Vulnerabilities</a:t>
            </a:r>
          </a:p>
        </p:txBody>
      </p:sp>
      <p:sp>
        <p:nvSpPr>
          <p:cNvPr id="3" name="Content Placeholder 2"/>
          <p:cNvSpPr>
            <a:spLocks noGrp="1"/>
          </p:cNvSpPr>
          <p:nvPr>
            <p:ph idx="1"/>
          </p:nvPr>
        </p:nvSpPr>
        <p:spPr>
          <a:xfrm>
            <a:off x="228600" y="908720"/>
            <a:ext cx="8915400" cy="5256584"/>
          </a:xfrm>
        </p:spPr>
        <p:txBody>
          <a:bodyPr/>
          <a:lstStyle/>
          <a:p>
            <a:r>
              <a:rPr lang="en-US" sz="1800" dirty="0"/>
              <a:t>Yu Cai, </a:t>
            </a:r>
            <a:r>
              <a:rPr lang="en-US" sz="1800" dirty="0" err="1"/>
              <a:t>Saugata</a:t>
            </a:r>
            <a:r>
              <a:rPr lang="en-US" sz="1800" dirty="0"/>
              <a:t> </a:t>
            </a:r>
            <a:r>
              <a:rPr lang="en-US" sz="1800" dirty="0" err="1"/>
              <a:t>Ghose</a:t>
            </a:r>
            <a:r>
              <a:rPr lang="en-US" sz="1800" dirty="0"/>
              <a:t>, Erich F. </a:t>
            </a:r>
            <a:r>
              <a:rPr lang="en-US" sz="1800" dirty="0" err="1"/>
              <a:t>Haratsch</a:t>
            </a:r>
            <a:r>
              <a:rPr lang="en-US" sz="1800" dirty="0"/>
              <a:t>, </a:t>
            </a:r>
            <a:r>
              <a:rPr lang="en-US" sz="1800" dirty="0" err="1"/>
              <a:t>Yixin</a:t>
            </a:r>
            <a:r>
              <a:rPr lang="en-US" sz="1800" dirty="0"/>
              <a:t> Luo, and Onur Mutlu,</a:t>
            </a:r>
            <a:br>
              <a:rPr lang="en-US" sz="1800" dirty="0"/>
            </a:br>
            <a:r>
              <a:rPr lang="en-US" sz="1800" b="1" dirty="0"/>
              <a:t>"Error Characterization, Mitigation, and Recovery in Flash Memory Based Solid State Drives"</a:t>
            </a:r>
            <a:br>
              <a:rPr lang="en-US" sz="1800" dirty="0"/>
            </a:br>
            <a:r>
              <a:rPr lang="en-US" sz="1800" i="1" dirty="0"/>
              <a:t>to appear in </a:t>
            </a:r>
            <a:r>
              <a:rPr lang="en-US" sz="1800" i="1" dirty="0">
                <a:hlinkClick r:id="rId2"/>
              </a:rPr>
              <a:t>Proceedings of the IEEE</a:t>
            </a:r>
            <a:r>
              <a:rPr lang="en-US" sz="1800" dirty="0"/>
              <a:t>, 2017. </a:t>
            </a:r>
          </a:p>
          <a:p>
            <a:endParaRPr lang="en-US" sz="600" dirty="0"/>
          </a:p>
          <a:p>
            <a:endParaRPr lang="en-US" sz="100" dirty="0"/>
          </a:p>
          <a:p>
            <a:endParaRPr lang="en-US" sz="300" dirty="0"/>
          </a:p>
          <a:p>
            <a:pPr marL="0" indent="0">
              <a:buNone/>
            </a:pPr>
            <a:r>
              <a:rPr lang="en-US" sz="1300" dirty="0" err="1"/>
              <a:t>Cai</a:t>
            </a:r>
            <a:r>
              <a:rPr lang="en-US" sz="1300" dirty="0"/>
              <a:t>+, “</a:t>
            </a:r>
            <a:r>
              <a:rPr lang="en-US" sz="1300" dirty="0">
                <a:solidFill>
                  <a:srgbClr val="0000FF"/>
                </a:solidFill>
              </a:rPr>
              <a:t>Error Patterns in MLC NAND Flash Memory: Measurement, Characterization, and Analysis</a:t>
            </a:r>
            <a:r>
              <a:rPr lang="en-US" sz="1300" dirty="0"/>
              <a:t>,” DATE 2012.</a:t>
            </a:r>
          </a:p>
          <a:p>
            <a:pPr marL="0" indent="0">
              <a:buNone/>
            </a:pPr>
            <a:r>
              <a:rPr lang="en-US" sz="1300" dirty="0" err="1"/>
              <a:t>Cai</a:t>
            </a:r>
            <a:r>
              <a:rPr lang="en-US" sz="1300" dirty="0"/>
              <a:t>+, “</a:t>
            </a:r>
            <a:r>
              <a:rPr lang="en-US" sz="1300" dirty="0">
                <a:solidFill>
                  <a:srgbClr val="0000FF"/>
                </a:solidFill>
              </a:rPr>
              <a:t>Flash Correct-and-Refresh: Retention-Aware Error Management for Increased Flash Memory Lifetime</a:t>
            </a:r>
            <a:r>
              <a:rPr lang="en-US" sz="1300" dirty="0"/>
              <a:t>,” ICCD 2012.</a:t>
            </a:r>
          </a:p>
          <a:p>
            <a:pPr marL="0" indent="0">
              <a:buNone/>
            </a:pPr>
            <a:r>
              <a:rPr lang="en-US" sz="1300" dirty="0" err="1"/>
              <a:t>Cai</a:t>
            </a:r>
            <a:r>
              <a:rPr lang="en-US" sz="1300" dirty="0"/>
              <a:t>+, “</a:t>
            </a:r>
            <a:r>
              <a:rPr lang="en-US" sz="1300" dirty="0">
                <a:solidFill>
                  <a:srgbClr val="0000FF"/>
                </a:solidFill>
              </a:rPr>
              <a:t>Threshold Voltage Distribution in MLC NAND Flash Memory: Characterization, Analysis and Modeling</a:t>
            </a:r>
            <a:r>
              <a:rPr lang="en-US" sz="1300" dirty="0"/>
              <a:t>,” DATE 2013.</a:t>
            </a:r>
          </a:p>
          <a:p>
            <a:pPr marL="0" indent="0">
              <a:buNone/>
            </a:pPr>
            <a:r>
              <a:rPr lang="en-US" sz="1300" dirty="0" err="1"/>
              <a:t>Cai</a:t>
            </a:r>
            <a:r>
              <a:rPr lang="en-US" sz="1300" dirty="0"/>
              <a:t>+, “</a:t>
            </a:r>
            <a:r>
              <a:rPr lang="en-US" sz="1300" dirty="0">
                <a:solidFill>
                  <a:srgbClr val="0000FF"/>
                </a:solidFill>
              </a:rPr>
              <a:t>Error Analysis and Retention-Aware Error Management for NAND Flash Memory</a:t>
            </a:r>
            <a:r>
              <a:rPr lang="en-US" sz="1300" dirty="0"/>
              <a:t>,” Intel Technology Journal 2013.</a:t>
            </a:r>
          </a:p>
          <a:p>
            <a:pPr marL="0" indent="0">
              <a:buNone/>
            </a:pPr>
            <a:r>
              <a:rPr lang="en-US" sz="1300" dirty="0" err="1"/>
              <a:t>Cai</a:t>
            </a:r>
            <a:r>
              <a:rPr lang="en-US" sz="1300" dirty="0"/>
              <a:t>+, “</a:t>
            </a:r>
            <a:r>
              <a:rPr lang="en-US" sz="1300" dirty="0">
                <a:solidFill>
                  <a:srgbClr val="0000FF"/>
                </a:solidFill>
              </a:rPr>
              <a:t>Program Interference in MLC NAND Flash Memory: Characterization, Modeling, and Mitigation</a:t>
            </a:r>
            <a:r>
              <a:rPr lang="en-US" sz="1300" dirty="0"/>
              <a:t>,” ICCD 2013.</a:t>
            </a:r>
          </a:p>
          <a:p>
            <a:pPr marL="0" indent="0">
              <a:buNone/>
            </a:pPr>
            <a:r>
              <a:rPr lang="en-US" sz="1300" dirty="0" err="1"/>
              <a:t>Cai</a:t>
            </a:r>
            <a:r>
              <a:rPr lang="en-US" sz="1300" dirty="0"/>
              <a:t>+, “</a:t>
            </a:r>
            <a:r>
              <a:rPr lang="en-US" sz="1300" dirty="0">
                <a:solidFill>
                  <a:srgbClr val="0000FF"/>
                </a:solidFill>
              </a:rPr>
              <a:t>Neighbor-Cell Assisted Error Correction for MLC NAND Flash Memories</a:t>
            </a:r>
            <a:r>
              <a:rPr lang="en-US" sz="1300" dirty="0"/>
              <a:t>,” SIGMETRICS 2014.</a:t>
            </a:r>
          </a:p>
          <a:p>
            <a:pPr marL="0" indent="0">
              <a:buNone/>
            </a:pPr>
            <a:r>
              <a:rPr lang="en-US" sz="1300" dirty="0" err="1"/>
              <a:t>Cai</a:t>
            </a:r>
            <a:r>
              <a:rPr lang="en-US" sz="1300" dirty="0"/>
              <a:t>+,”</a:t>
            </a:r>
            <a:r>
              <a:rPr lang="en-US" sz="1300" dirty="0">
                <a:solidFill>
                  <a:srgbClr val="0000FF"/>
                </a:solidFill>
              </a:rPr>
              <a:t>Data Retention in MLC NAND Flash Memory: Characterization, Optimization and Recovery</a:t>
            </a:r>
            <a:r>
              <a:rPr lang="en-US" sz="1300" dirty="0"/>
              <a:t>,” HPCA 2015.</a:t>
            </a:r>
          </a:p>
          <a:p>
            <a:pPr marL="0" indent="0">
              <a:buNone/>
            </a:pPr>
            <a:r>
              <a:rPr lang="en-US" sz="1300" dirty="0" err="1"/>
              <a:t>Cai</a:t>
            </a:r>
            <a:r>
              <a:rPr lang="en-US" sz="1300" dirty="0"/>
              <a:t>+, “</a:t>
            </a:r>
            <a:r>
              <a:rPr lang="en-US" sz="1300" dirty="0">
                <a:solidFill>
                  <a:srgbClr val="0000FF"/>
                </a:solidFill>
              </a:rPr>
              <a:t>Read Disturb Errors in MLC NAND Flash Memory: Characterization and Mitigation</a:t>
            </a:r>
            <a:r>
              <a:rPr lang="en-US" sz="1300" dirty="0"/>
              <a:t>,” DSN 2015. </a:t>
            </a:r>
          </a:p>
          <a:p>
            <a:pPr marL="0" indent="0">
              <a:buNone/>
            </a:pPr>
            <a:r>
              <a:rPr lang="en-US" sz="1300" dirty="0" err="1"/>
              <a:t>Luo</a:t>
            </a:r>
            <a:r>
              <a:rPr lang="en-US" sz="1300" dirty="0"/>
              <a:t>+, “</a:t>
            </a:r>
            <a:r>
              <a:rPr lang="en-US" sz="1300" dirty="0">
                <a:solidFill>
                  <a:srgbClr val="0000FF"/>
                </a:solidFill>
              </a:rPr>
              <a:t>WARM: Improving NAND Flash Memory Lifetime with Write-hotness Aware Retention Management</a:t>
            </a:r>
            <a:r>
              <a:rPr lang="en-US" sz="1300" dirty="0"/>
              <a:t>,” MSST 2015.</a:t>
            </a:r>
          </a:p>
          <a:p>
            <a:pPr marL="0" indent="0">
              <a:buNone/>
            </a:pPr>
            <a:r>
              <a:rPr lang="en-US" sz="1300" dirty="0"/>
              <a:t>Meza+, “</a:t>
            </a:r>
            <a:r>
              <a:rPr lang="en-US" sz="1300" dirty="0">
                <a:solidFill>
                  <a:srgbClr val="0000FF"/>
                </a:solidFill>
              </a:rPr>
              <a:t>A Large-Scale Study of Flash Memory Errors in the Field</a:t>
            </a:r>
            <a:r>
              <a:rPr lang="en-US" sz="1300" dirty="0"/>
              <a:t>,” SIGMETRICS 2015.</a:t>
            </a:r>
          </a:p>
          <a:p>
            <a:pPr marL="0" indent="0">
              <a:buNone/>
            </a:pPr>
            <a:r>
              <a:rPr lang="en-US" sz="1300" dirty="0"/>
              <a:t>Luo+, “</a:t>
            </a:r>
            <a:r>
              <a:rPr lang="en-US" sz="1300" dirty="0">
                <a:solidFill>
                  <a:srgbClr val="0000FF"/>
                </a:solidFill>
              </a:rPr>
              <a:t>Enabling Accurate and Practical Online Flash Channel Modeling for Modern MLC NAND Flash Memory</a:t>
            </a:r>
            <a:r>
              <a:rPr lang="en-US" sz="1300" dirty="0"/>
              <a:t>,” IEEE JSAC 2016.</a:t>
            </a:r>
          </a:p>
          <a:p>
            <a:pPr marL="0" indent="0">
              <a:buNone/>
            </a:pPr>
            <a:r>
              <a:rPr lang="en-US" sz="1300" dirty="0"/>
              <a:t>Cai+, “</a:t>
            </a:r>
            <a:r>
              <a:rPr lang="en-US" sz="1300" dirty="0">
                <a:solidFill>
                  <a:srgbClr val="0000FF"/>
                </a:solidFill>
              </a:rPr>
              <a:t>Vulnerabilities in MLC NAND Flash Memory Programming: Experimental Analysis, Exploits, and Mitigation Techniques</a:t>
            </a:r>
            <a:r>
              <a:rPr lang="en-US" sz="1300" dirty="0"/>
              <a:t>,” HPCA 2017.</a:t>
            </a:r>
          </a:p>
          <a:p>
            <a:pPr marL="0" indent="0">
              <a:buNone/>
            </a:pPr>
            <a:r>
              <a:rPr lang="en-US" sz="1300" dirty="0" err="1"/>
              <a:t>Fukami</a:t>
            </a:r>
            <a:r>
              <a:rPr lang="en-US" sz="1300" dirty="0"/>
              <a:t>+, “</a:t>
            </a:r>
            <a:r>
              <a:rPr lang="en-US" sz="1300" dirty="0">
                <a:solidFill>
                  <a:srgbClr val="0000FF"/>
                </a:solidFill>
              </a:rPr>
              <a:t>Improving the Reliability of Chip-Off Forensic Analysis of NAND Flash Memory Devices</a:t>
            </a:r>
            <a:r>
              <a:rPr lang="en-US" sz="1300" dirty="0"/>
              <a:t>,” DFRWS EU 2017. </a:t>
            </a:r>
          </a:p>
          <a:p>
            <a:pPr marL="0" indent="0">
              <a:buNone/>
            </a:pPr>
            <a:endParaRPr lang="en-US" sz="1500" dirty="0"/>
          </a:p>
          <a:p>
            <a:endParaRPr lang="en-US" sz="1700" dirty="0"/>
          </a:p>
          <a:p>
            <a:endParaRPr lang="en-US" sz="2000" dirty="0"/>
          </a:p>
        </p:txBody>
      </p:sp>
      <p:sp>
        <p:nvSpPr>
          <p:cNvPr id="5" name="TextBox 4"/>
          <p:cNvSpPr txBox="1"/>
          <p:nvPr/>
        </p:nvSpPr>
        <p:spPr>
          <a:xfrm>
            <a:off x="-19422" y="6505599"/>
            <a:ext cx="933269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Cai+, “</a:t>
            </a:r>
            <a:r>
              <a:rPr kumimoji="0" lang="en-US" sz="1400" b="0" i="0" u="none" strike="noStrike" kern="1200" cap="none" spc="0" normalizeH="0" baseline="0" noProof="0" dirty="0">
                <a:ln>
                  <a:noFill/>
                </a:ln>
                <a:solidFill>
                  <a:srgbClr val="0000FF"/>
                </a:solidFill>
                <a:effectLst/>
                <a:uLnTx/>
                <a:uFillTx/>
                <a:latin typeface="Tahoma"/>
                <a:ea typeface="+mn-ea"/>
                <a:cs typeface="+mn-cs"/>
              </a:rPr>
              <a:t>Error Characterization, Mitigation, and Recovery in Flash Memory Based Solid State Drives</a:t>
            </a:r>
            <a:r>
              <a:rPr kumimoji="0" lang="en-US" sz="1400" b="0" i="0" u="none" strike="noStrike" kern="1200" cap="none" spc="0" normalizeH="0" baseline="0" noProof="0" dirty="0">
                <a:ln>
                  <a:noFill/>
                </a:ln>
                <a:solidFill>
                  <a:srgbClr val="000000"/>
                </a:solidFill>
                <a:effectLst/>
                <a:uLnTx/>
                <a:uFillTx/>
                <a:latin typeface="Tahoma"/>
                <a:ea typeface="+mn-ea"/>
                <a:cs typeface="+mn-cs"/>
              </a:rPr>
              <a:t>,” Proc. IEEE 2017.</a:t>
            </a:r>
          </a:p>
        </p:txBody>
      </p:sp>
      <p:sp>
        <p:nvSpPr>
          <p:cNvPr id="6" name="Rectangle 5"/>
          <p:cNvSpPr>
            <a:spLocks noChangeArrowheads="1"/>
          </p:cNvSpPr>
          <p:nvPr/>
        </p:nvSpPr>
        <p:spPr bwMode="auto">
          <a:xfrm>
            <a:off x="768535" y="3587957"/>
            <a:ext cx="1643225" cy="288032"/>
          </a:xfrm>
          <a:prstGeom prst="rect">
            <a:avLst/>
          </a:prstGeom>
          <a:noFill/>
          <a:ln w="38100">
            <a:solidFill>
              <a:srgbClr val="FF0000"/>
            </a:solidFill>
            <a:miter lim="800000"/>
            <a:headEnd/>
            <a:tailEnd/>
          </a:ln>
          <a:effectLst>
            <a:outerShdw blurRad="63500" dist="23000" dir="5400000" rotWithShape="0">
              <a:srgbClr val="000000">
                <a:alpha val="34998"/>
              </a:srgbClr>
            </a:outerShdw>
          </a:effectLst>
          <a:extLst>
            <a:ext uri="{909E8E84-426E-40dd-AFC4-6F175D3DCCD1}">
              <a14:hiddenFill xmlns:a14="http://schemas.microsoft.com/office/drawing/2010/main" xmlns="">
                <a:solidFill>
                  <a:srgbClr val="FFFFFF"/>
                </a:solidFill>
              </a14:hiddenFill>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ahoma"/>
              <a:ea typeface="ＭＳ Ｐゴシック" charset="0"/>
              <a:cs typeface="ＭＳ Ｐゴシック" charset="0"/>
            </a:endParaRPr>
          </a:p>
        </p:txBody>
      </p:sp>
      <p:sp>
        <p:nvSpPr>
          <p:cNvPr id="7" name="Rectangle 6"/>
          <p:cNvSpPr>
            <a:spLocks noChangeArrowheads="1"/>
          </p:cNvSpPr>
          <p:nvPr/>
        </p:nvSpPr>
        <p:spPr bwMode="auto">
          <a:xfrm>
            <a:off x="729659" y="4308037"/>
            <a:ext cx="1584176" cy="288032"/>
          </a:xfrm>
          <a:prstGeom prst="rect">
            <a:avLst/>
          </a:prstGeom>
          <a:noFill/>
          <a:ln w="38100">
            <a:solidFill>
              <a:srgbClr val="FF0000"/>
            </a:solidFill>
            <a:miter lim="800000"/>
            <a:headEnd/>
            <a:tailEnd/>
          </a:ln>
          <a:effectLst>
            <a:outerShdw blurRad="63500" dist="23000" dir="5400000" rotWithShape="0">
              <a:srgbClr val="000000">
                <a:alpha val="34998"/>
              </a:srgbClr>
            </a:outerShdw>
          </a:effectLst>
          <a:extLst>
            <a:ext uri="{909E8E84-426E-40dd-AFC4-6F175D3DCCD1}">
              <a14:hiddenFill xmlns:a14="http://schemas.microsoft.com/office/drawing/2010/main" xmlns="">
                <a:solidFill>
                  <a:srgbClr val="FFFFFF"/>
                </a:solidFill>
              </a14:hiddenFill>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ahoma"/>
              <a:ea typeface="ＭＳ Ｐゴシック" charset="0"/>
              <a:cs typeface="ＭＳ Ｐゴシック" charset="0"/>
            </a:endParaRPr>
          </a:p>
        </p:txBody>
      </p:sp>
      <p:sp>
        <p:nvSpPr>
          <p:cNvPr id="8" name="Rectangle 7"/>
          <p:cNvSpPr>
            <a:spLocks noChangeArrowheads="1"/>
          </p:cNvSpPr>
          <p:nvPr/>
        </p:nvSpPr>
        <p:spPr bwMode="auto">
          <a:xfrm>
            <a:off x="755576" y="5643055"/>
            <a:ext cx="4320480" cy="262116"/>
          </a:xfrm>
          <a:prstGeom prst="rect">
            <a:avLst/>
          </a:prstGeom>
          <a:noFill/>
          <a:ln w="38100">
            <a:solidFill>
              <a:srgbClr val="FF0000"/>
            </a:solidFill>
            <a:miter lim="800000"/>
            <a:headEnd/>
            <a:tailEnd/>
          </a:ln>
          <a:effectLst>
            <a:outerShdw blurRad="63500" dist="23000" dir="5400000" rotWithShape="0">
              <a:srgbClr val="000000">
                <a:alpha val="34998"/>
              </a:srgbClr>
            </a:outerShdw>
          </a:effectLst>
          <a:extLst>
            <a:ext uri="{909E8E84-426E-40dd-AFC4-6F175D3DCCD1}">
              <a14:hiddenFill xmlns:a14="http://schemas.microsoft.com/office/drawing/2010/main" xmlns="">
                <a:solidFill>
                  <a:srgbClr val="FFFFFF"/>
                </a:solidFill>
              </a14:hiddenFill>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ahoma"/>
              <a:ea typeface="ＭＳ Ｐゴシック" charset="0"/>
              <a:cs typeface="ＭＳ Ｐゴシック" charset="0"/>
            </a:endParaRPr>
          </a:p>
        </p:txBody>
      </p:sp>
    </p:spTree>
    <p:extLst>
      <p:ext uri="{BB962C8B-B14F-4D97-AF65-F5344CB8AC3E}">
        <p14:creationId xmlns:p14="http://schemas.microsoft.com/office/powerpoint/2010/main" val="23469590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There are Two Other Solution Directions</a:t>
            </a:r>
          </a:p>
        </p:txBody>
      </p:sp>
      <p:sp>
        <p:nvSpPr>
          <p:cNvPr id="3" name="Content Placeholder 2"/>
          <p:cNvSpPr>
            <a:spLocks noGrp="1"/>
          </p:cNvSpPr>
          <p:nvPr>
            <p:ph idx="1"/>
          </p:nvPr>
        </p:nvSpPr>
        <p:spPr>
          <a:xfrm>
            <a:off x="107504" y="980728"/>
            <a:ext cx="8964488" cy="5193723"/>
          </a:xfrm>
        </p:spPr>
        <p:txBody>
          <a:bodyPr/>
          <a:lstStyle/>
          <a:p>
            <a:r>
              <a:rPr lang="en-US" b="1" dirty="0">
                <a:solidFill>
                  <a:srgbClr val="FF0000"/>
                </a:solidFill>
              </a:rPr>
              <a:t>New Technologies: </a:t>
            </a:r>
            <a:r>
              <a:rPr lang="en-US" dirty="0"/>
              <a:t>Replace or (more likely) augment DRAM with a different technology</a:t>
            </a:r>
          </a:p>
          <a:p>
            <a:pPr lvl="1"/>
            <a:r>
              <a:rPr lang="en-US" dirty="0">
                <a:solidFill>
                  <a:srgbClr val="0000FF"/>
                </a:solidFill>
              </a:rPr>
              <a:t>Non-volatile memories</a:t>
            </a:r>
          </a:p>
          <a:p>
            <a:endParaRPr lang="en-US" dirty="0"/>
          </a:p>
          <a:p>
            <a:r>
              <a:rPr lang="en-US" b="1" dirty="0">
                <a:solidFill>
                  <a:srgbClr val="FF0000"/>
                </a:solidFill>
              </a:rPr>
              <a:t>Embracing Un-reliability:</a:t>
            </a:r>
            <a:r>
              <a:rPr lang="en-US" dirty="0">
                <a:solidFill>
                  <a:srgbClr val="FF0000"/>
                </a:solidFill>
              </a:rPr>
              <a:t> </a:t>
            </a:r>
          </a:p>
          <a:p>
            <a:pPr marL="0" indent="0">
              <a:buNone/>
            </a:pPr>
            <a:r>
              <a:rPr lang="en-US" dirty="0">
                <a:solidFill>
                  <a:srgbClr val="FF0000"/>
                </a:solidFill>
              </a:rPr>
              <a:t>    </a:t>
            </a:r>
            <a:r>
              <a:rPr lang="en-US" dirty="0"/>
              <a:t>Design memories with different reliability</a:t>
            </a:r>
          </a:p>
          <a:p>
            <a:pPr marL="0" indent="0">
              <a:buNone/>
            </a:pPr>
            <a:r>
              <a:rPr lang="en-US" dirty="0"/>
              <a:t>    and store data intelligently across them</a:t>
            </a:r>
          </a:p>
          <a:p>
            <a:pPr marL="0" indent="0">
              <a:buNone/>
            </a:pPr>
            <a:r>
              <a:rPr lang="en-US" b="1" dirty="0">
                <a:solidFill>
                  <a:schemeClr val="accent2">
                    <a:lumMod val="75000"/>
                  </a:schemeClr>
                </a:solidFill>
              </a:rPr>
              <a:t>    [Luo+ DSN 2014]</a:t>
            </a:r>
          </a:p>
          <a:p>
            <a:pPr marL="0" indent="0">
              <a:buNone/>
            </a:pPr>
            <a:endParaRPr lang="en-US" dirty="0"/>
          </a:p>
          <a:p>
            <a:r>
              <a:rPr lang="en-US" dirty="0"/>
              <a:t>…</a:t>
            </a:r>
          </a:p>
          <a:p>
            <a:endParaRPr lang="en-US" dirty="0"/>
          </a:p>
          <a:p>
            <a:pPr lvl="1"/>
            <a:endParaRPr lang="en-US" dirty="0"/>
          </a:p>
          <a:p>
            <a:pPr lvl="1"/>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132</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
        <p:nvSpPr>
          <p:cNvPr id="5" name="TextBox 4"/>
          <p:cNvSpPr txBox="1"/>
          <p:nvPr/>
        </p:nvSpPr>
        <p:spPr>
          <a:xfrm>
            <a:off x="179512" y="5445224"/>
            <a:ext cx="8784976" cy="1323439"/>
          </a:xfrm>
          <a:prstGeom prst="rect">
            <a:avLst/>
          </a:prstGeom>
          <a:ln>
            <a:solidFill>
              <a:srgbClr val="0000FF"/>
            </a:solid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00FF"/>
                </a:solidFill>
                <a:effectLst/>
                <a:uLnTx/>
                <a:uFillTx/>
                <a:latin typeface="Calibri"/>
                <a:ea typeface="+mn-ea"/>
                <a:cs typeface="+mn-cs"/>
              </a:rPr>
              <a:t>Fundamental solutions to security require co-design across the hierarchy</a:t>
            </a:r>
          </a:p>
        </p:txBody>
      </p:sp>
      <p:sp>
        <p:nvSpPr>
          <p:cNvPr id="19" name="Text Box 17"/>
          <p:cNvSpPr txBox="1">
            <a:spLocks noChangeArrowheads="1"/>
          </p:cNvSpPr>
          <p:nvPr/>
        </p:nvSpPr>
        <p:spPr bwMode="auto">
          <a:xfrm>
            <a:off x="6957984" y="3330774"/>
            <a:ext cx="2041525" cy="368300"/>
          </a:xfrm>
          <a:prstGeom prst="rect">
            <a:avLst/>
          </a:prstGeom>
          <a:solidFill>
            <a:srgbClr val="00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Micro-architecture</a:t>
            </a:r>
          </a:p>
        </p:txBody>
      </p:sp>
      <p:sp>
        <p:nvSpPr>
          <p:cNvPr id="20" name="Text Box 18"/>
          <p:cNvSpPr txBox="1">
            <a:spLocks noChangeAspect="1" noChangeArrowheads="1"/>
          </p:cNvSpPr>
          <p:nvPr/>
        </p:nvSpPr>
        <p:spPr bwMode="auto">
          <a:xfrm>
            <a:off x="6957984" y="2959299"/>
            <a:ext cx="2041525" cy="366712"/>
          </a:xfrm>
          <a:prstGeom prst="rect">
            <a:avLst/>
          </a:prstGeom>
          <a:solidFill>
            <a:srgbClr val="FF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SW/HW Interface</a:t>
            </a:r>
          </a:p>
        </p:txBody>
      </p:sp>
      <p:sp>
        <p:nvSpPr>
          <p:cNvPr id="21" name="Text Box 19"/>
          <p:cNvSpPr txBox="1">
            <a:spLocks noChangeAspect="1" noChangeArrowheads="1"/>
          </p:cNvSpPr>
          <p:nvPr/>
        </p:nvSpPr>
        <p:spPr bwMode="auto">
          <a:xfrm>
            <a:off x="6954809" y="2294980"/>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Program/Language</a:t>
            </a:r>
          </a:p>
        </p:txBody>
      </p:sp>
      <p:sp>
        <p:nvSpPr>
          <p:cNvPr id="22" name="Text Box 20"/>
          <p:cNvSpPr txBox="1">
            <a:spLocks noChangeAspect="1" noChangeArrowheads="1"/>
          </p:cNvSpPr>
          <p:nvPr/>
        </p:nvSpPr>
        <p:spPr bwMode="auto">
          <a:xfrm>
            <a:off x="6954809" y="1923505"/>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Algorithm</a:t>
            </a:r>
          </a:p>
        </p:txBody>
      </p:sp>
      <p:sp>
        <p:nvSpPr>
          <p:cNvPr id="23" name="Text Box 21"/>
          <p:cNvSpPr txBox="1">
            <a:spLocks noChangeAspect="1" noChangeArrowheads="1"/>
          </p:cNvSpPr>
          <p:nvPr/>
        </p:nvSpPr>
        <p:spPr bwMode="auto">
          <a:xfrm>
            <a:off x="6954809" y="1556792"/>
            <a:ext cx="2043113" cy="366713"/>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Problem</a:t>
            </a:r>
          </a:p>
        </p:txBody>
      </p:sp>
      <p:sp>
        <p:nvSpPr>
          <p:cNvPr id="24" name="Text Box 22"/>
          <p:cNvSpPr txBox="1">
            <a:spLocks noChangeAspect="1" noChangeArrowheads="1"/>
          </p:cNvSpPr>
          <p:nvPr/>
        </p:nvSpPr>
        <p:spPr bwMode="auto">
          <a:xfrm>
            <a:off x="6957984" y="3703836"/>
            <a:ext cx="2039938" cy="373063"/>
          </a:xfrm>
          <a:prstGeom prst="rect">
            <a:avLst/>
          </a:prstGeom>
          <a:solidFill>
            <a:srgbClr val="00FF00"/>
          </a:solidFill>
          <a:ln w="9525">
            <a:solidFill>
              <a:schemeClr val="tx1"/>
            </a:solidFill>
            <a:miter lim="800000"/>
            <a:headEnd/>
            <a:tailEnd/>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000000"/>
                </a:solidFill>
                <a:effectLst/>
                <a:uLnTx/>
                <a:uFillTx/>
                <a:latin typeface="Tahoma"/>
                <a:ea typeface="+mn-ea"/>
                <a:cs typeface="Arial" charset="0"/>
              </a:rPr>
              <a:t>Logic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50" b="0" i="0" u="none" strike="noStrike" kern="1200" cap="none" spc="0" normalizeH="0" baseline="0" noProof="0" dirty="0">
              <a:ln>
                <a:noFill/>
              </a:ln>
              <a:solidFill>
                <a:srgbClr val="000000"/>
              </a:solidFill>
              <a:effectLst/>
              <a:uLnTx/>
              <a:uFillTx/>
              <a:latin typeface="Tahoma"/>
              <a:ea typeface="+mn-ea"/>
              <a:cs typeface="Arial" charset="0"/>
            </a:endParaRPr>
          </a:p>
        </p:txBody>
      </p:sp>
      <p:sp>
        <p:nvSpPr>
          <p:cNvPr id="25" name="Text Box 23"/>
          <p:cNvSpPr txBox="1">
            <a:spLocks noChangeAspect="1" noChangeArrowheads="1"/>
          </p:cNvSpPr>
          <p:nvPr/>
        </p:nvSpPr>
        <p:spPr bwMode="auto">
          <a:xfrm>
            <a:off x="6957984" y="4075311"/>
            <a:ext cx="2041525" cy="368300"/>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Devices</a:t>
            </a:r>
          </a:p>
        </p:txBody>
      </p:sp>
      <p:sp>
        <p:nvSpPr>
          <p:cNvPr id="26" name="Text Box 24"/>
          <p:cNvSpPr txBox="1">
            <a:spLocks noChangeAspect="1" noChangeArrowheads="1"/>
          </p:cNvSpPr>
          <p:nvPr/>
        </p:nvSpPr>
        <p:spPr bwMode="auto">
          <a:xfrm>
            <a:off x="6957984" y="2636912"/>
            <a:ext cx="2041525" cy="327322"/>
          </a:xfrm>
          <a:prstGeom prst="rect">
            <a:avLst/>
          </a:prstGeom>
          <a:solidFill>
            <a:srgbClr val="35F6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System Software</a:t>
            </a:r>
          </a:p>
        </p:txBody>
      </p:sp>
      <p:sp>
        <p:nvSpPr>
          <p:cNvPr id="27" name="Text Box 23"/>
          <p:cNvSpPr txBox="1">
            <a:spLocks noChangeAspect="1" noChangeArrowheads="1"/>
          </p:cNvSpPr>
          <p:nvPr/>
        </p:nvSpPr>
        <p:spPr bwMode="auto">
          <a:xfrm>
            <a:off x="6959572" y="4430911"/>
            <a:ext cx="2043112" cy="366713"/>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Electrons</a:t>
            </a:r>
          </a:p>
        </p:txBody>
      </p:sp>
      <p:sp>
        <p:nvSpPr>
          <p:cNvPr id="28" name="Rounded Rectangle 27"/>
          <p:cNvSpPr>
            <a:spLocks noChangeArrowheads="1"/>
          </p:cNvSpPr>
          <p:nvPr/>
        </p:nvSpPr>
        <p:spPr bwMode="auto">
          <a:xfrm rot="5400000">
            <a:off x="6849380" y="2033972"/>
            <a:ext cx="2232248" cy="2286000"/>
          </a:xfrm>
          <a:prstGeom prst="roundRect">
            <a:avLst>
              <a:gd name="adj" fmla="val 16667"/>
            </a:avLst>
          </a:prstGeom>
          <a:noFill/>
          <a:ln w="4445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FF"/>
              </a:solidFill>
              <a:effectLst/>
              <a:uLnTx/>
              <a:uFillTx/>
              <a:latin typeface="Tahoma"/>
              <a:ea typeface="+mn-ea"/>
              <a:cs typeface="+mn-cs"/>
            </a:endParaRPr>
          </a:p>
        </p:txBody>
      </p:sp>
    </p:spTree>
    <p:extLst>
      <p:ext uri="{BB962C8B-B14F-4D97-AF65-F5344CB8AC3E}">
        <p14:creationId xmlns:p14="http://schemas.microsoft.com/office/powerpoint/2010/main" val="38704043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5"/>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0" name="Chart 49"/>
          <p:cNvGraphicFramePr/>
          <p:nvPr>
            <p:extLst/>
          </p:nvPr>
        </p:nvGraphicFramePr>
        <p:xfrm>
          <a:off x="0" y="1085850"/>
          <a:ext cx="9144000" cy="5370459"/>
        </p:xfrm>
        <a:graphic>
          <a:graphicData uri="http://schemas.openxmlformats.org/drawingml/2006/chart">
            <c:chart xmlns:c="http://schemas.openxmlformats.org/drawingml/2006/chart" xmlns:r="http://schemas.openxmlformats.org/officeDocument/2006/relationships" r:id="rId3"/>
          </a:graphicData>
        </a:graphic>
      </p:graphicFrame>
      <p:sp>
        <p:nvSpPr>
          <p:cNvPr id="45" name="Rectangle 44"/>
          <p:cNvSpPr/>
          <p:nvPr/>
        </p:nvSpPr>
        <p:spPr>
          <a:xfrm>
            <a:off x="980379" y="4376031"/>
            <a:ext cx="1937964" cy="1199692"/>
          </a:xfrm>
          <a:prstGeom prst="rect">
            <a:avLst/>
          </a:prstGeom>
          <a:solidFill>
            <a:srgbClr val="375DA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150" normalizeH="0" baseline="0" noProof="0" dirty="0">
                <a:ln>
                  <a:noFill/>
                </a:ln>
                <a:solidFill>
                  <a:prstClr val="white"/>
                </a:solidFill>
                <a:effectLst/>
                <a:uLnTx/>
                <a:uFillTx/>
                <a:latin typeface="Calibri"/>
                <a:ea typeface="+mn-ea"/>
                <a:cs typeface="+mn-cs"/>
              </a:rPr>
              <a:t>Vulnerable data</a:t>
            </a:r>
          </a:p>
        </p:txBody>
      </p:sp>
      <p:sp>
        <p:nvSpPr>
          <p:cNvPr id="47" name="Oval 46"/>
          <p:cNvSpPr/>
          <p:nvPr/>
        </p:nvSpPr>
        <p:spPr>
          <a:xfrm>
            <a:off x="6459276" y="4521805"/>
            <a:ext cx="1937964" cy="1199692"/>
          </a:xfrm>
          <a:prstGeom prst="ellipse">
            <a:avLst/>
          </a:prstGeom>
          <a:solidFill>
            <a:srgbClr val="A7B5D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150" normalizeH="0" baseline="0" noProof="0" dirty="0">
                <a:ln>
                  <a:noFill/>
                </a:ln>
                <a:solidFill>
                  <a:prstClr val="white"/>
                </a:solidFill>
                <a:effectLst/>
                <a:uLnTx/>
                <a:uFillTx/>
                <a:latin typeface="Calibri"/>
                <a:ea typeface="+mn-ea"/>
                <a:cs typeface="+mn-cs"/>
              </a:rPr>
              <a:t>Tolerant data</a:t>
            </a:r>
          </a:p>
        </p:txBody>
      </p:sp>
      <p:sp>
        <p:nvSpPr>
          <p:cNvPr id="2" name="Title 1"/>
          <p:cNvSpPr>
            <a:spLocks noGrp="1"/>
          </p:cNvSpPr>
          <p:nvPr>
            <p:ph type="title"/>
          </p:nvPr>
        </p:nvSpPr>
        <p:spPr/>
        <p:txBody>
          <a:bodyPr>
            <a:noAutofit/>
          </a:bodyPr>
          <a:lstStyle/>
          <a:p>
            <a:r>
              <a:rPr lang="en-US" sz="4000" dirty="0"/>
              <a:t>Exploiting Memory Error Tolerance </a:t>
            </a:r>
            <a:br>
              <a:rPr lang="en-US" sz="4000" dirty="0"/>
            </a:br>
            <a:r>
              <a:rPr lang="en-US" sz="4000" dirty="0"/>
              <a:t>with Hybrid Memory Systems</a:t>
            </a:r>
          </a:p>
        </p:txBody>
      </p:sp>
      <p:sp>
        <p:nvSpPr>
          <p:cNvPr id="178" name="Rounded Rectangle 177"/>
          <p:cNvSpPr/>
          <p:nvPr/>
        </p:nvSpPr>
        <p:spPr>
          <a:xfrm>
            <a:off x="253076" y="1315568"/>
            <a:ext cx="8637848" cy="5310051"/>
          </a:xfrm>
          <a:prstGeom prst="roundRect">
            <a:avLst>
              <a:gd name="adj" fmla="val 5588"/>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a:ea typeface="+mn-ea"/>
                <a:cs typeface="+mn-cs"/>
              </a:rPr>
              <a:t>H</a:t>
            </a:r>
            <a:r>
              <a:rPr kumimoji="0" lang="en-US" sz="3600" b="0" i="0" u="none" strike="noStrike" kern="1200" cap="none" spc="0" normalizeH="0" baseline="0" noProof="0" dirty="0">
                <a:ln>
                  <a:noFill/>
                </a:ln>
                <a:solidFill>
                  <a:prstClr val="black"/>
                </a:solidFill>
                <a:effectLst/>
                <a:uLnTx/>
                <a:uFillTx/>
                <a:latin typeface="Calibri"/>
                <a:ea typeface="+mn-ea"/>
                <a:cs typeface="+mn-cs"/>
              </a:rPr>
              <a:t>eterogeneous-</a:t>
            </a:r>
            <a:r>
              <a:rPr kumimoji="0" lang="en-US" sz="3600" b="1" i="0" u="none" strike="noStrike" kern="1200" cap="none" spc="0" normalizeH="0" baseline="0" noProof="0" dirty="0">
                <a:ln>
                  <a:noFill/>
                </a:ln>
                <a:solidFill>
                  <a:prstClr val="black"/>
                </a:solidFill>
                <a:effectLst/>
                <a:uLnTx/>
                <a:uFillTx/>
                <a:latin typeface="Calibri"/>
                <a:ea typeface="+mn-ea"/>
                <a:cs typeface="+mn-cs"/>
              </a:rPr>
              <a:t>R</a:t>
            </a:r>
            <a:r>
              <a:rPr kumimoji="0" lang="en-US" sz="3600" b="0" i="0" u="none" strike="noStrike" kern="1200" cap="none" spc="0" normalizeH="0" baseline="0" noProof="0" dirty="0">
                <a:ln>
                  <a:noFill/>
                </a:ln>
                <a:solidFill>
                  <a:prstClr val="black"/>
                </a:solidFill>
                <a:effectLst/>
                <a:uLnTx/>
                <a:uFillTx/>
                <a:latin typeface="Calibri"/>
                <a:ea typeface="+mn-ea"/>
                <a:cs typeface="+mn-cs"/>
              </a:rPr>
              <a:t>eliability </a:t>
            </a:r>
            <a:r>
              <a:rPr kumimoji="0" lang="en-US" sz="3600" b="1" i="0" u="none" strike="noStrike" kern="1200" cap="none" spc="0" normalizeH="0" baseline="0" noProof="0" dirty="0">
                <a:ln>
                  <a:noFill/>
                </a:ln>
                <a:solidFill>
                  <a:prstClr val="black"/>
                </a:solidFill>
                <a:effectLst/>
                <a:uLnTx/>
                <a:uFillTx/>
                <a:latin typeface="Calibri"/>
                <a:ea typeface="+mn-ea"/>
                <a:cs typeface="+mn-cs"/>
              </a:rPr>
              <a:t>M</a:t>
            </a:r>
            <a:r>
              <a:rPr kumimoji="0" lang="en-US" sz="3600" b="0" i="0" u="none" strike="noStrike" kern="1200" cap="none" spc="0" normalizeH="0" baseline="0" noProof="0" dirty="0">
                <a:ln>
                  <a:noFill/>
                </a:ln>
                <a:solidFill>
                  <a:prstClr val="black"/>
                </a:solidFill>
                <a:effectLst/>
                <a:uLnTx/>
                <a:uFillTx/>
                <a:latin typeface="Calibri"/>
                <a:ea typeface="+mn-ea"/>
                <a:cs typeface="+mn-cs"/>
              </a:rPr>
              <a:t>emory </a:t>
            </a:r>
            <a:r>
              <a:rPr kumimoji="0" lang="en-US" sz="2400" b="1" i="0" u="none" strike="noStrike" kern="1200" cap="none" spc="0" normalizeH="0" baseline="0" noProof="0" dirty="0">
                <a:ln>
                  <a:noFill/>
                </a:ln>
                <a:solidFill>
                  <a:srgbClr val="1A5712"/>
                </a:solidFill>
                <a:effectLst/>
                <a:uLnTx/>
                <a:uFillTx/>
                <a:latin typeface="Calibri"/>
                <a:ea typeface="+mn-ea"/>
                <a:cs typeface="+mn-cs"/>
              </a:rPr>
              <a:t>[DSN 2014]</a:t>
            </a:r>
          </a:p>
        </p:txBody>
      </p:sp>
      <p:grpSp>
        <p:nvGrpSpPr>
          <p:cNvPr id="179" name="Group 178"/>
          <p:cNvGrpSpPr/>
          <p:nvPr/>
        </p:nvGrpSpPr>
        <p:grpSpPr>
          <a:xfrm>
            <a:off x="4919376" y="3377171"/>
            <a:ext cx="3294984" cy="935806"/>
            <a:chOff x="221980" y="1649582"/>
            <a:chExt cx="3011077" cy="855174"/>
          </a:xfrm>
        </p:grpSpPr>
        <p:grpSp>
          <p:nvGrpSpPr>
            <p:cNvPr id="180" name="Group 179"/>
            <p:cNvGrpSpPr/>
            <p:nvPr/>
          </p:nvGrpSpPr>
          <p:grpSpPr>
            <a:xfrm>
              <a:off x="221980" y="1649582"/>
              <a:ext cx="3011077" cy="855174"/>
              <a:chOff x="221980" y="1649582"/>
              <a:chExt cx="3011077" cy="855174"/>
            </a:xfrm>
          </p:grpSpPr>
          <p:pic>
            <p:nvPicPr>
              <p:cNvPr id="189" name="Picture 2" descr="image:Illustration showing DIMM rank classification labels"/>
              <p:cNvPicPr>
                <a:picLocks noChangeAspect="1" noChangeArrowheads="1"/>
              </p:cNvPicPr>
              <p:nvPr/>
            </p:nvPicPr>
            <p:blipFill rotWithShape="1">
              <a:blip r:embed="rId4">
                <a:extLst>
                  <a:ext uri="{28A0092B-C50C-407E-A947-70E740481C1C}">
                    <a14:useLocalDpi xmlns:a14="http://schemas.microsoft.com/office/drawing/2010/main" val="0"/>
                  </a:ext>
                </a:extLst>
              </a:blip>
              <a:srcRect t="58197"/>
              <a:stretch/>
            </p:blipFill>
            <p:spPr bwMode="auto">
              <a:xfrm>
                <a:off x="221980" y="1649582"/>
                <a:ext cx="3011077" cy="855174"/>
              </a:xfrm>
              <a:prstGeom prst="rect">
                <a:avLst/>
              </a:prstGeom>
              <a:noFill/>
              <a:extLst>
                <a:ext uri="{909E8E84-426E-40dd-AFC4-6F175D3DCCD1}">
                  <a14:hiddenFill xmlns:a14="http://schemas.microsoft.com/office/drawing/2010/main" xmlns="">
                    <a:solidFill>
                      <a:srgbClr val="FFFFFF"/>
                    </a:solidFill>
                  </a14:hiddenFill>
                </a:ext>
              </a:extLst>
            </p:spPr>
          </p:pic>
          <p:sp>
            <p:nvSpPr>
              <p:cNvPr id="190" name="Rectangle 189"/>
              <p:cNvSpPr/>
              <p:nvPr/>
            </p:nvSpPr>
            <p:spPr>
              <a:xfrm>
                <a:off x="359229" y="1719943"/>
                <a:ext cx="2743200" cy="621937"/>
              </a:xfrm>
              <a:prstGeom prst="rect">
                <a:avLst/>
              </a:prstGeom>
              <a:solidFill>
                <a:srgbClr val="99C8B8"/>
              </a:solidFill>
              <a:ln>
                <a:solidFill>
                  <a:srgbClr val="99C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181" name="Rectangle 180"/>
            <p:cNvSpPr/>
            <p:nvPr/>
          </p:nvSpPr>
          <p:spPr>
            <a:xfrm>
              <a:off x="39018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2" name="Rectangle 181"/>
            <p:cNvSpPr/>
            <p:nvPr/>
          </p:nvSpPr>
          <p:spPr>
            <a:xfrm>
              <a:off x="70064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3" name="Rectangle 182"/>
            <p:cNvSpPr/>
            <p:nvPr/>
          </p:nvSpPr>
          <p:spPr>
            <a:xfrm>
              <a:off x="101109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4" name="Rectangle 183"/>
            <p:cNvSpPr/>
            <p:nvPr/>
          </p:nvSpPr>
          <p:spPr>
            <a:xfrm>
              <a:off x="132155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5" name="Rectangle 184"/>
            <p:cNvSpPr/>
            <p:nvPr/>
          </p:nvSpPr>
          <p:spPr>
            <a:xfrm>
              <a:off x="194246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6" name="Rectangle 185"/>
            <p:cNvSpPr/>
            <p:nvPr/>
          </p:nvSpPr>
          <p:spPr>
            <a:xfrm>
              <a:off x="225291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7" name="Rectangle 186"/>
            <p:cNvSpPr/>
            <p:nvPr/>
          </p:nvSpPr>
          <p:spPr>
            <a:xfrm>
              <a:off x="256337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8" name="Rectangle 187"/>
            <p:cNvSpPr/>
            <p:nvPr/>
          </p:nvSpPr>
          <p:spPr>
            <a:xfrm>
              <a:off x="2873829" y="1815694"/>
              <a:ext cx="194541" cy="350564"/>
            </a:xfrm>
            <a:prstGeom prst="rect">
              <a:avLst/>
            </a:prstGeom>
            <a:solidFill>
              <a:srgbClr val="595959"/>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91" name="Group 190"/>
          <p:cNvGrpSpPr/>
          <p:nvPr/>
        </p:nvGrpSpPr>
        <p:grpSpPr>
          <a:xfrm>
            <a:off x="865026" y="3377171"/>
            <a:ext cx="3294984" cy="935806"/>
            <a:chOff x="221980" y="1649582"/>
            <a:chExt cx="3011077" cy="855174"/>
          </a:xfrm>
        </p:grpSpPr>
        <p:grpSp>
          <p:nvGrpSpPr>
            <p:cNvPr id="192" name="Group 191"/>
            <p:cNvGrpSpPr/>
            <p:nvPr/>
          </p:nvGrpSpPr>
          <p:grpSpPr>
            <a:xfrm>
              <a:off x="221980" y="1649582"/>
              <a:ext cx="3011077" cy="855174"/>
              <a:chOff x="221980" y="1649582"/>
              <a:chExt cx="3011077" cy="855174"/>
            </a:xfrm>
          </p:grpSpPr>
          <p:pic>
            <p:nvPicPr>
              <p:cNvPr id="202" name="Picture 2" descr="image:Illustration showing DIMM rank classification labels"/>
              <p:cNvPicPr>
                <a:picLocks noChangeAspect="1" noChangeArrowheads="1"/>
              </p:cNvPicPr>
              <p:nvPr/>
            </p:nvPicPr>
            <p:blipFill rotWithShape="1">
              <a:blip r:embed="rId4">
                <a:extLst>
                  <a:ext uri="{28A0092B-C50C-407E-A947-70E740481C1C}">
                    <a14:useLocalDpi xmlns:a14="http://schemas.microsoft.com/office/drawing/2010/main" val="0"/>
                  </a:ext>
                </a:extLst>
              </a:blip>
              <a:srcRect t="58197"/>
              <a:stretch/>
            </p:blipFill>
            <p:spPr bwMode="auto">
              <a:xfrm>
                <a:off x="221980" y="1649582"/>
                <a:ext cx="3011077" cy="855174"/>
              </a:xfrm>
              <a:prstGeom prst="rect">
                <a:avLst/>
              </a:prstGeom>
              <a:noFill/>
              <a:extLst>
                <a:ext uri="{909E8E84-426E-40dd-AFC4-6F175D3DCCD1}">
                  <a14:hiddenFill xmlns:a14="http://schemas.microsoft.com/office/drawing/2010/main" xmlns="">
                    <a:solidFill>
                      <a:srgbClr val="FFFFFF"/>
                    </a:solidFill>
                  </a14:hiddenFill>
                </a:ext>
              </a:extLst>
            </p:spPr>
          </p:pic>
          <p:sp>
            <p:nvSpPr>
              <p:cNvPr id="203" name="Rectangle 202"/>
              <p:cNvSpPr/>
              <p:nvPr/>
            </p:nvSpPr>
            <p:spPr>
              <a:xfrm>
                <a:off x="359229" y="1719943"/>
                <a:ext cx="2743200" cy="621937"/>
              </a:xfrm>
              <a:prstGeom prst="rect">
                <a:avLst/>
              </a:prstGeom>
              <a:solidFill>
                <a:srgbClr val="99C8B8"/>
              </a:solidFill>
              <a:ln>
                <a:solidFill>
                  <a:srgbClr val="99C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193" name="Rectangle 192"/>
            <p:cNvSpPr/>
            <p:nvPr/>
          </p:nvSpPr>
          <p:spPr>
            <a:xfrm>
              <a:off x="39018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4" name="Rectangle 193"/>
            <p:cNvSpPr/>
            <p:nvPr/>
          </p:nvSpPr>
          <p:spPr>
            <a:xfrm>
              <a:off x="70064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5" name="Rectangle 194"/>
            <p:cNvSpPr/>
            <p:nvPr/>
          </p:nvSpPr>
          <p:spPr>
            <a:xfrm>
              <a:off x="101109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6" name="Rectangle 195"/>
            <p:cNvSpPr/>
            <p:nvPr/>
          </p:nvSpPr>
          <p:spPr>
            <a:xfrm>
              <a:off x="132155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7" name="Rectangle 196"/>
            <p:cNvSpPr/>
            <p:nvPr/>
          </p:nvSpPr>
          <p:spPr>
            <a:xfrm>
              <a:off x="194246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8" name="Rectangle 197"/>
            <p:cNvSpPr/>
            <p:nvPr/>
          </p:nvSpPr>
          <p:spPr>
            <a:xfrm>
              <a:off x="225291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9" name="Rectangle 198"/>
            <p:cNvSpPr/>
            <p:nvPr/>
          </p:nvSpPr>
          <p:spPr>
            <a:xfrm>
              <a:off x="256337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0" name="Rectangle 199"/>
            <p:cNvSpPr/>
            <p:nvPr/>
          </p:nvSpPr>
          <p:spPr>
            <a:xfrm>
              <a:off x="2873829" y="1815694"/>
              <a:ext cx="194541" cy="350564"/>
            </a:xfrm>
            <a:prstGeom prst="rect">
              <a:avLst/>
            </a:prstGeom>
            <a:solidFill>
              <a:srgbClr val="595959"/>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1" name="Rectangle 200"/>
            <p:cNvSpPr/>
            <p:nvPr/>
          </p:nvSpPr>
          <p:spPr>
            <a:xfrm>
              <a:off x="163200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204" name="Rounded Rectangle 203"/>
          <p:cNvSpPr/>
          <p:nvPr/>
        </p:nvSpPr>
        <p:spPr>
          <a:xfrm>
            <a:off x="4881721" y="3362543"/>
            <a:ext cx="3394592" cy="949808"/>
          </a:xfrm>
          <a:prstGeom prst="roundRect">
            <a:avLst>
              <a:gd name="adj" fmla="val 9236"/>
            </a:avLst>
          </a:prstGeom>
          <a:solidFill>
            <a:srgbClr val="B5C1DF">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Low-cost memory</a:t>
            </a:r>
          </a:p>
        </p:txBody>
      </p:sp>
      <p:sp>
        <p:nvSpPr>
          <p:cNvPr id="205" name="Rounded Rectangle 204"/>
          <p:cNvSpPr/>
          <p:nvPr/>
        </p:nvSpPr>
        <p:spPr>
          <a:xfrm>
            <a:off x="827106" y="3362543"/>
            <a:ext cx="3390488" cy="949808"/>
          </a:xfrm>
          <a:prstGeom prst="roundRect">
            <a:avLst>
              <a:gd name="adj" fmla="val 10776"/>
            </a:avLst>
          </a:prstGeom>
          <a:solidFill>
            <a:srgbClr val="375DA1">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Reliable memory</a:t>
            </a:r>
          </a:p>
        </p:txBody>
      </p:sp>
      <p:sp>
        <p:nvSpPr>
          <p:cNvPr id="206" name="Rectangle 205"/>
          <p:cNvSpPr/>
          <p:nvPr/>
        </p:nvSpPr>
        <p:spPr>
          <a:xfrm>
            <a:off x="1392257" y="1633948"/>
            <a:ext cx="2230804" cy="1380974"/>
          </a:xfrm>
          <a:prstGeom prst="rect">
            <a:avLst/>
          </a:prstGeom>
          <a:solidFill>
            <a:srgbClr val="375DA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150" normalizeH="0" baseline="0" noProof="0" dirty="0">
                <a:ln>
                  <a:noFill/>
                </a:ln>
                <a:solidFill>
                  <a:prstClr val="white"/>
                </a:solidFill>
                <a:effectLst/>
                <a:uLnTx/>
                <a:uFillTx/>
                <a:latin typeface="Calibri"/>
                <a:ea typeface="+mn-ea"/>
                <a:cs typeface="+mn-cs"/>
              </a:rPr>
              <a:t>Vulnerable data</a:t>
            </a:r>
          </a:p>
        </p:txBody>
      </p:sp>
      <p:sp>
        <p:nvSpPr>
          <p:cNvPr id="207" name="Oval 206"/>
          <p:cNvSpPr/>
          <p:nvPr/>
        </p:nvSpPr>
        <p:spPr>
          <a:xfrm>
            <a:off x="5463614" y="1633948"/>
            <a:ext cx="2230804" cy="1380974"/>
          </a:xfrm>
          <a:prstGeom prst="ellipse">
            <a:avLst/>
          </a:prstGeom>
          <a:solidFill>
            <a:srgbClr val="A7B5D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150" normalizeH="0" baseline="0" noProof="0" dirty="0">
                <a:ln>
                  <a:noFill/>
                </a:ln>
                <a:solidFill>
                  <a:prstClr val="white"/>
                </a:solidFill>
                <a:effectLst/>
                <a:uLnTx/>
                <a:uFillTx/>
                <a:latin typeface="Calibri"/>
                <a:ea typeface="+mn-ea"/>
                <a:cs typeface="+mn-cs"/>
              </a:rPr>
              <a:t>Tolerant data</a:t>
            </a:r>
          </a:p>
        </p:txBody>
      </p:sp>
      <p:sp>
        <p:nvSpPr>
          <p:cNvPr id="208" name="Rectangle 207"/>
          <p:cNvSpPr/>
          <p:nvPr/>
        </p:nvSpPr>
        <p:spPr>
          <a:xfrm>
            <a:off x="1392257" y="1633948"/>
            <a:ext cx="2230804" cy="1380974"/>
          </a:xfrm>
          <a:prstGeom prst="rect">
            <a:avLst/>
          </a:prstGeom>
          <a:solidFill>
            <a:srgbClr val="375DA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150" normalizeH="0" baseline="0" noProof="0" dirty="0">
                <a:ln>
                  <a:noFill/>
                </a:ln>
                <a:solidFill>
                  <a:prstClr val="white"/>
                </a:solidFill>
                <a:effectLst/>
                <a:uLnTx/>
                <a:uFillTx/>
                <a:latin typeface="Calibri"/>
                <a:ea typeface="+mn-ea"/>
                <a:cs typeface="+mn-cs"/>
              </a:rPr>
              <a:t>Vulnerable data</a:t>
            </a:r>
          </a:p>
        </p:txBody>
      </p:sp>
      <p:sp>
        <p:nvSpPr>
          <p:cNvPr id="209" name="Oval 208"/>
          <p:cNvSpPr/>
          <p:nvPr/>
        </p:nvSpPr>
        <p:spPr>
          <a:xfrm>
            <a:off x="5463614" y="1633948"/>
            <a:ext cx="2230804" cy="1380974"/>
          </a:xfrm>
          <a:prstGeom prst="ellipse">
            <a:avLst/>
          </a:prstGeom>
          <a:solidFill>
            <a:srgbClr val="A7B5D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150" normalizeH="0" baseline="0" noProof="0" dirty="0">
                <a:ln>
                  <a:noFill/>
                </a:ln>
                <a:solidFill>
                  <a:prstClr val="white"/>
                </a:solidFill>
                <a:effectLst/>
                <a:uLnTx/>
                <a:uFillTx/>
                <a:latin typeface="Calibri"/>
                <a:ea typeface="+mn-ea"/>
                <a:cs typeface="+mn-cs"/>
              </a:rPr>
              <a:t>Tolerant data</a:t>
            </a:r>
          </a:p>
        </p:txBody>
      </p:sp>
      <p:sp>
        <p:nvSpPr>
          <p:cNvPr id="212" name="TextBox 211"/>
          <p:cNvSpPr txBox="1"/>
          <p:nvPr/>
        </p:nvSpPr>
        <p:spPr>
          <a:xfrm>
            <a:off x="844757" y="4534981"/>
            <a:ext cx="3339376" cy="1077218"/>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ECC protected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Well-tested chips</a:t>
            </a:r>
          </a:p>
        </p:txBody>
      </p:sp>
      <p:sp>
        <p:nvSpPr>
          <p:cNvPr id="213" name="TextBox 212"/>
          <p:cNvSpPr txBox="1"/>
          <p:nvPr/>
        </p:nvSpPr>
        <p:spPr>
          <a:xfrm>
            <a:off x="4932283" y="4534981"/>
            <a:ext cx="3293466" cy="1077218"/>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err="1">
                <a:ln>
                  <a:noFill/>
                </a:ln>
                <a:solidFill>
                  <a:prstClr val="black"/>
                </a:solidFill>
                <a:effectLst/>
                <a:uLnTx/>
                <a:uFillTx/>
                <a:latin typeface="Calibri"/>
                <a:ea typeface="+mn-ea"/>
                <a:cs typeface="+mn-cs"/>
              </a:rPr>
              <a:t>NoECC</a:t>
            </a:r>
            <a:r>
              <a:rPr kumimoji="0" lang="en-US" sz="3200" b="0" i="0" u="none" strike="noStrike" kern="1200" cap="none" spc="0" normalizeH="0" baseline="0" noProof="0" dirty="0">
                <a:ln>
                  <a:noFill/>
                </a:ln>
                <a:solidFill>
                  <a:prstClr val="black"/>
                </a:solidFill>
                <a:effectLst/>
                <a:uLnTx/>
                <a:uFillTx/>
                <a:latin typeface="Calibri"/>
                <a:ea typeface="+mn-ea"/>
                <a:cs typeface="+mn-cs"/>
              </a:rPr>
              <a:t> or Parity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Less-tested chips</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4CB9A-C63F-4E87-AA38-9916D0B520C4}" type="slidenum">
              <a:rPr kumimoji="0" lang="en-US" sz="16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133</a:t>
            </a:fld>
            <a:endParaRPr kumimoji="0" lang="en-US" sz="1600" b="0" i="0" u="none" strike="noStrike" kern="1200" cap="none" spc="0" normalizeH="0" baseline="0" noProof="0">
              <a:ln>
                <a:noFill/>
              </a:ln>
              <a:solidFill>
                <a:prstClr val="black"/>
              </a:solidFill>
              <a:effectLst/>
              <a:uLnTx/>
              <a:uFillTx/>
              <a:latin typeface="Calibri"/>
              <a:ea typeface="+mn-ea"/>
              <a:cs typeface="+mn-cs"/>
            </a:endParaRPr>
          </a:p>
        </p:txBody>
      </p:sp>
      <p:sp>
        <p:nvSpPr>
          <p:cNvPr id="3" name="Rectangle 2"/>
          <p:cNvSpPr/>
          <p:nvPr/>
        </p:nvSpPr>
        <p:spPr>
          <a:xfrm>
            <a:off x="-36512" y="4437112"/>
            <a:ext cx="9073008" cy="1569660"/>
          </a:xfrm>
          <a:prstGeom prst="rect">
            <a:avLst/>
          </a:prstGeom>
          <a:solidFill>
            <a:schemeClr val="bg1"/>
          </a:solidFill>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On Microsoft’s Web Search workload</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Reduces server hardware </a:t>
            </a:r>
            <a:r>
              <a:rPr kumimoji="0" lang="en-US" sz="3200" b="0" i="0" u="none" strike="noStrike" kern="1200" cap="none" spc="0" normalizeH="0" baseline="0" noProof="0" dirty="0">
                <a:ln>
                  <a:noFill/>
                </a:ln>
                <a:solidFill>
                  <a:srgbClr val="4A66AC"/>
                </a:solidFill>
                <a:effectLst/>
                <a:uLnTx/>
                <a:uFillTx/>
                <a:latin typeface="Calibri"/>
                <a:ea typeface="+mn-ea"/>
                <a:cs typeface="+mn-cs"/>
              </a:rPr>
              <a:t>cost </a:t>
            </a:r>
            <a:r>
              <a:rPr kumimoji="0" lang="en-US" sz="3200" b="0" i="0" u="none" strike="noStrike" kern="1200" cap="none" spc="0" normalizeH="0" baseline="0" noProof="0" dirty="0">
                <a:ln>
                  <a:noFill/>
                </a:ln>
                <a:solidFill>
                  <a:prstClr val="black"/>
                </a:solidFill>
                <a:effectLst/>
                <a:uLnTx/>
                <a:uFillTx/>
                <a:latin typeface="Calibri"/>
                <a:ea typeface="+mn-ea"/>
                <a:cs typeface="+mn-cs"/>
              </a:rPr>
              <a:t>by </a:t>
            </a:r>
            <a:r>
              <a:rPr kumimoji="0" lang="en-US" sz="3200" b="0" i="0" u="none" strike="noStrike" kern="1200" cap="none" spc="0" normalizeH="0" baseline="0" noProof="0" dirty="0">
                <a:ln>
                  <a:noFill/>
                </a:ln>
                <a:solidFill>
                  <a:srgbClr val="FF0000"/>
                </a:solidFill>
                <a:effectLst/>
                <a:uLnTx/>
                <a:uFillTx/>
                <a:latin typeface="Calibri"/>
                <a:ea typeface="+mn-ea"/>
                <a:cs typeface="+mn-cs"/>
              </a:rPr>
              <a:t>4.7 %</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Achieves single server </a:t>
            </a:r>
            <a:r>
              <a:rPr kumimoji="0" lang="en-US" sz="3200" b="0" i="0" u="none" strike="noStrike" kern="1200" cap="none" spc="0" normalizeH="0" baseline="0" noProof="0" dirty="0">
                <a:ln>
                  <a:noFill/>
                </a:ln>
                <a:solidFill>
                  <a:srgbClr val="4A66AC"/>
                </a:solidFill>
                <a:effectLst/>
                <a:uLnTx/>
                <a:uFillTx/>
                <a:latin typeface="Calibri"/>
                <a:ea typeface="+mn-ea"/>
                <a:cs typeface="+mn-cs"/>
              </a:rPr>
              <a:t>availability</a:t>
            </a:r>
            <a:r>
              <a:rPr kumimoji="0" lang="en-US" sz="3200" b="0" i="0" u="none" strike="noStrike" kern="1200" cap="none" spc="0" normalizeH="0" baseline="0" noProof="0" dirty="0">
                <a:ln>
                  <a:noFill/>
                </a:ln>
                <a:solidFill>
                  <a:prstClr val="black"/>
                </a:solidFill>
                <a:effectLst/>
                <a:uLnTx/>
                <a:uFillTx/>
                <a:latin typeface="Calibri"/>
                <a:ea typeface="+mn-ea"/>
                <a:cs typeface="+mn-cs"/>
              </a:rPr>
              <a:t> target of </a:t>
            </a:r>
            <a:r>
              <a:rPr kumimoji="0" lang="en-US" sz="3200" b="0" i="0" u="none" strike="noStrike" kern="1200" cap="none" spc="0" normalizeH="0" baseline="0" noProof="0" dirty="0">
                <a:ln>
                  <a:noFill/>
                </a:ln>
                <a:solidFill>
                  <a:srgbClr val="FF0000"/>
                </a:solidFill>
                <a:effectLst/>
                <a:uLnTx/>
                <a:uFillTx/>
                <a:latin typeface="Calibri"/>
                <a:ea typeface="+mn-ea"/>
                <a:cs typeface="+mn-cs"/>
              </a:rPr>
              <a:t>99.90 %</a:t>
            </a:r>
          </a:p>
        </p:txBody>
      </p:sp>
    </p:spTree>
    <p:extLst>
      <p:ext uri="{BB962C8B-B14F-4D97-AF65-F5344CB8AC3E}">
        <p14:creationId xmlns:p14="http://schemas.microsoft.com/office/powerpoint/2010/main" val="27088246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fade">
                                      <p:cBhvr>
                                        <p:cTn id="10" dur="500"/>
                                        <p:tgtEl>
                                          <p:spTgt spid="4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1" nodeType="clickEffect">
                                  <p:stCondLst>
                                    <p:cond delay="0"/>
                                  </p:stCondLst>
                                  <p:childTnLst>
                                    <p:animMotion origin="layout" path="M 3.61111E-6 7.40741E-7 L -0.09236 -0.40671 " pathEditMode="relative" rAng="0" ptsTypes="AA">
                                      <p:cBhvr>
                                        <p:cTn id="14" dur="2000" fill="hold"/>
                                        <p:tgtEl>
                                          <p:spTgt spid="47"/>
                                        </p:tgtEl>
                                        <p:attrNameLst>
                                          <p:attrName>ppt_x</p:attrName>
                                          <p:attrName>ppt_y</p:attrName>
                                        </p:attrNameLst>
                                      </p:cBhvr>
                                      <p:rCtr x="-4618" y="-20347"/>
                                    </p:animMotion>
                                  </p:childTnLst>
                                </p:cTn>
                              </p:par>
                              <p:par>
                                <p:cTn id="15" presetID="42" presetClass="path" presetSubtype="0" accel="50000" decel="50000" fill="hold" grpId="1" nodeType="withEffect">
                                  <p:stCondLst>
                                    <p:cond delay="0"/>
                                  </p:stCondLst>
                                  <p:childTnLst>
                                    <p:animMotion origin="layout" path="M -4.44444E-6 -2.96296E-6 L 0.06094 -0.38657 " pathEditMode="relative" rAng="0" ptsTypes="AA">
                                      <p:cBhvr>
                                        <p:cTn id="16" dur="2000" fill="hold"/>
                                        <p:tgtEl>
                                          <p:spTgt spid="45"/>
                                        </p:tgtEl>
                                        <p:attrNameLst>
                                          <p:attrName>ppt_x</p:attrName>
                                          <p:attrName>ppt_y</p:attrName>
                                        </p:attrNameLst>
                                      </p:cBhvr>
                                      <p:rCtr x="3038" y="-19329"/>
                                    </p:animMotion>
                                  </p:childTnLst>
                                </p:cTn>
                              </p:par>
                              <p:par>
                                <p:cTn id="17" presetID="10" presetClass="exit" presetSubtype="0" fill="hold" grpId="2" nodeType="withEffect">
                                  <p:stCondLst>
                                    <p:cond delay="1250"/>
                                  </p:stCondLst>
                                  <p:childTnLst>
                                    <p:animEffect transition="out" filter="fade">
                                      <p:cBhvr>
                                        <p:cTn id="18" dur="500"/>
                                        <p:tgtEl>
                                          <p:spTgt spid="47"/>
                                        </p:tgtEl>
                                      </p:cBhvr>
                                    </p:animEffect>
                                    <p:set>
                                      <p:cBhvr>
                                        <p:cTn id="19" dur="1" fill="hold">
                                          <p:stCondLst>
                                            <p:cond delay="499"/>
                                          </p:stCondLst>
                                        </p:cTn>
                                        <p:tgtEl>
                                          <p:spTgt spid="47"/>
                                        </p:tgtEl>
                                        <p:attrNameLst>
                                          <p:attrName>style.visibility</p:attrName>
                                        </p:attrNameLst>
                                      </p:cBhvr>
                                      <p:to>
                                        <p:strVal val="hidden"/>
                                      </p:to>
                                    </p:set>
                                  </p:childTnLst>
                                </p:cTn>
                              </p:par>
                              <p:par>
                                <p:cTn id="20" presetID="10" presetClass="exit" presetSubtype="0" fill="hold" grpId="2" nodeType="withEffect">
                                  <p:stCondLst>
                                    <p:cond delay="1250"/>
                                  </p:stCondLst>
                                  <p:childTnLst>
                                    <p:animEffect transition="out" filter="fade">
                                      <p:cBhvr>
                                        <p:cTn id="21" dur="500"/>
                                        <p:tgtEl>
                                          <p:spTgt spid="45"/>
                                        </p:tgtEl>
                                      </p:cBhvr>
                                    </p:animEffect>
                                    <p:set>
                                      <p:cBhvr>
                                        <p:cTn id="22" dur="1" fill="hold">
                                          <p:stCondLst>
                                            <p:cond delay="499"/>
                                          </p:stCondLst>
                                        </p:cTn>
                                        <p:tgtEl>
                                          <p:spTgt spid="45"/>
                                        </p:tgtEl>
                                        <p:attrNameLst>
                                          <p:attrName>style.visibility</p:attrName>
                                        </p:attrNameLst>
                                      </p:cBhvr>
                                      <p:to>
                                        <p:strVal val="hidden"/>
                                      </p:to>
                                    </p:set>
                                  </p:childTnLst>
                                </p:cTn>
                              </p:par>
                              <p:par>
                                <p:cTn id="23" presetID="10" presetClass="exit" presetSubtype="0" fill="hold" grpId="0" nodeType="withEffect">
                                  <p:stCondLst>
                                    <p:cond delay="1500"/>
                                  </p:stCondLst>
                                  <p:childTnLst>
                                    <p:animEffect transition="out" filter="fade">
                                      <p:cBhvr>
                                        <p:cTn id="24" dur="500"/>
                                        <p:tgtEl>
                                          <p:spTgt spid="50"/>
                                        </p:tgtEl>
                                      </p:cBhvr>
                                    </p:animEffect>
                                    <p:set>
                                      <p:cBhvr>
                                        <p:cTn id="25" dur="1" fill="hold">
                                          <p:stCondLst>
                                            <p:cond delay="499"/>
                                          </p:stCondLst>
                                        </p:cTn>
                                        <p:tgtEl>
                                          <p:spTgt spid="50"/>
                                        </p:tgtEl>
                                        <p:attrNameLst>
                                          <p:attrName>style.visibility</p:attrName>
                                        </p:attrNameLst>
                                      </p:cBhvr>
                                      <p:to>
                                        <p:strVal val="hidden"/>
                                      </p:to>
                                    </p:set>
                                  </p:childTnLst>
                                </p:cTn>
                              </p:par>
                              <p:par>
                                <p:cTn id="26" presetID="10" presetClass="entr" presetSubtype="0" fill="hold" grpId="0" nodeType="withEffect">
                                  <p:stCondLst>
                                    <p:cond delay="1250"/>
                                  </p:stCondLst>
                                  <p:childTnLst>
                                    <p:set>
                                      <p:cBhvr>
                                        <p:cTn id="27" dur="1" fill="hold">
                                          <p:stCondLst>
                                            <p:cond delay="0"/>
                                          </p:stCondLst>
                                        </p:cTn>
                                        <p:tgtEl>
                                          <p:spTgt spid="207"/>
                                        </p:tgtEl>
                                        <p:attrNameLst>
                                          <p:attrName>style.visibility</p:attrName>
                                        </p:attrNameLst>
                                      </p:cBhvr>
                                      <p:to>
                                        <p:strVal val="visible"/>
                                      </p:to>
                                    </p:set>
                                    <p:animEffect transition="in" filter="fade">
                                      <p:cBhvr>
                                        <p:cTn id="28" dur="500"/>
                                        <p:tgtEl>
                                          <p:spTgt spid="207"/>
                                        </p:tgtEl>
                                      </p:cBhvr>
                                    </p:animEffect>
                                  </p:childTnLst>
                                </p:cTn>
                              </p:par>
                              <p:par>
                                <p:cTn id="29" presetID="10" presetClass="entr" presetSubtype="0" fill="hold" grpId="0" nodeType="withEffect">
                                  <p:stCondLst>
                                    <p:cond delay="1250"/>
                                  </p:stCondLst>
                                  <p:childTnLst>
                                    <p:set>
                                      <p:cBhvr>
                                        <p:cTn id="30" dur="1" fill="hold">
                                          <p:stCondLst>
                                            <p:cond delay="0"/>
                                          </p:stCondLst>
                                        </p:cTn>
                                        <p:tgtEl>
                                          <p:spTgt spid="206"/>
                                        </p:tgtEl>
                                        <p:attrNameLst>
                                          <p:attrName>style.visibility</p:attrName>
                                        </p:attrNameLst>
                                      </p:cBhvr>
                                      <p:to>
                                        <p:strVal val="visible"/>
                                      </p:to>
                                    </p:set>
                                    <p:animEffect transition="in" filter="fade">
                                      <p:cBhvr>
                                        <p:cTn id="31" dur="500"/>
                                        <p:tgtEl>
                                          <p:spTgt spid="206"/>
                                        </p:tgtEl>
                                      </p:cBhvr>
                                    </p:animEffect>
                                  </p:childTnLst>
                                </p:cTn>
                              </p:par>
                              <p:par>
                                <p:cTn id="32" presetID="10" presetClass="entr" presetSubtype="0" fill="hold" nodeType="withEffect">
                                  <p:stCondLst>
                                    <p:cond delay="1750"/>
                                  </p:stCondLst>
                                  <p:childTnLst>
                                    <p:set>
                                      <p:cBhvr>
                                        <p:cTn id="33" dur="1" fill="hold">
                                          <p:stCondLst>
                                            <p:cond delay="0"/>
                                          </p:stCondLst>
                                        </p:cTn>
                                        <p:tgtEl>
                                          <p:spTgt spid="179"/>
                                        </p:tgtEl>
                                        <p:attrNameLst>
                                          <p:attrName>style.visibility</p:attrName>
                                        </p:attrNameLst>
                                      </p:cBhvr>
                                      <p:to>
                                        <p:strVal val="visible"/>
                                      </p:to>
                                    </p:set>
                                    <p:animEffect transition="in" filter="fade">
                                      <p:cBhvr>
                                        <p:cTn id="34" dur="500"/>
                                        <p:tgtEl>
                                          <p:spTgt spid="179"/>
                                        </p:tgtEl>
                                      </p:cBhvr>
                                    </p:animEffect>
                                  </p:childTnLst>
                                </p:cTn>
                              </p:par>
                              <p:par>
                                <p:cTn id="35" presetID="10" presetClass="entr" presetSubtype="0" fill="hold" nodeType="withEffect">
                                  <p:stCondLst>
                                    <p:cond delay="1750"/>
                                  </p:stCondLst>
                                  <p:childTnLst>
                                    <p:set>
                                      <p:cBhvr>
                                        <p:cTn id="36" dur="1" fill="hold">
                                          <p:stCondLst>
                                            <p:cond delay="0"/>
                                          </p:stCondLst>
                                        </p:cTn>
                                        <p:tgtEl>
                                          <p:spTgt spid="191"/>
                                        </p:tgtEl>
                                        <p:attrNameLst>
                                          <p:attrName>style.visibility</p:attrName>
                                        </p:attrNameLst>
                                      </p:cBhvr>
                                      <p:to>
                                        <p:strVal val="visible"/>
                                      </p:to>
                                    </p:set>
                                    <p:animEffect transition="in" filter="fade">
                                      <p:cBhvr>
                                        <p:cTn id="37" dur="500"/>
                                        <p:tgtEl>
                                          <p:spTgt spid="19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04"/>
                                        </p:tgtEl>
                                        <p:attrNameLst>
                                          <p:attrName>style.visibility</p:attrName>
                                        </p:attrNameLst>
                                      </p:cBhvr>
                                      <p:to>
                                        <p:strVal val="visible"/>
                                      </p:to>
                                    </p:set>
                                    <p:animEffect transition="in" filter="fade">
                                      <p:cBhvr>
                                        <p:cTn id="42" dur="500"/>
                                        <p:tgtEl>
                                          <p:spTgt spid="204"/>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05"/>
                                        </p:tgtEl>
                                        <p:attrNameLst>
                                          <p:attrName>style.visibility</p:attrName>
                                        </p:attrNameLst>
                                      </p:cBhvr>
                                      <p:to>
                                        <p:strVal val="visible"/>
                                      </p:to>
                                    </p:set>
                                    <p:animEffect transition="in" filter="fade">
                                      <p:cBhvr>
                                        <p:cTn id="45" dur="500"/>
                                        <p:tgtEl>
                                          <p:spTgt spid="205"/>
                                        </p:tgtEl>
                                      </p:cBhvr>
                                    </p:animEffect>
                                  </p:childTnLst>
                                </p:cTn>
                              </p:par>
                            </p:childTnLst>
                          </p:cTn>
                        </p:par>
                        <p:par>
                          <p:cTn id="46" fill="hold">
                            <p:stCondLst>
                              <p:cond delay="500"/>
                            </p:stCondLst>
                            <p:childTnLst>
                              <p:par>
                                <p:cTn id="47" presetID="1" presetClass="entr" presetSubtype="0" fill="hold" grpId="0" nodeType="afterEffect">
                                  <p:stCondLst>
                                    <p:cond delay="0"/>
                                  </p:stCondLst>
                                  <p:childTnLst>
                                    <p:set>
                                      <p:cBhvr>
                                        <p:cTn id="48" dur="1" fill="hold">
                                          <p:stCondLst>
                                            <p:cond delay="0"/>
                                          </p:stCondLst>
                                        </p:cTn>
                                        <p:tgtEl>
                                          <p:spTgt spid="20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08"/>
                                        </p:tgtEl>
                                        <p:attrNameLst>
                                          <p:attrName>style.visibility</p:attrName>
                                        </p:attrNameLst>
                                      </p:cBhvr>
                                      <p:to>
                                        <p:strVal val="visible"/>
                                      </p:to>
                                    </p:set>
                                  </p:childTnLst>
                                </p:cTn>
                              </p:par>
                              <p:par>
                                <p:cTn id="51" presetID="42" presetClass="path" presetSubtype="0" accel="50000" decel="50000" fill="hold" grpId="2" nodeType="withEffect">
                                  <p:stCondLst>
                                    <p:cond delay="0"/>
                                  </p:stCondLst>
                                  <p:childTnLst>
                                    <p:animMotion origin="layout" path="M -4.44444E-6 1.11111E-6 L -4.44444E-6 0.22106 " pathEditMode="relative" rAng="0" ptsTypes="AA">
                                      <p:cBhvr>
                                        <p:cTn id="52" dur="2000" fill="hold"/>
                                        <p:tgtEl>
                                          <p:spTgt spid="209"/>
                                        </p:tgtEl>
                                        <p:attrNameLst>
                                          <p:attrName>ppt_x</p:attrName>
                                          <p:attrName>ppt_y</p:attrName>
                                        </p:attrNameLst>
                                      </p:cBhvr>
                                      <p:rCtr x="0" y="11042"/>
                                    </p:animMotion>
                                  </p:childTnLst>
                                </p:cTn>
                              </p:par>
                              <p:par>
                                <p:cTn id="53" presetID="42" presetClass="path" presetSubtype="0" accel="50000" decel="50000" fill="hold" grpId="2" nodeType="withEffect">
                                  <p:stCondLst>
                                    <p:cond delay="0"/>
                                  </p:stCondLst>
                                  <p:childTnLst>
                                    <p:animMotion origin="layout" path="M -1.94444E-6 1.11111E-6 L -1.94444E-6 0.21898 " pathEditMode="relative" rAng="0" ptsTypes="AA">
                                      <p:cBhvr>
                                        <p:cTn id="54" dur="2000" fill="hold"/>
                                        <p:tgtEl>
                                          <p:spTgt spid="208"/>
                                        </p:tgtEl>
                                        <p:attrNameLst>
                                          <p:attrName>ppt_x</p:attrName>
                                          <p:attrName>ppt_y</p:attrName>
                                        </p:attrNameLst>
                                      </p:cBhvr>
                                      <p:rCtr x="0" y="10949"/>
                                    </p:animMotion>
                                  </p:childTnLst>
                                </p:cTn>
                              </p:par>
                              <p:par>
                                <p:cTn id="55" presetID="6" presetClass="emph" presetSubtype="0" fill="hold" grpId="1" nodeType="withEffect">
                                  <p:stCondLst>
                                    <p:cond delay="0"/>
                                  </p:stCondLst>
                                  <p:childTnLst>
                                    <p:animScale>
                                      <p:cBhvr>
                                        <p:cTn id="56" dur="2000" fill="hold"/>
                                        <p:tgtEl>
                                          <p:spTgt spid="209"/>
                                        </p:tgtEl>
                                      </p:cBhvr>
                                      <p:by x="50000" y="50000"/>
                                    </p:animScale>
                                  </p:childTnLst>
                                </p:cTn>
                              </p:par>
                              <p:par>
                                <p:cTn id="57" presetID="6" presetClass="emph" presetSubtype="0" fill="hold" grpId="1" nodeType="withEffect">
                                  <p:stCondLst>
                                    <p:cond delay="0"/>
                                  </p:stCondLst>
                                  <p:childTnLst>
                                    <p:animScale>
                                      <p:cBhvr>
                                        <p:cTn id="58" dur="2000" fill="hold"/>
                                        <p:tgtEl>
                                          <p:spTgt spid="208"/>
                                        </p:tgtEl>
                                      </p:cBhvr>
                                      <p:by x="50000" y="50000"/>
                                    </p:animScale>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178"/>
                                        </p:tgtEl>
                                        <p:attrNameLst>
                                          <p:attrName>style.visibility</p:attrName>
                                        </p:attrNameLst>
                                      </p:cBhvr>
                                      <p:to>
                                        <p:strVal val="visible"/>
                                      </p:to>
                                    </p:set>
                                    <p:animEffect transition="in" filter="wipe(up)">
                                      <p:cBhvr>
                                        <p:cTn id="63" dur="500"/>
                                        <p:tgtEl>
                                          <p:spTgt spid="178"/>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213"/>
                                        </p:tgtEl>
                                        <p:attrNameLst>
                                          <p:attrName>style.visibility</p:attrName>
                                        </p:attrNameLst>
                                      </p:cBhvr>
                                      <p:to>
                                        <p:strVal val="visible"/>
                                      </p:to>
                                    </p:set>
                                    <p:animEffect transition="in" filter="fade">
                                      <p:cBhvr>
                                        <p:cTn id="68" dur="500"/>
                                        <p:tgtEl>
                                          <p:spTgt spid="213"/>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212"/>
                                        </p:tgtEl>
                                        <p:attrNameLst>
                                          <p:attrName>style.visibility</p:attrName>
                                        </p:attrNameLst>
                                      </p:cBhvr>
                                      <p:to>
                                        <p:strVal val="visible"/>
                                      </p:to>
                                    </p:set>
                                    <p:animEffect transition="in" filter="fade">
                                      <p:cBhvr>
                                        <p:cTn id="71" dur="500"/>
                                        <p:tgtEl>
                                          <p:spTgt spid="212"/>
                                        </p:tgtEl>
                                      </p:cBhvr>
                                    </p:animEffec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0" grpId="0">
        <p:bldAsOne/>
      </p:bldGraphic>
      <p:bldP spid="45" grpId="0" animBg="1"/>
      <p:bldP spid="45" grpId="1" animBg="1"/>
      <p:bldP spid="45" grpId="2" animBg="1"/>
      <p:bldP spid="47" grpId="0" animBg="1"/>
      <p:bldP spid="47" grpId="1" animBg="1"/>
      <p:bldP spid="47" grpId="2" animBg="1"/>
      <p:bldP spid="178" grpId="0" animBg="1"/>
      <p:bldP spid="204" grpId="0" animBg="1"/>
      <p:bldP spid="205" grpId="0" animBg="1"/>
      <p:bldP spid="206" grpId="0" animBg="1"/>
      <p:bldP spid="207" grpId="0" animBg="1"/>
      <p:bldP spid="208" grpId="0" animBg="1"/>
      <p:bldP spid="208" grpId="1" animBg="1"/>
      <p:bldP spid="208" grpId="2" animBg="1"/>
      <p:bldP spid="209" grpId="0" animBg="1"/>
      <p:bldP spid="209" grpId="1" animBg="1"/>
      <p:bldP spid="209" grpId="2" animBg="1"/>
      <p:bldP spid="212" grpId="0"/>
      <p:bldP spid="213" grpId="0"/>
      <p:bldP spid="3" grpId="0" animBg="1"/>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More on Heterogeneous-Reliability Memory</a:t>
            </a:r>
          </a:p>
        </p:txBody>
      </p:sp>
      <p:sp>
        <p:nvSpPr>
          <p:cNvPr id="3" name="Content Placeholder 2"/>
          <p:cNvSpPr>
            <a:spLocks noGrp="1"/>
          </p:cNvSpPr>
          <p:nvPr>
            <p:ph idx="1"/>
          </p:nvPr>
        </p:nvSpPr>
        <p:spPr>
          <a:xfrm>
            <a:off x="228600" y="980728"/>
            <a:ext cx="8807896" cy="5051648"/>
          </a:xfrm>
        </p:spPr>
        <p:txBody>
          <a:bodyPr/>
          <a:lstStyle/>
          <a:p>
            <a:r>
              <a:rPr lang="en-US" sz="1800" dirty="0" err="1"/>
              <a:t>Yixin</a:t>
            </a:r>
            <a:r>
              <a:rPr lang="en-US" sz="1800" dirty="0"/>
              <a:t> </a:t>
            </a:r>
            <a:r>
              <a:rPr lang="en-US" sz="1800" dirty="0" err="1"/>
              <a:t>Luo</a:t>
            </a:r>
            <a:r>
              <a:rPr lang="en-US" sz="1800" dirty="0"/>
              <a:t>, </a:t>
            </a:r>
            <a:r>
              <a:rPr lang="en-US" sz="1800" dirty="0" err="1"/>
              <a:t>Sriram</a:t>
            </a:r>
            <a:r>
              <a:rPr lang="en-US" sz="1800" dirty="0"/>
              <a:t> </a:t>
            </a:r>
            <a:r>
              <a:rPr lang="en-US" sz="1800" dirty="0" err="1"/>
              <a:t>Govindan</a:t>
            </a:r>
            <a:r>
              <a:rPr lang="en-US" sz="1800" dirty="0"/>
              <a:t>, </a:t>
            </a:r>
            <a:r>
              <a:rPr lang="en-US" sz="1800" dirty="0" err="1"/>
              <a:t>Bikash</a:t>
            </a:r>
            <a:r>
              <a:rPr lang="en-US" sz="1800" dirty="0"/>
              <a:t> Sharma, Mark </a:t>
            </a:r>
            <a:r>
              <a:rPr lang="en-US" sz="1800" dirty="0" err="1"/>
              <a:t>Santaniello</a:t>
            </a:r>
            <a:r>
              <a:rPr lang="en-US" sz="1800" dirty="0"/>
              <a:t>, Justin Meza, </a:t>
            </a:r>
            <a:r>
              <a:rPr lang="en-US" sz="1800" dirty="0" err="1"/>
              <a:t>Aman</a:t>
            </a:r>
            <a:r>
              <a:rPr lang="en-US" sz="1800" dirty="0"/>
              <a:t> </a:t>
            </a:r>
            <a:r>
              <a:rPr lang="en-US" sz="1800" dirty="0" err="1"/>
              <a:t>Kansal</a:t>
            </a:r>
            <a:r>
              <a:rPr lang="en-US" sz="1800" dirty="0"/>
              <a:t>, </a:t>
            </a:r>
            <a:r>
              <a:rPr lang="en-US" sz="1800" dirty="0" err="1"/>
              <a:t>Jie</a:t>
            </a:r>
            <a:r>
              <a:rPr lang="en-US" sz="1800" dirty="0"/>
              <a:t> Liu, </a:t>
            </a:r>
            <a:r>
              <a:rPr lang="en-US" sz="1800" dirty="0" err="1"/>
              <a:t>Badriddine</a:t>
            </a:r>
            <a:r>
              <a:rPr lang="en-US" sz="1800" dirty="0"/>
              <a:t> </a:t>
            </a:r>
            <a:r>
              <a:rPr lang="en-US" sz="1800" dirty="0" err="1"/>
              <a:t>Khessib</a:t>
            </a:r>
            <a:r>
              <a:rPr lang="en-US" sz="1800" dirty="0"/>
              <a:t>, </a:t>
            </a:r>
            <a:r>
              <a:rPr lang="en-US" sz="1800" dirty="0" err="1"/>
              <a:t>Kushagra</a:t>
            </a:r>
            <a:r>
              <a:rPr lang="en-US" sz="1800" dirty="0"/>
              <a:t> </a:t>
            </a:r>
            <a:r>
              <a:rPr lang="en-US" sz="1800" dirty="0" err="1"/>
              <a:t>Vaid</a:t>
            </a:r>
            <a:r>
              <a:rPr lang="en-US" sz="1800" dirty="0"/>
              <a:t>, and Onur Mutlu,</a:t>
            </a:r>
            <a:br>
              <a:rPr lang="en-US" sz="1800" dirty="0"/>
            </a:br>
            <a:r>
              <a:rPr lang="en-US" sz="1800" b="1" dirty="0">
                <a:hlinkClick r:id="rId2"/>
              </a:rPr>
              <a:t>"Characterizing Application Memory Error Vulnerability to Optimize Data Center Cost via Heterogeneous-Reliability Memory"</a:t>
            </a:r>
            <a:r>
              <a:rPr lang="en-US" sz="1800" dirty="0"/>
              <a:t> </a:t>
            </a:r>
            <a:br>
              <a:rPr lang="en-US" sz="1800" dirty="0"/>
            </a:br>
            <a:r>
              <a:rPr lang="en-US" sz="1800" i="1" dirty="0"/>
              <a:t>Proceedings of the </a:t>
            </a:r>
            <a:r>
              <a:rPr lang="en-US" sz="1800" i="1" dirty="0">
                <a:hlinkClick r:id="rId3"/>
              </a:rPr>
              <a:t>44th Annual IEEE/IFIP International Conference on Dependable Systems and Networks </a:t>
            </a:r>
            <a:r>
              <a:rPr lang="en-US" sz="1800" i="1" dirty="0"/>
              <a:t>(</a:t>
            </a:r>
            <a:r>
              <a:rPr lang="en-US" sz="1800" b="1" i="1" dirty="0"/>
              <a:t>DSN</a:t>
            </a:r>
            <a:r>
              <a:rPr lang="en-US" sz="1800" i="1" dirty="0"/>
              <a:t>)</a:t>
            </a:r>
            <a:r>
              <a:rPr lang="en-US" sz="1800" dirty="0"/>
              <a:t>, Atlanta, GA, June 2014. [</a:t>
            </a:r>
            <a:r>
              <a:rPr lang="en-US" sz="1800" dirty="0">
                <a:hlinkClick r:id="rId4"/>
              </a:rPr>
              <a:t>Summary</a:t>
            </a:r>
            <a:r>
              <a:rPr lang="en-US" sz="1800" dirty="0"/>
              <a:t>] [</a:t>
            </a:r>
            <a:r>
              <a:rPr lang="en-US" sz="1800" dirty="0">
                <a:hlinkClick r:id="rId5"/>
              </a:rPr>
              <a:t>Slides (pptx)</a:t>
            </a:r>
            <a:r>
              <a:rPr lang="en-US" sz="1800" dirty="0"/>
              <a:t> </a:t>
            </a:r>
            <a:r>
              <a:rPr lang="en-US" sz="1800" dirty="0">
                <a:hlinkClick r:id="rId6"/>
              </a:rPr>
              <a:t>(pdf)</a:t>
            </a:r>
            <a:r>
              <a:rPr lang="en-US" sz="1800" dirty="0"/>
              <a:t>] [</a:t>
            </a:r>
            <a:r>
              <a:rPr lang="en-US" sz="1800" dirty="0">
                <a:hlinkClick r:id="rId7"/>
              </a:rPr>
              <a:t>Coverage on ZDNet</a:t>
            </a:r>
            <a:r>
              <a:rPr lang="en-US" sz="18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8"/>
          <a:stretch>
            <a:fillRect/>
          </a:stretch>
        </p:blipFill>
        <p:spPr>
          <a:xfrm>
            <a:off x="0" y="3861048"/>
            <a:ext cx="9144000" cy="1840302"/>
          </a:xfrm>
          <a:prstGeom prst="rect">
            <a:avLst/>
          </a:prstGeom>
        </p:spPr>
      </p:pic>
    </p:spTree>
    <p:extLst>
      <p:ext uri="{BB962C8B-B14F-4D97-AF65-F5344CB8AC3E}">
        <p14:creationId xmlns:p14="http://schemas.microsoft.com/office/powerpoint/2010/main" val="21483058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 Memory Reliability and Security</a:t>
            </a:r>
          </a:p>
        </p:txBody>
      </p:sp>
      <p:sp>
        <p:nvSpPr>
          <p:cNvPr id="3" name="Content Placeholder 2"/>
          <p:cNvSpPr>
            <a:spLocks noGrp="1"/>
          </p:cNvSpPr>
          <p:nvPr>
            <p:ph idx="1"/>
          </p:nvPr>
        </p:nvSpPr>
        <p:spPr>
          <a:xfrm>
            <a:off x="251520" y="1052736"/>
            <a:ext cx="8892480" cy="5256584"/>
          </a:xfrm>
        </p:spPr>
        <p:txBody>
          <a:bodyPr/>
          <a:lstStyle/>
          <a:p>
            <a:r>
              <a:rPr lang="en-US" sz="2200" dirty="0">
                <a:solidFill>
                  <a:srgbClr val="FF0000"/>
                </a:solidFill>
              </a:rPr>
              <a:t>Memory reliability is reducing</a:t>
            </a:r>
          </a:p>
          <a:p>
            <a:r>
              <a:rPr lang="en-US" sz="2200" dirty="0"/>
              <a:t>Reliability issues open up security vulnerabilities</a:t>
            </a:r>
          </a:p>
          <a:p>
            <a:pPr lvl="1"/>
            <a:r>
              <a:rPr lang="en-US" sz="2000" dirty="0"/>
              <a:t>Very hard to defend against</a:t>
            </a:r>
          </a:p>
          <a:p>
            <a:r>
              <a:rPr lang="en-US" sz="2200" dirty="0" err="1"/>
              <a:t>Rowhammer</a:t>
            </a:r>
            <a:r>
              <a:rPr lang="en-US" sz="2200" dirty="0"/>
              <a:t> is an example </a:t>
            </a:r>
          </a:p>
          <a:p>
            <a:pPr lvl="1"/>
            <a:r>
              <a:rPr lang="en-US" sz="2000" dirty="0"/>
              <a:t>Its implications on system security research are tremendous &amp; exciting</a:t>
            </a:r>
          </a:p>
          <a:p>
            <a:endParaRPr lang="en-US" dirty="0">
              <a:solidFill>
                <a:srgbClr val="0000FF"/>
              </a:solidFill>
            </a:endParaRPr>
          </a:p>
          <a:p>
            <a:r>
              <a:rPr lang="en-US" sz="2200" b="1" dirty="0">
                <a:solidFill>
                  <a:schemeClr val="accent6">
                    <a:lumMod val="75000"/>
                  </a:schemeClr>
                </a:solidFill>
              </a:rPr>
              <a:t>Good news: We have a lot more to do.</a:t>
            </a:r>
          </a:p>
          <a:p>
            <a:r>
              <a:rPr lang="en-US" sz="2200" dirty="0">
                <a:solidFill>
                  <a:srgbClr val="FF0000"/>
                </a:solidFill>
              </a:rPr>
              <a:t>Understand:</a:t>
            </a:r>
            <a:r>
              <a:rPr lang="en-US" sz="2200" dirty="0">
                <a:solidFill>
                  <a:srgbClr val="0000FF"/>
                </a:solidFill>
              </a:rPr>
              <a:t> Solid methodologies for failure modeling and discovery</a:t>
            </a:r>
          </a:p>
          <a:p>
            <a:pPr lvl="1"/>
            <a:r>
              <a:rPr lang="en-US" sz="2000" dirty="0"/>
              <a:t>Modeling based on real device data – small scale and large scale</a:t>
            </a:r>
          </a:p>
          <a:p>
            <a:r>
              <a:rPr lang="en-US" sz="2200" dirty="0">
                <a:solidFill>
                  <a:srgbClr val="FF0000"/>
                </a:solidFill>
              </a:rPr>
              <a:t>Architect:</a:t>
            </a:r>
            <a:r>
              <a:rPr lang="en-US" sz="2200" dirty="0">
                <a:solidFill>
                  <a:srgbClr val="0000FF"/>
                </a:solidFill>
              </a:rPr>
              <a:t> Principled co-architecting of system and memory</a:t>
            </a:r>
          </a:p>
          <a:p>
            <a:pPr lvl="1"/>
            <a:r>
              <a:rPr lang="en-US" sz="2000" dirty="0"/>
              <a:t>Good partitioning of duties across the stack</a:t>
            </a:r>
          </a:p>
          <a:p>
            <a:r>
              <a:rPr lang="en-US" sz="2200" dirty="0">
                <a:solidFill>
                  <a:srgbClr val="FF0000"/>
                </a:solidFill>
              </a:rPr>
              <a:t>Design &amp; Test:</a:t>
            </a:r>
            <a:r>
              <a:rPr lang="en-US" sz="2200" dirty="0">
                <a:solidFill>
                  <a:srgbClr val="0000FF"/>
                </a:solidFill>
              </a:rPr>
              <a:t> Principled electronic design, automation, testing</a:t>
            </a:r>
          </a:p>
          <a:p>
            <a:pPr lvl="1"/>
            <a:r>
              <a:rPr lang="en-US" sz="2000" dirty="0"/>
              <a:t>High coverage and good interaction with system reliability methods</a:t>
            </a:r>
          </a:p>
          <a:p>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BB4180-6920-9C42-9DA1-4829E0437063}"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135</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198965801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0" y="1772816"/>
            <a:ext cx="9144000" cy="2088232"/>
          </a:xfrm>
        </p:spPr>
        <p:txBody>
          <a:bodyPr/>
          <a:lstStyle/>
          <a:p>
            <a:pPr marL="0" indent="0" algn="ctr">
              <a:buNone/>
            </a:pPr>
            <a:r>
              <a:rPr lang="en-US" sz="6400" dirty="0">
                <a:solidFill>
                  <a:srgbClr val="FF0000"/>
                </a:solidFill>
              </a:rPr>
              <a:t>Fundamentally</a:t>
            </a:r>
          </a:p>
          <a:p>
            <a:pPr marL="0" indent="0" algn="ctr">
              <a:buNone/>
            </a:pPr>
            <a:r>
              <a:rPr lang="en-US" sz="6400" dirty="0">
                <a:solidFill>
                  <a:srgbClr val="0000FF"/>
                </a:solidFill>
              </a:rPr>
              <a:t>Secure, Reliable, Safe</a:t>
            </a:r>
          </a:p>
          <a:p>
            <a:pPr marL="0" indent="0" algn="ctr">
              <a:buNone/>
            </a:pPr>
            <a:r>
              <a:rPr lang="en-US" sz="6400" dirty="0">
                <a:solidFill>
                  <a:srgbClr val="FF0000"/>
                </a:solidFill>
              </a:rPr>
              <a:t>Computing Architectures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136</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2890170888"/>
      </p:ext>
    </p:extLst>
  </p:cSld>
  <p:clrMapOvr>
    <a:masterClrMapping/>
  </p:clrMapOvr>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One Important Takeaway</a:t>
            </a:r>
          </a:p>
        </p:txBody>
      </p:sp>
      <p:sp>
        <p:nvSpPr>
          <p:cNvPr id="3" name="Content Placeholder 2"/>
          <p:cNvSpPr>
            <a:spLocks noGrp="1"/>
          </p:cNvSpPr>
          <p:nvPr>
            <p:ph idx="1"/>
          </p:nvPr>
        </p:nvSpPr>
        <p:spPr>
          <a:xfrm>
            <a:off x="0" y="2060848"/>
            <a:ext cx="9144000" cy="2088232"/>
          </a:xfrm>
        </p:spPr>
        <p:txBody>
          <a:bodyPr/>
          <a:lstStyle/>
          <a:p>
            <a:pPr marL="0" indent="0" algn="ctr">
              <a:buNone/>
            </a:pPr>
            <a:r>
              <a:rPr lang="en-US" sz="6400" dirty="0">
                <a:solidFill>
                  <a:srgbClr val="FF0000"/>
                </a:solidFill>
              </a:rPr>
              <a:t>Main Memory Needs </a:t>
            </a:r>
          </a:p>
          <a:p>
            <a:pPr marL="0" indent="0" algn="ctr">
              <a:buNone/>
            </a:pPr>
            <a:r>
              <a:rPr lang="en-US" sz="6400" dirty="0">
                <a:solidFill>
                  <a:srgbClr val="0432FF"/>
                </a:solidFill>
              </a:rPr>
              <a:t>Intelligent Controllers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137</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2159183302"/>
      </p:ext>
    </p:extLst>
  </p:cSld>
  <p:clrMapOvr>
    <a:masterClrMapping/>
  </p:clrMapOvr>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66713" y="1484784"/>
            <a:ext cx="8428037" cy="822325"/>
          </a:xfrm>
        </p:spPr>
        <p:txBody>
          <a:bodyPr/>
          <a:lstStyle/>
          <a:p>
            <a:pPr algn="ctr" eaLnBrk="1" hangingPunct="1"/>
            <a:r>
              <a:rPr lang="en-US" sz="5000" dirty="0">
                <a:latin typeface="Garamond" charset="0"/>
              </a:rPr>
              <a:t>Flash Memory</a:t>
            </a:r>
            <a:br>
              <a:rPr lang="en-US" sz="5000" dirty="0">
                <a:latin typeface="Garamond" charset="0"/>
              </a:rPr>
            </a:br>
            <a:r>
              <a:rPr lang="en-US" sz="5000" dirty="0">
                <a:latin typeface="Garamond" charset="0"/>
              </a:rPr>
              <a:t>Reliability and Security</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3193553765"/>
      </p:ext>
    </p:extLst>
  </p:cSld>
  <p:clrMapOvr>
    <a:masterClrMapping/>
  </p:clrMapOvr>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Title 1"/>
          <p:cNvSpPr>
            <a:spLocks noGrp="1"/>
          </p:cNvSpPr>
          <p:nvPr>
            <p:ph type="title"/>
          </p:nvPr>
        </p:nvSpPr>
        <p:spPr/>
        <p:txBody>
          <a:bodyPr/>
          <a:lstStyle/>
          <a:p>
            <a:r>
              <a:rPr lang="en-US">
                <a:latin typeface="Garamond" charset="0"/>
                <a:ea typeface="ＭＳ Ｐゴシック" charset="0"/>
                <a:cs typeface="MS PGothic" charset="0"/>
              </a:rPr>
              <a:t>Evolution of NAND Flash Memory</a:t>
            </a:r>
          </a:p>
        </p:txBody>
      </p:sp>
      <p:sp>
        <p:nvSpPr>
          <p:cNvPr id="207874" name="Content Placeholder 2"/>
          <p:cNvSpPr>
            <a:spLocks noGrp="1"/>
          </p:cNvSpPr>
          <p:nvPr>
            <p:ph idx="1"/>
          </p:nvPr>
        </p:nvSpPr>
        <p:spPr>
          <a:xfrm>
            <a:off x="85725" y="5303838"/>
            <a:ext cx="8972550" cy="841375"/>
          </a:xfrm>
        </p:spPr>
        <p:txBody>
          <a:bodyPr/>
          <a:lstStyle/>
          <a:p>
            <a:r>
              <a:rPr lang="en-US">
                <a:latin typeface="Arial" charset="0"/>
                <a:ea typeface="ＭＳ Ｐゴシック" charset="0"/>
                <a:cs typeface="MS PGothic" charset="0"/>
              </a:rPr>
              <a:t>Flash memory is widening its range of applications</a:t>
            </a:r>
          </a:p>
          <a:p>
            <a:pPr lvl="1"/>
            <a:r>
              <a:rPr lang="en-US">
                <a:latin typeface="Arial" charset="0"/>
                <a:ea typeface="ＭＳ Ｐゴシック" charset="0"/>
                <a:cs typeface="MS PGothic" charset="0"/>
              </a:rPr>
              <a:t>Portable consumer devices, laptop PCs and enterprise servers</a:t>
            </a:r>
          </a:p>
        </p:txBody>
      </p:sp>
      <p:sp>
        <p:nvSpPr>
          <p:cNvPr id="207875" name="Text Box 6"/>
          <p:cNvSpPr txBox="1">
            <a:spLocks noChangeArrowheads="1"/>
          </p:cNvSpPr>
          <p:nvPr/>
        </p:nvSpPr>
        <p:spPr bwMode="auto">
          <a:xfrm>
            <a:off x="1212850" y="4887913"/>
            <a:ext cx="67183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srgbClr val="000000"/>
                </a:solidFill>
                <a:effectLst/>
                <a:uLnTx/>
                <a:uFillTx/>
                <a:latin typeface="Arial" charset="0"/>
                <a:ea typeface="宋体" charset="0"/>
                <a:cs typeface="宋体" charset="0"/>
              </a:rPr>
              <a:t>Seaung Suk Lee, “Emerging Challenges in NAND Flash Technology”, Flash Summit 2011 (Hynix)</a:t>
            </a:r>
          </a:p>
        </p:txBody>
      </p:sp>
      <p:pic>
        <p:nvPicPr>
          <p:cNvPr id="20787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7075" y="1008063"/>
            <a:ext cx="7689850" cy="3886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7877" name="TextBox 5"/>
          <p:cNvSpPr txBox="1">
            <a:spLocks noChangeArrowheads="1"/>
          </p:cNvSpPr>
          <p:nvPr/>
        </p:nvSpPr>
        <p:spPr bwMode="auto">
          <a:xfrm>
            <a:off x="6327775" y="2547938"/>
            <a:ext cx="2120900"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Arial" charset="0"/>
                <a:ea typeface="ＭＳ Ｐゴシック" charset="0"/>
                <a:cs typeface="MS PGothic" charset="0"/>
              </a:rPr>
              <a:t>CMOS scaling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Arial" charset="0"/>
                <a:ea typeface="ＭＳ Ｐゴシック" charset="0"/>
                <a:cs typeface="MS PGothic" charset="0"/>
              </a:rPr>
              <a:t>More bits per Cell</a:t>
            </a:r>
          </a:p>
        </p:txBody>
      </p:sp>
      <p:sp>
        <p:nvSpPr>
          <p:cNvPr id="207878" name="Slide Number Placeholder 1"/>
          <p:cNvSpPr>
            <a:spLocks noGrp="1"/>
          </p:cNvSpPr>
          <p:nvPr>
            <p:ph type="sldNum" sz="quarter" idx="11"/>
          </p:nvPr>
        </p:nvSpPr>
        <p:spPr>
          <a:xfrm>
            <a:off x="6553200" y="6332538"/>
            <a:ext cx="2133600" cy="457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349DB7D-5EF2-3747-9747-0A1E16FC5B87}"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139</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2044707709"/>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79904" cy="1066800"/>
          </a:xfrm>
        </p:spPr>
        <p:txBody>
          <a:bodyPr/>
          <a:lstStyle/>
          <a:p>
            <a:r>
              <a:rPr lang="en-US" sz="3800" dirty="0"/>
              <a:t>SoftMC: Open Source DRAM Infrastructure</a:t>
            </a:r>
          </a:p>
        </p:txBody>
      </p:sp>
      <p:sp>
        <p:nvSpPr>
          <p:cNvPr id="3" name="Content Placeholder 2"/>
          <p:cNvSpPr>
            <a:spLocks noGrp="1"/>
          </p:cNvSpPr>
          <p:nvPr>
            <p:ph idx="1"/>
          </p:nvPr>
        </p:nvSpPr>
        <p:spPr>
          <a:xfrm>
            <a:off x="35496" y="1432520"/>
            <a:ext cx="5112568" cy="4876800"/>
          </a:xfrm>
        </p:spPr>
        <p:txBody>
          <a:bodyPr/>
          <a:lstStyle/>
          <a:p>
            <a:r>
              <a:rPr lang="en-US" dirty="0"/>
              <a:t>Hasan Hassan et al., “</a:t>
            </a:r>
            <a:r>
              <a:rPr lang="en-US" b="1" dirty="0">
                <a:hlinkClick r:id="rId2"/>
              </a:rPr>
              <a:t>SoftMC: A Flexible and Practical Open-Source Infrastructure for Enabling Experimental DRAM Studies</a:t>
            </a:r>
            <a:r>
              <a:rPr lang="en-US" b="1" dirty="0"/>
              <a:t>,”</a:t>
            </a:r>
            <a:r>
              <a:rPr lang="en-US" dirty="0"/>
              <a:t> HPCA 2017.</a:t>
            </a:r>
          </a:p>
          <a:p>
            <a:pPr marL="0" indent="0">
              <a:buNone/>
            </a:pPr>
            <a:endParaRPr lang="en-US" dirty="0"/>
          </a:p>
          <a:p>
            <a:pPr marL="0" indent="0">
              <a:buNone/>
            </a:pPr>
            <a:endParaRPr lang="en-US" dirty="0"/>
          </a:p>
          <a:p>
            <a:r>
              <a:rPr lang="en-US" b="1" dirty="0">
                <a:solidFill>
                  <a:schemeClr val="accent2">
                    <a:lumMod val="75000"/>
                  </a:schemeClr>
                </a:solidFill>
              </a:rPr>
              <a:t>Flexible</a:t>
            </a:r>
          </a:p>
          <a:p>
            <a:r>
              <a:rPr lang="en-US" b="1" dirty="0">
                <a:solidFill>
                  <a:schemeClr val="accent2">
                    <a:lumMod val="75000"/>
                  </a:schemeClr>
                </a:solidFill>
              </a:rPr>
              <a:t>Easy to Use (C++ API)</a:t>
            </a:r>
          </a:p>
          <a:p>
            <a:r>
              <a:rPr lang="en-US" b="1" dirty="0">
                <a:solidFill>
                  <a:schemeClr val="accent2">
                    <a:lumMod val="75000"/>
                  </a:schemeClr>
                </a:solidFill>
              </a:rPr>
              <a:t>Open-source </a:t>
            </a:r>
          </a:p>
          <a:p>
            <a:pPr marL="0" indent="0">
              <a:buNone/>
            </a:pPr>
            <a:r>
              <a:rPr lang="en-US" i="1" dirty="0">
                <a:solidFill>
                  <a:srgbClr val="0000FF"/>
                </a:solidFill>
              </a:rPr>
              <a:t>    </a:t>
            </a:r>
            <a:r>
              <a:rPr lang="en-US" i="1" dirty="0" err="1">
                <a:solidFill>
                  <a:srgbClr val="0000FF"/>
                </a:solidFill>
              </a:rPr>
              <a:t>github.com</a:t>
            </a:r>
            <a:r>
              <a:rPr lang="en-US" i="1" dirty="0">
                <a:solidFill>
                  <a:srgbClr val="0000FF"/>
                </a:solidFill>
              </a:rPr>
              <a:t>/CMU-SAFARI/SoftMC </a:t>
            </a:r>
            <a:endParaRPr lang="en-US" b="1" dirty="0">
              <a:solidFill>
                <a:srgbClr val="0000FF"/>
              </a:solidFill>
            </a:endParaRP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14</a:t>
            </a:fld>
            <a:endParaRPr lang="en-US" altLang="en-US">
              <a:solidFill>
                <a:srgbClr val="000000"/>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3727" y="1232693"/>
            <a:ext cx="4004777" cy="4830993"/>
          </a:xfrm>
          <a:prstGeom prst="rect">
            <a:avLst/>
          </a:prstGeom>
        </p:spPr>
      </p:pic>
      <p:pic>
        <p:nvPicPr>
          <p:cNvPr id="6" name="Content Placeholder 7"/>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5103727" y="1265237"/>
            <a:ext cx="4004777" cy="4830763"/>
          </a:xfrm>
          <a:prstGeom prst="rect">
            <a:avLst/>
          </a:prstGeom>
          <a:noFill/>
          <a:ln w="9525">
            <a:noFill/>
            <a:miter lim="800000"/>
            <a:headEnd/>
            <a:tailEnd/>
          </a:ln>
        </p:spPr>
      </p:pic>
    </p:spTree>
    <p:extLst>
      <p:ext uri="{BB962C8B-B14F-4D97-AF65-F5344CB8AC3E}">
        <p14:creationId xmlns:p14="http://schemas.microsoft.com/office/powerpoint/2010/main" val="68413997"/>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Title 1"/>
          <p:cNvSpPr>
            <a:spLocks noGrp="1"/>
          </p:cNvSpPr>
          <p:nvPr>
            <p:ph type="title"/>
          </p:nvPr>
        </p:nvSpPr>
        <p:spPr>
          <a:xfrm>
            <a:off x="228600" y="152400"/>
            <a:ext cx="8810625" cy="1066800"/>
          </a:xfrm>
        </p:spPr>
        <p:txBody>
          <a:bodyPr/>
          <a:lstStyle/>
          <a:p>
            <a:pPr eaLnBrk="1" hangingPunct="1"/>
            <a:r>
              <a:rPr lang="en-US">
                <a:latin typeface="Garamond" charset="0"/>
              </a:rPr>
              <a:t>Flash Challenges: Reliability and Endurance</a:t>
            </a:r>
          </a:p>
        </p:txBody>
      </p:sp>
      <p:pic>
        <p:nvPicPr>
          <p:cNvPr id="20889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450" y="1123950"/>
            <a:ext cx="6188075" cy="4429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8899" name="Text Box 6"/>
          <p:cNvSpPr txBox="1">
            <a:spLocks noChangeArrowheads="1"/>
          </p:cNvSpPr>
          <p:nvPr/>
        </p:nvSpPr>
        <p:spPr bwMode="auto">
          <a:xfrm>
            <a:off x="438150" y="5745163"/>
            <a:ext cx="5857875" cy="430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a:ln>
                  <a:noFill/>
                </a:ln>
                <a:solidFill>
                  <a:srgbClr val="000000"/>
                </a:solidFill>
                <a:effectLst/>
                <a:uLnTx/>
                <a:uFillTx/>
                <a:latin typeface="Arial" charset="0"/>
                <a:ea typeface="SimSun" charset="0"/>
                <a:cs typeface="SimSun" charset="0"/>
              </a:rPr>
              <a:t>E. Grochowski et al., “Future technology challenges for NAND flash and HDD products”, Flash Memory Summit 2012</a:t>
            </a:r>
          </a:p>
        </p:txBody>
      </p:sp>
      <p:sp>
        <p:nvSpPr>
          <p:cNvPr id="15" name="Rectangle 3"/>
          <p:cNvSpPr txBox="1">
            <a:spLocks noChangeArrowheads="1"/>
          </p:cNvSpPr>
          <p:nvPr/>
        </p:nvSpPr>
        <p:spPr bwMode="auto">
          <a:xfrm>
            <a:off x="6261100" y="2797175"/>
            <a:ext cx="2778125" cy="1309688"/>
          </a:xfrm>
          <a:prstGeom prst="rect">
            <a:avLst/>
          </a:prstGeom>
          <a:noFill/>
          <a:ln w="9525">
            <a:noFill/>
            <a:miter lim="800000"/>
            <a:headEnd/>
            <a:tailEnd/>
          </a:ln>
        </p:spPr>
        <p:txBody>
          <a:bodyPr/>
          <a:lstStyle/>
          <a:p>
            <a:pPr marL="342900" marR="0" lvl="0" indent="-342900" algn="l" defTabSz="914400" rtl="0" eaLnBrk="1" fontAlgn="auto" latinLnBrk="0" hangingPunct="1">
              <a:lnSpc>
                <a:spcPct val="100000"/>
              </a:lnSpc>
              <a:spcBef>
                <a:spcPct val="20000"/>
              </a:spcBef>
              <a:spcAft>
                <a:spcPts val="0"/>
              </a:spcAft>
              <a:buClr>
                <a:srgbClr val="400561"/>
              </a:buClr>
              <a:buSzTx/>
              <a:buFont typeface="Wingdings" pitchFamily="2" charset="2"/>
              <a:buChar char="§"/>
              <a:tabLst/>
              <a:defRPr/>
            </a:pPr>
            <a:r>
              <a:rPr kumimoji="0" lang="en-US" altLang="ko-KR" sz="1800" b="1" i="0" u="none" strike="noStrike" kern="0" cap="none" spc="0" normalizeH="0" baseline="0" noProof="0" dirty="0">
                <a:ln>
                  <a:noFill/>
                </a:ln>
                <a:solidFill>
                  <a:srgbClr val="000000"/>
                </a:solidFill>
                <a:effectLst/>
                <a:uLnTx/>
                <a:uFillTx/>
                <a:latin typeface="Tahoma"/>
                <a:ea typeface="굴림" charset="-127"/>
                <a:cs typeface="+mn-cs"/>
              </a:rPr>
              <a:t>P/E cycles (required)</a:t>
            </a:r>
          </a:p>
        </p:txBody>
      </p:sp>
      <p:sp>
        <p:nvSpPr>
          <p:cNvPr id="16" name="Rectangle 3"/>
          <p:cNvSpPr txBox="1">
            <a:spLocks noChangeArrowheads="1"/>
          </p:cNvSpPr>
          <p:nvPr/>
        </p:nvSpPr>
        <p:spPr bwMode="auto">
          <a:xfrm>
            <a:off x="6261100" y="1308100"/>
            <a:ext cx="2778125" cy="1309688"/>
          </a:xfrm>
          <a:prstGeom prst="rect">
            <a:avLst/>
          </a:prstGeom>
          <a:noFill/>
          <a:ln w="9525">
            <a:noFill/>
            <a:miter lim="800000"/>
            <a:headEnd/>
            <a:tailEnd/>
          </a:ln>
        </p:spPr>
        <p:txBody>
          <a:bodyPr/>
          <a:lstStyle/>
          <a:p>
            <a:pPr marL="342900" marR="0" lvl="0" indent="-342900" algn="l" defTabSz="914400" rtl="0" eaLnBrk="1" fontAlgn="auto" latinLnBrk="0" hangingPunct="1">
              <a:lnSpc>
                <a:spcPct val="100000"/>
              </a:lnSpc>
              <a:spcBef>
                <a:spcPct val="20000"/>
              </a:spcBef>
              <a:spcAft>
                <a:spcPts val="0"/>
              </a:spcAft>
              <a:buClr>
                <a:srgbClr val="400561"/>
              </a:buClr>
              <a:buSzTx/>
              <a:buFont typeface="Wingdings" pitchFamily="2" charset="2"/>
              <a:buChar char="§"/>
              <a:tabLst/>
              <a:defRPr/>
            </a:pPr>
            <a:r>
              <a:rPr kumimoji="0" lang="en-US" altLang="ko-KR" sz="1800" b="1" i="0" u="none" strike="noStrike" kern="0" cap="none" spc="0" normalizeH="0" baseline="0" noProof="0" dirty="0">
                <a:ln>
                  <a:noFill/>
                </a:ln>
                <a:solidFill>
                  <a:srgbClr val="000000"/>
                </a:solidFill>
                <a:effectLst/>
                <a:uLnTx/>
                <a:uFillTx/>
                <a:latin typeface="Tahoma"/>
                <a:ea typeface="굴림" charset="-127"/>
                <a:cs typeface="+mn-cs"/>
              </a:rPr>
              <a:t>P/E cycles (provided)</a:t>
            </a:r>
          </a:p>
        </p:txBody>
      </p:sp>
      <p:sp>
        <p:nvSpPr>
          <p:cNvPr id="17" name="TextBox 16"/>
          <p:cNvSpPr txBox="1">
            <a:spLocks noChangeArrowheads="1"/>
          </p:cNvSpPr>
          <p:nvPr/>
        </p:nvSpPr>
        <p:spPr bwMode="auto">
          <a:xfrm>
            <a:off x="6704013" y="2087563"/>
            <a:ext cx="1893887"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Arial" charset="0"/>
                <a:ea typeface="ＭＳ Ｐゴシック" charset="0"/>
              </a:rPr>
              <a:t>A few thousand</a:t>
            </a:r>
          </a:p>
        </p:txBody>
      </p:sp>
      <p:sp>
        <p:nvSpPr>
          <p:cNvPr id="24590" name="TextBox 11"/>
          <p:cNvSpPr txBox="1">
            <a:spLocks noChangeArrowheads="1"/>
          </p:cNvSpPr>
          <p:nvPr/>
        </p:nvSpPr>
        <p:spPr bwMode="auto">
          <a:xfrm>
            <a:off x="6329363" y="3551238"/>
            <a:ext cx="2409825" cy="1754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ＭＳ Ｐゴシック" charset="0"/>
              </a:rPr>
              <a:t>Writing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ＭＳ Ｐゴシック" charset="0"/>
              </a:rPr>
              <a:t>the full capacity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ＭＳ Ｐゴシック" charset="0"/>
              </a:rPr>
              <a:t>of the drive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FF"/>
                </a:solidFill>
                <a:effectLst/>
                <a:uLnTx/>
                <a:uFillTx/>
                <a:latin typeface="Arial" charset="0"/>
                <a:ea typeface="ＭＳ Ｐゴシック" charset="0"/>
              </a:rPr>
              <a:t>10 times per day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FF"/>
                </a:solidFill>
                <a:effectLst/>
                <a:uLnTx/>
                <a:uFillTx/>
                <a:latin typeface="Arial" charset="0"/>
                <a:ea typeface="ＭＳ Ｐゴシック" charset="0"/>
              </a:rPr>
              <a:t>for 5 years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ＭＳ Ｐゴシック" charset="0"/>
              </a:rPr>
              <a:t>(STEC)</a:t>
            </a:r>
          </a:p>
        </p:txBody>
      </p:sp>
      <p:sp>
        <p:nvSpPr>
          <p:cNvPr id="22" name="TextBox 21"/>
          <p:cNvSpPr txBox="1">
            <a:spLocks noChangeArrowheads="1"/>
          </p:cNvSpPr>
          <p:nvPr/>
        </p:nvSpPr>
        <p:spPr bwMode="auto">
          <a:xfrm>
            <a:off x="6704013" y="5603875"/>
            <a:ext cx="2011362"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Arial" charset="0"/>
                <a:ea typeface="ＭＳ Ｐゴシック" charset="0"/>
              </a:rPr>
              <a:t>&gt; 50k P/E cycles</a:t>
            </a:r>
          </a:p>
        </p:txBody>
      </p:sp>
      <p:sp>
        <p:nvSpPr>
          <p:cNvPr id="208905" name="Slide Number Placeholder 1"/>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4B08329-B652-724B-978B-915F0D48DA23}"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140</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grpSp>
        <p:nvGrpSpPr>
          <p:cNvPr id="5" name="Group 4"/>
          <p:cNvGrpSpPr>
            <a:grpSpLocks/>
          </p:cNvGrpSpPr>
          <p:nvPr/>
        </p:nvGrpSpPr>
        <p:grpSpPr bwMode="auto">
          <a:xfrm>
            <a:off x="6353175" y="2008188"/>
            <a:ext cx="2362200" cy="4046537"/>
            <a:chOff x="6353175" y="2007554"/>
            <a:chExt cx="2362200" cy="4046854"/>
          </a:xfrm>
        </p:grpSpPr>
        <p:sp>
          <p:nvSpPr>
            <p:cNvPr id="208907" name="Oval 15"/>
            <p:cNvSpPr>
              <a:spLocks noChangeArrowheads="1"/>
            </p:cNvSpPr>
            <p:nvPr/>
          </p:nvSpPr>
          <p:spPr bwMode="auto">
            <a:xfrm>
              <a:off x="6353175" y="2007554"/>
              <a:ext cx="2362200" cy="526414"/>
            </a:xfrm>
            <a:prstGeom prst="ellipse">
              <a:avLst/>
            </a:prstGeom>
            <a:noFill/>
            <a:ln w="28575">
              <a:solidFill>
                <a:schemeClr val="tx1"/>
              </a:solidFill>
              <a:prstDash val="sysDash"/>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208908" name="Oval 15"/>
            <p:cNvSpPr>
              <a:spLocks noChangeArrowheads="1"/>
            </p:cNvSpPr>
            <p:nvPr/>
          </p:nvSpPr>
          <p:spPr bwMode="auto">
            <a:xfrm>
              <a:off x="6353175" y="5527994"/>
              <a:ext cx="2362200" cy="526414"/>
            </a:xfrm>
            <a:prstGeom prst="ellipse">
              <a:avLst/>
            </a:prstGeom>
            <a:noFill/>
            <a:ln w="28575">
              <a:solidFill>
                <a:schemeClr val="tx1"/>
              </a:solidFill>
              <a:prstDash val="sysDash"/>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a:ea typeface="+mn-ea"/>
                <a:cs typeface="+mn-cs"/>
              </a:endParaRPr>
            </a:p>
          </p:txBody>
        </p:sp>
      </p:grpSp>
    </p:spTree>
    <p:extLst>
      <p:ext uri="{BB962C8B-B14F-4D97-AF65-F5344CB8AC3E}">
        <p14:creationId xmlns:p14="http://schemas.microsoft.com/office/powerpoint/2010/main" val="26465355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59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24590" grpId="0"/>
      <p:bldP spid="22" grpId="0"/>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Title 1"/>
          <p:cNvSpPr>
            <a:spLocks noGrp="1"/>
          </p:cNvSpPr>
          <p:nvPr>
            <p:ph type="title"/>
          </p:nvPr>
        </p:nvSpPr>
        <p:spPr>
          <a:xfrm>
            <a:off x="228600" y="152400"/>
            <a:ext cx="8915400" cy="1066800"/>
          </a:xfrm>
        </p:spPr>
        <p:txBody>
          <a:bodyPr/>
          <a:lstStyle/>
          <a:p>
            <a:r>
              <a:rPr lang="en-US">
                <a:latin typeface="Garamond" charset="0"/>
              </a:rPr>
              <a:t>NAND Flash Memory is Increasingly Noisy</a:t>
            </a:r>
          </a:p>
        </p:txBody>
      </p:sp>
      <p:pic>
        <p:nvPicPr>
          <p:cNvPr id="21094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3575" y="2306638"/>
            <a:ext cx="2533650" cy="173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0947" name="TextBox 58"/>
          <p:cNvSpPr txBox="1">
            <a:spLocks noChangeArrowheads="1"/>
          </p:cNvSpPr>
          <p:nvPr/>
        </p:nvSpPr>
        <p:spPr bwMode="auto">
          <a:xfrm>
            <a:off x="3368675" y="2925763"/>
            <a:ext cx="2201863"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a:ln>
                  <a:noFill/>
                </a:ln>
                <a:solidFill>
                  <a:srgbClr val="FFFFFF"/>
                </a:solidFill>
                <a:effectLst/>
                <a:uLnTx/>
                <a:uFillTx/>
                <a:latin typeface="Arial" charset="0"/>
                <a:ea typeface="ＭＳ Ｐゴシック" charset="0"/>
              </a:rPr>
              <a:t>Noisy NAND</a:t>
            </a:r>
          </a:p>
        </p:txBody>
      </p:sp>
      <p:cxnSp>
        <p:nvCxnSpPr>
          <p:cNvPr id="210948" name="Straight Arrow Connector 7"/>
          <p:cNvCxnSpPr>
            <a:cxnSpLocks noChangeShapeType="1"/>
          </p:cNvCxnSpPr>
          <p:nvPr/>
        </p:nvCxnSpPr>
        <p:spPr bwMode="auto">
          <a:xfrm>
            <a:off x="2141538" y="3157538"/>
            <a:ext cx="1060450" cy="0"/>
          </a:xfrm>
          <a:prstGeom prst="straightConnector1">
            <a:avLst/>
          </a:prstGeom>
          <a:noFill/>
          <a:ln w="57150">
            <a:solidFill>
              <a:schemeClr val="tx1"/>
            </a:solidFill>
            <a:round/>
            <a:headEnd/>
            <a:tailEnd type="arrow" w="med" len="med"/>
          </a:ln>
          <a:extLst>
            <a:ext uri="{909E8E84-426E-40dd-AFC4-6F175D3DCCD1}">
              <a14:hiddenFill xmlns:a14="http://schemas.microsoft.com/office/drawing/2010/main" xmlns="">
                <a:noFill/>
              </a14:hiddenFill>
            </a:ext>
          </a:extLst>
        </p:spPr>
      </p:cxnSp>
      <p:cxnSp>
        <p:nvCxnSpPr>
          <p:cNvPr id="210949" name="Straight Arrow Connector 8"/>
          <p:cNvCxnSpPr>
            <a:cxnSpLocks noChangeShapeType="1"/>
          </p:cNvCxnSpPr>
          <p:nvPr/>
        </p:nvCxnSpPr>
        <p:spPr bwMode="auto">
          <a:xfrm>
            <a:off x="5683250" y="3151188"/>
            <a:ext cx="1060450" cy="0"/>
          </a:xfrm>
          <a:prstGeom prst="straightConnector1">
            <a:avLst/>
          </a:prstGeom>
          <a:noFill/>
          <a:ln w="57150">
            <a:solidFill>
              <a:schemeClr val="tx1"/>
            </a:solidFill>
            <a:round/>
            <a:headEnd/>
            <a:tailEnd type="arrow" w="med" len="med"/>
          </a:ln>
          <a:extLst>
            <a:ext uri="{909E8E84-426E-40dd-AFC4-6F175D3DCCD1}">
              <a14:hiddenFill xmlns:a14="http://schemas.microsoft.com/office/drawing/2010/main" xmlns="">
                <a:noFill/>
              </a14:hiddenFill>
            </a:ext>
          </a:extLst>
        </p:spPr>
      </p:cxnSp>
      <p:sp>
        <p:nvSpPr>
          <p:cNvPr id="210950" name="TextBox 67"/>
          <p:cNvSpPr txBox="1">
            <a:spLocks noChangeArrowheads="1"/>
          </p:cNvSpPr>
          <p:nvPr/>
        </p:nvSpPr>
        <p:spPr bwMode="auto">
          <a:xfrm>
            <a:off x="828675" y="2874963"/>
            <a:ext cx="10160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a:ln>
                  <a:noFill/>
                </a:ln>
                <a:solidFill>
                  <a:srgbClr val="000000"/>
                </a:solidFill>
                <a:effectLst/>
                <a:uLnTx/>
                <a:uFillTx/>
                <a:latin typeface="Arial" charset="0"/>
                <a:ea typeface="ＭＳ Ｐゴシック" charset="0"/>
              </a:rPr>
              <a:t>Write</a:t>
            </a:r>
          </a:p>
        </p:txBody>
      </p:sp>
      <p:sp>
        <p:nvSpPr>
          <p:cNvPr id="210951" name="TextBox 68"/>
          <p:cNvSpPr txBox="1">
            <a:spLocks noChangeArrowheads="1"/>
          </p:cNvSpPr>
          <p:nvPr/>
        </p:nvSpPr>
        <p:spPr bwMode="auto">
          <a:xfrm>
            <a:off x="6958013" y="2817813"/>
            <a:ext cx="1044575"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a:ln>
                  <a:noFill/>
                </a:ln>
                <a:solidFill>
                  <a:srgbClr val="000000"/>
                </a:solidFill>
                <a:effectLst/>
                <a:uLnTx/>
                <a:uFillTx/>
                <a:latin typeface="Arial" charset="0"/>
                <a:ea typeface="ＭＳ Ｐゴシック" charset="0"/>
              </a:rPr>
              <a:t>Read</a:t>
            </a:r>
          </a:p>
        </p:txBody>
      </p:sp>
      <p:sp>
        <p:nvSpPr>
          <p:cNvPr id="210952" name="Slide Number Placeholder 1"/>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20627D4-C87F-CD43-AD6C-67E22DBAAEEB}"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141</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1318425813"/>
      </p:ext>
    </p:extLst>
  </p:cSld>
  <p:clrMapOvr>
    <a:masterClrMapping/>
  </p:clrMapOvr>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Title 1"/>
          <p:cNvSpPr>
            <a:spLocks noGrp="1"/>
          </p:cNvSpPr>
          <p:nvPr>
            <p:ph type="title"/>
          </p:nvPr>
        </p:nvSpPr>
        <p:spPr>
          <a:xfrm>
            <a:off x="228600" y="152400"/>
            <a:ext cx="8915400" cy="1066800"/>
          </a:xfrm>
        </p:spPr>
        <p:txBody>
          <a:bodyPr/>
          <a:lstStyle/>
          <a:p>
            <a:r>
              <a:rPr lang="en-US" altLang="zh-CN" sz="3600">
                <a:latin typeface="Garamond" charset="0"/>
                <a:ea typeface="SimSun" charset="0"/>
                <a:cs typeface="SimSun" charset="0"/>
              </a:rPr>
              <a:t>Future NAND Flash-based Storage Architecture</a:t>
            </a:r>
            <a:endParaRPr lang="en-US" sz="3600">
              <a:latin typeface="Garamond" charset="0"/>
            </a:endParaRPr>
          </a:p>
        </p:txBody>
      </p:sp>
      <p:pic>
        <p:nvPicPr>
          <p:cNvPr id="21197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63" y="2305050"/>
            <a:ext cx="1844676" cy="144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197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63" y="1084263"/>
            <a:ext cx="1905001" cy="1296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27" name="Straight Connector 26"/>
          <p:cNvCxnSpPr>
            <a:cxnSpLocks noChangeShapeType="1"/>
          </p:cNvCxnSpPr>
          <p:nvPr/>
        </p:nvCxnSpPr>
        <p:spPr bwMode="auto">
          <a:xfrm>
            <a:off x="4316413" y="2522538"/>
            <a:ext cx="987425" cy="0"/>
          </a:xfrm>
          <a:prstGeom prst="line">
            <a:avLst/>
          </a:prstGeom>
          <a:noFill/>
          <a:ln w="57150">
            <a:solidFill>
              <a:schemeClr val="tx1"/>
            </a:solidFill>
            <a:round/>
            <a:headEnd/>
            <a:tailEnd type="triangle" w="med" len="med"/>
          </a:ln>
          <a:effectLst>
            <a:outerShdw blurRad="63500" dist="20000" dir="5400000" rotWithShape="0">
              <a:srgbClr val="000000">
                <a:alpha val="37999"/>
              </a:srgbClr>
            </a:outerShdw>
          </a:effectLst>
          <a:extLst>
            <a:ext uri="{909E8E84-426E-40dd-AFC4-6F175D3DCCD1}">
              <a14:hiddenFill xmlns:a14="http://schemas.microsoft.com/office/drawing/2010/main" xmlns="">
                <a:noFill/>
              </a14:hiddenFill>
            </a:ext>
          </a:extLst>
        </p:spPr>
      </p:cxnSp>
      <p:grpSp>
        <p:nvGrpSpPr>
          <p:cNvPr id="28" name="Group 21"/>
          <p:cNvGrpSpPr>
            <a:grpSpLocks/>
          </p:cNvGrpSpPr>
          <p:nvPr/>
        </p:nvGrpSpPr>
        <p:grpSpPr bwMode="auto">
          <a:xfrm>
            <a:off x="1570038" y="1379538"/>
            <a:ext cx="2673350" cy="2362200"/>
            <a:chOff x="2057400" y="1531938"/>
            <a:chExt cx="2673350" cy="2362200"/>
          </a:xfrm>
        </p:grpSpPr>
        <p:cxnSp>
          <p:nvCxnSpPr>
            <p:cNvPr id="29" name="Straight Connector 28"/>
            <p:cNvCxnSpPr>
              <a:cxnSpLocks noChangeShapeType="1"/>
            </p:cNvCxnSpPr>
            <p:nvPr/>
          </p:nvCxnSpPr>
          <p:spPr bwMode="auto">
            <a:xfrm>
              <a:off x="2057400" y="2674938"/>
              <a:ext cx="914400" cy="0"/>
            </a:xfrm>
            <a:prstGeom prst="line">
              <a:avLst/>
            </a:prstGeom>
            <a:noFill/>
            <a:ln w="57150">
              <a:solidFill>
                <a:schemeClr val="tx1"/>
              </a:solidFill>
              <a:round/>
              <a:headEnd/>
              <a:tailEnd type="triangle" w="med" len="med"/>
            </a:ln>
            <a:effectLst>
              <a:outerShdw blurRad="63500" dist="20000" dir="5400000" rotWithShape="0">
                <a:srgbClr val="000000">
                  <a:alpha val="37999"/>
                </a:srgbClr>
              </a:outerShdw>
            </a:effectLst>
            <a:extLst>
              <a:ext uri="{909E8E84-426E-40dd-AFC4-6F175D3DCCD1}">
                <a14:hiddenFill xmlns:a14="http://schemas.microsoft.com/office/drawing/2010/main" xmlns="">
                  <a:noFill/>
                </a14:hiddenFill>
              </a:ext>
            </a:extLst>
          </p:spPr>
        </p:cxnSp>
        <p:grpSp>
          <p:nvGrpSpPr>
            <p:cNvPr id="211990" name="Group 16"/>
            <p:cNvGrpSpPr>
              <a:grpSpLocks/>
            </p:cNvGrpSpPr>
            <p:nvPr/>
          </p:nvGrpSpPr>
          <p:grpSpPr bwMode="auto">
            <a:xfrm>
              <a:off x="3021013" y="1531938"/>
              <a:ext cx="1709737" cy="2362200"/>
              <a:chOff x="2971800" y="1531938"/>
              <a:chExt cx="1709738" cy="2362200"/>
            </a:xfrm>
          </p:grpSpPr>
          <p:sp>
            <p:nvSpPr>
              <p:cNvPr id="31" name="Rectangle 30"/>
              <p:cNvSpPr/>
              <p:nvPr/>
            </p:nvSpPr>
            <p:spPr>
              <a:xfrm>
                <a:off x="2971799" y="1531938"/>
                <a:ext cx="1676401" cy="23622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endParaRPr>
              </a:p>
            </p:txBody>
          </p:sp>
          <p:sp>
            <p:nvSpPr>
              <p:cNvPr id="211992" name="TextBox 16"/>
              <p:cNvSpPr txBox="1">
                <a:spLocks noChangeArrowheads="1"/>
              </p:cNvSpPr>
              <p:nvPr/>
            </p:nvSpPr>
            <p:spPr bwMode="auto">
              <a:xfrm>
                <a:off x="2971800" y="2063750"/>
                <a:ext cx="1709738"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Memory</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Signal </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Processing</a:t>
                </a:r>
              </a:p>
            </p:txBody>
          </p:sp>
        </p:grpSp>
      </p:grpSp>
      <p:grpSp>
        <p:nvGrpSpPr>
          <p:cNvPr id="33" name="Group 20"/>
          <p:cNvGrpSpPr>
            <a:grpSpLocks/>
          </p:cNvGrpSpPr>
          <p:nvPr/>
        </p:nvGrpSpPr>
        <p:grpSpPr bwMode="auto">
          <a:xfrm>
            <a:off x="5380038" y="1379538"/>
            <a:ext cx="1676400" cy="2362200"/>
            <a:chOff x="5867400" y="1531938"/>
            <a:chExt cx="1676400" cy="2362200"/>
          </a:xfrm>
        </p:grpSpPr>
        <p:sp>
          <p:nvSpPr>
            <p:cNvPr id="34" name="Rectangle 33"/>
            <p:cNvSpPr/>
            <p:nvPr/>
          </p:nvSpPr>
          <p:spPr>
            <a:xfrm>
              <a:off x="5867400" y="1531938"/>
              <a:ext cx="1676400" cy="23622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endParaRPr>
            </a:p>
          </p:txBody>
        </p:sp>
        <p:sp>
          <p:nvSpPr>
            <p:cNvPr id="211988" name="TextBox 17"/>
            <p:cNvSpPr txBox="1">
              <a:spLocks noChangeArrowheads="1"/>
            </p:cNvSpPr>
            <p:nvPr/>
          </p:nvSpPr>
          <p:spPr bwMode="auto">
            <a:xfrm>
              <a:off x="5867400" y="2217738"/>
              <a:ext cx="1606550" cy="831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Error</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Correction</a:t>
              </a:r>
            </a:p>
          </p:txBody>
        </p:sp>
      </p:grpSp>
      <p:sp>
        <p:nvSpPr>
          <p:cNvPr id="211975" name="TextBox 18"/>
          <p:cNvSpPr txBox="1">
            <a:spLocks noChangeArrowheads="1"/>
          </p:cNvSpPr>
          <p:nvPr/>
        </p:nvSpPr>
        <p:spPr bwMode="auto">
          <a:xfrm>
            <a:off x="4160838" y="1800225"/>
            <a:ext cx="1249362"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ＭＳ Ｐゴシック" charset="0"/>
              </a:rPr>
              <a:t>Raw Bit </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ＭＳ Ｐゴシック" charset="0"/>
              </a:rPr>
              <a:t>Error Rate</a:t>
            </a:r>
          </a:p>
        </p:txBody>
      </p:sp>
      <p:grpSp>
        <p:nvGrpSpPr>
          <p:cNvPr id="38" name="Group 24"/>
          <p:cNvGrpSpPr>
            <a:grpSpLocks/>
          </p:cNvGrpSpPr>
          <p:nvPr/>
        </p:nvGrpSpPr>
        <p:grpSpPr bwMode="auto">
          <a:xfrm>
            <a:off x="7056438" y="1800225"/>
            <a:ext cx="1684337" cy="696913"/>
            <a:chOff x="7482840" y="1824724"/>
            <a:chExt cx="1685077" cy="697814"/>
          </a:xfrm>
        </p:grpSpPr>
        <p:cxnSp>
          <p:nvCxnSpPr>
            <p:cNvPr id="39" name="Straight Connector 38"/>
            <p:cNvCxnSpPr>
              <a:cxnSpLocks noChangeShapeType="1"/>
            </p:cNvCxnSpPr>
            <p:nvPr/>
          </p:nvCxnSpPr>
          <p:spPr bwMode="auto">
            <a:xfrm>
              <a:off x="7619425" y="2522538"/>
              <a:ext cx="1418260" cy="0"/>
            </a:xfrm>
            <a:prstGeom prst="line">
              <a:avLst/>
            </a:prstGeom>
            <a:noFill/>
            <a:ln w="57150">
              <a:solidFill>
                <a:schemeClr val="tx1"/>
              </a:solidFill>
              <a:round/>
              <a:headEnd/>
              <a:tailEnd type="triangle" w="med" len="med"/>
            </a:ln>
            <a:effectLst>
              <a:outerShdw blurRad="63500" dist="20000" dir="5400000" rotWithShape="0">
                <a:srgbClr val="000000">
                  <a:alpha val="37999"/>
                </a:srgbClr>
              </a:outerShdw>
            </a:effectLst>
            <a:extLst>
              <a:ext uri="{909E8E84-426E-40dd-AFC4-6F175D3DCCD1}">
                <a14:hiddenFill xmlns:a14="http://schemas.microsoft.com/office/drawing/2010/main" xmlns="">
                  <a:noFill/>
                </a14:hiddenFill>
              </a:ext>
            </a:extLst>
          </p:spPr>
        </p:cxnSp>
        <p:sp>
          <p:nvSpPr>
            <p:cNvPr id="211986" name="TextBox 20"/>
            <p:cNvSpPr txBox="1">
              <a:spLocks noChangeArrowheads="1"/>
            </p:cNvSpPr>
            <p:nvPr/>
          </p:nvSpPr>
          <p:spPr bwMode="auto">
            <a:xfrm>
              <a:off x="7482840" y="1824724"/>
              <a:ext cx="1685077"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ＭＳ Ｐゴシック" charset="0"/>
                </a:rPr>
                <a:t>Uncorrectable </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ＭＳ Ｐゴシック" charset="0"/>
                </a:rPr>
                <a:t>BER &lt; 10</a:t>
              </a:r>
              <a:r>
                <a:rPr kumimoji="0" lang="en-US" sz="1800" b="0" i="0" u="none" strike="noStrike" kern="1200" cap="none" spc="0" normalizeH="0" baseline="30000" noProof="0">
                  <a:ln>
                    <a:noFill/>
                  </a:ln>
                  <a:solidFill>
                    <a:srgbClr val="000000"/>
                  </a:solidFill>
                  <a:effectLst/>
                  <a:uLnTx/>
                  <a:uFillTx/>
                  <a:latin typeface="Arial" charset="0"/>
                  <a:ea typeface="ＭＳ Ｐゴシック" charset="0"/>
                </a:rPr>
                <a:t>-15</a:t>
              </a:r>
            </a:p>
          </p:txBody>
        </p:sp>
      </p:grpSp>
      <p:sp>
        <p:nvSpPr>
          <p:cNvPr id="211977" name="TextBox 17"/>
          <p:cNvSpPr txBox="1">
            <a:spLocks noChangeArrowheads="1"/>
          </p:cNvSpPr>
          <p:nvPr/>
        </p:nvSpPr>
        <p:spPr bwMode="auto">
          <a:xfrm>
            <a:off x="11113" y="2114550"/>
            <a:ext cx="1163637"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Arial" charset="0"/>
                <a:ea typeface="ＭＳ Ｐゴシック" charset="0"/>
              </a:rPr>
              <a:t>Noisy</a:t>
            </a:r>
          </a:p>
        </p:txBody>
      </p:sp>
      <p:sp>
        <p:nvSpPr>
          <p:cNvPr id="44" name="TextBox 43"/>
          <p:cNvSpPr txBox="1">
            <a:spLocks noChangeArrowheads="1"/>
          </p:cNvSpPr>
          <p:nvPr/>
        </p:nvSpPr>
        <p:spPr bwMode="auto">
          <a:xfrm>
            <a:off x="4418013" y="2619375"/>
            <a:ext cx="658812"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ＭＳ Ｐゴシック" charset="0"/>
              </a:rPr>
              <a:t>High</a:t>
            </a:r>
          </a:p>
        </p:txBody>
      </p:sp>
      <p:sp>
        <p:nvSpPr>
          <p:cNvPr id="45" name="TextBox 44"/>
          <p:cNvSpPr txBox="1">
            <a:spLocks noChangeArrowheads="1"/>
          </p:cNvSpPr>
          <p:nvPr/>
        </p:nvSpPr>
        <p:spPr bwMode="auto">
          <a:xfrm>
            <a:off x="4295775" y="2619375"/>
            <a:ext cx="865188"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Arial" charset="0"/>
                <a:ea typeface="ＭＳ Ｐゴシック" charset="0"/>
              </a:rPr>
              <a:t>Lower</a:t>
            </a:r>
          </a:p>
        </p:txBody>
      </p:sp>
      <p:sp>
        <p:nvSpPr>
          <p:cNvPr id="211980" name="Slide Number Placeholder 1"/>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6C87E67-9A24-9A4D-9794-E3D0DFA14B4E}"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142</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
        <p:nvSpPr>
          <p:cNvPr id="24" name="TextBox 21"/>
          <p:cNvSpPr txBox="1">
            <a:spLocks noChangeArrowheads="1"/>
          </p:cNvSpPr>
          <p:nvPr/>
        </p:nvSpPr>
        <p:spPr bwMode="auto">
          <a:xfrm>
            <a:off x="152400" y="4641850"/>
            <a:ext cx="7094538" cy="46196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0000"/>
                </a:solidFill>
                <a:effectLst/>
                <a:uLnTx/>
                <a:uFillTx/>
                <a:latin typeface="Arial" charset="0"/>
                <a:ea typeface="ＭＳ Ｐゴシック" charset="0"/>
              </a:rPr>
              <a:t>Build reliable error models for NAND flash memory </a:t>
            </a:r>
          </a:p>
        </p:txBody>
      </p:sp>
      <p:sp>
        <p:nvSpPr>
          <p:cNvPr id="25" name="TextBox 21"/>
          <p:cNvSpPr txBox="1">
            <a:spLocks noChangeArrowheads="1"/>
          </p:cNvSpPr>
          <p:nvPr/>
        </p:nvSpPr>
        <p:spPr bwMode="auto">
          <a:xfrm>
            <a:off x="142875" y="5118100"/>
            <a:ext cx="8424863" cy="46196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0000"/>
                </a:solidFill>
                <a:effectLst/>
                <a:uLnTx/>
                <a:uFillTx/>
                <a:latin typeface="Arial" charset="0"/>
                <a:ea typeface="ＭＳ Ｐゴシック" charset="0"/>
              </a:rPr>
              <a:t>Design efficient reliability mechanisms based on the model</a:t>
            </a:r>
          </a:p>
        </p:txBody>
      </p:sp>
      <p:sp>
        <p:nvSpPr>
          <p:cNvPr id="26" name="TextBox 21"/>
          <p:cNvSpPr txBox="1">
            <a:spLocks noChangeArrowheads="1"/>
          </p:cNvSpPr>
          <p:nvPr/>
        </p:nvSpPr>
        <p:spPr bwMode="auto">
          <a:xfrm>
            <a:off x="139700" y="4184650"/>
            <a:ext cx="1673225" cy="46196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FF"/>
                </a:solidFill>
                <a:effectLst/>
                <a:uLnTx/>
                <a:uFillTx/>
                <a:latin typeface="Arial" charset="0"/>
                <a:ea typeface="ＭＳ Ｐゴシック" charset="0"/>
              </a:rPr>
              <a:t>Our Goals:</a:t>
            </a:r>
          </a:p>
        </p:txBody>
      </p:sp>
      <p:sp>
        <p:nvSpPr>
          <p:cNvPr id="30" name="TextBox 29"/>
          <p:cNvSpPr txBox="1">
            <a:spLocks noChangeArrowheads="1"/>
          </p:cNvSpPr>
          <p:nvPr/>
        </p:nvSpPr>
        <p:spPr bwMode="auto">
          <a:xfrm>
            <a:off x="5813425" y="3038475"/>
            <a:ext cx="852488"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Arial" charset="0"/>
                <a:ea typeface="ＭＳ Ｐゴシック" charset="0"/>
              </a:rPr>
              <a:t>Better</a:t>
            </a:r>
          </a:p>
        </p:txBody>
      </p:sp>
    </p:spTree>
    <p:extLst>
      <p:ext uri="{BB962C8B-B14F-4D97-AF65-F5344CB8AC3E}">
        <p14:creationId xmlns:p14="http://schemas.microsoft.com/office/powerpoint/2010/main" val="183107006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3" presetClass="exit" presetSubtype="10" fill="hold" grpId="0" nodeType="clickEffect">
                                  <p:stCondLst>
                                    <p:cond delay="0"/>
                                  </p:stCondLst>
                                  <p:childTnLst>
                                    <p:animEffect transition="out" filter="blinds(horizontal)">
                                      <p:cBhvr>
                                        <p:cTn id="18" dur="500"/>
                                        <p:tgtEl>
                                          <p:spTgt spid="44"/>
                                        </p:tgtEl>
                                      </p:cBhvr>
                                    </p:animEffect>
                                    <p:set>
                                      <p:cBhvr>
                                        <p:cTn id="19" dur="1" fill="hold">
                                          <p:stCondLst>
                                            <p:cond delay="499"/>
                                          </p:stCondLst>
                                        </p:cTn>
                                        <p:tgtEl>
                                          <p:spTgt spid="44"/>
                                        </p:tgtEl>
                                        <p:attrNameLst>
                                          <p:attrName>style.visibility</p:attrName>
                                        </p:attrNameLst>
                                      </p:cBhvr>
                                      <p:to>
                                        <p:strVal val="hidden"/>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45"/>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30"/>
                                        </p:tgtEl>
                                        <p:attrNameLst>
                                          <p:attrName>style.visibility</p:attrName>
                                        </p:attrNameLst>
                                      </p:cBhvr>
                                      <p:to>
                                        <p:strVal val="visible"/>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26">
                                            <p:bg/>
                                          </p:spTgt>
                                        </p:tgtEl>
                                        <p:attrNameLst>
                                          <p:attrName>style.visibility</p:attrName>
                                        </p:attrNameLst>
                                      </p:cBhvr>
                                      <p:to>
                                        <p:strVal val="visible"/>
                                      </p:to>
                                    </p:set>
                                    <p:animEffect transition="in" filter="blinds(horizontal)">
                                      <p:cBhvr>
                                        <p:cTn id="32" dur="500"/>
                                        <p:tgtEl>
                                          <p:spTgt spid="26">
                                            <p:bg/>
                                          </p:spTgt>
                                        </p:tgtEl>
                                      </p:cBhvr>
                                    </p:animEffect>
                                  </p:childTnLst>
                                </p:cTn>
                              </p:par>
                              <p:par>
                                <p:cTn id="33" presetID="3" presetClass="entr" presetSubtype="10" fill="hold" grpId="0" nodeType="withEffect">
                                  <p:stCondLst>
                                    <p:cond delay="0"/>
                                  </p:stCondLst>
                                  <p:childTnLst>
                                    <p:set>
                                      <p:cBhvr>
                                        <p:cTn id="34" dur="1" fill="hold">
                                          <p:stCondLst>
                                            <p:cond delay="0"/>
                                          </p:stCondLst>
                                        </p:cTn>
                                        <p:tgtEl>
                                          <p:spTgt spid="26">
                                            <p:txEl>
                                              <p:pRg st="0" end="0"/>
                                            </p:txEl>
                                          </p:spTgt>
                                        </p:tgtEl>
                                        <p:attrNameLst>
                                          <p:attrName>style.visibility</p:attrName>
                                        </p:attrNameLst>
                                      </p:cBhvr>
                                      <p:to>
                                        <p:strVal val="visible"/>
                                      </p:to>
                                    </p:set>
                                    <p:animEffect transition="in" filter="blinds(horizontal)">
                                      <p:cBhvr>
                                        <p:cTn id="35" dur="500"/>
                                        <p:tgtEl>
                                          <p:spTgt spid="26">
                                            <p:txEl>
                                              <p:pRg st="0" end="0"/>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24">
                                            <p:bg/>
                                          </p:spTgt>
                                        </p:tgtEl>
                                        <p:attrNameLst>
                                          <p:attrName>style.visibility</p:attrName>
                                        </p:attrNameLst>
                                      </p:cBhvr>
                                      <p:to>
                                        <p:strVal val="visible"/>
                                      </p:to>
                                    </p:set>
                                    <p:animEffect transition="in" filter="blinds(horizontal)">
                                      <p:cBhvr>
                                        <p:cTn id="40" dur="500"/>
                                        <p:tgtEl>
                                          <p:spTgt spid="24">
                                            <p:bg/>
                                          </p:spTgt>
                                        </p:tgtEl>
                                      </p:cBhvr>
                                    </p:animEffect>
                                  </p:childTnLst>
                                </p:cTn>
                              </p:par>
                              <p:par>
                                <p:cTn id="41" presetID="3" presetClass="entr" presetSubtype="10" fill="hold" grpId="0" nodeType="withEffect">
                                  <p:stCondLst>
                                    <p:cond delay="0"/>
                                  </p:stCondLst>
                                  <p:childTnLst>
                                    <p:set>
                                      <p:cBhvr>
                                        <p:cTn id="42" dur="1" fill="hold">
                                          <p:stCondLst>
                                            <p:cond delay="0"/>
                                          </p:stCondLst>
                                        </p:cTn>
                                        <p:tgtEl>
                                          <p:spTgt spid="24">
                                            <p:txEl>
                                              <p:pRg st="0" end="0"/>
                                            </p:txEl>
                                          </p:spTgt>
                                        </p:tgtEl>
                                        <p:attrNameLst>
                                          <p:attrName>style.visibility</p:attrName>
                                        </p:attrNameLst>
                                      </p:cBhvr>
                                      <p:to>
                                        <p:strVal val="visible"/>
                                      </p:to>
                                    </p:set>
                                    <p:animEffect transition="in" filter="blinds(horizontal)">
                                      <p:cBhvr>
                                        <p:cTn id="43" dur="500"/>
                                        <p:tgtEl>
                                          <p:spTgt spid="24">
                                            <p:txEl>
                                              <p:pRg st="0" end="0"/>
                                            </p:txEl>
                                          </p:spTgt>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3" presetClass="entr" presetSubtype="10" fill="hold" grpId="0" nodeType="clickEffect">
                                  <p:stCondLst>
                                    <p:cond delay="0"/>
                                  </p:stCondLst>
                                  <p:childTnLst>
                                    <p:set>
                                      <p:cBhvr>
                                        <p:cTn id="47" dur="1" fill="hold">
                                          <p:stCondLst>
                                            <p:cond delay="0"/>
                                          </p:stCondLst>
                                        </p:cTn>
                                        <p:tgtEl>
                                          <p:spTgt spid="25">
                                            <p:bg/>
                                          </p:spTgt>
                                        </p:tgtEl>
                                        <p:attrNameLst>
                                          <p:attrName>style.visibility</p:attrName>
                                        </p:attrNameLst>
                                      </p:cBhvr>
                                      <p:to>
                                        <p:strVal val="visible"/>
                                      </p:to>
                                    </p:set>
                                    <p:animEffect transition="in" filter="blinds(horizontal)">
                                      <p:cBhvr>
                                        <p:cTn id="48" dur="500"/>
                                        <p:tgtEl>
                                          <p:spTgt spid="25">
                                            <p:bg/>
                                          </p:spTgt>
                                        </p:tgtEl>
                                      </p:cBhvr>
                                    </p:animEffect>
                                  </p:childTnLst>
                                </p:cTn>
                              </p:par>
                              <p:par>
                                <p:cTn id="49" presetID="3" presetClass="entr" presetSubtype="10" fill="hold" grpId="0" nodeType="withEffect">
                                  <p:stCondLst>
                                    <p:cond delay="0"/>
                                  </p:stCondLst>
                                  <p:childTnLst>
                                    <p:set>
                                      <p:cBhvr>
                                        <p:cTn id="50" dur="1" fill="hold">
                                          <p:stCondLst>
                                            <p:cond delay="0"/>
                                          </p:stCondLst>
                                        </p:cTn>
                                        <p:tgtEl>
                                          <p:spTgt spid="25">
                                            <p:txEl>
                                              <p:pRg st="0" end="0"/>
                                            </p:txEl>
                                          </p:spTgt>
                                        </p:tgtEl>
                                        <p:attrNameLst>
                                          <p:attrName>style.visibility</p:attrName>
                                        </p:attrNameLst>
                                      </p:cBhvr>
                                      <p:to>
                                        <p:strVal val="visible"/>
                                      </p:to>
                                    </p:set>
                                    <p:animEffect transition="in" filter="blinds(horizontal)">
                                      <p:cBhvr>
                                        <p:cTn id="51" dur="5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5" grpId="0"/>
      <p:bldP spid="24" grpId="0" build="allAtOnce" animBg="1"/>
      <p:bldP spid="25" grpId="0" build="allAtOnce" animBg="1"/>
      <p:bldP spid="26" grpId="0" build="allAtOnce" animBg="1"/>
      <p:bldP spid="30" grpId="0"/>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Title 1"/>
          <p:cNvSpPr>
            <a:spLocks noGrp="1"/>
          </p:cNvSpPr>
          <p:nvPr>
            <p:ph type="title"/>
          </p:nvPr>
        </p:nvSpPr>
        <p:spPr/>
        <p:txBody>
          <a:bodyPr/>
          <a:lstStyle/>
          <a:p>
            <a:r>
              <a:rPr lang="en-US">
                <a:latin typeface="Garamond" charset="0"/>
              </a:rPr>
              <a:t>NAND Flash Error Model</a:t>
            </a:r>
          </a:p>
        </p:txBody>
      </p:sp>
      <p:pic>
        <p:nvPicPr>
          <p:cNvPr id="21299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3575" y="998538"/>
            <a:ext cx="2533650" cy="173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2995" name="TextBox 58"/>
          <p:cNvSpPr txBox="1">
            <a:spLocks noChangeArrowheads="1"/>
          </p:cNvSpPr>
          <p:nvPr/>
        </p:nvSpPr>
        <p:spPr bwMode="auto">
          <a:xfrm>
            <a:off x="3368675" y="1617663"/>
            <a:ext cx="2201863"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a:ln>
                  <a:noFill/>
                </a:ln>
                <a:solidFill>
                  <a:srgbClr val="FFFFFF"/>
                </a:solidFill>
                <a:effectLst/>
                <a:uLnTx/>
                <a:uFillTx/>
                <a:latin typeface="Arial" charset="0"/>
                <a:ea typeface="ＭＳ Ｐゴシック" charset="0"/>
              </a:rPr>
              <a:t>Noisy NAND</a:t>
            </a:r>
          </a:p>
        </p:txBody>
      </p:sp>
      <p:cxnSp>
        <p:nvCxnSpPr>
          <p:cNvPr id="212996" name="Straight Arrow Connector 7"/>
          <p:cNvCxnSpPr>
            <a:cxnSpLocks noChangeShapeType="1"/>
          </p:cNvCxnSpPr>
          <p:nvPr/>
        </p:nvCxnSpPr>
        <p:spPr bwMode="auto">
          <a:xfrm>
            <a:off x="2141538" y="1849438"/>
            <a:ext cx="1060450" cy="0"/>
          </a:xfrm>
          <a:prstGeom prst="straightConnector1">
            <a:avLst/>
          </a:prstGeom>
          <a:noFill/>
          <a:ln w="57150">
            <a:solidFill>
              <a:schemeClr val="tx1"/>
            </a:solidFill>
            <a:round/>
            <a:headEnd/>
            <a:tailEnd type="arrow" w="med" len="med"/>
          </a:ln>
          <a:extLst>
            <a:ext uri="{909E8E84-426E-40dd-AFC4-6F175D3DCCD1}">
              <a14:hiddenFill xmlns:a14="http://schemas.microsoft.com/office/drawing/2010/main" xmlns="">
                <a:noFill/>
              </a14:hiddenFill>
            </a:ext>
          </a:extLst>
        </p:spPr>
      </p:cxnSp>
      <p:cxnSp>
        <p:nvCxnSpPr>
          <p:cNvPr id="212997" name="Straight Arrow Connector 8"/>
          <p:cNvCxnSpPr>
            <a:cxnSpLocks noChangeShapeType="1"/>
          </p:cNvCxnSpPr>
          <p:nvPr/>
        </p:nvCxnSpPr>
        <p:spPr bwMode="auto">
          <a:xfrm>
            <a:off x="5683250" y="1843088"/>
            <a:ext cx="1060450" cy="0"/>
          </a:xfrm>
          <a:prstGeom prst="straightConnector1">
            <a:avLst/>
          </a:prstGeom>
          <a:noFill/>
          <a:ln w="57150">
            <a:solidFill>
              <a:schemeClr val="tx1"/>
            </a:solidFill>
            <a:round/>
            <a:headEnd/>
            <a:tailEnd type="arrow" w="med" len="med"/>
          </a:ln>
          <a:extLst>
            <a:ext uri="{909E8E84-426E-40dd-AFC4-6F175D3DCCD1}">
              <a14:hiddenFill xmlns:a14="http://schemas.microsoft.com/office/drawing/2010/main" xmlns="">
                <a:noFill/>
              </a14:hiddenFill>
            </a:ext>
          </a:extLst>
        </p:spPr>
      </p:cxnSp>
      <p:sp>
        <p:nvSpPr>
          <p:cNvPr id="212998" name="TextBox 67"/>
          <p:cNvSpPr txBox="1">
            <a:spLocks noChangeArrowheads="1"/>
          </p:cNvSpPr>
          <p:nvPr/>
        </p:nvSpPr>
        <p:spPr bwMode="auto">
          <a:xfrm>
            <a:off x="896938" y="1541463"/>
            <a:ext cx="10160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a:ln>
                  <a:noFill/>
                </a:ln>
                <a:solidFill>
                  <a:srgbClr val="000000"/>
                </a:solidFill>
                <a:effectLst/>
                <a:uLnTx/>
                <a:uFillTx/>
                <a:latin typeface="Arial" charset="0"/>
                <a:ea typeface="ＭＳ Ｐゴシック" charset="0"/>
              </a:rPr>
              <a:t>Write</a:t>
            </a:r>
          </a:p>
        </p:txBody>
      </p:sp>
      <p:sp>
        <p:nvSpPr>
          <p:cNvPr id="212999" name="TextBox 68"/>
          <p:cNvSpPr txBox="1">
            <a:spLocks noChangeArrowheads="1"/>
          </p:cNvSpPr>
          <p:nvPr/>
        </p:nvSpPr>
        <p:spPr bwMode="auto">
          <a:xfrm>
            <a:off x="6907213" y="1563688"/>
            <a:ext cx="1044575"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a:ln>
                  <a:noFill/>
                </a:ln>
                <a:solidFill>
                  <a:srgbClr val="000000"/>
                </a:solidFill>
                <a:effectLst/>
                <a:uLnTx/>
                <a:uFillTx/>
                <a:latin typeface="Arial" charset="0"/>
                <a:ea typeface="ＭＳ Ｐゴシック" charset="0"/>
              </a:rPr>
              <a:t>Read</a:t>
            </a:r>
          </a:p>
        </p:txBody>
      </p:sp>
      <p:sp>
        <p:nvSpPr>
          <p:cNvPr id="143369" name="TextBox 102"/>
          <p:cNvSpPr txBox="1">
            <a:spLocks noChangeArrowheads="1"/>
          </p:cNvSpPr>
          <p:nvPr/>
        </p:nvSpPr>
        <p:spPr bwMode="auto">
          <a:xfrm>
            <a:off x="1089025" y="2740918"/>
            <a:ext cx="696912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srgbClr val="3B812F"/>
                </a:solidFill>
                <a:effectLst/>
                <a:uLnTx/>
                <a:uFillTx/>
                <a:latin typeface="Arial" charset="0"/>
                <a:ea typeface="ＭＳ Ｐゴシック" charset="0"/>
              </a:rPr>
              <a:t>Experimentally characterize and model dominant errors</a:t>
            </a:r>
          </a:p>
        </p:txBody>
      </p:sp>
      <p:grpSp>
        <p:nvGrpSpPr>
          <p:cNvPr id="4" name="Group 3"/>
          <p:cNvGrpSpPr>
            <a:grpSpLocks/>
          </p:cNvGrpSpPr>
          <p:nvPr/>
        </p:nvGrpSpPr>
        <p:grpSpPr bwMode="auto">
          <a:xfrm>
            <a:off x="3549650" y="3617913"/>
            <a:ext cx="2174478" cy="912812"/>
            <a:chOff x="3549171" y="3617913"/>
            <a:chExt cx="2065817" cy="912812"/>
          </a:xfrm>
        </p:grpSpPr>
        <p:sp>
          <p:nvSpPr>
            <p:cNvPr id="15" name="Content Placeholder 2"/>
            <p:cNvSpPr txBox="1">
              <a:spLocks/>
            </p:cNvSpPr>
            <p:nvPr/>
          </p:nvSpPr>
          <p:spPr bwMode="auto">
            <a:xfrm>
              <a:off x="3549171" y="3673475"/>
              <a:ext cx="2059466" cy="638175"/>
            </a:xfrm>
            <a:prstGeom prst="rect">
              <a:avLst/>
            </a:prstGeom>
            <a:noFill/>
            <a:ln w="9525">
              <a:noFill/>
              <a:miter lim="800000"/>
              <a:headEnd/>
              <a:tailEnd/>
            </a:ln>
          </p:spPr>
          <p:txBody>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pPr marL="91440" marR="0" lvl="0" indent="-91440" algn="l" defTabSz="914400" rtl="0" eaLnBrk="0" fontAlgn="base" latinLnBrk="0" hangingPunct="0">
                <a:lnSpc>
                  <a:spcPct val="100000"/>
                </a:lnSpc>
                <a:spcBef>
                  <a:spcPct val="20000"/>
                </a:spcBef>
                <a:spcAft>
                  <a:spcPct val="0"/>
                </a:spcAft>
                <a:buClr>
                  <a:srgbClr val="400561"/>
                </a:buClr>
                <a:buSzTx/>
                <a:buFont typeface="Wingdings" charset="2"/>
                <a:buChar char="§"/>
                <a:tabLst/>
                <a:defRPr/>
              </a:pPr>
              <a:r>
                <a:rPr kumimoji="0" lang="en-US" sz="1600" b="1" i="0" u="none" strike="noStrike" kern="0" cap="none" spc="0" normalizeH="0" baseline="0" noProof="0" dirty="0">
                  <a:ln>
                    <a:noFill/>
                  </a:ln>
                  <a:solidFill>
                    <a:srgbClr val="000000"/>
                  </a:solidFill>
                  <a:effectLst/>
                  <a:uLnTx/>
                  <a:uFillTx/>
                  <a:latin typeface="Tahoma"/>
                  <a:ea typeface="ＭＳ Ｐゴシック" charset="-128"/>
                  <a:cs typeface="+mn-cs"/>
                </a:rPr>
                <a:t> Neighbor page </a:t>
              </a:r>
              <a:r>
                <a:rPr kumimoji="0" lang="en-US" sz="1600" b="1" i="0" u="none" strike="noStrike" kern="0" cap="none" spc="0" normalizeH="0" baseline="0" noProof="0" dirty="0" err="1">
                  <a:ln>
                    <a:noFill/>
                  </a:ln>
                  <a:solidFill>
                    <a:srgbClr val="000000"/>
                  </a:solidFill>
                  <a:effectLst/>
                  <a:uLnTx/>
                  <a:uFillTx/>
                  <a:latin typeface="Tahoma"/>
                  <a:ea typeface="ＭＳ Ｐゴシック" charset="-128"/>
                  <a:cs typeface="+mn-cs"/>
                </a:rPr>
                <a:t>prog</a:t>
              </a:r>
              <a:r>
                <a:rPr kumimoji="0" lang="en-US" sz="1600" b="1" i="0" u="none" strike="noStrike" kern="0" cap="none" spc="0" normalizeH="0" baseline="0" noProof="0" dirty="0">
                  <a:ln>
                    <a:noFill/>
                  </a:ln>
                  <a:solidFill>
                    <a:srgbClr val="000000"/>
                  </a:solidFill>
                  <a:effectLst/>
                  <a:uLnTx/>
                  <a:uFillTx/>
                  <a:latin typeface="Tahoma"/>
                  <a:ea typeface="ＭＳ Ｐゴシック" charset="-128"/>
                  <a:cs typeface="+mn-cs"/>
                </a:rPr>
                <a:t>/read (c-to-c interference)</a:t>
              </a:r>
            </a:p>
          </p:txBody>
        </p:sp>
        <p:sp>
          <p:nvSpPr>
            <p:cNvPr id="213022" name="Rounded Rectangle 30"/>
            <p:cNvSpPr>
              <a:spLocks noChangeArrowheads="1"/>
            </p:cNvSpPr>
            <p:nvPr/>
          </p:nvSpPr>
          <p:spPr bwMode="auto">
            <a:xfrm>
              <a:off x="3573463" y="3617913"/>
              <a:ext cx="2041525" cy="912812"/>
            </a:xfrm>
            <a:prstGeom prst="roundRect">
              <a:avLst>
                <a:gd name="adj" fmla="val 16667"/>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ahoma"/>
                <a:ea typeface="+mn-ea"/>
                <a:cs typeface="+mn-cs"/>
              </a:endParaRPr>
            </a:p>
          </p:txBody>
        </p:sp>
      </p:grpSp>
      <p:grpSp>
        <p:nvGrpSpPr>
          <p:cNvPr id="6" name="Group 5"/>
          <p:cNvGrpSpPr>
            <a:grpSpLocks/>
          </p:cNvGrpSpPr>
          <p:nvPr/>
        </p:nvGrpSpPr>
        <p:grpSpPr bwMode="auto">
          <a:xfrm>
            <a:off x="6175375" y="3624263"/>
            <a:ext cx="2043113" cy="912812"/>
            <a:chOff x="6175375" y="3624263"/>
            <a:chExt cx="2043113" cy="912812"/>
          </a:xfrm>
        </p:grpSpPr>
        <p:sp>
          <p:nvSpPr>
            <p:cNvPr id="16" name="Content Placeholder 2"/>
            <p:cNvSpPr txBox="1">
              <a:spLocks/>
            </p:cNvSpPr>
            <p:nvPr/>
          </p:nvSpPr>
          <p:spPr bwMode="auto">
            <a:xfrm>
              <a:off x="6413500" y="3871913"/>
              <a:ext cx="1566863" cy="433387"/>
            </a:xfrm>
            <a:prstGeom prst="rect">
              <a:avLst/>
            </a:prstGeom>
            <a:noFill/>
            <a:ln w="9525">
              <a:noFill/>
              <a:miter lim="800000"/>
              <a:headEnd/>
              <a:tailEnd/>
            </a:ln>
          </p:spPr>
          <p:txBody>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pPr marL="91440" marR="0" lvl="0" indent="-91440" algn="l" defTabSz="914400" rtl="0" eaLnBrk="0" fontAlgn="base" latinLnBrk="0" hangingPunct="0">
                <a:lnSpc>
                  <a:spcPct val="100000"/>
                </a:lnSpc>
                <a:spcBef>
                  <a:spcPct val="20000"/>
                </a:spcBef>
                <a:spcAft>
                  <a:spcPct val="0"/>
                </a:spcAft>
                <a:buClr>
                  <a:srgbClr val="400561"/>
                </a:buClr>
                <a:buSzTx/>
                <a:buFont typeface="Wingdings" charset="2"/>
                <a:buChar char="§"/>
                <a:tabLst/>
                <a:defRPr/>
              </a:pPr>
              <a:r>
                <a:rPr kumimoji="0" lang="en-US" sz="1600" b="1" i="0" u="none" strike="noStrike" kern="0" cap="none" spc="0" normalizeH="0" baseline="0" noProof="0" dirty="0">
                  <a:ln>
                    <a:noFill/>
                  </a:ln>
                  <a:solidFill>
                    <a:srgbClr val="000000"/>
                  </a:solidFill>
                  <a:effectLst/>
                  <a:uLnTx/>
                  <a:uFillTx/>
                  <a:latin typeface="Tahoma"/>
                  <a:ea typeface="ＭＳ Ｐゴシック" charset="-128"/>
                  <a:cs typeface="+mn-cs"/>
                </a:rPr>
                <a:t> Retention</a:t>
              </a:r>
            </a:p>
          </p:txBody>
        </p:sp>
        <p:sp>
          <p:nvSpPr>
            <p:cNvPr id="213020" name="Rounded Rectangle 28"/>
            <p:cNvSpPr>
              <a:spLocks noChangeArrowheads="1"/>
            </p:cNvSpPr>
            <p:nvPr/>
          </p:nvSpPr>
          <p:spPr bwMode="auto">
            <a:xfrm>
              <a:off x="6175375" y="3624263"/>
              <a:ext cx="2043113" cy="912812"/>
            </a:xfrm>
            <a:prstGeom prst="roundRect">
              <a:avLst>
                <a:gd name="adj" fmla="val 16667"/>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ahoma"/>
                <a:ea typeface="+mn-ea"/>
                <a:cs typeface="+mn-cs"/>
              </a:endParaRPr>
            </a:p>
          </p:txBody>
        </p:sp>
      </p:grpSp>
      <p:grpSp>
        <p:nvGrpSpPr>
          <p:cNvPr id="3" name="Group 2"/>
          <p:cNvGrpSpPr>
            <a:grpSpLocks/>
          </p:cNvGrpSpPr>
          <p:nvPr/>
        </p:nvGrpSpPr>
        <p:grpSpPr bwMode="auto">
          <a:xfrm>
            <a:off x="963613" y="3630613"/>
            <a:ext cx="2041525" cy="912812"/>
            <a:chOff x="963613" y="3630613"/>
            <a:chExt cx="2041525" cy="912812"/>
          </a:xfrm>
        </p:grpSpPr>
        <p:sp>
          <p:nvSpPr>
            <p:cNvPr id="14" name="Content Placeholder 2"/>
            <p:cNvSpPr txBox="1">
              <a:spLocks/>
            </p:cNvSpPr>
            <p:nvPr/>
          </p:nvSpPr>
          <p:spPr bwMode="auto">
            <a:xfrm>
              <a:off x="1027113" y="3767138"/>
              <a:ext cx="1978025" cy="638175"/>
            </a:xfrm>
            <a:prstGeom prst="rect">
              <a:avLst/>
            </a:prstGeom>
            <a:noFill/>
            <a:ln w="9525">
              <a:noFill/>
              <a:miter lim="800000"/>
              <a:headEnd/>
              <a:tailEnd/>
            </a:ln>
          </p:spPr>
          <p:txBody>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pPr marL="91440" marR="0" lvl="0" indent="-91440" algn="l" defTabSz="914400" rtl="0" eaLnBrk="0" fontAlgn="base" latinLnBrk="0" hangingPunct="0">
                <a:lnSpc>
                  <a:spcPct val="100000"/>
                </a:lnSpc>
                <a:spcBef>
                  <a:spcPct val="20000"/>
                </a:spcBef>
                <a:spcAft>
                  <a:spcPct val="0"/>
                </a:spcAft>
                <a:buClr>
                  <a:srgbClr val="400561"/>
                </a:buClr>
                <a:buSzTx/>
                <a:buFont typeface="Wingdings" charset="2"/>
                <a:buChar char="§"/>
                <a:tabLst/>
                <a:defRPr/>
              </a:pPr>
              <a:r>
                <a:rPr kumimoji="0" lang="en-US" sz="1600" b="1" i="0" u="none" strike="noStrike" kern="0" cap="none" spc="0" normalizeH="0" baseline="0" noProof="0" dirty="0">
                  <a:ln>
                    <a:noFill/>
                  </a:ln>
                  <a:solidFill>
                    <a:srgbClr val="000000"/>
                  </a:solidFill>
                  <a:effectLst/>
                  <a:uLnTx/>
                  <a:uFillTx/>
                  <a:latin typeface="Tahoma"/>
                  <a:ea typeface="ＭＳ Ｐゴシック" charset="-128"/>
                  <a:cs typeface="+mn-cs"/>
                </a:rPr>
                <a:t> Erase block</a:t>
              </a:r>
            </a:p>
            <a:p>
              <a:pPr marL="91440" marR="0" lvl="0" indent="-91440" algn="l" defTabSz="914400" rtl="0" eaLnBrk="0" fontAlgn="base" latinLnBrk="0" hangingPunct="0">
                <a:lnSpc>
                  <a:spcPct val="100000"/>
                </a:lnSpc>
                <a:spcBef>
                  <a:spcPct val="20000"/>
                </a:spcBef>
                <a:spcAft>
                  <a:spcPct val="0"/>
                </a:spcAft>
                <a:buClr>
                  <a:srgbClr val="400561"/>
                </a:buClr>
                <a:buSzTx/>
                <a:buFont typeface="Wingdings" charset="2"/>
                <a:buChar char="§"/>
                <a:tabLst/>
                <a:defRPr/>
              </a:pPr>
              <a:r>
                <a:rPr kumimoji="0" lang="en-US" sz="1600" b="1" i="0" u="none" strike="noStrike" kern="0" cap="none" spc="0" normalizeH="0" baseline="0" noProof="0" dirty="0">
                  <a:ln>
                    <a:noFill/>
                  </a:ln>
                  <a:solidFill>
                    <a:srgbClr val="000000"/>
                  </a:solidFill>
                  <a:effectLst/>
                  <a:uLnTx/>
                  <a:uFillTx/>
                  <a:latin typeface="Tahoma"/>
                  <a:ea typeface="ＭＳ Ｐゴシック" charset="-128"/>
                  <a:cs typeface="+mn-cs"/>
                </a:rPr>
                <a:t> Program page</a:t>
              </a:r>
            </a:p>
          </p:txBody>
        </p:sp>
        <p:sp>
          <p:nvSpPr>
            <p:cNvPr id="213018" name="Rounded Rectangle 26"/>
            <p:cNvSpPr>
              <a:spLocks noChangeArrowheads="1"/>
            </p:cNvSpPr>
            <p:nvPr/>
          </p:nvSpPr>
          <p:spPr bwMode="auto">
            <a:xfrm>
              <a:off x="963613" y="3630613"/>
              <a:ext cx="2041525" cy="912812"/>
            </a:xfrm>
            <a:prstGeom prst="roundRect">
              <a:avLst>
                <a:gd name="adj" fmla="val 16667"/>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ahoma"/>
                <a:ea typeface="+mn-ea"/>
                <a:cs typeface="+mn-cs"/>
              </a:endParaRPr>
            </a:p>
          </p:txBody>
        </p:sp>
      </p:grpSp>
      <p:cxnSp>
        <p:nvCxnSpPr>
          <p:cNvPr id="27670" name="Straight Arrow Connector 22"/>
          <p:cNvCxnSpPr>
            <a:cxnSpLocks noChangeShapeType="1"/>
            <a:stCxn id="213018" idx="3"/>
          </p:cNvCxnSpPr>
          <p:nvPr/>
        </p:nvCxnSpPr>
        <p:spPr bwMode="auto">
          <a:xfrm>
            <a:off x="3005138" y="4086225"/>
            <a:ext cx="561975" cy="4763"/>
          </a:xfrm>
          <a:prstGeom prst="straightConnector1">
            <a:avLst/>
          </a:prstGeom>
          <a:noFill/>
          <a:ln w="38100">
            <a:solidFill>
              <a:schemeClr val="tx1"/>
            </a:solidFill>
            <a:round/>
            <a:headEnd/>
            <a:tailEnd type="arrow" w="med" len="med"/>
          </a:ln>
          <a:extLst>
            <a:ext uri="{909E8E84-426E-40dd-AFC4-6F175D3DCCD1}">
              <a14:hiddenFill xmlns:a14="http://schemas.microsoft.com/office/drawing/2010/main" xmlns="">
                <a:noFill/>
              </a14:hiddenFill>
            </a:ext>
          </a:extLst>
        </p:spPr>
      </p:cxnSp>
      <p:cxnSp>
        <p:nvCxnSpPr>
          <p:cNvPr id="27671" name="Straight Arrow Connector 23"/>
          <p:cNvCxnSpPr>
            <a:cxnSpLocks noChangeShapeType="1"/>
          </p:cNvCxnSpPr>
          <p:nvPr/>
        </p:nvCxnSpPr>
        <p:spPr bwMode="auto">
          <a:xfrm>
            <a:off x="5608638" y="4092575"/>
            <a:ext cx="561975" cy="4763"/>
          </a:xfrm>
          <a:prstGeom prst="straightConnector1">
            <a:avLst/>
          </a:prstGeom>
          <a:noFill/>
          <a:ln w="38100">
            <a:solidFill>
              <a:schemeClr val="tx1"/>
            </a:solidFill>
            <a:round/>
            <a:headEnd/>
            <a:tailEnd type="arrow" w="med" len="med"/>
          </a:ln>
          <a:extLst>
            <a:ext uri="{909E8E84-426E-40dd-AFC4-6F175D3DCCD1}">
              <a14:hiddenFill xmlns:a14="http://schemas.microsoft.com/office/drawing/2010/main" xmlns="">
                <a:noFill/>
              </a14:hiddenFill>
            </a:ext>
          </a:extLst>
        </p:spPr>
      </p:cxnSp>
      <p:cxnSp>
        <p:nvCxnSpPr>
          <p:cNvPr id="213006" name="Straight Arrow Connector 24"/>
          <p:cNvCxnSpPr>
            <a:cxnSpLocks noChangeShapeType="1"/>
          </p:cNvCxnSpPr>
          <p:nvPr/>
        </p:nvCxnSpPr>
        <p:spPr bwMode="auto">
          <a:xfrm>
            <a:off x="390525" y="4092575"/>
            <a:ext cx="560388" cy="4763"/>
          </a:xfrm>
          <a:prstGeom prst="straightConnector1">
            <a:avLst/>
          </a:prstGeom>
          <a:noFill/>
          <a:ln w="38100">
            <a:solidFill>
              <a:schemeClr val="tx1"/>
            </a:solidFill>
            <a:round/>
            <a:headEnd/>
            <a:tailEnd type="arrow" w="med" len="med"/>
          </a:ln>
          <a:extLst>
            <a:ext uri="{909E8E84-426E-40dd-AFC4-6F175D3DCCD1}">
              <a14:hiddenFill xmlns:a14="http://schemas.microsoft.com/office/drawing/2010/main" xmlns="">
                <a:noFill/>
              </a14:hiddenFill>
            </a:ext>
          </a:extLst>
        </p:spPr>
      </p:cxnSp>
      <p:cxnSp>
        <p:nvCxnSpPr>
          <p:cNvPr id="213007" name="Straight Arrow Connector 25"/>
          <p:cNvCxnSpPr>
            <a:cxnSpLocks noChangeShapeType="1"/>
          </p:cNvCxnSpPr>
          <p:nvPr/>
        </p:nvCxnSpPr>
        <p:spPr bwMode="auto">
          <a:xfrm>
            <a:off x="8224838" y="4086225"/>
            <a:ext cx="560387" cy="4763"/>
          </a:xfrm>
          <a:prstGeom prst="straightConnector1">
            <a:avLst/>
          </a:prstGeom>
          <a:noFill/>
          <a:ln w="38100">
            <a:solidFill>
              <a:schemeClr val="tx1"/>
            </a:solidFill>
            <a:round/>
            <a:headEnd/>
            <a:tailEnd type="arrow" w="med" len="med"/>
          </a:ln>
          <a:extLst>
            <a:ext uri="{909E8E84-426E-40dd-AFC4-6F175D3DCCD1}">
              <a14:hiddenFill xmlns:a14="http://schemas.microsoft.com/office/drawing/2010/main" xmlns="">
                <a:noFill/>
              </a14:hiddenFill>
            </a:ext>
          </a:extLst>
        </p:spPr>
      </p:cxnSp>
      <p:sp>
        <p:nvSpPr>
          <p:cNvPr id="213008" name="TextBox 106"/>
          <p:cNvSpPr txBox="1">
            <a:spLocks noChangeArrowheads="1"/>
          </p:cNvSpPr>
          <p:nvPr/>
        </p:nvSpPr>
        <p:spPr bwMode="auto">
          <a:xfrm>
            <a:off x="139700" y="3713163"/>
            <a:ext cx="720725"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srgbClr val="000000"/>
                </a:solidFill>
                <a:effectLst/>
                <a:uLnTx/>
                <a:uFillTx/>
                <a:latin typeface="Arial" charset="0"/>
                <a:ea typeface="ＭＳ Ｐゴシック" charset="0"/>
              </a:rPr>
              <a:t>Write</a:t>
            </a:r>
          </a:p>
        </p:txBody>
      </p:sp>
      <p:sp>
        <p:nvSpPr>
          <p:cNvPr id="213009" name="TextBox 107"/>
          <p:cNvSpPr txBox="1">
            <a:spLocks noChangeArrowheads="1"/>
          </p:cNvSpPr>
          <p:nvPr/>
        </p:nvSpPr>
        <p:spPr bwMode="auto">
          <a:xfrm>
            <a:off x="8267700" y="3695700"/>
            <a:ext cx="736600"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srgbClr val="000000"/>
                </a:solidFill>
                <a:effectLst/>
                <a:uLnTx/>
                <a:uFillTx/>
                <a:latin typeface="Arial" charset="0"/>
                <a:ea typeface="ＭＳ Ｐゴシック" charset="0"/>
              </a:rPr>
              <a:t>Read</a:t>
            </a:r>
          </a:p>
        </p:txBody>
      </p:sp>
      <p:sp>
        <p:nvSpPr>
          <p:cNvPr id="33" name="TextBox 32"/>
          <p:cNvSpPr txBox="1">
            <a:spLocks noChangeArrowheads="1"/>
          </p:cNvSpPr>
          <p:nvPr/>
        </p:nvSpPr>
        <p:spPr bwMode="auto">
          <a:xfrm>
            <a:off x="79375" y="4581128"/>
            <a:ext cx="2836441" cy="1938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FF"/>
                </a:solidFill>
                <a:effectLst/>
                <a:uLnTx/>
                <a:uFillTx/>
                <a:latin typeface="Arial" charset="0"/>
                <a:ea typeface="ＭＳ Ｐゴシック" charset="0"/>
              </a:rPr>
              <a:t>Cai et al., </a:t>
            </a:r>
            <a:r>
              <a:rPr kumimoji="0" lang="ja-JP" altLang="en-US" sz="1200" b="0" i="0" u="none" strike="noStrike" kern="1200" cap="none" spc="0" normalizeH="0" baseline="0" noProof="0" dirty="0">
                <a:ln>
                  <a:noFill/>
                </a:ln>
                <a:solidFill>
                  <a:srgbClr val="0000FF"/>
                </a:solidFill>
                <a:effectLst/>
                <a:uLnTx/>
                <a:uFillTx/>
                <a:latin typeface="Arial" charset="0"/>
                <a:ea typeface="ＭＳ Ｐゴシック" charset="0"/>
              </a:rPr>
              <a:t>“</a:t>
            </a:r>
            <a:r>
              <a:rPr kumimoji="0" lang="en-US" altLang="ja-JP" sz="1200" b="0" i="0" u="none" strike="noStrike" kern="1200" cap="none" spc="0" normalizeH="0" baseline="0" noProof="0" dirty="0">
                <a:ln>
                  <a:noFill/>
                </a:ln>
                <a:solidFill>
                  <a:srgbClr val="0000FF"/>
                </a:solidFill>
                <a:effectLst/>
                <a:uLnTx/>
                <a:uFillTx/>
                <a:latin typeface="Arial" charset="0"/>
                <a:ea typeface="ＭＳ Ｐゴシック" charset="0"/>
              </a:rPr>
              <a:t>Threshold voltage distribution in MLC NAND Flash Memory: Characterization, Analysis, and Modeling</a:t>
            </a:r>
            <a:r>
              <a:rPr kumimoji="0" lang="ja-JP" altLang="en-US" sz="1200" b="0" i="0" u="none" strike="noStrike" kern="1200" cap="none" spc="0" normalizeH="0" baseline="0" noProof="0" dirty="0">
                <a:ln>
                  <a:noFill/>
                </a:ln>
                <a:solidFill>
                  <a:srgbClr val="0000FF"/>
                </a:solidFill>
                <a:effectLst/>
                <a:uLnTx/>
                <a:uFillTx/>
                <a:latin typeface="Arial" charset="0"/>
                <a:ea typeface="ＭＳ Ｐゴシック" charset="0"/>
              </a:rPr>
              <a:t>”</a:t>
            </a:r>
            <a:r>
              <a:rPr kumimoji="0" lang="en-US" altLang="ja-JP" sz="1200" b="0" i="0" u="none" strike="noStrike" kern="1200" cap="none" spc="0" normalizeH="0" baseline="0" noProof="0" dirty="0">
                <a:ln>
                  <a:noFill/>
                </a:ln>
                <a:solidFill>
                  <a:srgbClr val="0000FF"/>
                </a:solidFill>
                <a:effectLst/>
                <a:uLnTx/>
                <a:uFillTx/>
                <a:latin typeface="Arial" charset="0"/>
                <a:ea typeface="ＭＳ Ｐゴシック" charset="0"/>
              </a:rPr>
              <a:t>, </a:t>
            </a:r>
            <a:r>
              <a:rPr kumimoji="0" lang="en-US" altLang="ja-JP" sz="1200" b="1" i="0" u="none" strike="noStrike" kern="1200" cap="none" spc="0" normalizeH="0" baseline="0" noProof="0" dirty="0">
                <a:ln>
                  <a:noFill/>
                </a:ln>
                <a:solidFill>
                  <a:srgbClr val="0000FF"/>
                </a:solidFill>
                <a:effectLst/>
                <a:uLnTx/>
                <a:uFillTx/>
                <a:latin typeface="Arial" charset="0"/>
                <a:ea typeface="ＭＳ Ｐゴシック" charset="0"/>
              </a:rPr>
              <a:t>DATE 2013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0000FF"/>
              </a:solidFill>
              <a:effectLst/>
              <a:uLnTx/>
              <a:uFillTx/>
              <a:latin typeface="Arial" charset="0"/>
              <a:ea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FF"/>
                </a:solidFill>
                <a:effectLst/>
                <a:uLnTx/>
                <a:uFillTx/>
                <a:latin typeface="Arial" charset="0"/>
                <a:ea typeface="ＭＳ Ｐゴシック" charset="0"/>
              </a:rPr>
              <a:t>Cai et al., </a:t>
            </a:r>
            <a:r>
              <a:rPr kumimoji="0" lang="ja-JP" altLang="en-US" sz="1200" b="0" i="0" u="none" strike="noStrike" kern="1200" cap="none" spc="0" normalizeH="0" baseline="0" noProof="0" dirty="0">
                <a:ln>
                  <a:noFill/>
                </a:ln>
                <a:solidFill>
                  <a:srgbClr val="0000FF"/>
                </a:solidFill>
                <a:effectLst/>
                <a:uLnTx/>
                <a:uFillTx/>
                <a:latin typeface="Arial" charset="0"/>
                <a:ea typeface="ＭＳ Ｐゴシック" charset="0"/>
              </a:rPr>
              <a:t>“</a:t>
            </a:r>
            <a:r>
              <a:rPr kumimoji="0" lang="en-US" altLang="ja-JP" sz="1200" b="0" i="0" u="none" strike="noStrike" kern="1200" cap="none" spc="0" normalizeH="0" baseline="0" noProof="0" dirty="0">
                <a:ln>
                  <a:noFill/>
                </a:ln>
                <a:solidFill>
                  <a:srgbClr val="0000FF"/>
                </a:solidFill>
                <a:effectLst/>
                <a:uLnTx/>
                <a:uFillTx/>
                <a:latin typeface="Arial" charset="0"/>
                <a:ea typeface="ＭＳ Ｐゴシック" charset="0"/>
              </a:rPr>
              <a:t>Vulnerabilities in MLC NAND Flash Memory Programming: Experimental Analysis, Exploits, and Mitigation Techniques</a:t>
            </a:r>
            <a:r>
              <a:rPr kumimoji="0" lang="ja-JP" altLang="en-US" sz="1200" b="0" i="0" u="none" strike="noStrike" kern="1200" cap="none" spc="0" normalizeH="0" baseline="0" noProof="0" dirty="0">
                <a:ln>
                  <a:noFill/>
                </a:ln>
                <a:solidFill>
                  <a:srgbClr val="0000FF"/>
                </a:solidFill>
                <a:effectLst/>
                <a:uLnTx/>
                <a:uFillTx/>
                <a:latin typeface="Arial" charset="0"/>
                <a:ea typeface="ＭＳ Ｐゴシック" charset="0"/>
              </a:rPr>
              <a:t>”</a:t>
            </a:r>
            <a:r>
              <a:rPr kumimoji="0" lang="en-US" altLang="ja-JP" sz="1200" b="0" i="0" u="none" strike="noStrike" kern="1200" cap="none" spc="0" normalizeH="0" baseline="0" noProof="0" dirty="0">
                <a:ln>
                  <a:noFill/>
                </a:ln>
                <a:solidFill>
                  <a:srgbClr val="0000FF"/>
                </a:solidFill>
                <a:effectLst/>
                <a:uLnTx/>
                <a:uFillTx/>
                <a:latin typeface="Arial" charset="0"/>
                <a:ea typeface="ＭＳ Ｐゴシック" charset="0"/>
              </a:rPr>
              <a:t>, </a:t>
            </a:r>
            <a:r>
              <a:rPr kumimoji="0" lang="en-US" altLang="ja-JP" sz="1200" b="1" i="0" u="none" strike="noStrike" kern="1200" cap="none" spc="0" normalizeH="0" baseline="0" noProof="0" dirty="0">
                <a:ln>
                  <a:noFill/>
                </a:ln>
                <a:solidFill>
                  <a:srgbClr val="0000FF"/>
                </a:solidFill>
                <a:effectLst/>
                <a:uLnTx/>
                <a:uFillTx/>
                <a:latin typeface="Arial" charset="0"/>
                <a:ea typeface="ＭＳ Ｐゴシック" charset="0"/>
              </a:rPr>
              <a:t>HPCA 2017</a:t>
            </a:r>
            <a:endParaRPr kumimoji="0" lang="en-US" sz="1200" b="1" i="0" u="none" strike="noStrike" kern="1200" cap="none" spc="0" normalizeH="0" baseline="0" noProof="0" dirty="0">
              <a:ln>
                <a:noFill/>
              </a:ln>
              <a:solidFill>
                <a:srgbClr val="0000FF"/>
              </a:solidFill>
              <a:effectLst/>
              <a:uLnTx/>
              <a:uFillTx/>
              <a:latin typeface="Arial" charset="0"/>
              <a:ea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0000FF"/>
              </a:solidFill>
              <a:effectLst/>
              <a:uLnTx/>
              <a:uFillTx/>
              <a:latin typeface="Arial" charset="0"/>
              <a:ea typeface="ＭＳ Ｐゴシック" charset="0"/>
            </a:endParaRPr>
          </a:p>
        </p:txBody>
      </p:sp>
      <p:sp>
        <p:nvSpPr>
          <p:cNvPr id="35" name="TextBox 34"/>
          <p:cNvSpPr txBox="1">
            <a:spLocks noChangeArrowheads="1"/>
          </p:cNvSpPr>
          <p:nvPr/>
        </p:nvSpPr>
        <p:spPr bwMode="auto">
          <a:xfrm>
            <a:off x="5957888" y="4509120"/>
            <a:ext cx="3254375"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FF"/>
                </a:solidFill>
                <a:effectLst/>
                <a:uLnTx/>
                <a:uFillTx/>
                <a:latin typeface="Arial" charset="0"/>
                <a:ea typeface="ＭＳ Ｐゴシック" charset="0"/>
              </a:rPr>
              <a:t>Cai et al., </a:t>
            </a:r>
            <a:r>
              <a:rPr kumimoji="0" lang="ja-JP" altLang="en-US" sz="1200" b="0" i="0" u="none" strike="noStrike" kern="1200" cap="none" spc="0" normalizeH="0" baseline="0" noProof="0" dirty="0">
                <a:ln>
                  <a:noFill/>
                </a:ln>
                <a:solidFill>
                  <a:srgbClr val="0000FF"/>
                </a:solidFill>
                <a:effectLst/>
                <a:uLnTx/>
                <a:uFillTx/>
                <a:latin typeface="Arial" charset="0"/>
                <a:ea typeface="ＭＳ Ｐゴシック" charset="0"/>
              </a:rPr>
              <a:t>“</a:t>
            </a:r>
            <a:r>
              <a:rPr kumimoji="0" lang="en-US" altLang="ja-JP" sz="1200" b="0" i="0" u="none" strike="noStrike" kern="1200" cap="none" spc="0" normalizeH="0" baseline="0" noProof="0" dirty="0">
                <a:ln>
                  <a:noFill/>
                </a:ln>
                <a:solidFill>
                  <a:srgbClr val="0000FF"/>
                </a:solidFill>
                <a:effectLst/>
                <a:uLnTx/>
                <a:uFillTx/>
                <a:latin typeface="Arial" charset="0"/>
                <a:ea typeface="ＭＳ Ｐゴシック" charset="0"/>
              </a:rPr>
              <a:t>Flash Correct-and-Refresh: Retention-aware error management for increased flash memory lifetime</a:t>
            </a:r>
            <a:r>
              <a:rPr kumimoji="0" lang="ja-JP" altLang="en-US" sz="1200" b="0" i="0" u="none" strike="noStrike" kern="1200" cap="none" spc="0" normalizeH="0" baseline="0" noProof="0" dirty="0">
                <a:ln>
                  <a:noFill/>
                </a:ln>
                <a:solidFill>
                  <a:srgbClr val="0000FF"/>
                </a:solidFill>
                <a:effectLst/>
                <a:uLnTx/>
                <a:uFillTx/>
                <a:latin typeface="Arial" charset="0"/>
                <a:ea typeface="ＭＳ Ｐゴシック" charset="0"/>
              </a:rPr>
              <a:t>”</a:t>
            </a:r>
            <a:r>
              <a:rPr kumimoji="0" lang="en-US" altLang="ja-JP" sz="1200" b="0" i="0" u="none" strike="noStrike" kern="1200" cap="none" spc="0" normalizeH="0" baseline="0" noProof="0" dirty="0">
                <a:ln>
                  <a:noFill/>
                </a:ln>
                <a:solidFill>
                  <a:srgbClr val="0000FF"/>
                </a:solidFill>
                <a:effectLst/>
                <a:uLnTx/>
                <a:uFillTx/>
                <a:latin typeface="Arial" charset="0"/>
                <a:ea typeface="ＭＳ Ｐゴシック" charset="0"/>
              </a:rPr>
              <a:t>, </a:t>
            </a:r>
            <a:r>
              <a:rPr kumimoji="0" lang="en-US" altLang="ja-JP" sz="1200" b="1" i="0" u="none" strike="noStrike" kern="1200" cap="none" spc="0" normalizeH="0" baseline="0" noProof="0" dirty="0">
                <a:ln>
                  <a:noFill/>
                </a:ln>
                <a:solidFill>
                  <a:srgbClr val="0000FF"/>
                </a:solidFill>
                <a:effectLst/>
                <a:uLnTx/>
                <a:uFillTx/>
                <a:latin typeface="Arial" charset="0"/>
                <a:ea typeface="ＭＳ Ｐゴシック" charset="0"/>
              </a:rPr>
              <a:t>ICCD 2012</a:t>
            </a:r>
            <a:endParaRPr kumimoji="0" lang="en-US" sz="1200" b="1" i="0" u="none" strike="noStrike" kern="1200" cap="none" spc="0" normalizeH="0" baseline="0" noProof="0" dirty="0">
              <a:ln>
                <a:noFill/>
              </a:ln>
              <a:solidFill>
                <a:srgbClr val="0000FF"/>
              </a:solidFill>
              <a:effectLst/>
              <a:uLnTx/>
              <a:uFillTx/>
              <a:latin typeface="Arial" charset="0"/>
              <a:ea typeface="ＭＳ Ｐゴシック" charset="0"/>
            </a:endParaRPr>
          </a:p>
        </p:txBody>
      </p:sp>
      <p:sp>
        <p:nvSpPr>
          <p:cNvPr id="213012" name="Slide Number Placeholder 1"/>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0EE30EC-A97F-1C49-9637-E521652DD1DF}"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143</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
        <p:nvSpPr>
          <p:cNvPr id="32" name="TextBox 31"/>
          <p:cNvSpPr txBox="1">
            <a:spLocks noChangeArrowheads="1"/>
          </p:cNvSpPr>
          <p:nvPr/>
        </p:nvSpPr>
        <p:spPr bwMode="auto">
          <a:xfrm>
            <a:off x="2915817" y="4564285"/>
            <a:ext cx="3042072" cy="20621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FF"/>
                </a:solidFill>
                <a:effectLst/>
                <a:uLnTx/>
                <a:uFillTx/>
                <a:latin typeface="Arial" charset="0"/>
                <a:ea typeface="ＭＳ Ｐゴシック" charset="0"/>
              </a:rPr>
              <a:t>Cai et al., </a:t>
            </a:r>
            <a:r>
              <a:rPr kumimoji="0" lang="ja-JP" altLang="en-US" sz="1200" b="0" i="0" u="none" strike="noStrike" kern="1200" cap="none" spc="0" normalizeH="0" baseline="0" noProof="0" dirty="0">
                <a:ln>
                  <a:noFill/>
                </a:ln>
                <a:solidFill>
                  <a:srgbClr val="0000FF"/>
                </a:solidFill>
                <a:effectLst/>
                <a:uLnTx/>
                <a:uFillTx/>
                <a:latin typeface="Arial" charset="0"/>
                <a:ea typeface="ＭＳ Ｐゴシック" charset="0"/>
              </a:rPr>
              <a:t>“</a:t>
            </a:r>
            <a:r>
              <a:rPr kumimoji="0" lang="en-US" altLang="ja-JP" sz="1200" b="0" i="0" u="none" strike="noStrike" kern="1200" cap="none" spc="0" normalizeH="0" baseline="0" noProof="0" dirty="0">
                <a:ln>
                  <a:noFill/>
                </a:ln>
                <a:solidFill>
                  <a:srgbClr val="0000FF"/>
                </a:solidFill>
                <a:effectLst/>
                <a:uLnTx/>
                <a:uFillTx/>
                <a:latin typeface="Arial" charset="0"/>
                <a:ea typeface="ＭＳ Ｐゴシック" charset="0"/>
              </a:rPr>
              <a:t>Program Interference in MLC NAND Flash Memory: Characterization, Modeling, and Mitigation</a:t>
            </a:r>
            <a:r>
              <a:rPr kumimoji="0" lang="ja-JP" altLang="en-US" sz="1200" b="0" i="0" u="none" strike="noStrike" kern="1200" cap="none" spc="0" normalizeH="0" baseline="0" noProof="0" dirty="0">
                <a:ln>
                  <a:noFill/>
                </a:ln>
                <a:solidFill>
                  <a:srgbClr val="0000FF"/>
                </a:solidFill>
                <a:effectLst/>
                <a:uLnTx/>
                <a:uFillTx/>
                <a:latin typeface="Arial" charset="0"/>
                <a:ea typeface="ＭＳ Ｐゴシック" charset="0"/>
              </a:rPr>
              <a:t>”</a:t>
            </a:r>
            <a:r>
              <a:rPr kumimoji="0" lang="en-US" altLang="ja-JP" sz="1200" b="0" i="0" u="none" strike="noStrike" kern="1200" cap="none" spc="0" normalizeH="0" baseline="0" noProof="0" dirty="0">
                <a:ln>
                  <a:noFill/>
                </a:ln>
                <a:solidFill>
                  <a:srgbClr val="0000FF"/>
                </a:solidFill>
                <a:effectLst/>
                <a:uLnTx/>
                <a:uFillTx/>
                <a:latin typeface="Arial" charset="0"/>
                <a:ea typeface="ＭＳ Ｐゴシック" charset="0"/>
              </a:rPr>
              <a:t>, </a:t>
            </a:r>
            <a:r>
              <a:rPr kumimoji="0" lang="en-US" altLang="ja-JP" sz="1200" b="1" i="0" u="none" strike="noStrike" kern="1200" cap="none" spc="0" normalizeH="0" baseline="0" noProof="0" dirty="0">
                <a:ln>
                  <a:noFill/>
                </a:ln>
                <a:solidFill>
                  <a:srgbClr val="0000FF"/>
                </a:solidFill>
                <a:effectLst/>
                <a:uLnTx/>
                <a:uFillTx/>
                <a:latin typeface="Arial" charset="0"/>
                <a:ea typeface="ＭＳ Ｐゴシック" charset="0"/>
              </a:rPr>
              <a:t>ICCD 2013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 b="0" i="0" u="none" strike="noStrike" kern="1200" cap="none" spc="0" normalizeH="0" baseline="0" noProof="0" dirty="0">
              <a:ln>
                <a:noFill/>
              </a:ln>
              <a:solidFill>
                <a:srgbClr val="2C6123"/>
              </a:solidFill>
              <a:effectLst/>
              <a:uLnTx/>
              <a:uFillTx/>
              <a:latin typeface="Arial" charset="0"/>
              <a:ea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FF"/>
                </a:solidFill>
                <a:effectLst/>
                <a:uLnTx/>
                <a:uFillTx/>
                <a:latin typeface="Arial" charset="0"/>
                <a:ea typeface="ＭＳ Ｐゴシック" charset="0"/>
              </a:rPr>
              <a:t>Cai et al., “Neighbor-Cell Assisted Error Correction in MLC NAND Flash Memories”, </a:t>
            </a:r>
            <a:r>
              <a:rPr kumimoji="0" lang="en-US" sz="1200" b="1" i="0" u="none" strike="noStrike" kern="1200" cap="none" spc="0" normalizeH="0" baseline="0" noProof="0" dirty="0">
                <a:ln>
                  <a:noFill/>
                </a:ln>
                <a:solidFill>
                  <a:srgbClr val="0000FF"/>
                </a:solidFill>
                <a:effectLst/>
                <a:uLnTx/>
                <a:uFillTx/>
                <a:latin typeface="Arial" charset="0"/>
                <a:ea typeface="ＭＳ Ｐゴシック" charset="0"/>
              </a:rPr>
              <a:t>SIGMETRICS 2014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0000FF"/>
              </a:solidFill>
              <a:effectLst/>
              <a:uLnTx/>
              <a:uFillTx/>
              <a:latin typeface="Arial" charset="0"/>
              <a:ea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FF"/>
                </a:solidFill>
                <a:effectLst/>
                <a:uLnTx/>
                <a:uFillTx/>
                <a:latin typeface="Arial" charset="0"/>
                <a:ea typeface="ＭＳ Ｐゴシック" charset="0"/>
              </a:rPr>
              <a:t>Cai et al., “Read Disturb Errors in MLC NAND Flash Memory: Characterization and Mitigation”, </a:t>
            </a:r>
            <a:r>
              <a:rPr kumimoji="0" lang="en-US" sz="1200" b="1" i="0" u="none" strike="noStrike" kern="1200" cap="none" spc="0" normalizeH="0" baseline="0" noProof="0" dirty="0">
                <a:ln>
                  <a:noFill/>
                </a:ln>
                <a:solidFill>
                  <a:srgbClr val="0000FF"/>
                </a:solidFill>
                <a:effectLst/>
                <a:uLnTx/>
                <a:uFillTx/>
                <a:latin typeface="Arial" charset="0"/>
                <a:ea typeface="ＭＳ Ｐゴシック" charset="0"/>
              </a:rPr>
              <a:t>DSN 2015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0000FF"/>
              </a:solidFill>
              <a:effectLst/>
              <a:uLnTx/>
              <a:uFillTx/>
              <a:latin typeface="Arial" charset="0"/>
              <a:ea typeface="ＭＳ Ｐゴシック" charset="0"/>
            </a:endParaRPr>
          </a:p>
        </p:txBody>
      </p:sp>
      <p:sp>
        <p:nvSpPr>
          <p:cNvPr id="2" name="Rectangle 1"/>
          <p:cNvSpPr>
            <a:spLocks noChangeArrowheads="1"/>
          </p:cNvSpPr>
          <p:nvPr/>
        </p:nvSpPr>
        <p:spPr bwMode="auto">
          <a:xfrm>
            <a:off x="635000" y="3068960"/>
            <a:ext cx="80391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FF"/>
                </a:solidFill>
                <a:effectLst/>
                <a:uLnTx/>
                <a:uFillTx/>
                <a:latin typeface="Tahoma"/>
                <a:ea typeface="+mn-ea"/>
                <a:cs typeface="+mn-cs"/>
              </a:rPr>
              <a:t>Cai et al., “Error Patterns in MLC NAND Flash Memory: Measurement, Characterization, and Analysis””, </a:t>
            </a:r>
            <a:r>
              <a:rPr kumimoji="0" lang="en-US" sz="1200" b="1" i="0" u="none" strike="noStrike" kern="1200" cap="none" spc="0" normalizeH="0" baseline="0" noProof="0" dirty="0">
                <a:ln>
                  <a:noFill/>
                </a:ln>
                <a:solidFill>
                  <a:srgbClr val="0000FF"/>
                </a:solidFill>
                <a:effectLst/>
                <a:uLnTx/>
                <a:uFillTx/>
                <a:latin typeface="Tahoma"/>
                <a:ea typeface="+mn-ea"/>
                <a:cs typeface="+mn-cs"/>
              </a:rPr>
              <a:t>DATE 2012</a:t>
            </a:r>
          </a:p>
        </p:txBody>
      </p:sp>
      <p:sp>
        <p:nvSpPr>
          <p:cNvPr id="5" name="Rectangle 4"/>
          <p:cNvSpPr>
            <a:spLocks noChangeArrowheads="1"/>
          </p:cNvSpPr>
          <p:nvPr/>
        </p:nvSpPr>
        <p:spPr bwMode="auto">
          <a:xfrm>
            <a:off x="5956300" y="5130930"/>
            <a:ext cx="3022600"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FF"/>
                </a:solidFill>
                <a:effectLst/>
                <a:uLnTx/>
                <a:uFillTx/>
                <a:latin typeface="Tahoma"/>
                <a:ea typeface="+mn-ea"/>
                <a:cs typeface="Arial" charset="0"/>
              </a:rPr>
              <a:t>Cai et al., “Error Analysis and Retention-Aware Error Management for NAND Flash Memory”</a:t>
            </a:r>
            <a:r>
              <a:rPr kumimoji="0" lang="en-US" sz="1200" b="1" i="0" u="none" strike="noStrike" kern="1200" cap="none" spc="0" normalizeH="0" baseline="0" noProof="0" dirty="0">
                <a:ln>
                  <a:noFill/>
                </a:ln>
                <a:solidFill>
                  <a:srgbClr val="0000FF"/>
                </a:solidFill>
                <a:effectLst/>
                <a:uLnTx/>
                <a:uFillTx/>
                <a:latin typeface="Tahoma"/>
                <a:ea typeface="+mn-ea"/>
                <a:cs typeface="Arial" charset="0"/>
              </a:rPr>
              <a:t>, ITJ 2013</a:t>
            </a:r>
          </a:p>
        </p:txBody>
      </p:sp>
      <p:sp>
        <p:nvSpPr>
          <p:cNvPr id="34" name="Rectangle 33"/>
          <p:cNvSpPr>
            <a:spLocks noChangeArrowheads="1"/>
          </p:cNvSpPr>
          <p:nvPr/>
        </p:nvSpPr>
        <p:spPr bwMode="auto">
          <a:xfrm>
            <a:off x="5940152" y="5779002"/>
            <a:ext cx="3203848"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FF"/>
                </a:solidFill>
                <a:effectLst/>
                <a:uLnTx/>
                <a:uFillTx/>
                <a:latin typeface="Tahoma"/>
                <a:ea typeface="+mn-ea"/>
                <a:cs typeface="Arial" charset="0"/>
              </a:rPr>
              <a:t>Cai et al., “Data Retention in MLC NAND Flash Memory: Characterization, Optimization and Recovery”,</a:t>
            </a:r>
            <a:r>
              <a:rPr kumimoji="0" lang="en-US" sz="1200" b="1" i="0" u="none" strike="noStrike" kern="1200" cap="none" spc="0" normalizeH="0" baseline="0" noProof="0" dirty="0">
                <a:ln>
                  <a:noFill/>
                </a:ln>
                <a:solidFill>
                  <a:srgbClr val="0000FF"/>
                </a:solidFill>
                <a:effectLst/>
                <a:uLnTx/>
                <a:uFillTx/>
                <a:latin typeface="Tahoma"/>
                <a:ea typeface="+mn-ea"/>
                <a:cs typeface="Arial" charset="0"/>
              </a:rPr>
              <a:t> HPCA 2015</a:t>
            </a:r>
          </a:p>
        </p:txBody>
      </p:sp>
      <p:sp>
        <p:nvSpPr>
          <p:cNvPr id="37" name="Rectangle 36"/>
          <p:cNvSpPr>
            <a:spLocks noChangeArrowheads="1"/>
          </p:cNvSpPr>
          <p:nvPr/>
        </p:nvSpPr>
        <p:spPr bwMode="auto">
          <a:xfrm>
            <a:off x="251520" y="3255487"/>
            <a:ext cx="8784976"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FF"/>
                </a:solidFill>
                <a:effectLst/>
                <a:uLnTx/>
                <a:uFillTx/>
                <a:latin typeface="Tahoma"/>
                <a:ea typeface="+mn-ea"/>
                <a:cs typeface="+mn-cs"/>
              </a:rPr>
              <a:t>Luo et al., “Enabling Accurate and Practical Online Flash Channel Modeling for Modern MLC NAND Flash Memory”, </a:t>
            </a:r>
            <a:r>
              <a:rPr kumimoji="0" lang="en-US" sz="1200" b="1" i="0" u="none" strike="noStrike" kern="1200" cap="none" spc="0" normalizeH="0" baseline="0" noProof="0" dirty="0">
                <a:ln>
                  <a:noFill/>
                </a:ln>
                <a:solidFill>
                  <a:srgbClr val="0000FF"/>
                </a:solidFill>
                <a:effectLst/>
                <a:uLnTx/>
                <a:uFillTx/>
                <a:latin typeface="Tahoma"/>
                <a:ea typeface="+mn-ea"/>
                <a:cs typeface="+mn-cs"/>
              </a:rPr>
              <a:t>JSAC 2016</a:t>
            </a:r>
          </a:p>
        </p:txBody>
      </p:sp>
    </p:spTree>
    <p:extLst>
      <p:ext uri="{BB962C8B-B14F-4D97-AF65-F5344CB8AC3E}">
        <p14:creationId xmlns:p14="http://schemas.microsoft.com/office/powerpoint/2010/main" val="161144512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336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767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2"/>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7671"/>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69" grpId="0"/>
      <p:bldP spid="33" grpId="0"/>
      <p:bldP spid="35" grpId="0"/>
      <p:bldP spid="32" grpId="0"/>
      <p:bldP spid="2" grpId="0"/>
      <p:bldP spid="5" grpId="0"/>
      <p:bldP spid="34" grpId="0"/>
      <p:bldP spid="37" grpId="0"/>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Title 1"/>
          <p:cNvSpPr>
            <a:spLocks noGrp="1"/>
          </p:cNvSpPr>
          <p:nvPr>
            <p:ph type="title"/>
          </p:nvPr>
        </p:nvSpPr>
        <p:spPr/>
        <p:txBody>
          <a:bodyPr/>
          <a:lstStyle/>
          <a:p>
            <a:r>
              <a:rPr lang="en-US">
                <a:latin typeface="Garamond" charset="0"/>
              </a:rPr>
              <a:t>Our Goals and Approach</a:t>
            </a:r>
          </a:p>
        </p:txBody>
      </p:sp>
      <p:sp>
        <p:nvSpPr>
          <p:cNvPr id="3" name="Content Placeholder 2"/>
          <p:cNvSpPr>
            <a:spLocks noGrp="1"/>
          </p:cNvSpPr>
          <p:nvPr>
            <p:ph idx="1"/>
          </p:nvPr>
        </p:nvSpPr>
        <p:spPr/>
        <p:txBody>
          <a:bodyPr/>
          <a:lstStyle/>
          <a:p>
            <a:r>
              <a:rPr lang="en-US" dirty="0">
                <a:latin typeface="Tahoma" charset="0"/>
              </a:rPr>
              <a:t>Goals:</a:t>
            </a:r>
          </a:p>
          <a:p>
            <a:pPr lvl="1"/>
            <a:r>
              <a:rPr lang="en-US" dirty="0">
                <a:solidFill>
                  <a:srgbClr val="0000FF"/>
                </a:solidFill>
                <a:latin typeface="Tahoma" charset="0"/>
              </a:rPr>
              <a:t>Understand error mechanisms and develop reliable predictive models </a:t>
            </a:r>
            <a:r>
              <a:rPr lang="en-US" dirty="0">
                <a:latin typeface="Tahoma" charset="0"/>
              </a:rPr>
              <a:t>for MLC NAND flash memory errors</a:t>
            </a:r>
          </a:p>
          <a:p>
            <a:pPr lvl="1"/>
            <a:r>
              <a:rPr lang="en-US" dirty="0">
                <a:solidFill>
                  <a:srgbClr val="0000FF"/>
                </a:solidFill>
                <a:latin typeface="Tahoma" charset="0"/>
              </a:rPr>
              <a:t>Develop efficient error management techniques </a:t>
            </a:r>
            <a:r>
              <a:rPr lang="en-US" dirty="0">
                <a:latin typeface="Tahoma" charset="0"/>
              </a:rPr>
              <a:t>to mitigate errors and improve flash reliability and endurance</a:t>
            </a:r>
          </a:p>
          <a:p>
            <a:endParaRPr lang="en-US" dirty="0">
              <a:latin typeface="Tahoma" charset="0"/>
            </a:endParaRPr>
          </a:p>
          <a:p>
            <a:r>
              <a:rPr lang="en-US" dirty="0">
                <a:latin typeface="Tahoma" charset="0"/>
              </a:rPr>
              <a:t>Approach:</a:t>
            </a:r>
          </a:p>
          <a:p>
            <a:pPr lvl="1"/>
            <a:r>
              <a:rPr lang="en-US" dirty="0">
                <a:latin typeface="Tahoma" charset="0"/>
              </a:rPr>
              <a:t>Solid </a:t>
            </a:r>
            <a:r>
              <a:rPr lang="en-US" dirty="0">
                <a:solidFill>
                  <a:srgbClr val="FF0000"/>
                </a:solidFill>
                <a:latin typeface="Tahoma" charset="0"/>
              </a:rPr>
              <a:t>experimental analyses of errors in real MLC NAND flash </a:t>
            </a:r>
            <a:r>
              <a:rPr lang="en-US" dirty="0">
                <a:latin typeface="Tahoma" charset="0"/>
              </a:rPr>
              <a:t>memory </a:t>
            </a:r>
            <a:r>
              <a:rPr lang="en-US" dirty="0">
                <a:latin typeface="Tahoma" charset="0"/>
                <a:sym typeface="Wingdings" charset="0"/>
              </a:rPr>
              <a:t> drive the understanding and models</a:t>
            </a:r>
          </a:p>
          <a:p>
            <a:pPr lvl="1"/>
            <a:r>
              <a:rPr lang="en-US" dirty="0">
                <a:solidFill>
                  <a:srgbClr val="FF0000"/>
                </a:solidFill>
                <a:latin typeface="Tahoma" charset="0"/>
                <a:sym typeface="Wingdings" charset="0"/>
              </a:rPr>
              <a:t>Understanding, models, and creativity </a:t>
            </a:r>
            <a:r>
              <a:rPr lang="en-US" dirty="0">
                <a:latin typeface="Tahoma" charset="0"/>
                <a:sym typeface="Wingdings" charset="0"/>
              </a:rPr>
              <a:t> drive the new techniques</a:t>
            </a:r>
            <a:endParaRPr lang="en-US" dirty="0">
              <a:latin typeface="Tahoma" charset="0"/>
            </a:endParaRPr>
          </a:p>
          <a:p>
            <a:pPr lvl="1"/>
            <a:endParaRPr lang="en-US" dirty="0">
              <a:latin typeface="Tahoma" charset="0"/>
            </a:endParaRPr>
          </a:p>
          <a:p>
            <a:endParaRPr lang="en-US" dirty="0">
              <a:latin typeface="Tahoma" charset="0"/>
            </a:endParaRPr>
          </a:p>
        </p:txBody>
      </p:sp>
      <p:sp>
        <p:nvSpPr>
          <p:cNvPr id="214019"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0E853FF-C699-1F45-9011-37D75239EA89}"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144</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374662491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solidFill>
                  <a:srgbClr val="006633"/>
                </a:solidFill>
                <a:latin typeface="Garamond" charset="0"/>
              </a:rPr>
              <a:t>Experimental Testing Platform</a:t>
            </a:r>
            <a:endParaRPr lang="en-US" sz="3800" dirty="0"/>
          </a:p>
        </p:txBody>
      </p:sp>
      <p:pic>
        <p:nvPicPr>
          <p:cNvPr id="33" name="Picture 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081088"/>
            <a:ext cx="6858000" cy="4697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4" name="Group 46"/>
          <p:cNvGrpSpPr>
            <a:grpSpLocks/>
          </p:cNvGrpSpPr>
          <p:nvPr/>
        </p:nvGrpSpPr>
        <p:grpSpPr bwMode="auto">
          <a:xfrm>
            <a:off x="5181600" y="1995488"/>
            <a:ext cx="2101850" cy="1066800"/>
            <a:chOff x="3264" y="1536"/>
            <a:chExt cx="1324" cy="672"/>
          </a:xfrm>
        </p:grpSpPr>
        <p:sp>
          <p:nvSpPr>
            <p:cNvPr id="35" name="Rectangle 21"/>
            <p:cNvSpPr>
              <a:spLocks noChangeArrowheads="1"/>
            </p:cNvSpPr>
            <p:nvPr/>
          </p:nvSpPr>
          <p:spPr bwMode="auto">
            <a:xfrm>
              <a:off x="3264" y="2016"/>
              <a:ext cx="288" cy="192"/>
            </a:xfrm>
            <a:prstGeom prst="rect">
              <a:avLst/>
            </a:prstGeom>
            <a:noFill/>
            <a:ln w="28575">
              <a:solidFill>
                <a:srgbClr val="FFFF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99"/>
                </a:solidFill>
                <a:effectLst/>
                <a:uLnTx/>
                <a:uFillTx/>
                <a:latin typeface="Tahoma"/>
                <a:ea typeface="+mn-ea"/>
                <a:cs typeface="+mn-cs"/>
              </a:endParaRPr>
            </a:p>
          </p:txBody>
        </p:sp>
        <p:sp>
          <p:nvSpPr>
            <p:cNvPr id="36" name="Text Box 22"/>
            <p:cNvSpPr txBox="1">
              <a:spLocks noChangeArrowheads="1"/>
            </p:cNvSpPr>
            <p:nvPr/>
          </p:nvSpPr>
          <p:spPr bwMode="auto">
            <a:xfrm>
              <a:off x="3840" y="1536"/>
              <a:ext cx="748"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00"/>
                  </a:solidFill>
                  <a:effectLst/>
                  <a:uLnTx/>
                  <a:uFillTx/>
                  <a:latin typeface="Arial" charset="0"/>
                  <a:ea typeface="MS PGothic" charset="0"/>
                </a:rPr>
                <a:t>USB Jack</a:t>
              </a:r>
            </a:p>
          </p:txBody>
        </p:sp>
        <p:sp>
          <p:nvSpPr>
            <p:cNvPr id="37" name="Line 23"/>
            <p:cNvSpPr>
              <a:spLocks noChangeShapeType="1"/>
            </p:cNvSpPr>
            <p:nvPr/>
          </p:nvSpPr>
          <p:spPr bwMode="auto">
            <a:xfrm flipH="1">
              <a:off x="3552" y="1728"/>
              <a:ext cx="384" cy="288"/>
            </a:xfrm>
            <a:prstGeom prst="line">
              <a:avLst/>
            </a:prstGeom>
            <a:noFill/>
            <a:ln w="28575">
              <a:solidFill>
                <a:srgbClr val="FFFF00"/>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grpSp>
        <p:nvGrpSpPr>
          <p:cNvPr id="38" name="Group 47"/>
          <p:cNvGrpSpPr>
            <a:grpSpLocks/>
          </p:cNvGrpSpPr>
          <p:nvPr/>
        </p:nvGrpSpPr>
        <p:grpSpPr bwMode="auto">
          <a:xfrm>
            <a:off x="5538788" y="3233738"/>
            <a:ext cx="2392362" cy="984250"/>
            <a:chOff x="3489" y="2316"/>
            <a:chExt cx="1507" cy="620"/>
          </a:xfrm>
        </p:grpSpPr>
        <p:sp>
          <p:nvSpPr>
            <p:cNvPr id="39" name="Rectangle 24"/>
            <p:cNvSpPr>
              <a:spLocks noChangeArrowheads="1"/>
            </p:cNvSpPr>
            <p:nvPr/>
          </p:nvSpPr>
          <p:spPr bwMode="auto">
            <a:xfrm>
              <a:off x="3489" y="2696"/>
              <a:ext cx="288" cy="240"/>
            </a:xfrm>
            <a:prstGeom prst="rect">
              <a:avLst/>
            </a:prstGeom>
            <a:noFill/>
            <a:ln w="28575">
              <a:solidFill>
                <a:srgbClr val="FFFF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00"/>
                </a:solidFill>
                <a:effectLst/>
                <a:uLnTx/>
                <a:uFillTx/>
                <a:latin typeface="Tahoma"/>
                <a:ea typeface="+mn-ea"/>
                <a:cs typeface="+mn-cs"/>
              </a:endParaRPr>
            </a:p>
          </p:txBody>
        </p:sp>
        <p:sp>
          <p:nvSpPr>
            <p:cNvPr id="40" name="Text Box 25"/>
            <p:cNvSpPr txBox="1">
              <a:spLocks noChangeArrowheads="1"/>
            </p:cNvSpPr>
            <p:nvPr/>
          </p:nvSpPr>
          <p:spPr bwMode="auto">
            <a:xfrm>
              <a:off x="3846" y="2316"/>
              <a:ext cx="1150" cy="4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00"/>
                  </a:solidFill>
                  <a:effectLst/>
                  <a:uLnTx/>
                  <a:uFillTx/>
                  <a:latin typeface="Arial" charset="0"/>
                  <a:ea typeface="MS PGothic" charset="0"/>
                </a:rPr>
                <a:t>Virtex-II Pro</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00"/>
                  </a:solidFill>
                  <a:effectLst/>
                  <a:uLnTx/>
                  <a:uFillTx/>
                  <a:latin typeface="Arial" charset="0"/>
                  <a:ea typeface="MS PGothic" charset="0"/>
                </a:rPr>
                <a:t>(USB controller)</a:t>
              </a:r>
            </a:p>
          </p:txBody>
        </p:sp>
        <p:sp>
          <p:nvSpPr>
            <p:cNvPr id="41" name="Line 26"/>
            <p:cNvSpPr>
              <a:spLocks noChangeShapeType="1"/>
            </p:cNvSpPr>
            <p:nvPr/>
          </p:nvSpPr>
          <p:spPr bwMode="auto">
            <a:xfrm flipH="1">
              <a:off x="3738" y="2529"/>
              <a:ext cx="198" cy="153"/>
            </a:xfrm>
            <a:prstGeom prst="line">
              <a:avLst/>
            </a:prstGeom>
            <a:noFill/>
            <a:ln w="28575">
              <a:solidFill>
                <a:srgbClr val="FFFF00"/>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sp>
        <p:nvSpPr>
          <p:cNvPr id="42" name="Rectangle 27"/>
          <p:cNvSpPr>
            <a:spLocks noChangeArrowheads="1"/>
          </p:cNvSpPr>
          <p:nvPr/>
        </p:nvSpPr>
        <p:spPr bwMode="auto">
          <a:xfrm>
            <a:off x="5232400" y="4533900"/>
            <a:ext cx="838200" cy="838200"/>
          </a:xfrm>
          <a:prstGeom prst="rect">
            <a:avLst/>
          </a:prstGeom>
          <a:noFill/>
          <a:ln w="28575">
            <a:solidFill>
              <a:srgbClr val="FFFF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00"/>
              </a:solidFill>
              <a:effectLst/>
              <a:uLnTx/>
              <a:uFillTx/>
              <a:latin typeface="Tahoma"/>
              <a:ea typeface="+mn-ea"/>
              <a:cs typeface="+mn-cs"/>
            </a:endParaRPr>
          </a:p>
        </p:txBody>
      </p:sp>
      <p:sp>
        <p:nvSpPr>
          <p:cNvPr id="43" name="Text Box 28"/>
          <p:cNvSpPr txBox="1">
            <a:spLocks noChangeArrowheads="1"/>
          </p:cNvSpPr>
          <p:nvPr/>
        </p:nvSpPr>
        <p:spPr bwMode="auto">
          <a:xfrm>
            <a:off x="2857500" y="4021138"/>
            <a:ext cx="203835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00"/>
                </a:solidFill>
                <a:effectLst/>
                <a:uLnTx/>
                <a:uFillTx/>
                <a:latin typeface="Arial" charset="0"/>
                <a:ea typeface="MS PGothic" charset="0"/>
              </a:rPr>
              <a:t>Virtex-V FPGA</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00"/>
                </a:solidFill>
                <a:effectLst/>
                <a:uLnTx/>
                <a:uFillTx/>
                <a:latin typeface="Arial" charset="0"/>
                <a:ea typeface="MS PGothic" charset="0"/>
              </a:rPr>
              <a:t>(NAND Controller)</a:t>
            </a:r>
          </a:p>
        </p:txBody>
      </p:sp>
      <p:sp>
        <p:nvSpPr>
          <p:cNvPr id="44" name="Line 29"/>
          <p:cNvSpPr>
            <a:spLocks noChangeShapeType="1"/>
          </p:cNvSpPr>
          <p:nvPr/>
        </p:nvSpPr>
        <p:spPr bwMode="auto">
          <a:xfrm>
            <a:off x="4000500" y="4586288"/>
            <a:ext cx="1219200" cy="381000"/>
          </a:xfrm>
          <a:prstGeom prst="line">
            <a:avLst/>
          </a:prstGeom>
          <a:noFill/>
          <a:ln w="28575">
            <a:solidFill>
              <a:srgbClr val="FFFF00"/>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sp>
        <p:nvSpPr>
          <p:cNvPr id="45" name="Rectangle 30"/>
          <p:cNvSpPr>
            <a:spLocks noChangeArrowheads="1"/>
          </p:cNvSpPr>
          <p:nvPr/>
        </p:nvSpPr>
        <p:spPr bwMode="auto">
          <a:xfrm>
            <a:off x="6629400" y="4738688"/>
            <a:ext cx="381000" cy="228600"/>
          </a:xfrm>
          <a:prstGeom prst="rect">
            <a:avLst/>
          </a:prstGeom>
          <a:noFill/>
          <a:ln w="28575">
            <a:solidFill>
              <a:srgbClr val="FFFF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99"/>
              </a:solidFill>
              <a:effectLst/>
              <a:uLnTx/>
              <a:uFillTx/>
              <a:latin typeface="Tahoma"/>
              <a:ea typeface="+mn-ea"/>
              <a:cs typeface="+mn-cs"/>
            </a:endParaRPr>
          </a:p>
        </p:txBody>
      </p:sp>
      <p:sp>
        <p:nvSpPr>
          <p:cNvPr id="46" name="Line 32"/>
          <p:cNvSpPr>
            <a:spLocks noChangeShapeType="1"/>
          </p:cNvSpPr>
          <p:nvPr/>
        </p:nvSpPr>
        <p:spPr bwMode="auto">
          <a:xfrm flipH="1">
            <a:off x="6858000" y="4357688"/>
            <a:ext cx="228600" cy="381000"/>
          </a:xfrm>
          <a:prstGeom prst="line">
            <a:avLst/>
          </a:prstGeom>
          <a:noFill/>
          <a:ln w="28575">
            <a:solidFill>
              <a:srgbClr val="FFFF00"/>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nvGrpSpPr>
          <p:cNvPr id="47" name="Group 37"/>
          <p:cNvGrpSpPr>
            <a:grpSpLocks/>
          </p:cNvGrpSpPr>
          <p:nvPr/>
        </p:nvGrpSpPr>
        <p:grpSpPr bwMode="auto">
          <a:xfrm>
            <a:off x="228600" y="2833688"/>
            <a:ext cx="6858000" cy="2895600"/>
            <a:chOff x="144" y="2064"/>
            <a:chExt cx="4320" cy="1824"/>
          </a:xfrm>
        </p:grpSpPr>
        <p:sp>
          <p:nvSpPr>
            <p:cNvPr id="48" name="Rectangle 33"/>
            <p:cNvSpPr>
              <a:spLocks noChangeArrowheads="1"/>
            </p:cNvSpPr>
            <p:nvPr/>
          </p:nvSpPr>
          <p:spPr bwMode="auto">
            <a:xfrm>
              <a:off x="1056" y="2400"/>
              <a:ext cx="3408" cy="1488"/>
            </a:xfrm>
            <a:prstGeom prst="rect">
              <a:avLst/>
            </a:prstGeom>
            <a:noFill/>
            <a:ln w="28575">
              <a:solidFill>
                <a:srgbClr val="0000F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66CC"/>
                </a:solidFill>
                <a:effectLst/>
                <a:uLnTx/>
                <a:uFillTx/>
                <a:latin typeface="Tahoma"/>
                <a:ea typeface="+mn-ea"/>
                <a:cs typeface="+mn-cs"/>
              </a:endParaRPr>
            </a:p>
          </p:txBody>
        </p:sp>
        <p:sp>
          <p:nvSpPr>
            <p:cNvPr id="49" name="Text Box 34"/>
            <p:cNvSpPr txBox="1">
              <a:spLocks noChangeArrowheads="1"/>
            </p:cNvSpPr>
            <p:nvPr/>
          </p:nvSpPr>
          <p:spPr bwMode="auto">
            <a:xfrm>
              <a:off x="144" y="2064"/>
              <a:ext cx="1628"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FF"/>
                  </a:solidFill>
                  <a:effectLst/>
                  <a:uLnTx/>
                  <a:uFillTx/>
                  <a:latin typeface="Arial" charset="0"/>
                  <a:ea typeface="MS PGothic" charset="0"/>
                </a:rPr>
                <a:t>HAPS-52 Mother Board</a:t>
              </a:r>
            </a:p>
          </p:txBody>
        </p:sp>
        <p:sp>
          <p:nvSpPr>
            <p:cNvPr id="50" name="Line 35"/>
            <p:cNvSpPr>
              <a:spLocks noChangeShapeType="1"/>
            </p:cNvSpPr>
            <p:nvPr/>
          </p:nvSpPr>
          <p:spPr bwMode="auto">
            <a:xfrm>
              <a:off x="480" y="2256"/>
              <a:ext cx="528" cy="864"/>
            </a:xfrm>
            <a:prstGeom prst="line">
              <a:avLst/>
            </a:prstGeom>
            <a:noFill/>
            <a:ln w="28575">
              <a:solidFill>
                <a:srgbClr val="0000FF"/>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grpSp>
        <p:nvGrpSpPr>
          <p:cNvPr id="51" name="Group 41"/>
          <p:cNvGrpSpPr>
            <a:grpSpLocks/>
          </p:cNvGrpSpPr>
          <p:nvPr/>
        </p:nvGrpSpPr>
        <p:grpSpPr bwMode="auto">
          <a:xfrm>
            <a:off x="3276600" y="1309688"/>
            <a:ext cx="2819400" cy="3048000"/>
            <a:chOff x="2064" y="1104"/>
            <a:chExt cx="1776" cy="1920"/>
          </a:xfrm>
        </p:grpSpPr>
        <p:sp>
          <p:nvSpPr>
            <p:cNvPr id="52" name="Rectangle 38"/>
            <p:cNvSpPr>
              <a:spLocks noChangeArrowheads="1"/>
            </p:cNvSpPr>
            <p:nvPr/>
          </p:nvSpPr>
          <p:spPr bwMode="auto">
            <a:xfrm>
              <a:off x="3216" y="1680"/>
              <a:ext cx="624" cy="1344"/>
            </a:xfrm>
            <a:prstGeom prst="rect">
              <a:avLst/>
            </a:prstGeom>
            <a:noFill/>
            <a:ln w="28575">
              <a:solidFill>
                <a:srgbClr val="0000F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99"/>
                </a:solidFill>
                <a:effectLst/>
                <a:uLnTx/>
                <a:uFillTx/>
                <a:latin typeface="Tahoma"/>
                <a:ea typeface="+mn-ea"/>
                <a:cs typeface="+mn-cs"/>
              </a:endParaRPr>
            </a:p>
          </p:txBody>
        </p:sp>
        <p:sp>
          <p:nvSpPr>
            <p:cNvPr id="53" name="Text Box 39"/>
            <p:cNvSpPr txBox="1">
              <a:spLocks noChangeArrowheads="1"/>
            </p:cNvSpPr>
            <p:nvPr/>
          </p:nvSpPr>
          <p:spPr bwMode="auto">
            <a:xfrm>
              <a:off x="2064" y="1104"/>
              <a:ext cx="1468"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FF"/>
                  </a:solidFill>
                  <a:effectLst/>
                  <a:uLnTx/>
                  <a:uFillTx/>
                  <a:latin typeface="Arial" charset="0"/>
                  <a:ea typeface="MS PGothic" charset="0"/>
                </a:rPr>
                <a:t>USB Daughter Board</a:t>
              </a:r>
            </a:p>
          </p:txBody>
        </p:sp>
        <p:sp>
          <p:nvSpPr>
            <p:cNvPr id="54" name="Line 40"/>
            <p:cNvSpPr>
              <a:spLocks noChangeShapeType="1"/>
            </p:cNvSpPr>
            <p:nvPr/>
          </p:nvSpPr>
          <p:spPr bwMode="auto">
            <a:xfrm>
              <a:off x="2688" y="1296"/>
              <a:ext cx="528" cy="384"/>
            </a:xfrm>
            <a:prstGeom prst="line">
              <a:avLst/>
            </a:prstGeom>
            <a:noFill/>
            <a:ln w="28575">
              <a:solidFill>
                <a:srgbClr val="0000FF"/>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grpSp>
        <p:nvGrpSpPr>
          <p:cNvPr id="55" name="Group 45"/>
          <p:cNvGrpSpPr>
            <a:grpSpLocks/>
          </p:cNvGrpSpPr>
          <p:nvPr/>
        </p:nvGrpSpPr>
        <p:grpSpPr bwMode="auto">
          <a:xfrm>
            <a:off x="6172201" y="4433889"/>
            <a:ext cx="2852738" cy="1809750"/>
            <a:chOff x="3888" y="3072"/>
            <a:chExt cx="1797" cy="1140"/>
          </a:xfrm>
        </p:grpSpPr>
        <p:sp>
          <p:nvSpPr>
            <p:cNvPr id="56" name="Rectangle 42"/>
            <p:cNvSpPr>
              <a:spLocks noChangeArrowheads="1"/>
            </p:cNvSpPr>
            <p:nvPr/>
          </p:nvSpPr>
          <p:spPr bwMode="auto">
            <a:xfrm>
              <a:off x="3888" y="3072"/>
              <a:ext cx="528" cy="768"/>
            </a:xfrm>
            <a:prstGeom prst="rect">
              <a:avLst/>
            </a:prstGeom>
            <a:noFill/>
            <a:ln w="28575">
              <a:solidFill>
                <a:srgbClr val="0000F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99"/>
                </a:solidFill>
                <a:effectLst/>
                <a:uLnTx/>
                <a:uFillTx/>
                <a:latin typeface="Tahoma"/>
                <a:ea typeface="+mn-ea"/>
                <a:cs typeface="+mn-cs"/>
              </a:endParaRPr>
            </a:p>
          </p:txBody>
        </p:sp>
        <p:sp>
          <p:nvSpPr>
            <p:cNvPr id="57" name="Text Box 43"/>
            <p:cNvSpPr txBox="1">
              <a:spLocks noChangeArrowheads="1"/>
            </p:cNvSpPr>
            <p:nvPr/>
          </p:nvSpPr>
          <p:spPr bwMode="auto">
            <a:xfrm>
              <a:off x="4105" y="3981"/>
              <a:ext cx="1580"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FF"/>
                  </a:solidFill>
                  <a:effectLst/>
                  <a:uLnTx/>
                  <a:uFillTx/>
                  <a:latin typeface="Arial" charset="0"/>
                  <a:ea typeface="MS PGothic" charset="0"/>
                </a:rPr>
                <a:t>NAND Daughter Board</a:t>
              </a:r>
            </a:p>
          </p:txBody>
        </p:sp>
        <p:sp>
          <p:nvSpPr>
            <p:cNvPr id="58" name="Line 44"/>
            <p:cNvSpPr>
              <a:spLocks noChangeShapeType="1"/>
            </p:cNvSpPr>
            <p:nvPr/>
          </p:nvSpPr>
          <p:spPr bwMode="auto">
            <a:xfrm flipH="1" flipV="1">
              <a:off x="4176" y="3840"/>
              <a:ext cx="384" cy="192"/>
            </a:xfrm>
            <a:prstGeom prst="line">
              <a:avLst/>
            </a:prstGeom>
            <a:noFill/>
            <a:ln w="28575">
              <a:solidFill>
                <a:srgbClr val="0000FF"/>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sp>
        <p:nvSpPr>
          <p:cNvPr id="59" name="Rectangle 32"/>
          <p:cNvSpPr>
            <a:spLocks noChangeArrowheads="1"/>
          </p:cNvSpPr>
          <p:nvPr/>
        </p:nvSpPr>
        <p:spPr bwMode="auto">
          <a:xfrm>
            <a:off x="6388100" y="4511675"/>
            <a:ext cx="366713" cy="120650"/>
          </a:xfrm>
          <a:prstGeom prst="rect">
            <a:avLst/>
          </a:prstGeom>
          <a:solidFill>
            <a:srgbClr val="317131"/>
          </a:solidFill>
          <a:ln w="9525">
            <a:solidFill>
              <a:srgbClr val="006600"/>
            </a:solidFill>
            <a:round/>
            <a:headEnd/>
            <a:tailEnd/>
          </a:ln>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sp>
        <p:nvSpPr>
          <p:cNvPr id="60" name="Text Box 31"/>
          <p:cNvSpPr txBox="1">
            <a:spLocks noChangeArrowheads="1"/>
          </p:cNvSpPr>
          <p:nvPr/>
        </p:nvSpPr>
        <p:spPr bwMode="auto">
          <a:xfrm>
            <a:off x="6400800" y="3805238"/>
            <a:ext cx="1466850"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00"/>
                </a:solidFill>
                <a:effectLst/>
                <a:uLnTx/>
                <a:uFillTx/>
                <a:latin typeface="Arial" charset="0"/>
                <a:ea typeface="MS PGothic" charset="0"/>
              </a:rPr>
              <a:t>1x-nm</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00"/>
                </a:solidFill>
                <a:effectLst/>
                <a:uLnTx/>
                <a:uFillTx/>
                <a:latin typeface="Arial" charset="0"/>
                <a:ea typeface="MS PGothic" charset="0"/>
              </a:rPr>
              <a:t>NAND Flash</a:t>
            </a:r>
          </a:p>
        </p:txBody>
      </p:sp>
      <p:sp>
        <p:nvSpPr>
          <p:cNvPr id="61" name="Rectangle 60"/>
          <p:cNvSpPr/>
          <p:nvPr/>
        </p:nvSpPr>
        <p:spPr>
          <a:xfrm>
            <a:off x="-36512" y="5805264"/>
            <a:ext cx="6858001" cy="7386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6633"/>
                </a:solidFill>
                <a:effectLst/>
                <a:uLnTx/>
                <a:uFillTx/>
                <a:latin typeface="Tahoma"/>
                <a:ea typeface="+mn-ea"/>
                <a:cs typeface="+mn-cs"/>
              </a:rPr>
              <a:t>[DATE 2012, ICCD 2012, DATE 2013, ITJ 2013, ICCD 2013, SIGMETRICS 2014, HPCA 2015, DSN 2015, MSST 2015, JSAC 2016, HPCA 2017, DFRWS 2017,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6633"/>
                </a:solidFill>
                <a:effectLst/>
                <a:uLnTx/>
                <a:uFillTx/>
                <a:latin typeface="Tahoma"/>
                <a:ea typeface="+mn-ea"/>
                <a:cs typeface="+mn-cs"/>
              </a:rPr>
              <a:t>PIEEE’17, HPCA’18]</a:t>
            </a:r>
            <a:endParaRPr kumimoji="0" lang="en-US" sz="1400" b="0" i="0" u="none" strike="noStrike" kern="1200" cap="none" spc="0" normalizeH="0" baseline="0" noProof="0" dirty="0">
              <a:ln>
                <a:noFill/>
              </a:ln>
              <a:solidFill>
                <a:srgbClr val="000000"/>
              </a:solidFill>
              <a:effectLst/>
              <a:uLnTx/>
              <a:uFillTx/>
              <a:latin typeface="Tahoma"/>
              <a:ea typeface="+mn-ea"/>
              <a:cs typeface="+mn-cs"/>
            </a:endParaRPr>
          </a:p>
        </p:txBody>
      </p:sp>
      <p:sp>
        <p:nvSpPr>
          <p:cNvPr id="5" name="TextBox 4"/>
          <p:cNvSpPr txBox="1"/>
          <p:nvPr/>
        </p:nvSpPr>
        <p:spPr>
          <a:xfrm>
            <a:off x="-19422" y="6496146"/>
            <a:ext cx="933269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Cai+, “</a:t>
            </a:r>
            <a:r>
              <a:rPr kumimoji="0" lang="en-US" sz="1400" b="0" i="0" u="none" strike="noStrike" kern="1200" cap="none" spc="0" normalizeH="0" baseline="0" noProof="0" dirty="0">
                <a:ln>
                  <a:noFill/>
                </a:ln>
                <a:solidFill>
                  <a:srgbClr val="0000FF"/>
                </a:solidFill>
                <a:effectLst/>
                <a:uLnTx/>
                <a:uFillTx/>
                <a:latin typeface="Tahoma"/>
                <a:ea typeface="+mn-ea"/>
                <a:cs typeface="+mn-cs"/>
              </a:rPr>
              <a:t>Error Characterization, Mitigation, and Recovery in Flash Memory Based Solid State Drives</a:t>
            </a:r>
            <a:r>
              <a:rPr kumimoji="0" lang="en-US" sz="1400" b="0" i="0" u="none" strike="noStrike" kern="1200" cap="none" spc="0" normalizeH="0" baseline="0" noProof="0" dirty="0">
                <a:ln>
                  <a:noFill/>
                </a:ln>
                <a:solidFill>
                  <a:srgbClr val="000000"/>
                </a:solidFill>
                <a:effectLst/>
                <a:uLnTx/>
                <a:uFillTx/>
                <a:latin typeface="Tahoma"/>
                <a:ea typeface="+mn-ea"/>
                <a:cs typeface="+mn-cs"/>
              </a:rPr>
              <a:t>,” Proc. IEEE 2017.</a:t>
            </a:r>
          </a:p>
        </p:txBody>
      </p:sp>
    </p:spTree>
    <p:extLst>
      <p:ext uri="{BB962C8B-B14F-4D97-AF65-F5344CB8AC3E}">
        <p14:creationId xmlns:p14="http://schemas.microsoft.com/office/powerpoint/2010/main" val="177160617"/>
      </p:ext>
    </p:extLst>
  </p:cSld>
  <p:clrMapOvr>
    <a:masterClrMapping/>
  </p:clrMapOvr>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Title 1"/>
          <p:cNvSpPr>
            <a:spLocks noGrp="1"/>
          </p:cNvSpPr>
          <p:nvPr>
            <p:ph type="title"/>
          </p:nvPr>
        </p:nvSpPr>
        <p:spPr/>
        <p:txBody>
          <a:bodyPr/>
          <a:lstStyle/>
          <a:p>
            <a:r>
              <a:rPr lang="en-US">
                <a:latin typeface="Garamond" charset="0"/>
              </a:rPr>
              <a:t>NAND Flash Error Types</a:t>
            </a:r>
          </a:p>
        </p:txBody>
      </p:sp>
      <p:sp>
        <p:nvSpPr>
          <p:cNvPr id="3" name="Content Placeholder 2"/>
          <p:cNvSpPr>
            <a:spLocks noGrp="1"/>
          </p:cNvSpPr>
          <p:nvPr>
            <p:ph idx="1"/>
          </p:nvPr>
        </p:nvSpPr>
        <p:spPr>
          <a:xfrm>
            <a:off x="228600" y="1206500"/>
            <a:ext cx="8610600" cy="5041900"/>
          </a:xfrm>
        </p:spPr>
        <p:txBody>
          <a:bodyPr/>
          <a:lstStyle/>
          <a:p>
            <a:r>
              <a:rPr lang="en-US">
                <a:latin typeface="Tahoma" charset="0"/>
              </a:rPr>
              <a:t>Four types of errors [Cai+, DATE 2012]</a:t>
            </a:r>
          </a:p>
          <a:p>
            <a:endParaRPr lang="en-US">
              <a:latin typeface="Tahoma" charset="0"/>
            </a:endParaRPr>
          </a:p>
          <a:p>
            <a:r>
              <a:rPr lang="en-US">
                <a:latin typeface="Tahoma" charset="0"/>
              </a:rPr>
              <a:t>Caused by </a:t>
            </a:r>
            <a:r>
              <a:rPr lang="en-US">
                <a:solidFill>
                  <a:srgbClr val="FF0000"/>
                </a:solidFill>
                <a:latin typeface="Tahoma" charset="0"/>
              </a:rPr>
              <a:t>common flash operations</a:t>
            </a:r>
          </a:p>
          <a:p>
            <a:pPr lvl="1"/>
            <a:r>
              <a:rPr lang="en-US">
                <a:solidFill>
                  <a:srgbClr val="0000FF"/>
                </a:solidFill>
                <a:latin typeface="Tahoma" charset="0"/>
              </a:rPr>
              <a:t>Read</a:t>
            </a:r>
            <a:r>
              <a:rPr lang="en-US">
                <a:latin typeface="Tahoma" charset="0"/>
              </a:rPr>
              <a:t> errors</a:t>
            </a:r>
          </a:p>
          <a:p>
            <a:pPr lvl="1"/>
            <a:r>
              <a:rPr lang="en-US">
                <a:solidFill>
                  <a:srgbClr val="0000FF"/>
                </a:solidFill>
                <a:latin typeface="Tahoma" charset="0"/>
              </a:rPr>
              <a:t>Erase</a:t>
            </a:r>
            <a:r>
              <a:rPr lang="en-US">
                <a:latin typeface="Tahoma" charset="0"/>
              </a:rPr>
              <a:t> errors</a:t>
            </a:r>
          </a:p>
          <a:p>
            <a:pPr lvl="1"/>
            <a:r>
              <a:rPr lang="en-US">
                <a:solidFill>
                  <a:srgbClr val="0000FF"/>
                </a:solidFill>
                <a:latin typeface="Tahoma" charset="0"/>
              </a:rPr>
              <a:t>Program</a:t>
            </a:r>
            <a:r>
              <a:rPr lang="en-US">
                <a:latin typeface="Tahoma" charset="0"/>
              </a:rPr>
              <a:t> (interference) errors</a:t>
            </a:r>
          </a:p>
          <a:p>
            <a:pPr lvl="1"/>
            <a:endParaRPr lang="en-US">
              <a:latin typeface="Tahoma" charset="0"/>
            </a:endParaRPr>
          </a:p>
          <a:p>
            <a:r>
              <a:rPr lang="en-US">
                <a:latin typeface="Tahoma" charset="0"/>
              </a:rPr>
              <a:t>Caused by flash </a:t>
            </a:r>
            <a:r>
              <a:rPr lang="en-US">
                <a:solidFill>
                  <a:srgbClr val="FF0000"/>
                </a:solidFill>
                <a:latin typeface="Tahoma" charset="0"/>
              </a:rPr>
              <a:t>cell losing charge over time</a:t>
            </a:r>
          </a:p>
          <a:p>
            <a:pPr lvl="1"/>
            <a:r>
              <a:rPr lang="en-US">
                <a:solidFill>
                  <a:srgbClr val="0000FF"/>
                </a:solidFill>
                <a:latin typeface="Tahoma" charset="0"/>
              </a:rPr>
              <a:t>Retention</a:t>
            </a:r>
            <a:r>
              <a:rPr lang="en-US">
                <a:latin typeface="Tahoma" charset="0"/>
              </a:rPr>
              <a:t> errors</a:t>
            </a:r>
          </a:p>
          <a:p>
            <a:pPr lvl="2"/>
            <a:r>
              <a:rPr lang="en-US">
                <a:latin typeface="Tahoma" charset="0"/>
              </a:rPr>
              <a:t>Whether an error happens depends on required retention time</a:t>
            </a:r>
          </a:p>
          <a:p>
            <a:pPr lvl="2"/>
            <a:r>
              <a:rPr lang="en-US">
                <a:latin typeface="Tahoma" charset="0"/>
              </a:rPr>
              <a:t>Especially problematic in MLC flash because threshold voltage window to determine stored value is smaller</a:t>
            </a:r>
          </a:p>
          <a:p>
            <a:pPr lvl="2"/>
            <a:endParaRPr lang="en-US">
              <a:latin typeface="Tahoma" charset="0"/>
            </a:endParaRPr>
          </a:p>
        </p:txBody>
      </p:sp>
      <p:sp>
        <p:nvSpPr>
          <p:cNvPr id="221187"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F11EBAE-8EF2-2C41-8609-8DC2CFFBA5BE}"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146</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218340991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4257" name="Group 7"/>
          <p:cNvGrpSpPr>
            <a:grpSpLocks/>
          </p:cNvGrpSpPr>
          <p:nvPr/>
        </p:nvGrpSpPr>
        <p:grpSpPr bwMode="auto">
          <a:xfrm>
            <a:off x="63500" y="815975"/>
            <a:ext cx="9144000" cy="4351338"/>
            <a:chOff x="0" y="906463"/>
            <a:chExt cx="9144000" cy="4351337"/>
          </a:xfrm>
        </p:grpSpPr>
        <p:pic>
          <p:nvPicPr>
            <p:cNvPr id="224265" name="Picture 24" descr="all_errors.bmp"/>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906463"/>
              <a:ext cx="9144000" cy="4351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4266" name="Oval 15"/>
            <p:cNvSpPr>
              <a:spLocks noChangeArrowheads="1"/>
            </p:cNvSpPr>
            <p:nvPr/>
          </p:nvSpPr>
          <p:spPr bwMode="auto">
            <a:xfrm>
              <a:off x="7099300" y="1435100"/>
              <a:ext cx="469900" cy="1284288"/>
            </a:xfrm>
            <a:prstGeom prst="ellipse">
              <a:avLst/>
            </a:prstGeom>
            <a:noFill/>
            <a:ln w="28575">
              <a:solidFill>
                <a:schemeClr val="tx1"/>
              </a:solidFill>
              <a:prstDash val="dash"/>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224267" name="TextBox 16"/>
            <p:cNvSpPr txBox="1">
              <a:spLocks noChangeArrowheads="1"/>
            </p:cNvSpPr>
            <p:nvPr/>
          </p:nvSpPr>
          <p:spPr bwMode="auto">
            <a:xfrm>
              <a:off x="5118100" y="1104900"/>
              <a:ext cx="1749425"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ＭＳ Ｐゴシック" charset="0"/>
                </a:rPr>
                <a:t>retention errors</a:t>
              </a:r>
            </a:p>
          </p:txBody>
        </p:sp>
        <p:cxnSp>
          <p:nvCxnSpPr>
            <p:cNvPr id="224268" name="Straight Arrow Connector 22"/>
            <p:cNvCxnSpPr>
              <a:cxnSpLocks noChangeShapeType="1"/>
            </p:cNvCxnSpPr>
            <p:nvPr/>
          </p:nvCxnSpPr>
          <p:spPr bwMode="auto">
            <a:xfrm>
              <a:off x="6223000" y="1423988"/>
              <a:ext cx="876300" cy="469900"/>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xmlns="">
                  <a:noFill/>
                </a14:hiddenFill>
              </a:ext>
            </a:extLst>
          </p:spPr>
        </p:cxnSp>
      </p:grpSp>
      <p:sp>
        <p:nvSpPr>
          <p:cNvPr id="20483" name="Content Placeholder 14"/>
          <p:cNvSpPr>
            <a:spLocks noGrp="1"/>
          </p:cNvSpPr>
          <p:nvPr>
            <p:ph idx="1"/>
          </p:nvPr>
        </p:nvSpPr>
        <p:spPr>
          <a:xfrm>
            <a:off x="117475" y="4962525"/>
            <a:ext cx="8850313" cy="1344613"/>
          </a:xfrm>
        </p:spPr>
        <p:txBody>
          <a:bodyPr/>
          <a:lstStyle/>
          <a:p>
            <a:r>
              <a:rPr lang="en-US">
                <a:solidFill>
                  <a:srgbClr val="0000FF"/>
                </a:solidFill>
                <a:latin typeface="Tahoma" charset="0"/>
              </a:rPr>
              <a:t>Raw bit error rate increases exponentially with P/E cycles</a:t>
            </a:r>
          </a:p>
          <a:p>
            <a:r>
              <a:rPr lang="en-US">
                <a:solidFill>
                  <a:srgbClr val="0000FF"/>
                </a:solidFill>
                <a:latin typeface="Tahoma" charset="0"/>
              </a:rPr>
              <a:t>Retention errors are dominant </a:t>
            </a:r>
            <a:r>
              <a:rPr lang="en-US">
                <a:latin typeface="Tahoma" charset="0"/>
              </a:rPr>
              <a:t>(&gt;99% for 1-year ret. time)</a:t>
            </a:r>
          </a:p>
          <a:p>
            <a:r>
              <a:rPr lang="en-US">
                <a:solidFill>
                  <a:srgbClr val="0000FF"/>
                </a:solidFill>
                <a:latin typeface="Tahoma" charset="0"/>
              </a:rPr>
              <a:t>Retention errors increase with retention time requirement</a:t>
            </a:r>
          </a:p>
          <a:p>
            <a:endParaRPr lang="en-US">
              <a:latin typeface="Tahoma" charset="0"/>
            </a:endParaRPr>
          </a:p>
        </p:txBody>
      </p:sp>
      <p:sp>
        <p:nvSpPr>
          <p:cNvPr id="224259" name="Title 1"/>
          <p:cNvSpPr>
            <a:spLocks noGrp="1"/>
          </p:cNvSpPr>
          <p:nvPr>
            <p:ph type="title"/>
          </p:nvPr>
        </p:nvSpPr>
        <p:spPr>
          <a:xfrm>
            <a:off x="228600" y="152400"/>
            <a:ext cx="8915400" cy="1066800"/>
          </a:xfrm>
        </p:spPr>
        <p:txBody>
          <a:bodyPr/>
          <a:lstStyle/>
          <a:p>
            <a:r>
              <a:rPr lang="en-US">
                <a:latin typeface="Garamond" charset="0"/>
              </a:rPr>
              <a:t>Observations: Flash Error Analysis</a:t>
            </a:r>
          </a:p>
        </p:txBody>
      </p:sp>
      <p:sp>
        <p:nvSpPr>
          <p:cNvPr id="224260"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8E76C40-A8C2-6749-A54E-AD8A0DE3FDE0}"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147</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
        <p:nvSpPr>
          <p:cNvPr id="224261" name="TextBox 1"/>
          <p:cNvSpPr txBox="1">
            <a:spLocks noChangeArrowheads="1"/>
          </p:cNvSpPr>
          <p:nvPr/>
        </p:nvSpPr>
        <p:spPr bwMode="auto">
          <a:xfrm>
            <a:off x="3543300" y="4673600"/>
            <a:ext cx="1312863" cy="36988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ＭＳ Ｐゴシック" charset="0"/>
              </a:rPr>
              <a:t>P/E Cycles</a:t>
            </a:r>
          </a:p>
        </p:txBody>
      </p:sp>
      <p:sp>
        <p:nvSpPr>
          <p:cNvPr id="11" name="TextBox 10"/>
          <p:cNvSpPr txBox="1"/>
          <p:nvPr/>
        </p:nvSpPr>
        <p:spPr>
          <a:xfrm>
            <a:off x="-850900" y="2679700"/>
            <a:ext cx="2108758" cy="369332"/>
          </a:xfrm>
          <a:prstGeom prst="rect">
            <a:avLst/>
          </a:prstGeom>
          <a:solidFill>
            <a:schemeClr val="bg1"/>
          </a:solidFill>
          <a:scene3d>
            <a:camera prst="orthographicFront">
              <a:rot lat="0" lon="0" rev="5400000"/>
            </a:camera>
            <a:lightRig rig="threePt" dir="t"/>
          </a:scene3d>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Raw Bit Error Rate</a:t>
            </a:r>
          </a:p>
        </p:txBody>
      </p:sp>
      <p:sp>
        <p:nvSpPr>
          <p:cNvPr id="224263" name="TextBox 1"/>
          <p:cNvSpPr txBox="1">
            <a:spLocks noChangeArrowheads="1"/>
          </p:cNvSpPr>
          <p:nvPr/>
        </p:nvSpPr>
        <p:spPr bwMode="auto">
          <a:xfrm>
            <a:off x="1371600" y="6464300"/>
            <a:ext cx="6988175"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ＭＳ Ｐゴシック" charset="0"/>
              </a:rPr>
              <a:t>Cai et al., </a:t>
            </a:r>
            <a:r>
              <a:rPr kumimoji="0" lang="en-US" sz="1800" b="0" i="0" u="none" strike="noStrike" kern="1200" cap="none" spc="0" normalizeH="0" baseline="0" noProof="0">
                <a:ln>
                  <a:noFill/>
                </a:ln>
                <a:solidFill>
                  <a:srgbClr val="0000FF"/>
                </a:solidFill>
                <a:effectLst/>
                <a:uLnTx/>
                <a:uFillTx/>
                <a:latin typeface="Arial" charset="0"/>
                <a:ea typeface="ＭＳ Ｐゴシック" charset="0"/>
              </a:rPr>
              <a:t>Error Patterns in MLC NAND Flash Memory</a:t>
            </a:r>
            <a:r>
              <a:rPr kumimoji="0" lang="en-US" sz="1800" b="0" i="0" u="none" strike="noStrike" kern="1200" cap="none" spc="0" normalizeH="0" baseline="0" noProof="0">
                <a:ln>
                  <a:noFill/>
                </a:ln>
                <a:solidFill>
                  <a:srgbClr val="000000"/>
                </a:solidFill>
                <a:effectLst/>
                <a:uLnTx/>
                <a:uFillTx/>
                <a:latin typeface="Arial" charset="0"/>
                <a:ea typeface="ＭＳ Ｐゴシック" charset="0"/>
              </a:rPr>
              <a:t>, DATE 2012.</a:t>
            </a:r>
          </a:p>
        </p:txBody>
      </p:sp>
    </p:spTree>
    <p:extLst>
      <p:ext uri="{BB962C8B-B14F-4D97-AF65-F5344CB8AC3E}">
        <p14:creationId xmlns:p14="http://schemas.microsoft.com/office/powerpoint/2010/main" val="374216636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048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048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048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Title 1"/>
          <p:cNvSpPr>
            <a:spLocks noGrp="1"/>
          </p:cNvSpPr>
          <p:nvPr>
            <p:ph type="title"/>
          </p:nvPr>
        </p:nvSpPr>
        <p:spPr/>
        <p:txBody>
          <a:bodyPr/>
          <a:lstStyle/>
          <a:p>
            <a:r>
              <a:rPr lang="en-US">
                <a:latin typeface="Garamond" charset="0"/>
              </a:rPr>
              <a:t>More on Flash Error Analysis</a:t>
            </a:r>
          </a:p>
        </p:txBody>
      </p:sp>
      <p:sp>
        <p:nvSpPr>
          <p:cNvPr id="229378" name="Content Placeholder 2"/>
          <p:cNvSpPr>
            <a:spLocks noGrp="1"/>
          </p:cNvSpPr>
          <p:nvPr>
            <p:ph idx="1"/>
          </p:nvPr>
        </p:nvSpPr>
        <p:spPr>
          <a:xfrm>
            <a:off x="228600" y="1124744"/>
            <a:ext cx="8610600" cy="4876800"/>
          </a:xfrm>
        </p:spPr>
        <p:txBody>
          <a:bodyPr/>
          <a:lstStyle/>
          <a:p>
            <a:r>
              <a:rPr lang="en-US" dirty="0">
                <a:latin typeface="Tahoma" charset="0"/>
              </a:rPr>
              <a:t>Yu Cai, Erich F. </a:t>
            </a:r>
            <a:r>
              <a:rPr lang="en-US" dirty="0" err="1">
                <a:latin typeface="Tahoma" charset="0"/>
              </a:rPr>
              <a:t>Haratsch</a:t>
            </a:r>
            <a:r>
              <a:rPr lang="en-US" dirty="0">
                <a:latin typeface="Tahoma" charset="0"/>
              </a:rPr>
              <a:t>, Onur Mutlu, and Ken Mai,</a:t>
            </a:r>
            <a:br>
              <a:rPr lang="en-US" dirty="0">
                <a:latin typeface="Tahoma" charset="0"/>
              </a:rPr>
            </a:br>
            <a:r>
              <a:rPr lang="en-US" b="1" dirty="0">
                <a:latin typeface="Tahoma" charset="0"/>
                <a:hlinkClick r:id="rId2"/>
              </a:rPr>
              <a:t>"Error Patterns in MLC NAND Flash Memory: Measurement, Characterization, and Analysis"</a:t>
            </a:r>
            <a:r>
              <a:rPr lang="en-US" dirty="0">
                <a:latin typeface="Tahoma" charset="0"/>
              </a:rPr>
              <a:t> </a:t>
            </a:r>
            <a:br>
              <a:rPr lang="en-US" dirty="0">
                <a:latin typeface="Tahoma" charset="0"/>
              </a:rPr>
            </a:br>
            <a:r>
              <a:rPr lang="en-US" i="1" dirty="0">
                <a:latin typeface="Tahoma" charset="0"/>
              </a:rPr>
              <a:t>Proceedings of the </a:t>
            </a:r>
            <a:r>
              <a:rPr lang="en-US" i="1" dirty="0">
                <a:latin typeface="Tahoma" charset="0"/>
                <a:hlinkClick r:id="rId3"/>
              </a:rPr>
              <a:t>Design, Automation, and Test in Europe Conference</a:t>
            </a:r>
            <a:r>
              <a:rPr lang="en-US" i="1" dirty="0">
                <a:latin typeface="Tahoma" charset="0"/>
              </a:rPr>
              <a:t> (</a:t>
            </a:r>
            <a:r>
              <a:rPr lang="en-US" b="1" i="1" dirty="0">
                <a:latin typeface="Tahoma" charset="0"/>
              </a:rPr>
              <a:t>DATE</a:t>
            </a:r>
            <a:r>
              <a:rPr lang="en-US" i="1" dirty="0">
                <a:latin typeface="Tahoma" charset="0"/>
              </a:rPr>
              <a:t>)</a:t>
            </a:r>
            <a:r>
              <a:rPr lang="en-US" dirty="0">
                <a:latin typeface="Tahoma" charset="0"/>
              </a:rPr>
              <a:t>, Dresden, Germany, March 2012. </a:t>
            </a:r>
            <a:r>
              <a:rPr lang="en-US" dirty="0">
                <a:latin typeface="Tahoma" charset="0"/>
                <a:hlinkClick r:id="rId4"/>
              </a:rPr>
              <a:t>Slides (ppt)</a:t>
            </a:r>
            <a:endParaRPr lang="en-US" dirty="0">
              <a:latin typeface="Tahoma" charset="0"/>
            </a:endParaRPr>
          </a:p>
          <a:p>
            <a:endParaRPr lang="en-US" dirty="0">
              <a:latin typeface="Tahoma" charset="0"/>
            </a:endParaRPr>
          </a:p>
          <a:p>
            <a:endParaRPr lang="en-US" dirty="0">
              <a:latin typeface="Tahoma" charset="0"/>
            </a:endParaRPr>
          </a:p>
        </p:txBody>
      </p:sp>
      <p:sp>
        <p:nvSpPr>
          <p:cNvPr id="229379"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FC5A756-10A1-6C48-8C00-705E2B8E71EB}"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148</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2" name="Picture 1"/>
          <p:cNvPicPr>
            <a:picLocks noChangeAspect="1"/>
          </p:cNvPicPr>
          <p:nvPr/>
        </p:nvPicPr>
        <p:blipFill>
          <a:blip r:embed="rId5"/>
          <a:stretch>
            <a:fillRect/>
          </a:stretch>
        </p:blipFill>
        <p:spPr>
          <a:xfrm>
            <a:off x="0" y="3998757"/>
            <a:ext cx="9144000" cy="2094539"/>
          </a:xfrm>
          <a:prstGeom prst="rect">
            <a:avLst/>
          </a:prstGeom>
        </p:spPr>
      </p:pic>
    </p:spTree>
    <p:extLst>
      <p:ext uri="{BB962C8B-B14F-4D97-AF65-F5344CB8AC3E}">
        <p14:creationId xmlns:p14="http://schemas.microsoft.com/office/powerpoint/2010/main" val="2342041914"/>
      </p:ext>
    </p:extLst>
  </p:cSld>
  <p:clrMapOvr>
    <a:masterClrMapping/>
  </p:clrMapOvr>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Solution to Retention Errors</a:t>
            </a:r>
          </a:p>
        </p:txBody>
      </p:sp>
      <p:sp>
        <p:nvSpPr>
          <p:cNvPr id="3" name="Content Placeholder 2"/>
          <p:cNvSpPr>
            <a:spLocks noGrp="1"/>
          </p:cNvSpPr>
          <p:nvPr>
            <p:ph idx="1"/>
          </p:nvPr>
        </p:nvSpPr>
        <p:spPr>
          <a:xfrm>
            <a:off x="228600" y="1124744"/>
            <a:ext cx="8610600" cy="4979640"/>
          </a:xfrm>
        </p:spPr>
        <p:txBody>
          <a:bodyPr/>
          <a:lstStyle/>
          <a:p>
            <a:r>
              <a:rPr lang="en-US" dirty="0"/>
              <a:t>Refresh periodically</a:t>
            </a:r>
          </a:p>
          <a:p>
            <a:endParaRPr lang="en-US" dirty="0"/>
          </a:p>
          <a:p>
            <a:r>
              <a:rPr lang="en-US" dirty="0"/>
              <a:t>Change the period based on P/E cycle </a:t>
            </a:r>
            <a:r>
              <a:rPr lang="en-US" dirty="0" err="1"/>
              <a:t>wearout</a:t>
            </a:r>
            <a:endParaRPr lang="en-US" dirty="0"/>
          </a:p>
          <a:p>
            <a:pPr lvl="1"/>
            <a:r>
              <a:rPr lang="en-US" dirty="0"/>
              <a:t>Refresh more often at higher P/E cycles</a:t>
            </a:r>
          </a:p>
          <a:p>
            <a:endParaRPr lang="en-US" dirty="0"/>
          </a:p>
          <a:p>
            <a:r>
              <a:rPr lang="en-US" dirty="0"/>
              <a:t>Use a combination of </a:t>
            </a:r>
            <a:r>
              <a:rPr lang="en-US" dirty="0">
                <a:solidFill>
                  <a:srgbClr val="0000FF"/>
                </a:solidFill>
              </a:rPr>
              <a:t>in-place </a:t>
            </a:r>
            <a:r>
              <a:rPr lang="en-US" dirty="0"/>
              <a:t>and </a:t>
            </a:r>
            <a:r>
              <a:rPr lang="en-US" dirty="0">
                <a:solidFill>
                  <a:srgbClr val="0000FF"/>
                </a:solidFill>
              </a:rPr>
              <a:t>remapping-based </a:t>
            </a:r>
            <a:r>
              <a:rPr lang="en-US" dirty="0"/>
              <a:t>refresh</a:t>
            </a:r>
          </a:p>
          <a:p>
            <a:endParaRPr lang="en-US" dirty="0"/>
          </a:p>
          <a:p>
            <a:endParaRPr lang="en-US" dirty="0"/>
          </a:p>
          <a:p>
            <a:r>
              <a:rPr lang="en-US" dirty="0"/>
              <a:t>Cai et al. “</a:t>
            </a:r>
            <a:r>
              <a:rPr lang="en-US" dirty="0">
                <a:solidFill>
                  <a:srgbClr val="0000FF"/>
                </a:solidFill>
              </a:rPr>
              <a:t>Flash Correct-and-Refresh: Retention-Aware Error Management for Increased Flash Memory Lifetime</a:t>
            </a:r>
            <a:r>
              <a:rPr lang="en-US" dirty="0"/>
              <a:t>”, ICCD 2012.</a:t>
            </a: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9048036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SoftMC</a:t>
            </a:r>
          </a:p>
        </p:txBody>
      </p:sp>
      <p:sp>
        <p:nvSpPr>
          <p:cNvPr id="3" name="Content Placeholder 2"/>
          <p:cNvSpPr>
            <a:spLocks noGrp="1"/>
          </p:cNvSpPr>
          <p:nvPr>
            <p:ph idx="1"/>
          </p:nvPr>
        </p:nvSpPr>
        <p:spPr/>
        <p:txBody>
          <a:bodyPr/>
          <a:lstStyle/>
          <a:p>
            <a:r>
              <a:rPr lang="en-US" dirty="0">
                <a:hlinkClick r:id="rId2"/>
              </a:rPr>
              <a:t>https://github.com/CMU-SAFARI/SoftMC</a:t>
            </a:r>
            <a:r>
              <a:rPr lang="en-US" dirty="0"/>
              <a:t> </a:t>
            </a:r>
          </a:p>
          <a:p>
            <a:endParaRPr lang="en-US" dirty="0"/>
          </a:p>
          <a:p>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15</a:t>
            </a:fld>
            <a:endParaRPr lang="en-US" altLang="en-US">
              <a:solidFill>
                <a:srgbClr val="000000"/>
              </a:solidFill>
            </a:endParaRPr>
          </a:p>
        </p:txBody>
      </p:sp>
      <p:pic>
        <p:nvPicPr>
          <p:cNvPr id="5" name="Picture 4"/>
          <p:cNvPicPr>
            <a:picLocks noChangeAspect="1"/>
          </p:cNvPicPr>
          <p:nvPr/>
        </p:nvPicPr>
        <p:blipFill>
          <a:blip r:embed="rId3"/>
          <a:stretch>
            <a:fillRect/>
          </a:stretch>
        </p:blipFill>
        <p:spPr>
          <a:xfrm>
            <a:off x="0" y="2915817"/>
            <a:ext cx="9144000" cy="2385391"/>
          </a:xfrm>
          <a:prstGeom prst="rect">
            <a:avLst/>
          </a:prstGeom>
        </p:spPr>
      </p:pic>
    </p:spTree>
    <p:extLst>
      <p:ext uri="{BB962C8B-B14F-4D97-AF65-F5344CB8AC3E}">
        <p14:creationId xmlns:p14="http://schemas.microsoft.com/office/powerpoint/2010/main" val="9302964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Flash Correct-and-Refresh </a:t>
            </a:r>
            <a:r>
              <a:rPr lang="en-US" sz="3200" b="1" dirty="0"/>
              <a:t>[ICCD’12]</a:t>
            </a:r>
          </a:p>
        </p:txBody>
      </p:sp>
      <p:sp>
        <p:nvSpPr>
          <p:cNvPr id="3" name="Content Placeholder 2"/>
          <p:cNvSpPr>
            <a:spLocks noGrp="1"/>
          </p:cNvSpPr>
          <p:nvPr>
            <p:ph idx="1"/>
          </p:nvPr>
        </p:nvSpPr>
        <p:spPr>
          <a:xfrm>
            <a:off x="228600" y="1124744"/>
            <a:ext cx="8610600" cy="4979640"/>
          </a:xfrm>
        </p:spPr>
        <p:txBody>
          <a:bodyPr/>
          <a:lstStyle/>
          <a:p>
            <a:r>
              <a:rPr lang="en-US" sz="2000" dirty="0"/>
              <a:t>Yu Cai, </a:t>
            </a:r>
            <a:r>
              <a:rPr lang="en-US" sz="2000" dirty="0" err="1"/>
              <a:t>Gulay</a:t>
            </a:r>
            <a:r>
              <a:rPr lang="en-US" sz="2000" dirty="0"/>
              <a:t> </a:t>
            </a:r>
            <a:r>
              <a:rPr lang="en-US" sz="2000" dirty="0" err="1"/>
              <a:t>Yalcin</a:t>
            </a:r>
            <a:r>
              <a:rPr lang="en-US" sz="2000" dirty="0"/>
              <a:t>, Onur Mutlu, Erich F. </a:t>
            </a:r>
            <a:r>
              <a:rPr lang="en-US" sz="2000" dirty="0" err="1"/>
              <a:t>Haratsch</a:t>
            </a:r>
            <a:r>
              <a:rPr lang="en-US" sz="2000" dirty="0"/>
              <a:t>, Adrian Cristal, Osman </a:t>
            </a:r>
            <a:r>
              <a:rPr lang="en-US" sz="2000" dirty="0" err="1"/>
              <a:t>Unsal</a:t>
            </a:r>
            <a:r>
              <a:rPr lang="en-US" sz="2000" dirty="0"/>
              <a:t>, and Ken Mai,</a:t>
            </a:r>
            <a:br>
              <a:rPr lang="en-US" sz="2000" dirty="0"/>
            </a:br>
            <a:r>
              <a:rPr lang="en-US" sz="2000" b="1" dirty="0">
                <a:hlinkClick r:id="rId2"/>
              </a:rPr>
              <a:t>"Flash Correct-and-Refresh: Retention-Aware Error Management for Increased Flash Memory Lifetime"</a:t>
            </a:r>
            <a:br>
              <a:rPr lang="en-US" sz="2000" dirty="0"/>
            </a:br>
            <a:r>
              <a:rPr lang="en-US" sz="2000" i="1" dirty="0"/>
              <a:t>Proceedings of the </a:t>
            </a:r>
            <a:r>
              <a:rPr lang="en-US" sz="2000" i="1" dirty="0">
                <a:hlinkClick r:id="rId3"/>
              </a:rPr>
              <a:t>30th IEEE International Conference on Computer Design</a:t>
            </a:r>
            <a:r>
              <a:rPr lang="en-US" sz="2000" i="1" dirty="0"/>
              <a:t> (</a:t>
            </a:r>
            <a:r>
              <a:rPr lang="en-US" sz="2000" b="1" i="1" dirty="0"/>
              <a:t>ICCD</a:t>
            </a:r>
            <a:r>
              <a:rPr lang="en-US" sz="2000" i="1" dirty="0"/>
              <a:t>)</a:t>
            </a:r>
            <a:r>
              <a:rPr lang="en-US" sz="2000" dirty="0"/>
              <a:t>, Montreal, Quebec, Canada, September 2012. </a:t>
            </a:r>
            <a:r>
              <a:rPr lang="en-US" sz="2000" dirty="0">
                <a:hlinkClick r:id="rId4"/>
              </a:rPr>
              <a:t>Slides (ppt)</a:t>
            </a:r>
            <a:r>
              <a:rPr lang="en-US" sz="2000" dirty="0">
                <a:hlinkClick r:id="rId5"/>
              </a:rPr>
              <a:t>(pdf)</a:t>
            </a:r>
            <a:r>
              <a:rPr lang="en-US" sz="20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6"/>
          <a:stretch>
            <a:fillRect/>
          </a:stretch>
        </p:blipFill>
        <p:spPr>
          <a:xfrm>
            <a:off x="0" y="3836494"/>
            <a:ext cx="9144000" cy="2112786"/>
          </a:xfrm>
          <a:prstGeom prst="rect">
            <a:avLst/>
          </a:prstGeom>
        </p:spPr>
      </p:pic>
    </p:spTree>
    <p:extLst>
      <p:ext uri="{BB962C8B-B14F-4D97-AF65-F5344CB8AC3E}">
        <p14:creationId xmlns:p14="http://schemas.microsoft.com/office/powerpoint/2010/main" val="671166175"/>
      </p:ext>
    </p:extLst>
  </p:cSld>
  <p:clrMapOvr>
    <a:masterClrMapping/>
  </p:clrMapOvr>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Many Errors and Their Mitigation </a:t>
            </a:r>
            <a:r>
              <a:rPr lang="en-US" sz="3000" b="1" dirty="0"/>
              <a:t>[PIEEE’17]</a:t>
            </a:r>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1763688" y="980728"/>
            <a:ext cx="4968552" cy="5077860"/>
          </a:xfrm>
          <a:prstGeom prst="rect">
            <a:avLst/>
          </a:prstGeom>
        </p:spPr>
      </p:pic>
      <p:sp>
        <p:nvSpPr>
          <p:cNvPr id="6" name="TextBox 5"/>
          <p:cNvSpPr txBox="1"/>
          <p:nvPr/>
        </p:nvSpPr>
        <p:spPr>
          <a:xfrm>
            <a:off x="-19422" y="6093296"/>
            <a:ext cx="933269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Cai+, “</a:t>
            </a:r>
            <a:r>
              <a:rPr kumimoji="0" lang="en-US" sz="1400" b="0" i="0" u="none" strike="noStrike" kern="1200" cap="none" spc="0" normalizeH="0" baseline="0" noProof="0" dirty="0">
                <a:ln>
                  <a:noFill/>
                </a:ln>
                <a:solidFill>
                  <a:srgbClr val="0000FF"/>
                </a:solidFill>
                <a:effectLst/>
                <a:uLnTx/>
                <a:uFillTx/>
                <a:latin typeface="Tahoma"/>
                <a:ea typeface="+mn-ea"/>
                <a:cs typeface="+mn-cs"/>
              </a:rPr>
              <a:t>Error Characterization, Mitigation, and Recovery in Flash Memory Based Solid State Drives</a:t>
            </a:r>
            <a:r>
              <a:rPr kumimoji="0" lang="en-US" sz="1400" b="0" i="0" u="none" strike="noStrike" kern="1200" cap="none" spc="0" normalizeH="0" baseline="0" noProof="0" dirty="0">
                <a:ln>
                  <a:noFill/>
                </a:ln>
                <a:solidFill>
                  <a:srgbClr val="000000"/>
                </a:solidFill>
                <a:effectLst/>
                <a:uLnTx/>
                <a:uFillTx/>
                <a:latin typeface="Tahoma"/>
                <a:ea typeface="+mn-ea"/>
                <a:cs typeface="+mn-cs"/>
              </a:rPr>
              <a:t>,” Proc. IEEE 2017.</a:t>
            </a:r>
          </a:p>
        </p:txBody>
      </p:sp>
    </p:spTree>
    <p:extLst>
      <p:ext uri="{BB962C8B-B14F-4D97-AF65-F5344CB8AC3E}">
        <p14:creationId xmlns:p14="http://schemas.microsoft.com/office/powerpoint/2010/main" val="3705990547"/>
      </p:ext>
    </p:extLst>
  </p:cSld>
  <p:clrMapOvr>
    <a:masterClrMapping/>
  </p:clrMapOvr>
  <p:transition/>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tps://pbs.twimg.com/media/DKHLt24W0AAE5Fd.jpg:lar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411" y="948688"/>
            <a:ext cx="8316416" cy="5080875"/>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152</a:t>
            </a:fld>
            <a:endParaRPr kumimoji="0" lang="en-US" altLang="en-US" sz="1600" b="0" i="0" u="none" strike="noStrike" kern="1200" cap="none" spc="0" normalizeH="0" baseline="0" noProof="0">
              <a:ln>
                <a:noFill/>
              </a:ln>
              <a:solidFill>
                <a:srgbClr val="000000"/>
              </a:solidFill>
              <a:effectLst/>
              <a:uLnTx/>
              <a:uFillTx/>
              <a:latin typeface="Garamond" charset="0"/>
              <a:ea typeface="+mn-ea"/>
            </a:endParaRPr>
          </a:p>
        </p:txBody>
      </p:sp>
      <p:sp>
        <p:nvSpPr>
          <p:cNvPr id="8" name="Rectangle 7">
            <a:hlinkClick r:id="rId3"/>
          </p:cNvPr>
          <p:cNvSpPr/>
          <p:nvPr/>
        </p:nvSpPr>
        <p:spPr>
          <a:xfrm>
            <a:off x="1619672" y="6021288"/>
            <a:ext cx="6048672" cy="415498"/>
          </a:xfrm>
          <a:prstGeom prst="rect">
            <a:avLst/>
          </a:prstGeom>
        </p:spPr>
        <p:txBody>
          <a:bodyPr wrap="square">
            <a:spAutoFit/>
          </a:bodyPr>
          <a:lstStyle/>
          <a:p>
            <a:pPr marL="0" marR="0" lvl="0" indent="0" algn="ctr" defTabSz="914400" rtl="0" eaLnBrk="1" fontAlgn="auto" latinLnBrk="0" hangingPunct="1">
              <a:lnSpc>
                <a:spcPct val="100000"/>
              </a:lnSpc>
              <a:spcBef>
                <a:spcPts val="450"/>
              </a:spcBef>
              <a:spcAft>
                <a:spcPts val="0"/>
              </a:spcAft>
              <a:buClrTx/>
              <a:buSzTx/>
              <a:buFontTx/>
              <a:buNone/>
              <a:tabLst/>
              <a:defRPr/>
            </a:pPr>
            <a:r>
              <a:rPr kumimoji="0" lang="en-US" sz="2100" b="1" i="0" u="none" strike="noStrike" kern="1200" cap="none" spc="0" normalizeH="0" baseline="0" noProof="0" dirty="0">
                <a:ln>
                  <a:noFill/>
                </a:ln>
                <a:solidFill>
                  <a:srgbClr val="0000FF"/>
                </a:solidFill>
                <a:effectLst/>
                <a:uLnTx/>
                <a:uFillTx/>
                <a:latin typeface="Adobe Garamond Pro" panose="02020502060506020403" pitchFamily="18" charset="0"/>
                <a:ea typeface="+mn-ea"/>
                <a:cs typeface="+mn-cs"/>
                <a:hlinkClick r:id="rId3"/>
              </a:rPr>
              <a:t>https://arxiv.org/pdf/1706.08642</a:t>
            </a:r>
            <a:r>
              <a:rPr kumimoji="0" lang="en-US" sz="2100" b="1" i="0" u="none" strike="noStrike" kern="1200" cap="none" spc="0" normalizeH="0" baseline="0" noProof="0" dirty="0">
                <a:ln>
                  <a:noFill/>
                </a:ln>
                <a:solidFill>
                  <a:srgbClr val="0000FF"/>
                </a:solidFill>
                <a:effectLst/>
                <a:uLnTx/>
                <a:uFillTx/>
                <a:latin typeface="Adobe Garamond Pro" panose="02020502060506020403" pitchFamily="18" charset="0"/>
                <a:ea typeface="+mn-ea"/>
                <a:cs typeface="+mn-cs"/>
              </a:rPr>
              <a:t>  </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4585" y="1009676"/>
            <a:ext cx="1915268" cy="1915268"/>
          </a:xfrm>
          <a:prstGeom prst="rect">
            <a:avLst/>
          </a:prstGeom>
        </p:spPr>
      </p:pic>
      <p:sp>
        <p:nvSpPr>
          <p:cNvPr id="9" name="TextBox 8"/>
          <p:cNvSpPr txBox="1"/>
          <p:nvPr/>
        </p:nvSpPr>
        <p:spPr>
          <a:xfrm>
            <a:off x="2483768" y="1340768"/>
            <a:ext cx="38741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FF0000"/>
                </a:solidFill>
                <a:effectLst/>
                <a:uLnTx/>
                <a:uFillTx/>
                <a:latin typeface="Tahoma"/>
                <a:ea typeface="+mn-ea"/>
                <a:cs typeface="+mn-cs"/>
              </a:rPr>
              <a:t>Proceedings of the IEEE, Sept. 2017</a:t>
            </a:r>
          </a:p>
        </p:txBody>
      </p:sp>
      <p:sp>
        <p:nvSpPr>
          <p:cNvPr id="10" name="Title 1"/>
          <p:cNvSpPr>
            <a:spLocks noGrp="1"/>
          </p:cNvSpPr>
          <p:nvPr>
            <p:ph type="title"/>
          </p:nvPr>
        </p:nvSpPr>
        <p:spPr>
          <a:xfrm>
            <a:off x="228600" y="152400"/>
            <a:ext cx="8915400" cy="1066800"/>
          </a:xfrm>
        </p:spPr>
        <p:txBody>
          <a:bodyPr/>
          <a:lstStyle/>
          <a:p>
            <a:r>
              <a:rPr lang="en-US" dirty="0"/>
              <a:t>Many Errors and Their Mitigation </a:t>
            </a:r>
            <a:r>
              <a:rPr lang="en-US" sz="3000" b="1" dirty="0"/>
              <a:t>[PIEEE’17]</a:t>
            </a:r>
          </a:p>
        </p:txBody>
      </p:sp>
    </p:spTree>
    <p:extLst>
      <p:ext uri="{BB962C8B-B14F-4D97-AF65-F5344CB8AC3E}">
        <p14:creationId xmlns:p14="http://schemas.microsoft.com/office/powerpoint/2010/main" val="2819578466"/>
      </p:ext>
    </p:extLst>
  </p:cSld>
  <p:clrMapOvr>
    <a:masterClrMapping/>
  </p:clrMapOvr>
  <p:transition/>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Title 1"/>
          <p:cNvSpPr>
            <a:spLocks noGrp="1"/>
          </p:cNvSpPr>
          <p:nvPr>
            <p:ph type="title"/>
          </p:nvPr>
        </p:nvSpPr>
        <p:spPr/>
        <p:txBody>
          <a:bodyPr/>
          <a:lstStyle/>
          <a:p>
            <a:r>
              <a:rPr lang="en-US" dirty="0">
                <a:latin typeface="Garamond" charset="0"/>
              </a:rPr>
              <a:t>One Issue: Read Disturb in Flash Memory</a:t>
            </a:r>
          </a:p>
        </p:txBody>
      </p:sp>
      <p:sp>
        <p:nvSpPr>
          <p:cNvPr id="256002" name="Content Placeholder 2"/>
          <p:cNvSpPr>
            <a:spLocks noGrp="1"/>
          </p:cNvSpPr>
          <p:nvPr>
            <p:ph idx="1"/>
          </p:nvPr>
        </p:nvSpPr>
        <p:spPr>
          <a:xfrm>
            <a:off x="228600" y="1055688"/>
            <a:ext cx="8610600" cy="5192712"/>
          </a:xfrm>
        </p:spPr>
        <p:txBody>
          <a:bodyPr/>
          <a:lstStyle/>
          <a:p>
            <a:r>
              <a:rPr lang="en-US" dirty="0">
                <a:latin typeface="Tahoma" charset="0"/>
              </a:rPr>
              <a:t>All scaled memories are prone to read disturb errors</a:t>
            </a:r>
          </a:p>
          <a:p>
            <a:endParaRPr lang="en-US" dirty="0">
              <a:latin typeface="Tahoma" charset="0"/>
            </a:endParaRPr>
          </a:p>
          <a:p>
            <a:r>
              <a:rPr lang="en-US" dirty="0">
                <a:latin typeface="Tahoma" charset="0"/>
              </a:rPr>
              <a:t>DRAM</a:t>
            </a:r>
          </a:p>
          <a:p>
            <a:r>
              <a:rPr lang="en-US" dirty="0">
                <a:latin typeface="Tahoma" charset="0"/>
              </a:rPr>
              <a:t>SRAM</a:t>
            </a:r>
          </a:p>
          <a:p>
            <a:r>
              <a:rPr lang="en-US" dirty="0">
                <a:latin typeface="Tahoma" charset="0"/>
              </a:rPr>
              <a:t>Hard Disks: Adjacent Track Interference</a:t>
            </a:r>
          </a:p>
          <a:p>
            <a:r>
              <a:rPr lang="en-US" dirty="0">
                <a:latin typeface="Tahoma" charset="0"/>
              </a:rPr>
              <a:t>NAND Flash</a:t>
            </a:r>
          </a:p>
          <a:p>
            <a:pPr lvl="1"/>
            <a:endParaRPr lang="en-US" dirty="0">
              <a:latin typeface="Tahoma" charset="0"/>
            </a:endParaRPr>
          </a:p>
          <a:p>
            <a:pPr lvl="1"/>
            <a:endParaRPr lang="en-US" dirty="0">
              <a:latin typeface="Tahoma" charset="0"/>
            </a:endParaRPr>
          </a:p>
          <a:p>
            <a:endParaRPr lang="en-US" dirty="0">
              <a:latin typeface="Tahoma" charset="0"/>
            </a:endParaRPr>
          </a:p>
          <a:p>
            <a:endParaRPr lang="en-US" dirty="0">
              <a:latin typeface="Tahoma" charset="0"/>
            </a:endParaRPr>
          </a:p>
        </p:txBody>
      </p:sp>
      <p:sp>
        <p:nvSpPr>
          <p:cNvPr id="256003"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D8D43E4-1AEE-4448-972F-6510E7266E37}"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153</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4314538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600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6002">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5600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600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Title 1"/>
          <p:cNvSpPr>
            <a:spLocks noGrp="1"/>
          </p:cNvSpPr>
          <p:nvPr>
            <p:ph type="title"/>
          </p:nvPr>
        </p:nvSpPr>
        <p:spPr/>
        <p:txBody>
          <a:bodyPr/>
          <a:lstStyle/>
          <a:p>
            <a:pPr eaLnBrk="1" hangingPunct="1"/>
            <a:r>
              <a:rPr lang="en-US">
                <a:latin typeface="Calibri" charset="0"/>
              </a:rPr>
              <a:t>NAND Flash Memory Background</a:t>
            </a:r>
          </a:p>
        </p:txBody>
      </p:sp>
      <p:sp>
        <p:nvSpPr>
          <p:cNvPr id="43" name="Rectangle 42"/>
          <p:cNvSpPr/>
          <p:nvPr/>
        </p:nvSpPr>
        <p:spPr>
          <a:xfrm>
            <a:off x="738188" y="1085850"/>
            <a:ext cx="7693025" cy="3638550"/>
          </a:xfrm>
          <a:prstGeom prst="rect">
            <a:avLst/>
          </a:prstGeom>
          <a:solidFill>
            <a:sysClr val="window" lastClr="FFFFFF">
              <a:lumMod val="65000"/>
            </a:sysClr>
          </a:solidFill>
          <a:ln w="12700" cap="flat" cmpd="sng" algn="ctr">
            <a:solidFill>
              <a:sysClr val="windowText" lastClr="000000"/>
            </a:solidFill>
            <a:prstDash val="solid"/>
            <a:miter lim="800000"/>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black"/>
                </a:solidFill>
                <a:effectLst/>
                <a:uLnTx/>
                <a:uFillTx/>
                <a:latin typeface="Calibri"/>
                <a:ea typeface="ＭＳ Ｐゴシック" charset="0"/>
                <a:cs typeface="ＭＳ Ｐゴシック" charset="0"/>
              </a:rPr>
              <a:t>Flash Memory</a:t>
            </a:r>
          </a:p>
        </p:txBody>
      </p:sp>
      <p:grpSp>
        <p:nvGrpSpPr>
          <p:cNvPr id="44" name="Group 43"/>
          <p:cNvGrpSpPr/>
          <p:nvPr/>
        </p:nvGrpSpPr>
        <p:grpSpPr>
          <a:xfrm>
            <a:off x="874834" y="1734281"/>
            <a:ext cx="7420709" cy="2800352"/>
            <a:chOff x="1195753" y="1480770"/>
            <a:chExt cx="9894279" cy="2800352"/>
          </a:xfrm>
          <a:solidFill>
            <a:sysClr val="window" lastClr="FFFFFF"/>
          </a:solidFill>
        </p:grpSpPr>
        <p:sp>
          <p:nvSpPr>
            <p:cNvPr id="45" name="Rectangle 44"/>
            <p:cNvSpPr/>
            <p:nvPr/>
          </p:nvSpPr>
          <p:spPr>
            <a:xfrm>
              <a:off x="1195753" y="1879355"/>
              <a:ext cx="1946031" cy="398585"/>
            </a:xfrm>
            <a:prstGeom prst="rect">
              <a:avLst/>
            </a:prstGeom>
            <a:grp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a:ea typeface="ＭＳ Ｐゴシック" charset="0"/>
                  <a:cs typeface="ＭＳ Ｐゴシック" charset="0"/>
                </a:rPr>
                <a:t>Page 1</a:t>
              </a:r>
            </a:p>
          </p:txBody>
        </p:sp>
        <p:sp>
          <p:nvSpPr>
            <p:cNvPr id="46" name="Rectangle 45"/>
            <p:cNvSpPr/>
            <p:nvPr/>
          </p:nvSpPr>
          <p:spPr>
            <a:xfrm>
              <a:off x="1195754" y="1480770"/>
              <a:ext cx="1946031" cy="398585"/>
            </a:xfrm>
            <a:prstGeom prst="rect">
              <a:avLst/>
            </a:prstGeom>
            <a:grp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a:ea typeface="ＭＳ Ｐゴシック" charset="0"/>
                  <a:cs typeface="ＭＳ Ｐゴシック" charset="0"/>
                </a:rPr>
                <a:t>Page 0</a:t>
              </a:r>
            </a:p>
          </p:txBody>
        </p:sp>
        <p:sp>
          <p:nvSpPr>
            <p:cNvPr id="47" name="Rectangle 46"/>
            <p:cNvSpPr/>
            <p:nvPr/>
          </p:nvSpPr>
          <p:spPr>
            <a:xfrm>
              <a:off x="1195754" y="2277940"/>
              <a:ext cx="1946031" cy="398585"/>
            </a:xfrm>
            <a:prstGeom prst="rect">
              <a:avLst/>
            </a:prstGeom>
            <a:grp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a:ea typeface="ＭＳ Ｐゴシック" charset="0"/>
                  <a:cs typeface="ＭＳ Ｐゴシック" charset="0"/>
                </a:rPr>
                <a:t>Page 2</a:t>
              </a:r>
            </a:p>
          </p:txBody>
        </p:sp>
        <p:sp>
          <p:nvSpPr>
            <p:cNvPr id="48" name="Rectangle 47"/>
            <p:cNvSpPr/>
            <p:nvPr/>
          </p:nvSpPr>
          <p:spPr>
            <a:xfrm>
              <a:off x="1195753" y="3882536"/>
              <a:ext cx="1946031" cy="398585"/>
            </a:xfrm>
            <a:prstGeom prst="rect">
              <a:avLst/>
            </a:prstGeom>
            <a:grp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a:ea typeface="ＭＳ Ｐゴシック" charset="0"/>
                  <a:cs typeface="ＭＳ Ｐゴシック" charset="0"/>
                </a:rPr>
                <a:t>Page 255</a:t>
              </a:r>
            </a:p>
          </p:txBody>
        </p:sp>
        <p:sp>
          <p:nvSpPr>
            <p:cNvPr id="49" name="Rectangle 48"/>
            <p:cNvSpPr/>
            <p:nvPr/>
          </p:nvSpPr>
          <p:spPr>
            <a:xfrm>
              <a:off x="1195753" y="2667000"/>
              <a:ext cx="1946031" cy="1202332"/>
            </a:xfrm>
            <a:prstGeom prst="rect">
              <a:avLst/>
            </a:prstGeom>
            <a:grpFill/>
            <a:ln w="12700" cap="flat" cmpd="sng" algn="ctr">
              <a:solidFill>
                <a:sysClr val="windowText" lastClr="000000"/>
              </a:solidFill>
              <a:prstDash val="solid"/>
              <a:miter lim="800000"/>
            </a:ln>
            <a:effectLst/>
          </p:spPr>
          <p:txBody>
            <a:bodyPr vert="vert27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black"/>
                  </a:solidFill>
                  <a:effectLst/>
                  <a:uLnTx/>
                  <a:uFillTx/>
                  <a:latin typeface="Calibri"/>
                  <a:ea typeface="ＭＳ Ｐゴシック" charset="0"/>
                  <a:cs typeface="ＭＳ Ｐゴシック" charset="0"/>
                </a:rPr>
                <a:t>……</a:t>
              </a:r>
            </a:p>
          </p:txBody>
        </p:sp>
        <p:sp>
          <p:nvSpPr>
            <p:cNvPr id="50" name="Rectangle 49"/>
            <p:cNvSpPr/>
            <p:nvPr/>
          </p:nvSpPr>
          <p:spPr>
            <a:xfrm>
              <a:off x="3141784" y="1879355"/>
              <a:ext cx="1946031" cy="398585"/>
            </a:xfrm>
            <a:prstGeom prst="rect">
              <a:avLst/>
            </a:prstGeom>
            <a:grp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a:ea typeface="ＭＳ Ｐゴシック" charset="0"/>
                  <a:cs typeface="ＭＳ Ｐゴシック" charset="0"/>
                </a:rPr>
                <a:t>Page 257</a:t>
              </a:r>
            </a:p>
          </p:txBody>
        </p:sp>
        <p:sp>
          <p:nvSpPr>
            <p:cNvPr id="51" name="Rectangle 50"/>
            <p:cNvSpPr/>
            <p:nvPr/>
          </p:nvSpPr>
          <p:spPr>
            <a:xfrm>
              <a:off x="3141785" y="1480770"/>
              <a:ext cx="1946031" cy="398585"/>
            </a:xfrm>
            <a:prstGeom prst="rect">
              <a:avLst/>
            </a:prstGeom>
            <a:grp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a:ea typeface="ＭＳ Ｐゴシック" charset="0"/>
                  <a:cs typeface="ＭＳ Ｐゴシック" charset="0"/>
                </a:rPr>
                <a:t>Page 256</a:t>
              </a:r>
            </a:p>
          </p:txBody>
        </p:sp>
        <p:sp>
          <p:nvSpPr>
            <p:cNvPr id="52" name="Rectangle 51"/>
            <p:cNvSpPr/>
            <p:nvPr/>
          </p:nvSpPr>
          <p:spPr>
            <a:xfrm>
              <a:off x="3141785" y="2277940"/>
              <a:ext cx="1946031" cy="398585"/>
            </a:xfrm>
            <a:prstGeom prst="rect">
              <a:avLst/>
            </a:prstGeom>
            <a:grp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a:ea typeface="ＭＳ Ｐゴシック" charset="0"/>
                  <a:cs typeface="ＭＳ Ｐゴシック" charset="0"/>
                </a:rPr>
                <a:t>Page 258</a:t>
              </a:r>
            </a:p>
          </p:txBody>
        </p:sp>
        <p:sp>
          <p:nvSpPr>
            <p:cNvPr id="53" name="Rectangle 52"/>
            <p:cNvSpPr/>
            <p:nvPr/>
          </p:nvSpPr>
          <p:spPr>
            <a:xfrm>
              <a:off x="3141784" y="3882536"/>
              <a:ext cx="1946031" cy="398585"/>
            </a:xfrm>
            <a:prstGeom prst="rect">
              <a:avLst/>
            </a:prstGeom>
            <a:grp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a:ea typeface="ＭＳ Ｐゴシック" charset="0"/>
                  <a:cs typeface="ＭＳ Ｐゴシック" charset="0"/>
                </a:rPr>
                <a:t>Page 511</a:t>
              </a:r>
            </a:p>
          </p:txBody>
        </p:sp>
        <p:sp>
          <p:nvSpPr>
            <p:cNvPr id="54" name="Rectangle 53"/>
            <p:cNvSpPr/>
            <p:nvPr/>
          </p:nvSpPr>
          <p:spPr>
            <a:xfrm>
              <a:off x="3141784" y="2667000"/>
              <a:ext cx="1946031" cy="1202332"/>
            </a:xfrm>
            <a:prstGeom prst="rect">
              <a:avLst/>
            </a:prstGeom>
            <a:grpFill/>
            <a:ln w="12700" cap="flat" cmpd="sng" algn="ctr">
              <a:solidFill>
                <a:sysClr val="windowText" lastClr="000000"/>
              </a:solidFill>
              <a:prstDash val="solid"/>
              <a:miter lim="800000"/>
            </a:ln>
            <a:effectLst/>
          </p:spPr>
          <p:txBody>
            <a:bodyPr vert="vert27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black"/>
                  </a:solidFill>
                  <a:effectLst/>
                  <a:uLnTx/>
                  <a:uFillTx/>
                  <a:latin typeface="Calibri"/>
                  <a:ea typeface="ＭＳ Ｐゴシック" charset="0"/>
                  <a:cs typeface="ＭＳ Ｐゴシック" charset="0"/>
                </a:rPr>
                <a:t>……</a:t>
              </a:r>
            </a:p>
          </p:txBody>
        </p:sp>
        <p:sp>
          <p:nvSpPr>
            <p:cNvPr id="55" name="Rectangle 54"/>
            <p:cNvSpPr/>
            <p:nvPr/>
          </p:nvSpPr>
          <p:spPr>
            <a:xfrm>
              <a:off x="5087815" y="1480770"/>
              <a:ext cx="4056185" cy="2800352"/>
            </a:xfrm>
            <a:prstGeom prst="rect">
              <a:avLst/>
            </a:prstGeom>
            <a:grp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black"/>
                  </a:solidFill>
                  <a:effectLst/>
                  <a:uLnTx/>
                  <a:uFillTx/>
                  <a:latin typeface="Calibri"/>
                  <a:ea typeface="ＭＳ Ｐゴシック" charset="0"/>
                  <a:cs typeface="ＭＳ Ｐゴシック" charset="0"/>
                </a:rPr>
                <a:t>……</a:t>
              </a:r>
            </a:p>
          </p:txBody>
        </p:sp>
        <p:sp>
          <p:nvSpPr>
            <p:cNvPr id="56" name="Rectangle 55"/>
            <p:cNvSpPr/>
            <p:nvPr/>
          </p:nvSpPr>
          <p:spPr>
            <a:xfrm>
              <a:off x="9144000" y="1879355"/>
              <a:ext cx="1946031" cy="398585"/>
            </a:xfrm>
            <a:prstGeom prst="rect">
              <a:avLst/>
            </a:prstGeom>
            <a:grp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a:ea typeface="ＭＳ Ｐゴシック" charset="0"/>
                  <a:cs typeface="ＭＳ Ｐゴシック" charset="0"/>
                </a:rPr>
                <a:t>Page M+1</a:t>
              </a:r>
            </a:p>
          </p:txBody>
        </p:sp>
        <p:sp>
          <p:nvSpPr>
            <p:cNvPr id="57" name="Rectangle 56"/>
            <p:cNvSpPr/>
            <p:nvPr/>
          </p:nvSpPr>
          <p:spPr>
            <a:xfrm>
              <a:off x="9144001" y="1480770"/>
              <a:ext cx="1946031" cy="398585"/>
            </a:xfrm>
            <a:prstGeom prst="rect">
              <a:avLst/>
            </a:prstGeom>
            <a:grp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a:ea typeface="ＭＳ Ｐゴシック" charset="0"/>
                  <a:cs typeface="ＭＳ Ｐゴシック" charset="0"/>
                </a:rPr>
                <a:t>Page M</a:t>
              </a:r>
            </a:p>
          </p:txBody>
        </p:sp>
        <p:sp>
          <p:nvSpPr>
            <p:cNvPr id="58" name="Rectangle 57"/>
            <p:cNvSpPr/>
            <p:nvPr/>
          </p:nvSpPr>
          <p:spPr>
            <a:xfrm>
              <a:off x="9144001" y="2277940"/>
              <a:ext cx="1946031" cy="398585"/>
            </a:xfrm>
            <a:prstGeom prst="rect">
              <a:avLst/>
            </a:prstGeom>
            <a:grp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a:ea typeface="ＭＳ Ｐゴシック" charset="0"/>
                  <a:cs typeface="ＭＳ Ｐゴシック" charset="0"/>
                </a:rPr>
                <a:t>Page M+2</a:t>
              </a:r>
            </a:p>
          </p:txBody>
        </p:sp>
        <p:sp>
          <p:nvSpPr>
            <p:cNvPr id="59" name="Rectangle 58"/>
            <p:cNvSpPr/>
            <p:nvPr/>
          </p:nvSpPr>
          <p:spPr>
            <a:xfrm>
              <a:off x="9144000" y="3882536"/>
              <a:ext cx="1946031" cy="398585"/>
            </a:xfrm>
            <a:prstGeom prst="rect">
              <a:avLst/>
            </a:prstGeom>
            <a:grp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a:ea typeface="ＭＳ Ｐゴシック" charset="0"/>
                  <a:cs typeface="ＭＳ Ｐゴシック" charset="0"/>
                </a:rPr>
                <a:t>Page M+255</a:t>
              </a:r>
            </a:p>
          </p:txBody>
        </p:sp>
        <p:sp>
          <p:nvSpPr>
            <p:cNvPr id="60" name="Rectangle 59"/>
            <p:cNvSpPr/>
            <p:nvPr/>
          </p:nvSpPr>
          <p:spPr>
            <a:xfrm>
              <a:off x="9144000" y="2667000"/>
              <a:ext cx="1946031" cy="1202332"/>
            </a:xfrm>
            <a:prstGeom prst="rect">
              <a:avLst/>
            </a:prstGeom>
            <a:grpFill/>
            <a:ln w="12700" cap="flat" cmpd="sng" algn="ctr">
              <a:solidFill>
                <a:sysClr val="windowText" lastClr="000000"/>
              </a:solidFill>
              <a:prstDash val="solid"/>
              <a:miter lim="800000"/>
            </a:ln>
            <a:effectLst/>
          </p:spPr>
          <p:txBody>
            <a:bodyPr vert="vert27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black"/>
                  </a:solidFill>
                  <a:effectLst/>
                  <a:uLnTx/>
                  <a:uFillTx/>
                  <a:latin typeface="Calibri"/>
                  <a:ea typeface="ＭＳ Ｐゴシック" charset="0"/>
                  <a:cs typeface="ＭＳ Ｐゴシック" charset="0"/>
                </a:rPr>
                <a:t>……</a:t>
              </a:r>
            </a:p>
          </p:txBody>
        </p:sp>
      </p:grpSp>
      <p:cxnSp>
        <p:nvCxnSpPr>
          <p:cNvPr id="263172" name="Straight Connector 60"/>
          <p:cNvCxnSpPr>
            <a:cxnSpLocks noChangeShapeType="1"/>
          </p:cNvCxnSpPr>
          <p:nvPr/>
        </p:nvCxnSpPr>
        <p:spPr bwMode="auto">
          <a:xfrm>
            <a:off x="1133475" y="4724400"/>
            <a:ext cx="0" cy="1254125"/>
          </a:xfrm>
          <a:prstGeom prst="line">
            <a:avLst/>
          </a:prstGeom>
          <a:noFill/>
          <a:ln w="38100">
            <a:solidFill>
              <a:srgbClr val="000000"/>
            </a:solidFill>
            <a:miter lim="800000"/>
            <a:headEnd/>
            <a:tailEnd/>
          </a:ln>
          <a:extLst>
            <a:ext uri="{909E8E84-426E-40dd-AFC4-6F175D3DCCD1}">
              <a14:hiddenFill xmlns:a14="http://schemas.microsoft.com/office/drawing/2010/main" xmlns="">
                <a:noFill/>
              </a14:hiddenFill>
            </a:ext>
          </a:extLst>
        </p:spPr>
      </p:cxnSp>
      <p:cxnSp>
        <p:nvCxnSpPr>
          <p:cNvPr id="263173" name="Straight Connector 61"/>
          <p:cNvCxnSpPr>
            <a:cxnSpLocks noChangeShapeType="1"/>
            <a:endCxn id="63" idx="1"/>
          </p:cNvCxnSpPr>
          <p:nvPr/>
        </p:nvCxnSpPr>
        <p:spPr bwMode="auto">
          <a:xfrm>
            <a:off x="1133475" y="5978525"/>
            <a:ext cx="969963" cy="0"/>
          </a:xfrm>
          <a:prstGeom prst="line">
            <a:avLst/>
          </a:prstGeom>
          <a:noFill/>
          <a:ln w="38100">
            <a:solidFill>
              <a:srgbClr val="000000"/>
            </a:solidFill>
            <a:miter lim="800000"/>
            <a:headEnd/>
            <a:tailEnd/>
          </a:ln>
          <a:extLst>
            <a:ext uri="{909E8E84-426E-40dd-AFC4-6F175D3DCCD1}">
              <a14:hiddenFill xmlns:a14="http://schemas.microsoft.com/office/drawing/2010/main" xmlns="">
                <a:noFill/>
              </a14:hiddenFill>
            </a:ext>
          </a:extLst>
        </p:spPr>
      </p:cxnSp>
      <p:sp>
        <p:nvSpPr>
          <p:cNvPr id="63" name="Rectangle 62"/>
          <p:cNvSpPr/>
          <p:nvPr/>
        </p:nvSpPr>
        <p:spPr>
          <a:xfrm>
            <a:off x="2103438" y="5562600"/>
            <a:ext cx="1554162" cy="831850"/>
          </a:xfrm>
          <a:prstGeom prst="rect">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black"/>
                </a:solidFill>
                <a:effectLst/>
                <a:uLnTx/>
                <a:uFillTx/>
                <a:latin typeface="Calibri"/>
                <a:ea typeface="ＭＳ Ｐゴシック" charset="0"/>
                <a:cs typeface="ＭＳ Ｐゴシック" charset="0"/>
              </a:rPr>
              <a:t>Flash Controller</a:t>
            </a:r>
          </a:p>
        </p:txBody>
      </p:sp>
      <p:cxnSp>
        <p:nvCxnSpPr>
          <p:cNvPr id="263175" name="Straight Connector 63"/>
          <p:cNvCxnSpPr>
            <a:cxnSpLocks noChangeShapeType="1"/>
            <a:stCxn id="63" idx="3"/>
          </p:cNvCxnSpPr>
          <p:nvPr/>
        </p:nvCxnSpPr>
        <p:spPr bwMode="auto">
          <a:xfrm>
            <a:off x="3657600" y="5978525"/>
            <a:ext cx="3565525" cy="0"/>
          </a:xfrm>
          <a:prstGeom prst="line">
            <a:avLst/>
          </a:prstGeom>
          <a:noFill/>
          <a:ln w="38100">
            <a:solidFill>
              <a:srgbClr val="000000"/>
            </a:solidFill>
            <a:miter lim="800000"/>
            <a:headEnd/>
            <a:tailEnd/>
          </a:ln>
          <a:extLst>
            <a:ext uri="{909E8E84-426E-40dd-AFC4-6F175D3DCCD1}">
              <a14:hiddenFill xmlns:a14="http://schemas.microsoft.com/office/drawing/2010/main" xmlns="">
                <a:noFill/>
              </a14:hiddenFill>
            </a:ext>
          </a:extLst>
        </p:spPr>
      </p:cxnSp>
      <p:pic>
        <p:nvPicPr>
          <p:cNvPr id="263176" name="Picture 2" descr="http://www.computerclipart.com/computer_clipart_images/netbook_or_notebook_computer_cartoon_character_waving_0521-1004-3015-4036_SMU.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48475" y="4962525"/>
            <a:ext cx="1838325" cy="1857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3177" name="Slide Number Placeholder 2"/>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0AF4636-A662-B64F-9DC7-C5F87E7AE8AC}" type="slidenum">
              <a:rPr kumimoji="0" lang="en-US" sz="1200" b="0" i="0" u="none" strike="noStrike" kern="1200" cap="none" spc="0" normalizeH="0" baseline="0" noProof="0">
                <a:ln>
                  <a:noFill/>
                </a:ln>
                <a:solidFill>
                  <a:srgbClr val="898989"/>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154</a:t>
            </a:fld>
            <a:endParaRPr kumimoji="0" lang="en-US" sz="1200" b="0" i="0" u="none" strike="noStrike" kern="1200" cap="none" spc="0" normalizeH="0" baseline="0" noProof="0">
              <a:ln>
                <a:noFill/>
              </a:ln>
              <a:solidFill>
                <a:srgbClr val="898989"/>
              </a:solidFill>
              <a:effectLst/>
              <a:uLnTx/>
              <a:uFillTx/>
              <a:latin typeface="Calibri" charset="0"/>
              <a:ea typeface="ＭＳ Ｐゴシック" charset="0"/>
            </a:endParaRPr>
          </a:p>
        </p:txBody>
      </p:sp>
      <p:sp>
        <p:nvSpPr>
          <p:cNvPr id="4" name="Rectangle 3"/>
          <p:cNvSpPr/>
          <p:nvPr/>
        </p:nvSpPr>
        <p:spPr>
          <a:xfrm>
            <a:off x="874713" y="1752600"/>
            <a:ext cx="1458912" cy="2781300"/>
          </a:xfrm>
          <a:prstGeom prst="rect">
            <a:avLst/>
          </a:prstGeom>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Block 0</a:t>
            </a:r>
          </a:p>
        </p:txBody>
      </p:sp>
      <p:sp>
        <p:nvSpPr>
          <p:cNvPr id="31" name="Rectangle 30"/>
          <p:cNvSpPr/>
          <p:nvPr/>
        </p:nvSpPr>
        <p:spPr>
          <a:xfrm>
            <a:off x="2330450" y="1752600"/>
            <a:ext cx="1458913" cy="2781300"/>
          </a:xfrm>
          <a:prstGeom prst="rect">
            <a:avLst/>
          </a:prstGeom>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Block 1</a:t>
            </a:r>
          </a:p>
        </p:txBody>
      </p:sp>
      <p:sp>
        <p:nvSpPr>
          <p:cNvPr id="32" name="Rectangle 31"/>
          <p:cNvSpPr/>
          <p:nvPr/>
        </p:nvSpPr>
        <p:spPr>
          <a:xfrm>
            <a:off x="6835775" y="1752600"/>
            <a:ext cx="1460500" cy="2781300"/>
          </a:xfrm>
          <a:prstGeom prst="rect">
            <a:avLst/>
          </a:prstGeom>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Block N</a:t>
            </a:r>
          </a:p>
        </p:txBody>
      </p:sp>
      <p:grpSp>
        <p:nvGrpSpPr>
          <p:cNvPr id="5" name="Group 4"/>
          <p:cNvGrpSpPr>
            <a:grpSpLocks/>
          </p:cNvGrpSpPr>
          <p:nvPr/>
        </p:nvGrpSpPr>
        <p:grpSpPr bwMode="auto">
          <a:xfrm>
            <a:off x="2330450" y="1733550"/>
            <a:ext cx="1463675" cy="2797175"/>
            <a:chOff x="2329807" y="1734280"/>
            <a:chExt cx="1464072" cy="2795939"/>
          </a:xfrm>
        </p:grpSpPr>
        <p:sp>
          <p:nvSpPr>
            <p:cNvPr id="33" name="Rectangle 32"/>
            <p:cNvSpPr/>
            <p:nvPr/>
          </p:nvSpPr>
          <p:spPr>
            <a:xfrm>
              <a:off x="2334571" y="1734280"/>
              <a:ext cx="1459308" cy="398287"/>
            </a:xfrm>
            <a:prstGeom prst="rect">
              <a:avLst/>
            </a:prstGeom>
            <a:solidFill>
              <a:schemeClr val="tx2"/>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white"/>
                  </a:solidFill>
                  <a:effectLst/>
                  <a:uLnTx/>
                  <a:uFillTx/>
                  <a:latin typeface="Calibri"/>
                  <a:ea typeface="ＭＳ Ｐゴシック" charset="0"/>
                  <a:cs typeface="ＭＳ Ｐゴシック" charset="0"/>
                </a:rPr>
                <a:t>Read</a:t>
              </a:r>
            </a:p>
          </p:txBody>
        </p:sp>
        <p:sp>
          <p:nvSpPr>
            <p:cNvPr id="35" name="Rectangle 34"/>
            <p:cNvSpPr/>
            <p:nvPr/>
          </p:nvSpPr>
          <p:spPr>
            <a:xfrm>
              <a:off x="2334571" y="2134153"/>
              <a:ext cx="1459308" cy="399873"/>
            </a:xfrm>
            <a:prstGeom prst="rect">
              <a:avLst/>
            </a:prstGeom>
            <a:solidFill>
              <a:schemeClr val="accent1"/>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white"/>
                  </a:solidFill>
                  <a:effectLst/>
                  <a:uLnTx/>
                  <a:uFillTx/>
                  <a:latin typeface="Calibri"/>
                  <a:ea typeface="ＭＳ Ｐゴシック" charset="0"/>
                  <a:cs typeface="ＭＳ Ｐゴシック" charset="0"/>
                </a:rPr>
                <a:t>Pass</a:t>
              </a:r>
            </a:p>
          </p:txBody>
        </p:sp>
        <p:sp>
          <p:nvSpPr>
            <p:cNvPr id="37" name="Rectangle 36"/>
            <p:cNvSpPr/>
            <p:nvPr/>
          </p:nvSpPr>
          <p:spPr>
            <a:xfrm>
              <a:off x="2334571" y="2537200"/>
              <a:ext cx="1459308" cy="398287"/>
            </a:xfrm>
            <a:prstGeom prst="rect">
              <a:avLst/>
            </a:prstGeom>
            <a:solidFill>
              <a:schemeClr val="accent1"/>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white"/>
                  </a:solidFill>
                  <a:effectLst/>
                  <a:uLnTx/>
                  <a:uFillTx/>
                  <a:latin typeface="Calibri"/>
                  <a:ea typeface="ＭＳ Ｐゴシック" charset="0"/>
                  <a:cs typeface="ＭＳ Ｐゴシック" charset="0"/>
                </a:rPr>
                <a:t>Pass</a:t>
              </a:r>
            </a:p>
          </p:txBody>
        </p:sp>
        <p:sp>
          <p:nvSpPr>
            <p:cNvPr id="38" name="Rectangle 37"/>
            <p:cNvSpPr/>
            <p:nvPr/>
          </p:nvSpPr>
          <p:spPr>
            <a:xfrm>
              <a:off x="2331395" y="2924379"/>
              <a:ext cx="1460896" cy="1198033"/>
            </a:xfrm>
            <a:prstGeom prst="rect">
              <a:avLst/>
            </a:prstGeom>
            <a:solidFill>
              <a:schemeClr val="accent1"/>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white"/>
                  </a:solidFill>
                  <a:effectLst/>
                  <a:uLnTx/>
                  <a:uFillTx/>
                  <a:latin typeface="Calibri"/>
                  <a:ea typeface="ＭＳ Ｐゴシック" charset="0"/>
                  <a:cs typeface="ＭＳ Ｐゴシック" charset="0"/>
                </a:rPr>
                <a:t>…</a:t>
              </a:r>
            </a:p>
          </p:txBody>
        </p:sp>
        <p:sp>
          <p:nvSpPr>
            <p:cNvPr id="39" name="Rectangle 38"/>
            <p:cNvSpPr/>
            <p:nvPr/>
          </p:nvSpPr>
          <p:spPr>
            <a:xfrm>
              <a:off x="2329807" y="4131933"/>
              <a:ext cx="1459309" cy="398286"/>
            </a:xfrm>
            <a:prstGeom prst="rect">
              <a:avLst/>
            </a:prstGeom>
            <a:solidFill>
              <a:schemeClr val="accent1"/>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white"/>
                  </a:solidFill>
                  <a:effectLst/>
                  <a:uLnTx/>
                  <a:uFillTx/>
                  <a:latin typeface="Calibri"/>
                  <a:ea typeface="ＭＳ Ｐゴシック" charset="0"/>
                  <a:cs typeface="ＭＳ Ｐゴシック" charset="0"/>
                </a:rPr>
                <a:t>Pass</a:t>
              </a:r>
            </a:p>
          </p:txBody>
        </p:sp>
      </p:grpSp>
    </p:spTree>
    <p:custDataLst>
      <p:tags r:id="rId1"/>
    </p:custDataLst>
    <p:extLst>
      <p:ext uri="{BB962C8B-B14F-4D97-AF65-F5344CB8AC3E}">
        <p14:creationId xmlns:p14="http://schemas.microsoft.com/office/powerpoint/2010/main" val="940152471"/>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32"/>
                                        </p:tgtEl>
                                      </p:cBhvr>
                                    </p:animEffect>
                                    <p:set>
                                      <p:cBhvr>
                                        <p:cTn id="7" dur="1" fill="hold">
                                          <p:stCondLst>
                                            <p:cond delay="499"/>
                                          </p:stCondLst>
                                        </p:cTn>
                                        <p:tgtEl>
                                          <p:spTgt spid="32"/>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31"/>
                                        </p:tgtEl>
                                      </p:cBhvr>
                                    </p:animEffect>
                                    <p:set>
                                      <p:cBhvr>
                                        <p:cTn id="10" dur="1" fill="hold">
                                          <p:stCondLst>
                                            <p:cond delay="499"/>
                                          </p:stCondLst>
                                        </p:cTn>
                                        <p:tgtEl>
                                          <p:spTgt spid="31"/>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4"/>
                                        </p:tgtEl>
                                      </p:cBhvr>
                                    </p:animEffect>
                                    <p:set>
                                      <p:cBhvr>
                                        <p:cTn id="13" dur="1" fill="hold">
                                          <p:stCondLst>
                                            <p:cond delay="499"/>
                                          </p:stCondLst>
                                        </p:cTn>
                                        <p:tgtEl>
                                          <p:spTgt spid="4"/>
                                        </p:tgtEl>
                                        <p:attrNameLst>
                                          <p:attrName>style.visibility</p:attrName>
                                        </p:attrNameLst>
                                      </p:cBhvr>
                                      <p:to>
                                        <p:strVal val="hidden"/>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1" grpId="0" animBg="1"/>
      <p:bldP spid="32" grpId="0" animBg="1"/>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 name="Rectangle 233"/>
          <p:cNvSpPr/>
          <p:nvPr/>
        </p:nvSpPr>
        <p:spPr>
          <a:xfrm>
            <a:off x="3532188" y="6373813"/>
            <a:ext cx="5143500" cy="42703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Sense Amplifiers</a:t>
            </a:r>
          </a:p>
        </p:txBody>
      </p:sp>
      <p:cxnSp>
        <p:nvCxnSpPr>
          <p:cNvPr id="17" name="Straight Connector 16"/>
          <p:cNvCxnSpPr/>
          <p:nvPr/>
        </p:nvCxnSpPr>
        <p:spPr>
          <a:xfrm>
            <a:off x="2886075" y="2068513"/>
            <a:ext cx="6096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p:cNvCxnSpPr/>
          <p:nvPr/>
        </p:nvCxnSpPr>
        <p:spPr>
          <a:xfrm>
            <a:off x="2886075" y="3184525"/>
            <a:ext cx="6096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p:cNvCxnSpPr/>
          <p:nvPr/>
        </p:nvCxnSpPr>
        <p:spPr>
          <a:xfrm>
            <a:off x="2886075" y="4298950"/>
            <a:ext cx="6096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p:nvCxnSpPr>
        <p:spPr>
          <a:xfrm>
            <a:off x="2886075" y="5416550"/>
            <a:ext cx="6096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65222" name="Title 1"/>
          <p:cNvSpPr>
            <a:spLocks noGrp="1"/>
          </p:cNvSpPr>
          <p:nvPr>
            <p:ph type="title"/>
          </p:nvPr>
        </p:nvSpPr>
        <p:spPr/>
        <p:txBody>
          <a:bodyPr/>
          <a:lstStyle/>
          <a:p>
            <a:pPr eaLnBrk="1" hangingPunct="1"/>
            <a:r>
              <a:rPr lang="en-US">
                <a:latin typeface="Calibri" charset="0"/>
              </a:rPr>
              <a:t>Flash Cell Array</a:t>
            </a:r>
          </a:p>
        </p:txBody>
      </p:sp>
      <p:grpSp>
        <p:nvGrpSpPr>
          <p:cNvPr id="265223" name="Group 176"/>
          <p:cNvGrpSpPr>
            <a:grpSpLocks/>
          </p:cNvGrpSpPr>
          <p:nvPr/>
        </p:nvGrpSpPr>
        <p:grpSpPr bwMode="auto">
          <a:xfrm>
            <a:off x="3346450" y="1270000"/>
            <a:ext cx="969963" cy="1601788"/>
            <a:chOff x="3079798" y="1981201"/>
            <a:chExt cx="1631998" cy="2694885"/>
          </a:xfrm>
        </p:grpSpPr>
        <p:cxnSp>
          <p:nvCxnSpPr>
            <p:cNvPr id="30" name="Straight Connector 29"/>
            <p:cNvCxnSpPr/>
            <p:nvPr/>
          </p:nvCxnSpPr>
          <p:spPr>
            <a:xfrm>
              <a:off x="4711796" y="1981201"/>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4201629" y="2878605"/>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4201629"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4201629" y="3773340"/>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4711796" y="3778682"/>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3953224"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3707490"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p:cNvCxnSpPr/>
            <p:nvPr/>
          </p:nvCxnSpPr>
          <p:spPr>
            <a:xfrm rot="16200000">
              <a:off x="3393645" y="3026816"/>
              <a:ext cx="0" cy="6276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5224" name="Group 40"/>
          <p:cNvGrpSpPr>
            <a:grpSpLocks/>
          </p:cNvGrpSpPr>
          <p:nvPr/>
        </p:nvGrpSpPr>
        <p:grpSpPr bwMode="auto">
          <a:xfrm>
            <a:off x="4640263" y="1260475"/>
            <a:ext cx="969962" cy="1601788"/>
            <a:chOff x="3079798" y="1981201"/>
            <a:chExt cx="1631998" cy="2694885"/>
          </a:xfrm>
        </p:grpSpPr>
        <p:cxnSp>
          <p:nvCxnSpPr>
            <p:cNvPr id="42" name="Straight Connector 41"/>
            <p:cNvCxnSpPr/>
            <p:nvPr/>
          </p:nvCxnSpPr>
          <p:spPr>
            <a:xfrm>
              <a:off x="4711796" y="1981201"/>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a:off x="4201630" y="2878605"/>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4201630"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a:off x="4201630" y="3773340"/>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4711796" y="3778682"/>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3953224"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3707489"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rot="16200000">
              <a:off x="3393644" y="3026817"/>
              <a:ext cx="0" cy="6276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5225" name="Group 50"/>
          <p:cNvGrpSpPr>
            <a:grpSpLocks/>
          </p:cNvGrpSpPr>
          <p:nvPr/>
        </p:nvGrpSpPr>
        <p:grpSpPr bwMode="auto">
          <a:xfrm>
            <a:off x="5934075" y="1270000"/>
            <a:ext cx="971550" cy="1601788"/>
            <a:chOff x="3079798" y="1981201"/>
            <a:chExt cx="1631998" cy="2694885"/>
          </a:xfrm>
        </p:grpSpPr>
        <p:cxnSp>
          <p:nvCxnSpPr>
            <p:cNvPr id="52" name="Straight Connector 51"/>
            <p:cNvCxnSpPr/>
            <p:nvPr/>
          </p:nvCxnSpPr>
          <p:spPr>
            <a:xfrm>
              <a:off x="4711796" y="1981201"/>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H="1">
              <a:off x="4202464" y="2878605"/>
              <a:ext cx="5093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4202464"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H="1">
              <a:off x="4202464" y="3773340"/>
              <a:ext cx="5093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4711796" y="3778682"/>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3954464"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3706465"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16200000">
              <a:off x="3393132" y="3027329"/>
              <a:ext cx="0" cy="62666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5226" name="Group 60"/>
          <p:cNvGrpSpPr>
            <a:grpSpLocks/>
          </p:cNvGrpSpPr>
          <p:nvPr/>
        </p:nvGrpSpPr>
        <p:grpSpPr bwMode="auto">
          <a:xfrm>
            <a:off x="7229475" y="1260475"/>
            <a:ext cx="969963" cy="1601788"/>
            <a:chOff x="3079798" y="1981201"/>
            <a:chExt cx="1631998" cy="2694885"/>
          </a:xfrm>
        </p:grpSpPr>
        <p:cxnSp>
          <p:nvCxnSpPr>
            <p:cNvPr id="62" name="Straight Connector 61"/>
            <p:cNvCxnSpPr/>
            <p:nvPr/>
          </p:nvCxnSpPr>
          <p:spPr>
            <a:xfrm>
              <a:off x="4711796" y="1981201"/>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H="1">
              <a:off x="4201629" y="2878605"/>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4201629"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flipH="1">
              <a:off x="4201629" y="3773340"/>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4711796" y="3778682"/>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3953224"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3707490"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16200000">
              <a:off x="3393645" y="3026816"/>
              <a:ext cx="0" cy="6276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5227" name="Group 70"/>
          <p:cNvGrpSpPr>
            <a:grpSpLocks/>
          </p:cNvGrpSpPr>
          <p:nvPr/>
        </p:nvGrpSpPr>
        <p:grpSpPr bwMode="auto">
          <a:xfrm>
            <a:off x="3346450" y="2389188"/>
            <a:ext cx="969963" cy="1601787"/>
            <a:chOff x="3079798" y="1981201"/>
            <a:chExt cx="1631998" cy="2694885"/>
          </a:xfrm>
        </p:grpSpPr>
        <p:cxnSp>
          <p:nvCxnSpPr>
            <p:cNvPr id="72" name="Straight Connector 71"/>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flipH="1">
              <a:off x="4201629" y="2878606"/>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4201629"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flipH="1">
              <a:off x="4201629" y="3773339"/>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395322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3707490"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rot="16200000">
              <a:off x="3393645" y="3026815"/>
              <a:ext cx="0" cy="6276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5228" name="Group 80"/>
          <p:cNvGrpSpPr>
            <a:grpSpLocks/>
          </p:cNvGrpSpPr>
          <p:nvPr/>
        </p:nvGrpSpPr>
        <p:grpSpPr bwMode="auto">
          <a:xfrm>
            <a:off x="4640263" y="2379663"/>
            <a:ext cx="969962" cy="1601787"/>
            <a:chOff x="3079798" y="1981201"/>
            <a:chExt cx="1631998" cy="2694885"/>
          </a:xfrm>
        </p:grpSpPr>
        <p:cxnSp>
          <p:nvCxnSpPr>
            <p:cNvPr id="82" name="Straight Connector 81"/>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flipH="1">
              <a:off x="4201630" y="2878606"/>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4201630"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flipH="1">
              <a:off x="4201630" y="3773339"/>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395322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3707489"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rot="16200000">
              <a:off x="3393644" y="3026816"/>
              <a:ext cx="0" cy="6276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5229" name="Group 90"/>
          <p:cNvGrpSpPr>
            <a:grpSpLocks/>
          </p:cNvGrpSpPr>
          <p:nvPr/>
        </p:nvGrpSpPr>
        <p:grpSpPr bwMode="auto">
          <a:xfrm>
            <a:off x="5934075" y="2389188"/>
            <a:ext cx="971550" cy="1601787"/>
            <a:chOff x="3079798" y="1981201"/>
            <a:chExt cx="1631998" cy="2694885"/>
          </a:xfrm>
        </p:grpSpPr>
        <p:cxnSp>
          <p:nvCxnSpPr>
            <p:cNvPr id="92" name="Straight Connector 91"/>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flipH="1">
              <a:off x="4202464" y="2878606"/>
              <a:ext cx="5093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420246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flipH="1">
              <a:off x="4202464" y="3773339"/>
              <a:ext cx="5093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395446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3706465"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rot="16200000">
              <a:off x="3393132" y="3027328"/>
              <a:ext cx="0" cy="62666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5230" name="Group 100"/>
          <p:cNvGrpSpPr>
            <a:grpSpLocks/>
          </p:cNvGrpSpPr>
          <p:nvPr/>
        </p:nvGrpSpPr>
        <p:grpSpPr bwMode="auto">
          <a:xfrm>
            <a:off x="7229475" y="2379663"/>
            <a:ext cx="969963" cy="1601787"/>
            <a:chOff x="3079798" y="1981201"/>
            <a:chExt cx="1631998" cy="2694885"/>
          </a:xfrm>
        </p:grpSpPr>
        <p:cxnSp>
          <p:nvCxnSpPr>
            <p:cNvPr id="102" name="Straight Connector 101"/>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flipH="1">
              <a:off x="4201629" y="2878606"/>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4201629"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flipH="1">
              <a:off x="4201629" y="3773339"/>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395322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3707490"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rot="16200000">
              <a:off x="3393645" y="3026815"/>
              <a:ext cx="0" cy="6276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5231" name="Group 110"/>
          <p:cNvGrpSpPr>
            <a:grpSpLocks/>
          </p:cNvGrpSpPr>
          <p:nvPr/>
        </p:nvGrpSpPr>
        <p:grpSpPr bwMode="auto">
          <a:xfrm>
            <a:off x="3346450" y="3500438"/>
            <a:ext cx="969963" cy="1603375"/>
            <a:chOff x="3079798" y="1981201"/>
            <a:chExt cx="1631998" cy="2694885"/>
          </a:xfrm>
        </p:grpSpPr>
        <p:cxnSp>
          <p:nvCxnSpPr>
            <p:cNvPr id="112" name="Straight Connector 111"/>
            <p:cNvCxnSpPr/>
            <p:nvPr/>
          </p:nvCxnSpPr>
          <p:spPr>
            <a:xfrm>
              <a:off x="4711796" y="1981201"/>
              <a:ext cx="0" cy="8965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flipH="1">
              <a:off x="4201629" y="2877717"/>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a:off x="4201629" y="2877717"/>
              <a:ext cx="0" cy="8965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flipH="1">
              <a:off x="4201629" y="3774233"/>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a:off x="4711796" y="3779570"/>
              <a:ext cx="0" cy="8965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a:off x="3953224" y="2877717"/>
              <a:ext cx="0" cy="8965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3707490" y="2877717"/>
              <a:ext cx="0" cy="8965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rot="16200000">
              <a:off x="3393645" y="3028138"/>
              <a:ext cx="0" cy="6276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5232" name="Group 120"/>
          <p:cNvGrpSpPr>
            <a:grpSpLocks/>
          </p:cNvGrpSpPr>
          <p:nvPr/>
        </p:nvGrpSpPr>
        <p:grpSpPr bwMode="auto">
          <a:xfrm>
            <a:off x="4640263" y="3490913"/>
            <a:ext cx="969962" cy="1601787"/>
            <a:chOff x="3079798" y="1981201"/>
            <a:chExt cx="1631998" cy="2694885"/>
          </a:xfrm>
        </p:grpSpPr>
        <p:cxnSp>
          <p:nvCxnSpPr>
            <p:cNvPr id="122" name="Straight Connector 121"/>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flipH="1">
              <a:off x="4201630" y="2878606"/>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a:off x="4201630"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flipH="1">
              <a:off x="4201630" y="3773339"/>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a:off x="395322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a:off x="3707489"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rot="16200000">
              <a:off x="3393644" y="3026816"/>
              <a:ext cx="0" cy="6276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5233" name="Group 130"/>
          <p:cNvGrpSpPr>
            <a:grpSpLocks/>
          </p:cNvGrpSpPr>
          <p:nvPr/>
        </p:nvGrpSpPr>
        <p:grpSpPr bwMode="auto">
          <a:xfrm>
            <a:off x="5934075" y="3500438"/>
            <a:ext cx="971550" cy="1603375"/>
            <a:chOff x="3079798" y="1981201"/>
            <a:chExt cx="1631998" cy="2694885"/>
          </a:xfrm>
        </p:grpSpPr>
        <p:cxnSp>
          <p:nvCxnSpPr>
            <p:cNvPr id="132" name="Straight Connector 131"/>
            <p:cNvCxnSpPr/>
            <p:nvPr/>
          </p:nvCxnSpPr>
          <p:spPr>
            <a:xfrm>
              <a:off x="4711796" y="1981201"/>
              <a:ext cx="0" cy="8965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flipH="1">
              <a:off x="4202464" y="2877717"/>
              <a:ext cx="5093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4202464" y="2877717"/>
              <a:ext cx="0" cy="8965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flipH="1">
              <a:off x="4202464" y="3774233"/>
              <a:ext cx="5093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4711796" y="3779570"/>
              <a:ext cx="0" cy="8965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a:off x="3954464" y="2877717"/>
              <a:ext cx="0" cy="8965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a:off x="3706465" y="2877717"/>
              <a:ext cx="0" cy="8965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rot="16200000">
              <a:off x="3393132" y="3028650"/>
              <a:ext cx="0" cy="62666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5234" name="Group 140"/>
          <p:cNvGrpSpPr>
            <a:grpSpLocks/>
          </p:cNvGrpSpPr>
          <p:nvPr/>
        </p:nvGrpSpPr>
        <p:grpSpPr bwMode="auto">
          <a:xfrm>
            <a:off x="7229475" y="3490913"/>
            <a:ext cx="969963" cy="1601787"/>
            <a:chOff x="3079798" y="1981201"/>
            <a:chExt cx="1631998" cy="2694885"/>
          </a:xfrm>
        </p:grpSpPr>
        <p:cxnSp>
          <p:nvCxnSpPr>
            <p:cNvPr id="142" name="Straight Connector 141"/>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p:nvCxnSpPr>
          <p:spPr>
            <a:xfrm flipH="1">
              <a:off x="4201629" y="2878606"/>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p:nvCxnSpPr>
          <p:spPr>
            <a:xfrm>
              <a:off x="4201629"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flipH="1">
              <a:off x="4201629" y="3773339"/>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p:nvCxnSpPr>
          <p:spPr>
            <a:xfrm>
              <a:off x="395322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p:nvCxnSpPr>
          <p:spPr>
            <a:xfrm>
              <a:off x="3707490"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p:nvCxnSpPr>
          <p:spPr>
            <a:xfrm rot="16200000">
              <a:off x="3393645" y="3026815"/>
              <a:ext cx="0" cy="6276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5235" name="Group 150"/>
          <p:cNvGrpSpPr>
            <a:grpSpLocks/>
          </p:cNvGrpSpPr>
          <p:nvPr/>
        </p:nvGrpSpPr>
        <p:grpSpPr bwMode="auto">
          <a:xfrm>
            <a:off x="3346450" y="4622800"/>
            <a:ext cx="969963" cy="1601788"/>
            <a:chOff x="3079798" y="1981201"/>
            <a:chExt cx="1631998" cy="2694885"/>
          </a:xfrm>
        </p:grpSpPr>
        <p:cxnSp>
          <p:nvCxnSpPr>
            <p:cNvPr id="152" name="Straight Connector 151"/>
            <p:cNvCxnSpPr/>
            <p:nvPr/>
          </p:nvCxnSpPr>
          <p:spPr>
            <a:xfrm>
              <a:off x="4711796" y="1981201"/>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p:cNvCxnSpPr/>
            <p:nvPr/>
          </p:nvCxnSpPr>
          <p:spPr>
            <a:xfrm flipH="1">
              <a:off x="4201629" y="2878605"/>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p:nvCxnSpPr>
          <p:spPr>
            <a:xfrm>
              <a:off x="4201629"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p:cNvCxnSpPr/>
            <p:nvPr/>
          </p:nvCxnSpPr>
          <p:spPr>
            <a:xfrm flipH="1">
              <a:off x="4201629" y="3773340"/>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p:cNvCxnSpPr/>
            <p:nvPr/>
          </p:nvCxnSpPr>
          <p:spPr>
            <a:xfrm>
              <a:off x="4711796" y="3778682"/>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p:cNvCxnSpPr/>
            <p:nvPr/>
          </p:nvCxnSpPr>
          <p:spPr>
            <a:xfrm>
              <a:off x="3953224"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p:cNvCxnSpPr/>
            <p:nvPr/>
          </p:nvCxnSpPr>
          <p:spPr>
            <a:xfrm>
              <a:off x="3707490"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p:cNvCxnSpPr/>
            <p:nvPr/>
          </p:nvCxnSpPr>
          <p:spPr>
            <a:xfrm rot="16200000">
              <a:off x="3393645" y="3026816"/>
              <a:ext cx="0" cy="6276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5236" name="Group 161"/>
          <p:cNvGrpSpPr>
            <a:grpSpLocks/>
          </p:cNvGrpSpPr>
          <p:nvPr/>
        </p:nvGrpSpPr>
        <p:grpSpPr bwMode="auto">
          <a:xfrm>
            <a:off x="4640263" y="4611688"/>
            <a:ext cx="969962" cy="1603375"/>
            <a:chOff x="3079798" y="1981201"/>
            <a:chExt cx="1631998" cy="2694885"/>
          </a:xfrm>
        </p:grpSpPr>
        <p:cxnSp>
          <p:nvCxnSpPr>
            <p:cNvPr id="163" name="Straight Connector 162"/>
            <p:cNvCxnSpPr/>
            <p:nvPr/>
          </p:nvCxnSpPr>
          <p:spPr>
            <a:xfrm>
              <a:off x="4711796" y="1981201"/>
              <a:ext cx="0" cy="8965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p:cNvCxnSpPr/>
            <p:nvPr/>
          </p:nvCxnSpPr>
          <p:spPr>
            <a:xfrm flipH="1">
              <a:off x="4201630" y="2877717"/>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a:xfrm>
              <a:off x="4201630" y="2877717"/>
              <a:ext cx="0" cy="8965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a:xfrm flipH="1">
              <a:off x="4201630" y="3774233"/>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p:cNvCxnSpPr/>
            <p:nvPr/>
          </p:nvCxnSpPr>
          <p:spPr>
            <a:xfrm>
              <a:off x="4711796" y="3779570"/>
              <a:ext cx="0" cy="8965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p:cNvCxnSpPr/>
            <p:nvPr/>
          </p:nvCxnSpPr>
          <p:spPr>
            <a:xfrm>
              <a:off x="3953224" y="2877717"/>
              <a:ext cx="0" cy="8965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a:off x="3707489" y="2877717"/>
              <a:ext cx="0" cy="8965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p:cNvCxnSpPr/>
            <p:nvPr/>
          </p:nvCxnSpPr>
          <p:spPr>
            <a:xfrm rot="16200000">
              <a:off x="3393644" y="3028139"/>
              <a:ext cx="0" cy="6276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5237" name="Group 171"/>
          <p:cNvGrpSpPr>
            <a:grpSpLocks/>
          </p:cNvGrpSpPr>
          <p:nvPr/>
        </p:nvGrpSpPr>
        <p:grpSpPr bwMode="auto">
          <a:xfrm>
            <a:off x="5934075" y="4622800"/>
            <a:ext cx="971550" cy="1601788"/>
            <a:chOff x="3079798" y="1981201"/>
            <a:chExt cx="1631998" cy="2694885"/>
          </a:xfrm>
        </p:grpSpPr>
        <p:cxnSp>
          <p:nvCxnSpPr>
            <p:cNvPr id="173" name="Straight Connector 172"/>
            <p:cNvCxnSpPr/>
            <p:nvPr/>
          </p:nvCxnSpPr>
          <p:spPr>
            <a:xfrm>
              <a:off x="4711796" y="1981201"/>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p:cNvCxnSpPr/>
            <p:nvPr/>
          </p:nvCxnSpPr>
          <p:spPr>
            <a:xfrm flipH="1">
              <a:off x="4202464" y="2878605"/>
              <a:ext cx="5093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a:off x="4202464"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flipH="1">
              <a:off x="4202464" y="3773340"/>
              <a:ext cx="5093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a:off x="4711796" y="3778682"/>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a:off x="3954464"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a:off x="3706465"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rot="16200000">
              <a:off x="3393132" y="3027329"/>
              <a:ext cx="0" cy="62666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5238" name="Group 183"/>
          <p:cNvGrpSpPr>
            <a:grpSpLocks/>
          </p:cNvGrpSpPr>
          <p:nvPr/>
        </p:nvGrpSpPr>
        <p:grpSpPr bwMode="auto">
          <a:xfrm>
            <a:off x="7229475" y="4611688"/>
            <a:ext cx="969963" cy="1603375"/>
            <a:chOff x="3079798" y="1981201"/>
            <a:chExt cx="1631998" cy="2694885"/>
          </a:xfrm>
        </p:grpSpPr>
        <p:cxnSp>
          <p:nvCxnSpPr>
            <p:cNvPr id="185" name="Straight Connector 184"/>
            <p:cNvCxnSpPr/>
            <p:nvPr/>
          </p:nvCxnSpPr>
          <p:spPr>
            <a:xfrm>
              <a:off x="4711796" y="1981201"/>
              <a:ext cx="0" cy="8965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flipH="1">
              <a:off x="4201629" y="2877717"/>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a:off x="4201629" y="2877717"/>
              <a:ext cx="0" cy="8965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flipH="1">
              <a:off x="4201629" y="3774233"/>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a:off x="4711796" y="3779570"/>
              <a:ext cx="0" cy="8965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p:nvCxnSpPr>
          <p:spPr>
            <a:xfrm>
              <a:off x="3953224" y="2877717"/>
              <a:ext cx="0" cy="8965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p:cNvCxnSpPr/>
            <p:nvPr/>
          </p:nvCxnSpPr>
          <p:spPr>
            <a:xfrm>
              <a:off x="3707490" y="2877717"/>
              <a:ext cx="0" cy="8965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2" name="Straight Connector 191"/>
            <p:cNvCxnSpPr/>
            <p:nvPr/>
          </p:nvCxnSpPr>
          <p:spPr>
            <a:xfrm rot="16200000">
              <a:off x="3393645" y="3028138"/>
              <a:ext cx="0" cy="6276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aphicFrame>
        <p:nvGraphicFramePr>
          <p:cNvPr id="4" name="Table 3"/>
          <p:cNvGraphicFramePr>
            <a:graphicFrameLocks noGrp="1"/>
          </p:cNvGraphicFramePr>
          <p:nvPr/>
        </p:nvGraphicFramePr>
        <p:xfrm>
          <a:off x="322263" y="2636838"/>
          <a:ext cx="2082800" cy="1951040"/>
        </p:xfrm>
        <a:graphic>
          <a:graphicData uri="http://schemas.openxmlformats.org/drawingml/2006/table">
            <a:tbl>
              <a:tblPr firstRow="1" bandRow="1">
                <a:tableStyleId>{5940675A-B579-460E-94D1-54222C63F5DA}</a:tableStyleId>
              </a:tblPr>
              <a:tblGrid>
                <a:gridCol w="208280">
                  <a:extLst>
                    <a:ext uri="{9D8B030D-6E8A-4147-A177-3AD203B41FA5}">
                      <a16:colId xmlns:a16="http://schemas.microsoft.com/office/drawing/2014/main" val="20000"/>
                    </a:ext>
                  </a:extLst>
                </a:gridCol>
                <a:gridCol w="208280">
                  <a:extLst>
                    <a:ext uri="{9D8B030D-6E8A-4147-A177-3AD203B41FA5}">
                      <a16:colId xmlns:a16="http://schemas.microsoft.com/office/drawing/2014/main" val="20001"/>
                    </a:ext>
                  </a:extLst>
                </a:gridCol>
                <a:gridCol w="208280">
                  <a:extLst>
                    <a:ext uri="{9D8B030D-6E8A-4147-A177-3AD203B41FA5}">
                      <a16:colId xmlns:a16="http://schemas.microsoft.com/office/drawing/2014/main" val="20002"/>
                    </a:ext>
                  </a:extLst>
                </a:gridCol>
                <a:gridCol w="208280">
                  <a:extLst>
                    <a:ext uri="{9D8B030D-6E8A-4147-A177-3AD203B41FA5}">
                      <a16:colId xmlns:a16="http://schemas.microsoft.com/office/drawing/2014/main" val="20003"/>
                    </a:ext>
                  </a:extLst>
                </a:gridCol>
                <a:gridCol w="208280">
                  <a:extLst>
                    <a:ext uri="{9D8B030D-6E8A-4147-A177-3AD203B41FA5}">
                      <a16:colId xmlns:a16="http://schemas.microsoft.com/office/drawing/2014/main" val="20004"/>
                    </a:ext>
                  </a:extLst>
                </a:gridCol>
                <a:gridCol w="208280">
                  <a:extLst>
                    <a:ext uri="{9D8B030D-6E8A-4147-A177-3AD203B41FA5}">
                      <a16:colId xmlns:a16="http://schemas.microsoft.com/office/drawing/2014/main" val="20005"/>
                    </a:ext>
                  </a:extLst>
                </a:gridCol>
                <a:gridCol w="208280">
                  <a:extLst>
                    <a:ext uri="{9D8B030D-6E8A-4147-A177-3AD203B41FA5}">
                      <a16:colId xmlns:a16="http://schemas.microsoft.com/office/drawing/2014/main" val="20006"/>
                    </a:ext>
                  </a:extLst>
                </a:gridCol>
                <a:gridCol w="208280">
                  <a:extLst>
                    <a:ext uri="{9D8B030D-6E8A-4147-A177-3AD203B41FA5}">
                      <a16:colId xmlns:a16="http://schemas.microsoft.com/office/drawing/2014/main" val="20007"/>
                    </a:ext>
                  </a:extLst>
                </a:gridCol>
                <a:gridCol w="208280">
                  <a:extLst>
                    <a:ext uri="{9D8B030D-6E8A-4147-A177-3AD203B41FA5}">
                      <a16:colId xmlns:a16="http://schemas.microsoft.com/office/drawing/2014/main" val="20008"/>
                    </a:ext>
                  </a:extLst>
                </a:gridCol>
                <a:gridCol w="208280">
                  <a:extLst>
                    <a:ext uri="{9D8B030D-6E8A-4147-A177-3AD203B41FA5}">
                      <a16:colId xmlns:a16="http://schemas.microsoft.com/office/drawing/2014/main" val="20009"/>
                    </a:ext>
                  </a:extLst>
                </a:gridCol>
              </a:tblGrid>
              <a:tr h="243880">
                <a:tc>
                  <a:txBody>
                    <a:bodyPr/>
                    <a:lstStyle/>
                    <a:p>
                      <a:endParaRPr lang="en-US" sz="1000" dirty="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extLst>
                  <a:ext uri="{0D108BD9-81ED-4DB2-BD59-A6C34878D82A}">
                    <a16:rowId xmlns:a16="http://schemas.microsoft.com/office/drawing/2014/main" val="10000"/>
                  </a:ext>
                </a:extLst>
              </a:tr>
              <a:tr h="243880">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extLst>
                  <a:ext uri="{0D108BD9-81ED-4DB2-BD59-A6C34878D82A}">
                    <a16:rowId xmlns:a16="http://schemas.microsoft.com/office/drawing/2014/main" val="10001"/>
                  </a:ext>
                </a:extLst>
              </a:tr>
              <a:tr h="243880">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extLst>
                  <a:ext uri="{0D108BD9-81ED-4DB2-BD59-A6C34878D82A}">
                    <a16:rowId xmlns:a16="http://schemas.microsoft.com/office/drawing/2014/main" val="10002"/>
                  </a:ext>
                </a:extLst>
              </a:tr>
              <a:tr h="243880">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extLst>
                  <a:ext uri="{0D108BD9-81ED-4DB2-BD59-A6C34878D82A}">
                    <a16:rowId xmlns:a16="http://schemas.microsoft.com/office/drawing/2014/main" val="10003"/>
                  </a:ext>
                </a:extLst>
              </a:tr>
              <a:tr h="243880">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dirty="0"/>
                    </a:p>
                  </a:txBody>
                  <a:tcPr marT="45727" marB="45727"/>
                </a:tc>
                <a:extLst>
                  <a:ext uri="{0D108BD9-81ED-4DB2-BD59-A6C34878D82A}">
                    <a16:rowId xmlns:a16="http://schemas.microsoft.com/office/drawing/2014/main" val="10004"/>
                  </a:ext>
                </a:extLst>
              </a:tr>
              <a:tr h="243880">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extLst>
                  <a:ext uri="{0D108BD9-81ED-4DB2-BD59-A6C34878D82A}">
                    <a16:rowId xmlns:a16="http://schemas.microsoft.com/office/drawing/2014/main" val="10005"/>
                  </a:ext>
                </a:extLst>
              </a:tr>
              <a:tr h="243880">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extLst>
                  <a:ext uri="{0D108BD9-81ED-4DB2-BD59-A6C34878D82A}">
                    <a16:rowId xmlns:a16="http://schemas.microsoft.com/office/drawing/2014/main" val="10006"/>
                  </a:ext>
                </a:extLst>
              </a:tr>
              <a:tr h="243880">
                <a:tc>
                  <a:txBody>
                    <a:bodyPr/>
                    <a:lstStyle/>
                    <a:p>
                      <a:endParaRPr lang="en-US" sz="1000" dirty="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dirty="0"/>
                    </a:p>
                  </a:txBody>
                  <a:tcPr marT="45727" marB="45727"/>
                </a:tc>
                <a:tc>
                  <a:txBody>
                    <a:bodyPr/>
                    <a:lstStyle/>
                    <a:p>
                      <a:endParaRPr lang="en-US" sz="1000" dirty="0"/>
                    </a:p>
                  </a:txBody>
                  <a:tcPr marT="45727" marB="45727"/>
                </a:tc>
                <a:extLst>
                  <a:ext uri="{0D108BD9-81ED-4DB2-BD59-A6C34878D82A}">
                    <a16:rowId xmlns:a16="http://schemas.microsoft.com/office/drawing/2014/main" val="10007"/>
                  </a:ext>
                </a:extLst>
              </a:tr>
            </a:tbl>
          </a:graphicData>
        </a:graphic>
      </p:graphicFrame>
      <p:sp>
        <p:nvSpPr>
          <p:cNvPr id="6" name="TextBox 5"/>
          <p:cNvSpPr txBox="1"/>
          <p:nvPr/>
        </p:nvSpPr>
        <p:spPr>
          <a:xfrm>
            <a:off x="896938" y="2266950"/>
            <a:ext cx="935037" cy="400050"/>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Block X</a:t>
            </a:r>
          </a:p>
        </p:txBody>
      </p:sp>
      <p:sp>
        <p:nvSpPr>
          <p:cNvPr id="7" name="Rectangle 6"/>
          <p:cNvSpPr/>
          <p:nvPr/>
        </p:nvSpPr>
        <p:spPr>
          <a:xfrm>
            <a:off x="330200" y="2879725"/>
            <a:ext cx="2066925" cy="238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Page Y</a:t>
            </a:r>
          </a:p>
        </p:txBody>
      </p:sp>
      <p:sp>
        <p:nvSpPr>
          <p:cNvPr id="8" name="Rectangle 7"/>
          <p:cNvSpPr/>
          <p:nvPr/>
        </p:nvSpPr>
        <p:spPr>
          <a:xfrm>
            <a:off x="1357313" y="3121025"/>
            <a:ext cx="841375" cy="969963"/>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10" name="Straight Connector 9"/>
          <p:cNvCxnSpPr/>
          <p:nvPr/>
        </p:nvCxnSpPr>
        <p:spPr>
          <a:xfrm flipV="1">
            <a:off x="2198688" y="1155700"/>
            <a:ext cx="1014412" cy="1978025"/>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15" name="Rectangle 214"/>
          <p:cNvSpPr/>
          <p:nvPr/>
        </p:nvSpPr>
        <p:spPr>
          <a:xfrm>
            <a:off x="3224213" y="1155700"/>
            <a:ext cx="5462587" cy="516890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216" name="Straight Connector 215"/>
          <p:cNvCxnSpPr/>
          <p:nvPr/>
        </p:nvCxnSpPr>
        <p:spPr>
          <a:xfrm>
            <a:off x="2219325" y="4102100"/>
            <a:ext cx="993775" cy="222250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17" name="Rectangle 216"/>
          <p:cNvSpPr/>
          <p:nvPr/>
        </p:nvSpPr>
        <p:spPr>
          <a:xfrm>
            <a:off x="330200" y="4714875"/>
            <a:ext cx="2066925" cy="23812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Sense Amplifiers</a:t>
            </a:r>
          </a:p>
        </p:txBody>
      </p:sp>
      <p:cxnSp>
        <p:nvCxnSpPr>
          <p:cNvPr id="20" name="Straight Connector 19"/>
          <p:cNvCxnSpPr/>
          <p:nvPr/>
        </p:nvCxnSpPr>
        <p:spPr>
          <a:xfrm>
            <a:off x="427038" y="4586288"/>
            <a:ext cx="0" cy="1285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p:cNvCxnSpPr/>
          <p:nvPr/>
        </p:nvCxnSpPr>
        <p:spPr>
          <a:xfrm>
            <a:off x="635000" y="4586288"/>
            <a:ext cx="0" cy="1285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p:nvCxnSpPr>
        <p:spPr>
          <a:xfrm>
            <a:off x="842963" y="4586288"/>
            <a:ext cx="0" cy="1285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p:nvCxnSpPr>
        <p:spPr>
          <a:xfrm>
            <a:off x="1050925" y="4586288"/>
            <a:ext cx="0" cy="1285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p:nvCxnSpPr>
        <p:spPr>
          <a:xfrm>
            <a:off x="1260475" y="4586288"/>
            <a:ext cx="0" cy="1285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7" name="Straight Connector 226"/>
          <p:cNvCxnSpPr/>
          <p:nvPr/>
        </p:nvCxnSpPr>
        <p:spPr>
          <a:xfrm>
            <a:off x="1468438" y="4586288"/>
            <a:ext cx="0" cy="1285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p:nvCxnSpPr>
        <p:spPr>
          <a:xfrm>
            <a:off x="1676400" y="4586288"/>
            <a:ext cx="0" cy="1285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9" name="Straight Connector 228"/>
          <p:cNvCxnSpPr/>
          <p:nvPr/>
        </p:nvCxnSpPr>
        <p:spPr>
          <a:xfrm>
            <a:off x="1884363" y="4586288"/>
            <a:ext cx="0" cy="1285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p:nvCxnSpPr>
        <p:spPr>
          <a:xfrm>
            <a:off x="2098675" y="4586288"/>
            <a:ext cx="0" cy="1285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1" name="Straight Connector 230"/>
          <p:cNvCxnSpPr/>
          <p:nvPr/>
        </p:nvCxnSpPr>
        <p:spPr>
          <a:xfrm>
            <a:off x="2306638" y="4586288"/>
            <a:ext cx="0" cy="1285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5" name="Straight Connector 234"/>
          <p:cNvCxnSpPr/>
          <p:nvPr/>
        </p:nvCxnSpPr>
        <p:spPr>
          <a:xfrm>
            <a:off x="4305300" y="6200775"/>
            <a:ext cx="0" cy="173038"/>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6" name="Straight Connector 235"/>
          <p:cNvCxnSpPr/>
          <p:nvPr/>
        </p:nvCxnSpPr>
        <p:spPr>
          <a:xfrm>
            <a:off x="5599113" y="6202363"/>
            <a:ext cx="0" cy="173037"/>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7" name="Straight Connector 236"/>
          <p:cNvCxnSpPr/>
          <p:nvPr/>
        </p:nvCxnSpPr>
        <p:spPr>
          <a:xfrm>
            <a:off x="6894513" y="6202363"/>
            <a:ext cx="0" cy="173037"/>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8" name="Straight Connector 237"/>
          <p:cNvCxnSpPr/>
          <p:nvPr/>
        </p:nvCxnSpPr>
        <p:spPr>
          <a:xfrm>
            <a:off x="8188325" y="6200775"/>
            <a:ext cx="0" cy="173038"/>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65361" name="Slide Number Placeholder 2"/>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C027A8D-1323-994F-9FF2-8ED90404E46A}" type="slidenum">
              <a:rPr kumimoji="0" lang="en-US" sz="1200" b="0" i="0" u="none" strike="noStrike" kern="1200" cap="none" spc="0" normalizeH="0" baseline="0" noProof="0">
                <a:ln>
                  <a:noFill/>
                </a:ln>
                <a:solidFill>
                  <a:srgbClr val="898989"/>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155</a:t>
            </a:fld>
            <a:endParaRPr kumimoji="0" lang="en-US" sz="1200" b="0" i="0" u="none" strike="noStrike" kern="1200" cap="none" spc="0" normalizeH="0" baseline="0" noProof="0">
              <a:ln>
                <a:noFill/>
              </a:ln>
              <a:solidFill>
                <a:srgbClr val="898989"/>
              </a:solidFill>
              <a:effectLst/>
              <a:uLnTx/>
              <a:uFillTx/>
              <a:latin typeface="Calibri" charset="0"/>
              <a:ea typeface="ＭＳ Ｐゴシック" charset="0"/>
            </a:endParaRPr>
          </a:p>
        </p:txBody>
      </p:sp>
      <p:cxnSp>
        <p:nvCxnSpPr>
          <p:cNvPr id="197" name="Straight Connector 196"/>
          <p:cNvCxnSpPr/>
          <p:nvPr/>
        </p:nvCxnSpPr>
        <p:spPr>
          <a:xfrm>
            <a:off x="2886075" y="2078038"/>
            <a:ext cx="6096000"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83" name="Rectangle 182"/>
          <p:cNvSpPr/>
          <p:nvPr/>
        </p:nvSpPr>
        <p:spPr>
          <a:xfrm>
            <a:off x="3224213" y="1741488"/>
            <a:ext cx="5451475" cy="6588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Row</a:t>
            </a:r>
          </a:p>
        </p:txBody>
      </p:sp>
      <p:sp>
        <p:nvSpPr>
          <p:cNvPr id="198" name="Rectangle 197"/>
          <p:cNvSpPr/>
          <p:nvPr/>
        </p:nvSpPr>
        <p:spPr>
          <a:xfrm rot="16200000">
            <a:off x="1438275" y="3402013"/>
            <a:ext cx="5151438" cy="6588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Column</a:t>
            </a:r>
          </a:p>
        </p:txBody>
      </p:sp>
    </p:spTree>
    <p:custDataLst>
      <p:tags r:id="rId1"/>
    </p:custDataLst>
    <p:extLst>
      <p:ext uri="{BB962C8B-B14F-4D97-AF65-F5344CB8AC3E}">
        <p14:creationId xmlns:p14="http://schemas.microsoft.com/office/powerpoint/2010/main" val="3816529418"/>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3"/>
                                        </p:tgtEl>
                                        <p:attrNameLst>
                                          <p:attrName>style.visibility</p:attrName>
                                        </p:attrNameLst>
                                      </p:cBhvr>
                                      <p:to>
                                        <p:strVal val="visible"/>
                                      </p:to>
                                    </p:set>
                                    <p:animEffect transition="in" filter="fade">
                                      <p:cBhvr>
                                        <p:cTn id="7" dur="500"/>
                                        <p:tgtEl>
                                          <p:spTgt spid="18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grpId="1" nodeType="clickEffect">
                                  <p:stCondLst>
                                    <p:cond delay="0"/>
                                  </p:stCondLst>
                                  <p:childTnLst>
                                    <p:animEffect transition="out" filter="fade">
                                      <p:cBhvr>
                                        <p:cTn id="11" dur="500"/>
                                        <p:tgtEl>
                                          <p:spTgt spid="183"/>
                                        </p:tgtEl>
                                      </p:cBhvr>
                                    </p:animEffect>
                                    <p:set>
                                      <p:cBhvr>
                                        <p:cTn id="12" dur="1" fill="hold">
                                          <p:stCondLst>
                                            <p:cond delay="499"/>
                                          </p:stCondLst>
                                        </p:cTn>
                                        <p:tgtEl>
                                          <p:spTgt spid="183"/>
                                        </p:tgtEl>
                                        <p:attrNameLst>
                                          <p:attrName>style.visibility</p:attrName>
                                        </p:attrNameLst>
                                      </p:cBhvr>
                                      <p:to>
                                        <p:strVal val="hidden"/>
                                      </p:to>
                                    </p:set>
                                  </p:childTnLst>
                                </p:cTn>
                              </p:par>
                            </p:childTnLst>
                          </p:cTn>
                        </p:par>
                        <p:par>
                          <p:cTn id="13" fill="hold" nodeType="afterGroup">
                            <p:stCondLst>
                              <p:cond delay="500"/>
                            </p:stCondLst>
                            <p:childTnLst>
                              <p:par>
                                <p:cTn id="14" presetID="10" presetClass="entr" presetSubtype="0" fill="hold" nodeType="afterEffect">
                                  <p:stCondLst>
                                    <p:cond delay="0"/>
                                  </p:stCondLst>
                                  <p:childTnLst>
                                    <p:set>
                                      <p:cBhvr>
                                        <p:cTn id="15" dur="1" fill="hold">
                                          <p:stCondLst>
                                            <p:cond delay="0"/>
                                          </p:stCondLst>
                                        </p:cTn>
                                        <p:tgtEl>
                                          <p:spTgt spid="197"/>
                                        </p:tgtEl>
                                        <p:attrNameLst>
                                          <p:attrName>style.visibility</p:attrName>
                                        </p:attrNameLst>
                                      </p:cBhvr>
                                      <p:to>
                                        <p:strVal val="visible"/>
                                      </p:to>
                                    </p:set>
                                    <p:animEffect transition="in" filter="fade">
                                      <p:cBhvr>
                                        <p:cTn id="16" dur="500"/>
                                        <p:tgtEl>
                                          <p:spTgt spid="19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xit" presetSubtype="0" fill="hold" nodeType="clickEffect">
                                  <p:stCondLst>
                                    <p:cond delay="0"/>
                                  </p:stCondLst>
                                  <p:childTnLst>
                                    <p:animEffect transition="out" filter="fade">
                                      <p:cBhvr>
                                        <p:cTn id="20" dur="500"/>
                                        <p:tgtEl>
                                          <p:spTgt spid="197"/>
                                        </p:tgtEl>
                                      </p:cBhvr>
                                    </p:animEffect>
                                    <p:set>
                                      <p:cBhvr>
                                        <p:cTn id="21" dur="1" fill="hold">
                                          <p:stCondLst>
                                            <p:cond delay="499"/>
                                          </p:stCondLst>
                                        </p:cTn>
                                        <p:tgtEl>
                                          <p:spTgt spid="197"/>
                                        </p:tgtEl>
                                        <p:attrNameLst>
                                          <p:attrName>style.visibility</p:attrName>
                                        </p:attrNameLst>
                                      </p:cBhvr>
                                      <p:to>
                                        <p:strVal val="hidden"/>
                                      </p:to>
                                    </p:set>
                                  </p:childTnLst>
                                </p:cTn>
                              </p:par>
                            </p:childTnLst>
                          </p:cTn>
                        </p:par>
                        <p:par>
                          <p:cTn id="22" fill="hold" nodeType="afterGroup">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198"/>
                                        </p:tgtEl>
                                        <p:attrNameLst>
                                          <p:attrName>style.visibility</p:attrName>
                                        </p:attrNameLst>
                                      </p:cBhvr>
                                      <p:to>
                                        <p:strVal val="visible"/>
                                      </p:to>
                                    </p:set>
                                    <p:animEffect transition="in" filter="fade">
                                      <p:cBhvr>
                                        <p:cTn id="25" dur="500"/>
                                        <p:tgtEl>
                                          <p:spTgt spid="1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 grpId="0" animBg="1"/>
      <p:bldP spid="183" grpId="1" animBg="1"/>
      <p:bldP spid="198" grpId="0" animBg="1"/>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Title 1"/>
          <p:cNvSpPr>
            <a:spLocks noGrp="1"/>
          </p:cNvSpPr>
          <p:nvPr>
            <p:ph type="title"/>
          </p:nvPr>
        </p:nvSpPr>
        <p:spPr/>
        <p:txBody>
          <a:bodyPr/>
          <a:lstStyle/>
          <a:p>
            <a:pPr eaLnBrk="1" hangingPunct="1"/>
            <a:r>
              <a:rPr lang="en-US">
                <a:latin typeface="Calibri" charset="0"/>
              </a:rPr>
              <a:t>Flash Cell</a:t>
            </a:r>
          </a:p>
        </p:txBody>
      </p:sp>
      <p:grpSp>
        <p:nvGrpSpPr>
          <p:cNvPr id="267266" name="Group 176"/>
          <p:cNvGrpSpPr>
            <a:grpSpLocks/>
          </p:cNvGrpSpPr>
          <p:nvPr/>
        </p:nvGrpSpPr>
        <p:grpSpPr bwMode="auto">
          <a:xfrm>
            <a:off x="3079750" y="1981200"/>
            <a:ext cx="1631950" cy="2695575"/>
            <a:chOff x="3079798" y="1981201"/>
            <a:chExt cx="1631998" cy="2694885"/>
          </a:xfrm>
        </p:grpSpPr>
        <p:cxnSp>
          <p:nvCxnSpPr>
            <p:cNvPr id="30" name="Straight Connector 29"/>
            <p:cNvCxnSpPr/>
            <p:nvPr/>
          </p:nvCxnSpPr>
          <p:spPr>
            <a:xfrm>
              <a:off x="4711796" y="1981201"/>
              <a:ext cx="0" cy="8967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4202194" y="2877909"/>
              <a:ext cx="50960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4202194" y="2877909"/>
              <a:ext cx="0" cy="89670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4202194" y="3774617"/>
              <a:ext cx="50960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4711796" y="3779379"/>
              <a:ext cx="0" cy="89670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3954537" y="2877909"/>
              <a:ext cx="0" cy="89670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3706879" y="2877909"/>
              <a:ext cx="0" cy="89670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p:cNvCxnSpPr/>
            <p:nvPr/>
          </p:nvCxnSpPr>
          <p:spPr>
            <a:xfrm rot="16200000">
              <a:off x="3393339" y="3027800"/>
              <a:ext cx="0" cy="62708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59" name="Straight Arrow Connector 158"/>
          <p:cNvCxnSpPr>
            <a:stCxn id="161" idx="2"/>
          </p:cNvCxnSpPr>
          <p:nvPr/>
        </p:nvCxnSpPr>
        <p:spPr>
          <a:xfrm flipH="1">
            <a:off x="3954463" y="2259013"/>
            <a:ext cx="9525" cy="576262"/>
          </a:xfrm>
          <a:prstGeom prst="straightConnector1">
            <a:avLst/>
          </a:prstGeom>
          <a:ln w="28575">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161" name="TextBox 160"/>
          <p:cNvSpPr txBox="1"/>
          <p:nvPr/>
        </p:nvSpPr>
        <p:spPr>
          <a:xfrm>
            <a:off x="3235325" y="1427163"/>
            <a:ext cx="1457325" cy="831850"/>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rPr>
              <a:t>Floating Gate</a:t>
            </a:r>
          </a:p>
        </p:txBody>
      </p:sp>
      <p:cxnSp>
        <p:nvCxnSpPr>
          <p:cNvPr id="167" name="Straight Arrow Connector 166"/>
          <p:cNvCxnSpPr>
            <a:stCxn id="168" idx="2"/>
          </p:cNvCxnSpPr>
          <p:nvPr/>
        </p:nvCxnSpPr>
        <p:spPr>
          <a:xfrm>
            <a:off x="2709863" y="2824163"/>
            <a:ext cx="363537" cy="404812"/>
          </a:xfrm>
          <a:prstGeom prst="straightConnector1">
            <a:avLst/>
          </a:prstGeom>
          <a:ln w="28575">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168" name="TextBox 167"/>
          <p:cNvSpPr txBox="1"/>
          <p:nvPr/>
        </p:nvSpPr>
        <p:spPr>
          <a:xfrm>
            <a:off x="1981200" y="2362200"/>
            <a:ext cx="1457325" cy="461963"/>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rPr>
              <a:t>Gate</a:t>
            </a:r>
          </a:p>
        </p:txBody>
      </p:sp>
      <p:cxnSp>
        <p:nvCxnSpPr>
          <p:cNvPr id="171" name="Straight Arrow Connector 170"/>
          <p:cNvCxnSpPr>
            <a:stCxn id="172" idx="2"/>
          </p:cNvCxnSpPr>
          <p:nvPr/>
        </p:nvCxnSpPr>
        <p:spPr>
          <a:xfrm flipH="1">
            <a:off x="4800600" y="1652588"/>
            <a:ext cx="804863" cy="404812"/>
          </a:xfrm>
          <a:prstGeom prst="straightConnector1">
            <a:avLst/>
          </a:prstGeom>
          <a:ln w="28575">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172" name="TextBox 171"/>
          <p:cNvSpPr txBox="1"/>
          <p:nvPr/>
        </p:nvSpPr>
        <p:spPr>
          <a:xfrm>
            <a:off x="4876800" y="1190625"/>
            <a:ext cx="1457325" cy="461963"/>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rPr>
              <a:t>Drain</a:t>
            </a:r>
          </a:p>
        </p:txBody>
      </p:sp>
      <p:cxnSp>
        <p:nvCxnSpPr>
          <p:cNvPr id="174" name="Straight Arrow Connector 173"/>
          <p:cNvCxnSpPr>
            <a:stCxn id="175" idx="2"/>
          </p:cNvCxnSpPr>
          <p:nvPr/>
        </p:nvCxnSpPr>
        <p:spPr>
          <a:xfrm flipH="1">
            <a:off x="4867275" y="4167188"/>
            <a:ext cx="804863" cy="404812"/>
          </a:xfrm>
          <a:prstGeom prst="straightConnector1">
            <a:avLst/>
          </a:prstGeom>
          <a:ln w="28575">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175" name="TextBox 174"/>
          <p:cNvSpPr txBox="1"/>
          <p:nvPr/>
        </p:nvSpPr>
        <p:spPr>
          <a:xfrm>
            <a:off x="4943475" y="3705225"/>
            <a:ext cx="1457325" cy="461963"/>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rPr>
              <a:t>Source</a:t>
            </a:r>
          </a:p>
        </p:txBody>
      </p:sp>
      <p:sp>
        <p:nvSpPr>
          <p:cNvPr id="176" name="TextBox 175"/>
          <p:cNvSpPr txBox="1"/>
          <p:nvPr/>
        </p:nvSpPr>
        <p:spPr>
          <a:xfrm>
            <a:off x="2892425" y="5222875"/>
            <a:ext cx="3128963" cy="831850"/>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Floating Gate Transistor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(Flash Cell)</a:t>
            </a:r>
          </a:p>
        </p:txBody>
      </p:sp>
      <p:sp>
        <p:nvSpPr>
          <p:cNvPr id="178" name="Oval 177"/>
          <p:cNvSpPr/>
          <p:nvPr/>
        </p:nvSpPr>
        <p:spPr>
          <a:xfrm>
            <a:off x="4167188" y="2774950"/>
            <a:ext cx="1096962" cy="1096963"/>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150" normalizeH="0" baseline="0" noProof="0" dirty="0" err="1">
                <a:ln>
                  <a:noFill/>
                </a:ln>
                <a:solidFill>
                  <a:prstClr val="white"/>
                </a:solidFill>
                <a:effectLst/>
                <a:uLnTx/>
                <a:uFillTx/>
                <a:latin typeface="Calibri"/>
                <a:ea typeface="+mn-ea"/>
                <a:cs typeface="+mn-cs"/>
              </a:rPr>
              <a:t>V</a:t>
            </a:r>
            <a:r>
              <a:rPr kumimoji="0" lang="en-US" sz="2400" b="0" i="0" u="none" strike="noStrike" kern="1200" cap="none" spc="-150" normalizeH="0" baseline="-25000" noProof="0" dirty="0" err="1">
                <a:ln>
                  <a:noFill/>
                </a:ln>
                <a:solidFill>
                  <a:prstClr val="white"/>
                </a:solidFill>
                <a:effectLst/>
                <a:uLnTx/>
                <a:uFillTx/>
                <a:latin typeface="Calibri"/>
                <a:ea typeface="+mn-ea"/>
                <a:cs typeface="+mn-cs"/>
              </a:rPr>
              <a:t>th</a:t>
            </a:r>
            <a:r>
              <a:rPr kumimoji="0" lang="en-US" sz="2400" b="0" i="0" u="none" strike="noStrike" kern="1200" cap="none" spc="-150" normalizeH="0" baseline="0" noProof="0" dirty="0">
                <a:ln>
                  <a:noFill/>
                </a:ln>
                <a:solidFill>
                  <a:prstClr val="white"/>
                </a:solidFill>
                <a:effectLst/>
                <a:uLnTx/>
                <a:uFillTx/>
                <a:latin typeface="Calibri"/>
                <a:ea typeface="+mn-ea"/>
                <a:cs typeface="+mn-cs"/>
              </a:rPr>
              <a:t> = 2.5 V</a:t>
            </a:r>
          </a:p>
        </p:txBody>
      </p:sp>
      <p:sp>
        <p:nvSpPr>
          <p:cNvPr id="267277" name="Slide Number Placeholder 2"/>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6ADDF3E-DCCD-534F-AF72-8E885048EA5A}" type="slidenum">
              <a:rPr kumimoji="0" lang="en-US" sz="1200" b="0" i="0" u="none" strike="noStrike" kern="1200" cap="none" spc="0" normalizeH="0" baseline="0" noProof="0">
                <a:ln>
                  <a:noFill/>
                </a:ln>
                <a:solidFill>
                  <a:srgbClr val="898989"/>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156</a:t>
            </a:fld>
            <a:endParaRPr kumimoji="0" lang="en-US" sz="1200" b="0" i="0" u="none" strike="noStrike" kern="1200" cap="none" spc="0" normalizeH="0" baseline="0" noProof="0">
              <a:ln>
                <a:noFill/>
              </a:ln>
              <a:solidFill>
                <a:srgbClr val="898989"/>
              </a:solidFill>
              <a:effectLst/>
              <a:uLnTx/>
              <a:uFillTx/>
              <a:latin typeface="Calibri" charset="0"/>
              <a:ea typeface="ＭＳ Ｐゴシック" charset="0"/>
            </a:endParaRPr>
          </a:p>
        </p:txBody>
      </p:sp>
    </p:spTree>
    <p:custDataLst>
      <p:tags r:id="rId1"/>
    </p:custDataLst>
    <p:extLst>
      <p:ext uri="{BB962C8B-B14F-4D97-AF65-F5344CB8AC3E}">
        <p14:creationId xmlns:p14="http://schemas.microsoft.com/office/powerpoint/2010/main" val="563362513"/>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8"/>
                                        </p:tgtEl>
                                        <p:attrNameLst>
                                          <p:attrName>style.visibility</p:attrName>
                                        </p:attrNameLst>
                                      </p:cBhvr>
                                      <p:to>
                                        <p:strVal val="visible"/>
                                      </p:to>
                                    </p:set>
                                    <p:animEffect transition="in" filter="fade">
                                      <p:cBhvr>
                                        <p:cTn id="7" dur="500"/>
                                        <p:tgtEl>
                                          <p:spTgt spid="1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 grpId="0" animBg="1"/>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Title 1"/>
          <p:cNvSpPr>
            <a:spLocks noGrp="1"/>
          </p:cNvSpPr>
          <p:nvPr>
            <p:ph type="title"/>
          </p:nvPr>
        </p:nvSpPr>
        <p:spPr/>
        <p:txBody>
          <a:bodyPr/>
          <a:lstStyle/>
          <a:p>
            <a:pPr eaLnBrk="1" hangingPunct="1"/>
            <a:r>
              <a:rPr lang="en-US">
                <a:latin typeface="Calibri" charset="0"/>
              </a:rPr>
              <a:t>Flash Read</a:t>
            </a:r>
          </a:p>
        </p:txBody>
      </p:sp>
      <p:grpSp>
        <p:nvGrpSpPr>
          <p:cNvPr id="177" name="Group 176"/>
          <p:cNvGrpSpPr>
            <a:grpSpLocks/>
          </p:cNvGrpSpPr>
          <p:nvPr/>
        </p:nvGrpSpPr>
        <p:grpSpPr bwMode="auto">
          <a:xfrm>
            <a:off x="2233613" y="1960563"/>
            <a:ext cx="1631950" cy="2693987"/>
            <a:chOff x="3079798" y="1981201"/>
            <a:chExt cx="1631998" cy="2694885"/>
          </a:xfrm>
        </p:grpSpPr>
        <p:cxnSp>
          <p:nvCxnSpPr>
            <p:cNvPr id="30" name="Straight Connector 29"/>
            <p:cNvCxnSpPr/>
            <p:nvPr/>
          </p:nvCxnSpPr>
          <p:spPr>
            <a:xfrm>
              <a:off x="4711796" y="1981201"/>
              <a:ext cx="0" cy="89723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4202193" y="2878437"/>
              <a:ext cx="50960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4202193" y="2878437"/>
              <a:ext cx="0" cy="8956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4202193" y="3774085"/>
              <a:ext cx="50960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4711796" y="3778850"/>
              <a:ext cx="0" cy="89723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3954536" y="2878437"/>
              <a:ext cx="0" cy="8956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3706878" y="2878437"/>
              <a:ext cx="0" cy="8956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p:cNvCxnSpPr/>
            <p:nvPr/>
          </p:nvCxnSpPr>
          <p:spPr>
            <a:xfrm rot="16200000">
              <a:off x="3393338" y="3027014"/>
              <a:ext cx="0" cy="62708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1" name="TextBox 20"/>
          <p:cNvSpPr txBox="1"/>
          <p:nvPr/>
        </p:nvSpPr>
        <p:spPr>
          <a:xfrm>
            <a:off x="1066800" y="2836863"/>
            <a:ext cx="1793875" cy="461962"/>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00FF"/>
                </a:solidFill>
                <a:effectLst/>
                <a:uLnTx/>
                <a:uFillTx/>
                <a:latin typeface="Calibri"/>
                <a:ea typeface="ＭＳ Ｐゴシック" charset="0"/>
                <a:cs typeface="ＭＳ Ｐゴシック" charset="0"/>
              </a:rPr>
              <a:t>V</a:t>
            </a:r>
            <a:r>
              <a:rPr kumimoji="0" lang="en-US" sz="2400" b="0" i="0" u="none" strike="noStrike" kern="1200" cap="none" spc="0" normalizeH="0" baseline="-25000" noProof="0" dirty="0" err="1">
                <a:ln>
                  <a:noFill/>
                </a:ln>
                <a:solidFill>
                  <a:srgbClr val="0000FF"/>
                </a:solidFill>
                <a:effectLst/>
                <a:uLnTx/>
                <a:uFillTx/>
                <a:latin typeface="Calibri"/>
                <a:ea typeface="ＭＳ Ｐゴシック" charset="0"/>
                <a:cs typeface="ＭＳ Ｐゴシック" charset="0"/>
              </a:rPr>
              <a:t>read</a:t>
            </a:r>
            <a:r>
              <a:rPr kumimoji="0" lang="en-US" sz="24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rPr>
              <a:t> = 2.5 V</a:t>
            </a:r>
          </a:p>
        </p:txBody>
      </p:sp>
      <p:grpSp>
        <p:nvGrpSpPr>
          <p:cNvPr id="22" name="Group 21"/>
          <p:cNvGrpSpPr>
            <a:grpSpLocks/>
          </p:cNvGrpSpPr>
          <p:nvPr/>
        </p:nvGrpSpPr>
        <p:grpSpPr bwMode="auto">
          <a:xfrm>
            <a:off x="5795963" y="1962150"/>
            <a:ext cx="1631950" cy="2693988"/>
            <a:chOff x="3079798" y="1981201"/>
            <a:chExt cx="1631998" cy="2694885"/>
          </a:xfrm>
        </p:grpSpPr>
        <p:cxnSp>
          <p:nvCxnSpPr>
            <p:cNvPr id="23" name="Straight Connector 22"/>
            <p:cNvCxnSpPr/>
            <p:nvPr/>
          </p:nvCxnSpPr>
          <p:spPr>
            <a:xfrm>
              <a:off x="4711796" y="1981201"/>
              <a:ext cx="0" cy="89723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4202193" y="2878438"/>
              <a:ext cx="50960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4202193" y="2878438"/>
              <a:ext cx="0" cy="8956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4202193" y="3774086"/>
              <a:ext cx="50960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4711796" y="3778849"/>
              <a:ext cx="0" cy="89723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3954536" y="2878438"/>
              <a:ext cx="0" cy="8956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3706878" y="2878438"/>
              <a:ext cx="0" cy="8956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16200000">
              <a:off x="3393338" y="3027013"/>
              <a:ext cx="0" cy="62708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8" name="Oval 37"/>
          <p:cNvSpPr/>
          <p:nvPr/>
        </p:nvSpPr>
        <p:spPr>
          <a:xfrm>
            <a:off x="6883400" y="2755900"/>
            <a:ext cx="1096963" cy="1096963"/>
          </a:xfrm>
          <a:prstGeom prst="ellipse">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150" normalizeH="0" baseline="0" noProof="0" dirty="0">
                <a:ln>
                  <a:noFill/>
                </a:ln>
                <a:solidFill>
                  <a:prstClr val="white"/>
                </a:solidFill>
                <a:effectLst/>
                <a:uLnTx/>
                <a:uFillTx/>
                <a:latin typeface="Calibri"/>
                <a:ea typeface="+mn-ea"/>
                <a:cs typeface="+mn-cs"/>
              </a:rPr>
              <a:t>V</a:t>
            </a:r>
            <a:r>
              <a:rPr kumimoji="0" lang="en-US" sz="2400" b="0" i="0" u="none" strike="noStrike" kern="1200" cap="none" spc="-150" normalizeH="0" baseline="-25000" noProof="0" dirty="0">
                <a:ln>
                  <a:noFill/>
                </a:ln>
                <a:solidFill>
                  <a:prstClr val="white"/>
                </a:solidFill>
                <a:effectLst/>
                <a:uLnTx/>
                <a:uFillTx/>
                <a:latin typeface="Calibri"/>
                <a:ea typeface="+mn-ea"/>
                <a:cs typeface="+mn-cs"/>
              </a:rPr>
              <a:t>th</a:t>
            </a:r>
            <a:r>
              <a:rPr kumimoji="0" lang="en-US" sz="2400" b="0" i="0" u="none" strike="noStrike" kern="1200" cap="none" spc="-150" normalizeH="0" baseline="0" noProof="0" dirty="0">
                <a:ln>
                  <a:noFill/>
                </a:ln>
                <a:solidFill>
                  <a:prstClr val="white"/>
                </a:solidFill>
                <a:effectLst/>
                <a:uLnTx/>
                <a:uFillTx/>
                <a:latin typeface="Calibri"/>
                <a:ea typeface="+mn-ea"/>
                <a:cs typeface="+mn-cs"/>
              </a:rPr>
              <a:t> = 3 V</a:t>
            </a:r>
          </a:p>
        </p:txBody>
      </p:sp>
      <p:cxnSp>
        <p:nvCxnSpPr>
          <p:cNvPr id="4" name="Straight Arrow Connector 3"/>
          <p:cNvCxnSpPr/>
          <p:nvPr/>
        </p:nvCxnSpPr>
        <p:spPr>
          <a:xfrm>
            <a:off x="3865563" y="1943100"/>
            <a:ext cx="0" cy="2800350"/>
          </a:xfrm>
          <a:prstGeom prst="straightConnector1">
            <a:avLst/>
          </a:prstGeom>
          <a:ln w="76200">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178" name="Oval 177"/>
          <p:cNvSpPr/>
          <p:nvPr/>
        </p:nvSpPr>
        <p:spPr>
          <a:xfrm>
            <a:off x="3319463" y="2754313"/>
            <a:ext cx="1098550" cy="1096962"/>
          </a:xfrm>
          <a:prstGeom prst="ellipse">
            <a:avLst/>
          </a:prstGeom>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150" normalizeH="0" baseline="0" noProof="0" dirty="0">
                <a:ln>
                  <a:noFill/>
                </a:ln>
                <a:solidFill>
                  <a:prstClr val="white"/>
                </a:solidFill>
                <a:effectLst/>
                <a:uLnTx/>
                <a:uFillTx/>
                <a:latin typeface="Calibri"/>
                <a:ea typeface="+mn-ea"/>
                <a:cs typeface="+mn-cs"/>
              </a:rPr>
              <a:t>V</a:t>
            </a:r>
            <a:r>
              <a:rPr kumimoji="0" lang="en-US" sz="2400" b="0" i="0" u="none" strike="noStrike" kern="1200" cap="none" spc="-150" normalizeH="0" baseline="-25000" noProof="0" dirty="0">
                <a:ln>
                  <a:noFill/>
                </a:ln>
                <a:solidFill>
                  <a:prstClr val="white"/>
                </a:solidFill>
                <a:effectLst/>
                <a:uLnTx/>
                <a:uFillTx/>
                <a:latin typeface="Calibri"/>
                <a:ea typeface="+mn-ea"/>
                <a:cs typeface="+mn-cs"/>
              </a:rPr>
              <a:t>th</a:t>
            </a:r>
            <a:r>
              <a:rPr kumimoji="0" lang="en-US" sz="2400" b="0" i="0" u="none" strike="noStrike" kern="1200" cap="none" spc="-150" normalizeH="0" baseline="0" noProof="0" dirty="0">
                <a:ln>
                  <a:noFill/>
                </a:ln>
                <a:solidFill>
                  <a:prstClr val="white"/>
                </a:solidFill>
                <a:effectLst/>
                <a:uLnTx/>
                <a:uFillTx/>
                <a:latin typeface="Calibri"/>
                <a:ea typeface="+mn-ea"/>
                <a:cs typeface="+mn-cs"/>
              </a:rPr>
              <a:t> = 2 V</a:t>
            </a:r>
          </a:p>
        </p:txBody>
      </p:sp>
      <p:cxnSp>
        <p:nvCxnSpPr>
          <p:cNvPr id="40" name="Straight Arrow Connector 39"/>
          <p:cNvCxnSpPr/>
          <p:nvPr/>
        </p:nvCxnSpPr>
        <p:spPr>
          <a:xfrm>
            <a:off x="7416800" y="1943100"/>
            <a:ext cx="0" cy="915988"/>
          </a:xfrm>
          <a:prstGeom prst="straightConnector1">
            <a:avLst/>
          </a:prstGeom>
          <a:ln w="76200">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3441700" y="4826000"/>
            <a:ext cx="846138" cy="584200"/>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B050">
                    <a:lumMod val="75000"/>
                  </a:srgbClr>
                </a:solidFill>
                <a:effectLst/>
                <a:uLnTx/>
                <a:uFillTx/>
                <a:latin typeface="Calibri"/>
                <a:ea typeface="ＭＳ Ｐゴシック" charset="0"/>
                <a:cs typeface="ＭＳ Ｐゴシック" charset="0"/>
              </a:rPr>
              <a:t>1</a:t>
            </a:r>
          </a:p>
        </p:txBody>
      </p:sp>
      <p:sp>
        <p:nvSpPr>
          <p:cNvPr id="42" name="TextBox 41"/>
          <p:cNvSpPr txBox="1"/>
          <p:nvPr/>
        </p:nvSpPr>
        <p:spPr>
          <a:xfrm>
            <a:off x="7005638" y="4826000"/>
            <a:ext cx="846137" cy="584200"/>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Calibri"/>
                <a:ea typeface="ＭＳ Ｐゴシック" charset="0"/>
                <a:cs typeface="ＭＳ Ｐゴシック" charset="0"/>
              </a:rPr>
              <a:t>0</a:t>
            </a:r>
          </a:p>
        </p:txBody>
      </p:sp>
      <p:sp>
        <p:nvSpPr>
          <p:cNvPr id="43" name="TextBox 42"/>
          <p:cNvSpPr txBox="1"/>
          <p:nvPr/>
        </p:nvSpPr>
        <p:spPr>
          <a:xfrm>
            <a:off x="4611688" y="2836863"/>
            <a:ext cx="1792287" cy="461962"/>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00FF"/>
                </a:solidFill>
                <a:effectLst/>
                <a:uLnTx/>
                <a:uFillTx/>
                <a:latin typeface="Calibri"/>
                <a:ea typeface="ＭＳ Ｐゴシック" charset="0"/>
                <a:cs typeface="ＭＳ Ｐゴシック" charset="0"/>
              </a:rPr>
              <a:t>V</a:t>
            </a:r>
            <a:r>
              <a:rPr kumimoji="0" lang="en-US" sz="2400" b="0" i="0" u="none" strike="noStrike" kern="1200" cap="none" spc="0" normalizeH="0" baseline="-25000" noProof="0" dirty="0" err="1">
                <a:ln>
                  <a:noFill/>
                </a:ln>
                <a:solidFill>
                  <a:srgbClr val="0000FF"/>
                </a:solidFill>
                <a:effectLst/>
                <a:uLnTx/>
                <a:uFillTx/>
                <a:latin typeface="Calibri"/>
                <a:ea typeface="ＭＳ Ｐゴシック" charset="0"/>
                <a:cs typeface="ＭＳ Ｐゴシック" charset="0"/>
              </a:rPr>
              <a:t>read</a:t>
            </a:r>
            <a:r>
              <a:rPr kumimoji="0" lang="en-US" sz="24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rPr>
              <a:t> = 2.5 V</a:t>
            </a:r>
          </a:p>
        </p:txBody>
      </p:sp>
      <p:sp>
        <p:nvSpPr>
          <p:cNvPr id="269324" name="Slide Number Placeholder 2"/>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BDD8E9E-0794-AB42-90A8-55FBB22B4597}" type="slidenum">
              <a:rPr kumimoji="0" lang="en-US" sz="1200" b="0" i="0" u="none" strike="noStrike" kern="1200" cap="none" spc="0" normalizeH="0" baseline="0" noProof="0">
                <a:ln>
                  <a:noFill/>
                </a:ln>
                <a:solidFill>
                  <a:srgbClr val="898989"/>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157</a:t>
            </a:fld>
            <a:endParaRPr kumimoji="0" lang="en-US" sz="1200" b="0" i="0" u="none" strike="noStrike" kern="1200" cap="none" spc="0" normalizeH="0" baseline="0" noProof="0">
              <a:ln>
                <a:noFill/>
              </a:ln>
              <a:solidFill>
                <a:srgbClr val="898989"/>
              </a:solidFill>
              <a:effectLst/>
              <a:uLnTx/>
              <a:uFillTx/>
              <a:latin typeface="Calibri" charset="0"/>
              <a:ea typeface="ＭＳ Ｐゴシック" charset="0"/>
            </a:endParaRPr>
          </a:p>
        </p:txBody>
      </p:sp>
      <p:cxnSp>
        <p:nvCxnSpPr>
          <p:cNvPr id="39" name="Straight Arrow Connector 38"/>
          <p:cNvCxnSpPr>
            <a:stCxn id="44" idx="0"/>
          </p:cNvCxnSpPr>
          <p:nvPr/>
        </p:nvCxnSpPr>
        <p:spPr>
          <a:xfrm flipV="1">
            <a:off x="1811338" y="3335338"/>
            <a:ext cx="422275" cy="434975"/>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1082675" y="3770313"/>
            <a:ext cx="1457325" cy="460375"/>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Gate</a:t>
            </a:r>
          </a:p>
        </p:txBody>
      </p:sp>
    </p:spTree>
    <p:extLst>
      <p:ext uri="{BB962C8B-B14F-4D97-AF65-F5344CB8AC3E}">
        <p14:creationId xmlns:p14="http://schemas.microsoft.com/office/powerpoint/2010/main" val="766014897"/>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38"/>
                                        </p:tgtEl>
                                      </p:cBhvr>
                                    </p:animEffect>
                                    <p:set>
                                      <p:cBhvr>
                                        <p:cTn id="10" dur="1" fill="hold">
                                          <p:stCondLst>
                                            <p:cond delay="499"/>
                                          </p:stCondLst>
                                        </p:cTn>
                                        <p:tgtEl>
                                          <p:spTgt spid="38"/>
                                        </p:tgtEl>
                                        <p:attrNameLst>
                                          <p:attrName>style.visibility</p:attrName>
                                        </p:attrNameLst>
                                      </p:cBhvr>
                                      <p:to>
                                        <p:strVal val="hidden"/>
                                      </p:to>
                                    </p:set>
                                  </p:childTnLst>
                                </p:cTn>
                              </p:par>
                              <p:par>
                                <p:cTn id="11" presetID="10"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par>
                                <p:cTn id="14" presetID="10" presetClass="entr" presetSubtype="0" fill="hold" nodeType="with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fade">
                                      <p:cBhvr>
                                        <p:cTn id="16" dur="500"/>
                                        <p:tgtEl>
                                          <p:spTgt spid="3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500"/>
                                        <p:tgtEl>
                                          <p:spTgt spid="44"/>
                                        </p:tgtEl>
                                      </p:cBhvr>
                                    </p:animEffect>
                                  </p:childTnLst>
                                </p:cTn>
                              </p:par>
                              <p:par>
                                <p:cTn id="20" presetID="10"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par>
                                <p:cTn id="23" presetID="10" presetClass="entr" presetSubtype="0" fill="hold" grpId="1" nodeType="with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fade">
                                      <p:cBhvr>
                                        <p:cTn id="25" dur="500"/>
                                        <p:tgtEl>
                                          <p:spTgt spid="41"/>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nodeType="click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fade">
                                      <p:cBhvr>
                                        <p:cTn id="30" dur="500"/>
                                        <p:tgtEl>
                                          <p:spTgt spid="22"/>
                                        </p:tgtEl>
                                      </p:cBhvr>
                                    </p:animEffect>
                                  </p:childTnLst>
                                </p:cTn>
                              </p:par>
                              <p:par>
                                <p:cTn id="31" presetID="10" presetClass="entr" presetSubtype="0" fill="hold" grpId="1" nodeType="withEffect">
                                  <p:stCondLst>
                                    <p:cond delay="0"/>
                                  </p:stCondLst>
                                  <p:childTnLst>
                                    <p:set>
                                      <p:cBhvr>
                                        <p:cTn id="32" dur="1" fill="hold">
                                          <p:stCondLst>
                                            <p:cond delay="0"/>
                                          </p:stCondLst>
                                        </p:cTn>
                                        <p:tgtEl>
                                          <p:spTgt spid="38"/>
                                        </p:tgtEl>
                                        <p:attrNameLst>
                                          <p:attrName>style.visibility</p:attrName>
                                        </p:attrNameLst>
                                      </p:cBhvr>
                                      <p:to>
                                        <p:strVal val="visible"/>
                                      </p:to>
                                    </p:set>
                                    <p:animEffect transition="in" filter="fade">
                                      <p:cBhvr>
                                        <p:cTn id="33" dur="500"/>
                                        <p:tgtEl>
                                          <p:spTgt spid="38"/>
                                        </p:tgtEl>
                                      </p:cBhvr>
                                    </p:animEffect>
                                  </p:childTnLst>
                                </p:cTn>
                              </p:par>
                              <p:par>
                                <p:cTn id="34" presetID="10" presetClass="entr" presetSubtype="0" fill="hold" nodeType="withEffect">
                                  <p:stCondLst>
                                    <p:cond delay="0"/>
                                  </p:stCondLst>
                                  <p:childTnLst>
                                    <p:set>
                                      <p:cBhvr>
                                        <p:cTn id="35" dur="1" fill="hold">
                                          <p:stCondLst>
                                            <p:cond delay="0"/>
                                          </p:stCondLst>
                                        </p:cTn>
                                        <p:tgtEl>
                                          <p:spTgt spid="40"/>
                                        </p:tgtEl>
                                        <p:attrNameLst>
                                          <p:attrName>style.visibility</p:attrName>
                                        </p:attrNameLst>
                                      </p:cBhvr>
                                      <p:to>
                                        <p:strVal val="visible"/>
                                      </p:to>
                                    </p:set>
                                    <p:animEffect transition="in" filter="fade">
                                      <p:cBhvr>
                                        <p:cTn id="36" dur="500"/>
                                        <p:tgtEl>
                                          <p:spTgt spid="40"/>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42"/>
                                        </p:tgtEl>
                                        <p:attrNameLst>
                                          <p:attrName>style.visibility</p:attrName>
                                        </p:attrNameLst>
                                      </p:cBhvr>
                                      <p:to>
                                        <p:strVal val="visible"/>
                                      </p:to>
                                    </p:set>
                                    <p:animEffect transition="in" filter="fade">
                                      <p:cBhvr>
                                        <p:cTn id="39" dur="500"/>
                                        <p:tgtEl>
                                          <p:spTgt spid="42"/>
                                        </p:tgtEl>
                                      </p:cBhvr>
                                    </p:animEffect>
                                  </p:childTnLst>
                                </p:cTn>
                              </p:par>
                              <p:par>
                                <p:cTn id="40" presetID="10" presetClass="exit" presetSubtype="0" fill="hold" nodeType="withEffect">
                                  <p:stCondLst>
                                    <p:cond delay="0"/>
                                  </p:stCondLst>
                                  <p:childTnLst>
                                    <p:animEffect transition="out" filter="fade">
                                      <p:cBhvr>
                                        <p:cTn id="41" dur="500"/>
                                        <p:tgtEl>
                                          <p:spTgt spid="177"/>
                                        </p:tgtEl>
                                      </p:cBhvr>
                                    </p:animEffect>
                                    <p:set>
                                      <p:cBhvr>
                                        <p:cTn id="42" dur="1" fill="hold">
                                          <p:stCondLst>
                                            <p:cond delay="499"/>
                                          </p:stCondLst>
                                        </p:cTn>
                                        <p:tgtEl>
                                          <p:spTgt spid="177"/>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500"/>
                                        <p:tgtEl>
                                          <p:spTgt spid="4"/>
                                        </p:tgtEl>
                                      </p:cBhvr>
                                    </p:animEffect>
                                    <p:set>
                                      <p:cBhvr>
                                        <p:cTn id="45" dur="1" fill="hold">
                                          <p:stCondLst>
                                            <p:cond delay="499"/>
                                          </p:stCondLst>
                                        </p:cTn>
                                        <p:tgtEl>
                                          <p:spTgt spid="4"/>
                                        </p:tgtEl>
                                        <p:attrNameLst>
                                          <p:attrName>style.visibility</p:attrName>
                                        </p:attrNameLst>
                                      </p:cBhvr>
                                      <p:to>
                                        <p:strVal val="hidden"/>
                                      </p:to>
                                    </p:set>
                                  </p:childTnLst>
                                </p:cTn>
                              </p:par>
                              <p:par>
                                <p:cTn id="46" presetID="10" presetClass="exit" presetSubtype="0" fill="hold" grpId="0" nodeType="withEffect">
                                  <p:stCondLst>
                                    <p:cond delay="0"/>
                                  </p:stCondLst>
                                  <p:childTnLst>
                                    <p:animEffect transition="out" filter="fade">
                                      <p:cBhvr>
                                        <p:cTn id="47" dur="500"/>
                                        <p:tgtEl>
                                          <p:spTgt spid="178"/>
                                        </p:tgtEl>
                                      </p:cBhvr>
                                    </p:animEffect>
                                    <p:set>
                                      <p:cBhvr>
                                        <p:cTn id="48" dur="1" fill="hold">
                                          <p:stCondLst>
                                            <p:cond delay="499"/>
                                          </p:stCondLst>
                                        </p:cTn>
                                        <p:tgtEl>
                                          <p:spTgt spid="178"/>
                                        </p:tgtEl>
                                        <p:attrNameLst>
                                          <p:attrName>style.visibility</p:attrName>
                                        </p:attrNameLst>
                                      </p:cBhvr>
                                      <p:to>
                                        <p:strVal val="hidden"/>
                                      </p:to>
                                    </p:set>
                                  </p:childTnLst>
                                </p:cTn>
                              </p:par>
                              <p:par>
                                <p:cTn id="49" presetID="10" presetClass="exit" presetSubtype="0" fill="hold" grpId="0" nodeType="withEffect">
                                  <p:stCondLst>
                                    <p:cond delay="0"/>
                                  </p:stCondLst>
                                  <p:childTnLst>
                                    <p:animEffect transition="out" filter="fade">
                                      <p:cBhvr>
                                        <p:cTn id="50" dur="500"/>
                                        <p:tgtEl>
                                          <p:spTgt spid="41"/>
                                        </p:tgtEl>
                                      </p:cBhvr>
                                    </p:animEffect>
                                    <p:set>
                                      <p:cBhvr>
                                        <p:cTn id="51" dur="1" fill="hold">
                                          <p:stCondLst>
                                            <p:cond delay="499"/>
                                          </p:stCondLst>
                                        </p:cTn>
                                        <p:tgtEl>
                                          <p:spTgt spid="41"/>
                                        </p:tgtEl>
                                        <p:attrNameLst>
                                          <p:attrName>style.visibility</p:attrName>
                                        </p:attrNameLst>
                                      </p:cBhvr>
                                      <p:to>
                                        <p:strVal val="hidden"/>
                                      </p:to>
                                    </p:set>
                                  </p:childTnLst>
                                </p:cTn>
                              </p:par>
                              <p:par>
                                <p:cTn id="52" presetID="10" presetClass="entr" presetSubtype="0" fill="hold" grpId="0" nodeType="withEffect">
                                  <p:stCondLst>
                                    <p:cond delay="0"/>
                                  </p:stCondLst>
                                  <p:childTnLst>
                                    <p:set>
                                      <p:cBhvr>
                                        <p:cTn id="53" dur="1" fill="hold">
                                          <p:stCondLst>
                                            <p:cond delay="0"/>
                                          </p:stCondLst>
                                        </p:cTn>
                                        <p:tgtEl>
                                          <p:spTgt spid="43"/>
                                        </p:tgtEl>
                                        <p:attrNameLst>
                                          <p:attrName>style.visibility</p:attrName>
                                        </p:attrNameLst>
                                      </p:cBhvr>
                                      <p:to>
                                        <p:strVal val="visible"/>
                                      </p:to>
                                    </p:set>
                                    <p:animEffect transition="in" filter="fade">
                                      <p:cBhvr>
                                        <p:cTn id="54" dur="500"/>
                                        <p:tgtEl>
                                          <p:spTgt spid="43"/>
                                        </p:tgtEl>
                                      </p:cBhvr>
                                    </p:animEffect>
                                  </p:childTnLst>
                                </p:cTn>
                              </p:par>
                              <p:par>
                                <p:cTn id="55" presetID="10" presetClass="exit" presetSubtype="0" fill="hold" grpId="1" nodeType="withEffect">
                                  <p:stCondLst>
                                    <p:cond delay="0"/>
                                  </p:stCondLst>
                                  <p:childTnLst>
                                    <p:animEffect transition="out" filter="fade">
                                      <p:cBhvr>
                                        <p:cTn id="56" dur="500"/>
                                        <p:tgtEl>
                                          <p:spTgt spid="21"/>
                                        </p:tgtEl>
                                      </p:cBhvr>
                                    </p:animEffect>
                                    <p:set>
                                      <p:cBhvr>
                                        <p:cTn id="57" dur="1" fill="hold">
                                          <p:stCondLst>
                                            <p:cond delay="499"/>
                                          </p:stCondLst>
                                        </p:cTn>
                                        <p:tgtEl>
                                          <p:spTgt spid="21"/>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39"/>
                                        </p:tgtEl>
                                      </p:cBhvr>
                                    </p:animEffect>
                                    <p:set>
                                      <p:cBhvr>
                                        <p:cTn id="60" dur="1" fill="hold">
                                          <p:stCondLst>
                                            <p:cond delay="499"/>
                                          </p:stCondLst>
                                        </p:cTn>
                                        <p:tgtEl>
                                          <p:spTgt spid="39"/>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500"/>
                                        <p:tgtEl>
                                          <p:spTgt spid="44"/>
                                        </p:tgtEl>
                                      </p:cBhvr>
                                    </p:animEffect>
                                    <p:set>
                                      <p:cBhvr>
                                        <p:cTn id="63" dur="1" fill="hold">
                                          <p:stCondLst>
                                            <p:cond delay="499"/>
                                          </p:stCondLst>
                                        </p:cTn>
                                        <p:tgtEl>
                                          <p:spTgt spid="44"/>
                                        </p:tgtEl>
                                        <p:attrNameLst>
                                          <p:attrName>style.visibility</p:attrName>
                                        </p:attrNameLst>
                                      </p:cBhvr>
                                      <p:to>
                                        <p:strVal val="hidden"/>
                                      </p:to>
                                    </p:set>
                                  </p:childTnLst>
                                </p:cTn>
                              </p:par>
                            </p:childTnLst>
                          </p:cTn>
                        </p:par>
                      </p:childTnLst>
                    </p:cTn>
                  </p:par>
                  <p:par>
                    <p:cTn id="64" fill="hold" nodeType="clickPar">
                      <p:stCondLst>
                        <p:cond delay="indefinite"/>
                      </p:stCondLst>
                      <p:childTnLst>
                        <p:par>
                          <p:cTn id="65" fill="hold" nodeType="withGroup">
                            <p:stCondLst>
                              <p:cond delay="0"/>
                            </p:stCondLst>
                            <p:childTnLst>
                              <p:par>
                                <p:cTn id="66" presetID="10" presetClass="entr" presetSubtype="0" fill="hold" grpId="2" nodeType="clickEffect">
                                  <p:stCondLst>
                                    <p:cond delay="0"/>
                                  </p:stCondLst>
                                  <p:childTnLst>
                                    <p:set>
                                      <p:cBhvr>
                                        <p:cTn id="67" dur="1" fill="hold">
                                          <p:stCondLst>
                                            <p:cond delay="0"/>
                                          </p:stCondLst>
                                        </p:cTn>
                                        <p:tgtEl>
                                          <p:spTgt spid="21"/>
                                        </p:tgtEl>
                                        <p:attrNameLst>
                                          <p:attrName>style.visibility</p:attrName>
                                        </p:attrNameLst>
                                      </p:cBhvr>
                                      <p:to>
                                        <p:strVal val="visible"/>
                                      </p:to>
                                    </p:set>
                                    <p:animEffect transition="in" filter="fade">
                                      <p:cBhvr>
                                        <p:cTn id="68" dur="500"/>
                                        <p:tgtEl>
                                          <p:spTgt spid="21"/>
                                        </p:tgtEl>
                                      </p:cBhvr>
                                    </p:animEffect>
                                  </p:childTnLst>
                                </p:cTn>
                              </p:par>
                              <p:par>
                                <p:cTn id="69" presetID="10" presetClass="entr" presetSubtype="0" fill="hold" nodeType="withEffect">
                                  <p:stCondLst>
                                    <p:cond delay="0"/>
                                  </p:stCondLst>
                                  <p:childTnLst>
                                    <p:set>
                                      <p:cBhvr>
                                        <p:cTn id="70" dur="1" fill="hold">
                                          <p:stCondLst>
                                            <p:cond delay="0"/>
                                          </p:stCondLst>
                                        </p:cTn>
                                        <p:tgtEl>
                                          <p:spTgt spid="39"/>
                                        </p:tgtEl>
                                        <p:attrNameLst>
                                          <p:attrName>style.visibility</p:attrName>
                                        </p:attrNameLst>
                                      </p:cBhvr>
                                      <p:to>
                                        <p:strVal val="visible"/>
                                      </p:to>
                                    </p:set>
                                    <p:animEffect transition="in" filter="fade">
                                      <p:cBhvr>
                                        <p:cTn id="71" dur="500"/>
                                        <p:tgtEl>
                                          <p:spTgt spid="39"/>
                                        </p:tgtEl>
                                      </p:cBhvr>
                                    </p:animEffect>
                                  </p:childTnLst>
                                </p:cTn>
                              </p:par>
                              <p:par>
                                <p:cTn id="72" presetID="10" presetClass="entr" presetSubtype="0" fill="hold" grpId="2" nodeType="withEffect">
                                  <p:stCondLst>
                                    <p:cond delay="0"/>
                                  </p:stCondLst>
                                  <p:childTnLst>
                                    <p:set>
                                      <p:cBhvr>
                                        <p:cTn id="73" dur="1" fill="hold">
                                          <p:stCondLst>
                                            <p:cond delay="0"/>
                                          </p:stCondLst>
                                        </p:cTn>
                                        <p:tgtEl>
                                          <p:spTgt spid="44"/>
                                        </p:tgtEl>
                                        <p:attrNameLst>
                                          <p:attrName>style.visibility</p:attrName>
                                        </p:attrNameLst>
                                      </p:cBhvr>
                                      <p:to>
                                        <p:strVal val="visible"/>
                                      </p:to>
                                    </p:set>
                                    <p:animEffect transition="in" filter="fade">
                                      <p:cBhvr>
                                        <p:cTn id="74" dur="500"/>
                                        <p:tgtEl>
                                          <p:spTgt spid="44"/>
                                        </p:tgtEl>
                                      </p:cBhvr>
                                    </p:animEffect>
                                  </p:childTnLst>
                                </p:cTn>
                              </p:par>
                              <p:par>
                                <p:cTn id="75" presetID="10" presetClass="entr" presetSubtype="0" fill="hold" nodeType="withEffect">
                                  <p:stCondLst>
                                    <p:cond delay="0"/>
                                  </p:stCondLst>
                                  <p:childTnLst>
                                    <p:set>
                                      <p:cBhvr>
                                        <p:cTn id="76" dur="1" fill="hold">
                                          <p:stCondLst>
                                            <p:cond delay="0"/>
                                          </p:stCondLst>
                                        </p:cTn>
                                        <p:tgtEl>
                                          <p:spTgt spid="4"/>
                                        </p:tgtEl>
                                        <p:attrNameLst>
                                          <p:attrName>style.visibility</p:attrName>
                                        </p:attrNameLst>
                                      </p:cBhvr>
                                      <p:to>
                                        <p:strVal val="visible"/>
                                      </p:to>
                                    </p:set>
                                    <p:animEffect transition="in" filter="fade">
                                      <p:cBhvr>
                                        <p:cTn id="77" dur="500"/>
                                        <p:tgtEl>
                                          <p:spTgt spid="4"/>
                                        </p:tgtEl>
                                      </p:cBhvr>
                                    </p:animEffect>
                                  </p:childTnLst>
                                </p:cTn>
                              </p:par>
                              <p:par>
                                <p:cTn id="78" presetID="10" presetClass="entr" presetSubtype="0" fill="hold" grpId="2" nodeType="withEffect">
                                  <p:stCondLst>
                                    <p:cond delay="0"/>
                                  </p:stCondLst>
                                  <p:childTnLst>
                                    <p:set>
                                      <p:cBhvr>
                                        <p:cTn id="79" dur="1" fill="hold">
                                          <p:stCondLst>
                                            <p:cond delay="0"/>
                                          </p:stCondLst>
                                        </p:cTn>
                                        <p:tgtEl>
                                          <p:spTgt spid="41"/>
                                        </p:tgtEl>
                                        <p:attrNameLst>
                                          <p:attrName>style.visibility</p:attrName>
                                        </p:attrNameLst>
                                      </p:cBhvr>
                                      <p:to>
                                        <p:strVal val="visible"/>
                                      </p:to>
                                    </p:set>
                                    <p:animEffect transition="in" filter="fade">
                                      <p:cBhvr>
                                        <p:cTn id="80" dur="500"/>
                                        <p:tgtEl>
                                          <p:spTgt spid="41"/>
                                        </p:tgtEl>
                                      </p:cBhvr>
                                    </p:animEffect>
                                  </p:childTnLst>
                                </p:cTn>
                              </p:par>
                              <p:par>
                                <p:cTn id="81" presetID="10" presetClass="entr" presetSubtype="0" fill="hold" nodeType="withEffect">
                                  <p:stCondLst>
                                    <p:cond delay="0"/>
                                  </p:stCondLst>
                                  <p:childTnLst>
                                    <p:set>
                                      <p:cBhvr>
                                        <p:cTn id="82" dur="1" fill="hold">
                                          <p:stCondLst>
                                            <p:cond delay="0"/>
                                          </p:stCondLst>
                                        </p:cTn>
                                        <p:tgtEl>
                                          <p:spTgt spid="177"/>
                                        </p:tgtEl>
                                        <p:attrNameLst>
                                          <p:attrName>style.visibility</p:attrName>
                                        </p:attrNameLst>
                                      </p:cBhvr>
                                      <p:to>
                                        <p:strVal val="visible"/>
                                      </p:to>
                                    </p:set>
                                    <p:animEffect transition="in" filter="fade">
                                      <p:cBhvr>
                                        <p:cTn id="83" dur="500"/>
                                        <p:tgtEl>
                                          <p:spTgt spid="177"/>
                                        </p:tgtEl>
                                      </p:cBhvr>
                                    </p:animEffect>
                                  </p:childTnLst>
                                </p:cTn>
                              </p:par>
                              <p:par>
                                <p:cTn id="84" presetID="10" presetClass="entr" presetSubtype="0" fill="hold" grpId="1" nodeType="withEffect">
                                  <p:stCondLst>
                                    <p:cond delay="0"/>
                                  </p:stCondLst>
                                  <p:childTnLst>
                                    <p:set>
                                      <p:cBhvr>
                                        <p:cTn id="85" dur="1" fill="hold">
                                          <p:stCondLst>
                                            <p:cond delay="0"/>
                                          </p:stCondLst>
                                        </p:cTn>
                                        <p:tgtEl>
                                          <p:spTgt spid="178"/>
                                        </p:tgtEl>
                                        <p:attrNameLst>
                                          <p:attrName>style.visibility</p:attrName>
                                        </p:attrNameLst>
                                      </p:cBhvr>
                                      <p:to>
                                        <p:strVal val="visible"/>
                                      </p:to>
                                    </p:set>
                                    <p:animEffect transition="in" filter="fade">
                                      <p:cBhvr>
                                        <p:cTn id="86" dur="500"/>
                                        <p:tgtEl>
                                          <p:spTgt spid="1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P spid="21" grpId="2"/>
      <p:bldP spid="38" grpId="0" animBg="1"/>
      <p:bldP spid="38" grpId="1" animBg="1"/>
      <p:bldP spid="178" grpId="0" animBg="1"/>
      <p:bldP spid="178" grpId="1" animBg="1"/>
      <p:bldP spid="41" grpId="0"/>
      <p:bldP spid="41" grpId="1"/>
      <p:bldP spid="41" grpId="2"/>
      <p:bldP spid="42" grpId="0"/>
      <p:bldP spid="43" grpId="0"/>
      <p:bldP spid="44" grpId="0"/>
      <p:bldP spid="44" grpId="1"/>
      <p:bldP spid="44" grpId="2"/>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Title 1"/>
          <p:cNvSpPr>
            <a:spLocks noGrp="1"/>
          </p:cNvSpPr>
          <p:nvPr>
            <p:ph type="title"/>
          </p:nvPr>
        </p:nvSpPr>
        <p:spPr/>
        <p:txBody>
          <a:bodyPr/>
          <a:lstStyle/>
          <a:p>
            <a:pPr eaLnBrk="1" hangingPunct="1"/>
            <a:r>
              <a:rPr lang="en-US">
                <a:latin typeface="Calibri" charset="0"/>
              </a:rPr>
              <a:t>Flash Pass-Through</a:t>
            </a:r>
          </a:p>
        </p:txBody>
      </p:sp>
      <p:grpSp>
        <p:nvGrpSpPr>
          <p:cNvPr id="271362" name="Group 176"/>
          <p:cNvGrpSpPr>
            <a:grpSpLocks/>
          </p:cNvGrpSpPr>
          <p:nvPr/>
        </p:nvGrpSpPr>
        <p:grpSpPr bwMode="auto">
          <a:xfrm>
            <a:off x="2233613" y="1960563"/>
            <a:ext cx="1631950" cy="2693987"/>
            <a:chOff x="3079798" y="1981201"/>
            <a:chExt cx="1631998" cy="2694885"/>
          </a:xfrm>
        </p:grpSpPr>
        <p:cxnSp>
          <p:nvCxnSpPr>
            <p:cNvPr id="30" name="Straight Connector 29"/>
            <p:cNvCxnSpPr/>
            <p:nvPr/>
          </p:nvCxnSpPr>
          <p:spPr>
            <a:xfrm>
              <a:off x="4711796" y="1981201"/>
              <a:ext cx="0" cy="89723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4202193" y="2878437"/>
              <a:ext cx="50960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4202193" y="2878437"/>
              <a:ext cx="0" cy="8956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4202193" y="3774085"/>
              <a:ext cx="50960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4711796" y="3778850"/>
              <a:ext cx="0" cy="89723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3954536" y="2878437"/>
              <a:ext cx="0" cy="8956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3706878" y="2878437"/>
              <a:ext cx="0" cy="8956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p:cNvCxnSpPr/>
            <p:nvPr/>
          </p:nvCxnSpPr>
          <p:spPr>
            <a:xfrm rot="16200000">
              <a:off x="3393338" y="3027014"/>
              <a:ext cx="0" cy="62708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1" name="TextBox 20"/>
          <p:cNvSpPr txBox="1"/>
          <p:nvPr/>
        </p:nvSpPr>
        <p:spPr>
          <a:xfrm>
            <a:off x="1066800" y="2836863"/>
            <a:ext cx="1793875" cy="461962"/>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00FF"/>
                </a:solidFill>
                <a:effectLst/>
                <a:uLnTx/>
                <a:uFillTx/>
                <a:latin typeface="Calibri"/>
                <a:ea typeface="ＭＳ Ｐゴシック" charset="0"/>
                <a:cs typeface="ＭＳ Ｐゴシック" charset="0"/>
              </a:rPr>
              <a:t>V</a:t>
            </a:r>
            <a:r>
              <a:rPr kumimoji="0" lang="en-US" sz="2400" b="0" i="0" u="none" strike="noStrike" kern="1200" cap="none" spc="0" normalizeH="0" baseline="-25000" noProof="0" dirty="0" err="1">
                <a:ln>
                  <a:noFill/>
                </a:ln>
                <a:solidFill>
                  <a:srgbClr val="0000FF"/>
                </a:solidFill>
                <a:effectLst/>
                <a:uLnTx/>
                <a:uFillTx/>
                <a:latin typeface="Calibri"/>
                <a:ea typeface="ＭＳ Ｐゴシック" charset="0"/>
                <a:cs typeface="ＭＳ Ｐゴシック" charset="0"/>
              </a:rPr>
              <a:t>pass</a:t>
            </a:r>
            <a:r>
              <a:rPr kumimoji="0" lang="en-US" sz="24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rPr>
              <a:t> = 5 V</a:t>
            </a:r>
          </a:p>
        </p:txBody>
      </p:sp>
      <p:grpSp>
        <p:nvGrpSpPr>
          <p:cNvPr id="271364" name="Group 21"/>
          <p:cNvGrpSpPr>
            <a:grpSpLocks/>
          </p:cNvGrpSpPr>
          <p:nvPr/>
        </p:nvGrpSpPr>
        <p:grpSpPr bwMode="auto">
          <a:xfrm>
            <a:off x="5795963" y="1962150"/>
            <a:ext cx="1631950" cy="2693988"/>
            <a:chOff x="3079798" y="1981201"/>
            <a:chExt cx="1631998" cy="2694885"/>
          </a:xfrm>
        </p:grpSpPr>
        <p:cxnSp>
          <p:nvCxnSpPr>
            <p:cNvPr id="23" name="Straight Connector 22"/>
            <p:cNvCxnSpPr/>
            <p:nvPr/>
          </p:nvCxnSpPr>
          <p:spPr>
            <a:xfrm>
              <a:off x="4711796" y="1981201"/>
              <a:ext cx="0" cy="89723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4202193" y="2878438"/>
              <a:ext cx="50960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4202193" y="2878438"/>
              <a:ext cx="0" cy="8956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4202193" y="3774086"/>
              <a:ext cx="50960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4711796" y="3778849"/>
              <a:ext cx="0" cy="89723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3954536" y="2878438"/>
              <a:ext cx="0" cy="8956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3706878" y="2878438"/>
              <a:ext cx="0" cy="8956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16200000">
              <a:off x="3393338" y="3027013"/>
              <a:ext cx="0" cy="62708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4" name="Straight Arrow Connector 3"/>
          <p:cNvCxnSpPr/>
          <p:nvPr/>
        </p:nvCxnSpPr>
        <p:spPr>
          <a:xfrm>
            <a:off x="3865563" y="1943100"/>
            <a:ext cx="0" cy="2800350"/>
          </a:xfrm>
          <a:prstGeom prst="straightConnector1">
            <a:avLst/>
          </a:prstGeom>
          <a:ln w="76200">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178" name="Oval 177"/>
          <p:cNvSpPr/>
          <p:nvPr/>
        </p:nvSpPr>
        <p:spPr>
          <a:xfrm>
            <a:off x="3319463" y="2754313"/>
            <a:ext cx="1098550" cy="1096962"/>
          </a:xfrm>
          <a:prstGeom prst="ellipse">
            <a:avLst/>
          </a:prstGeom>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150" normalizeH="0" baseline="0" noProof="0" dirty="0">
                <a:ln>
                  <a:noFill/>
                </a:ln>
                <a:solidFill>
                  <a:prstClr val="white"/>
                </a:solidFill>
                <a:effectLst/>
                <a:uLnTx/>
                <a:uFillTx/>
                <a:latin typeface="Calibri"/>
                <a:ea typeface="+mn-ea"/>
                <a:cs typeface="+mn-cs"/>
              </a:rPr>
              <a:t>V</a:t>
            </a:r>
            <a:r>
              <a:rPr kumimoji="0" lang="en-US" sz="2400" b="0" i="0" u="none" strike="noStrike" kern="1200" cap="none" spc="-150" normalizeH="0" baseline="-25000" noProof="0" dirty="0">
                <a:ln>
                  <a:noFill/>
                </a:ln>
                <a:solidFill>
                  <a:prstClr val="white"/>
                </a:solidFill>
                <a:effectLst/>
                <a:uLnTx/>
                <a:uFillTx/>
                <a:latin typeface="Calibri"/>
                <a:ea typeface="+mn-ea"/>
                <a:cs typeface="+mn-cs"/>
              </a:rPr>
              <a:t>th</a:t>
            </a:r>
            <a:r>
              <a:rPr kumimoji="0" lang="en-US" sz="2400" b="0" i="0" u="none" strike="noStrike" kern="1200" cap="none" spc="-150" normalizeH="0" baseline="0" noProof="0" dirty="0">
                <a:ln>
                  <a:noFill/>
                </a:ln>
                <a:solidFill>
                  <a:prstClr val="white"/>
                </a:solidFill>
                <a:effectLst/>
                <a:uLnTx/>
                <a:uFillTx/>
                <a:latin typeface="Calibri"/>
                <a:ea typeface="+mn-ea"/>
                <a:cs typeface="+mn-cs"/>
              </a:rPr>
              <a:t> = 2 V</a:t>
            </a:r>
          </a:p>
        </p:txBody>
      </p:sp>
      <p:sp>
        <p:nvSpPr>
          <p:cNvPr id="41" name="TextBox 40"/>
          <p:cNvSpPr txBox="1"/>
          <p:nvPr/>
        </p:nvSpPr>
        <p:spPr>
          <a:xfrm>
            <a:off x="3441700" y="4826000"/>
            <a:ext cx="846138" cy="584200"/>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B050">
                    <a:lumMod val="75000"/>
                  </a:srgbClr>
                </a:solidFill>
                <a:effectLst/>
                <a:uLnTx/>
                <a:uFillTx/>
                <a:latin typeface="Calibri"/>
                <a:ea typeface="ＭＳ Ｐゴシック" charset="0"/>
                <a:cs typeface="ＭＳ Ｐゴシック" charset="0"/>
              </a:rPr>
              <a:t>1</a:t>
            </a:r>
          </a:p>
        </p:txBody>
      </p:sp>
      <p:sp>
        <p:nvSpPr>
          <p:cNvPr id="43" name="TextBox 42"/>
          <p:cNvSpPr txBox="1"/>
          <p:nvPr/>
        </p:nvSpPr>
        <p:spPr>
          <a:xfrm>
            <a:off x="4611688" y="2836863"/>
            <a:ext cx="1792287" cy="461962"/>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00FF"/>
                </a:solidFill>
                <a:effectLst/>
                <a:uLnTx/>
                <a:uFillTx/>
                <a:latin typeface="Calibri"/>
                <a:ea typeface="ＭＳ Ｐゴシック" charset="0"/>
                <a:cs typeface="ＭＳ Ｐゴシック" charset="0"/>
              </a:rPr>
              <a:t>V</a:t>
            </a:r>
            <a:r>
              <a:rPr kumimoji="0" lang="en-US" sz="2400" b="0" i="0" u="none" strike="noStrike" kern="1200" cap="none" spc="0" normalizeH="0" baseline="-25000" noProof="0" dirty="0" err="1">
                <a:ln>
                  <a:noFill/>
                </a:ln>
                <a:solidFill>
                  <a:srgbClr val="0000FF"/>
                </a:solidFill>
                <a:effectLst/>
                <a:uLnTx/>
                <a:uFillTx/>
                <a:latin typeface="Calibri"/>
                <a:ea typeface="ＭＳ Ｐゴシック" charset="0"/>
                <a:cs typeface="ＭＳ Ｐゴシック" charset="0"/>
              </a:rPr>
              <a:t>pass</a:t>
            </a:r>
            <a:r>
              <a:rPr kumimoji="0" lang="en-US" sz="24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rPr>
              <a:t> = 5 V</a:t>
            </a:r>
          </a:p>
        </p:txBody>
      </p:sp>
      <p:sp>
        <p:nvSpPr>
          <p:cNvPr id="271369" name="Slide Number Placeholder 2"/>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7FA2294-A763-6F4F-8C69-365F9A7EE623}" type="slidenum">
              <a:rPr kumimoji="0" lang="en-US" sz="1200" b="0" i="0" u="none" strike="noStrike" kern="1200" cap="none" spc="0" normalizeH="0" baseline="0" noProof="0">
                <a:ln>
                  <a:noFill/>
                </a:ln>
                <a:solidFill>
                  <a:srgbClr val="898989"/>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158</a:t>
            </a:fld>
            <a:endParaRPr kumimoji="0" lang="en-US" sz="1200" b="0" i="0" u="none" strike="noStrike" kern="1200" cap="none" spc="0" normalizeH="0" baseline="0" noProof="0">
              <a:ln>
                <a:noFill/>
              </a:ln>
              <a:solidFill>
                <a:srgbClr val="898989"/>
              </a:solidFill>
              <a:effectLst/>
              <a:uLnTx/>
              <a:uFillTx/>
              <a:latin typeface="Calibri" charset="0"/>
              <a:ea typeface="ＭＳ Ｐゴシック" charset="0"/>
            </a:endParaRPr>
          </a:p>
        </p:txBody>
      </p:sp>
      <p:cxnSp>
        <p:nvCxnSpPr>
          <p:cNvPr id="39" name="Straight Arrow Connector 38"/>
          <p:cNvCxnSpPr>
            <a:stCxn id="44" idx="0"/>
          </p:cNvCxnSpPr>
          <p:nvPr/>
        </p:nvCxnSpPr>
        <p:spPr>
          <a:xfrm flipV="1">
            <a:off x="1811338" y="3335338"/>
            <a:ext cx="422275" cy="434975"/>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1082675" y="3770313"/>
            <a:ext cx="1457325" cy="460375"/>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Gate</a:t>
            </a:r>
          </a:p>
        </p:txBody>
      </p:sp>
      <p:cxnSp>
        <p:nvCxnSpPr>
          <p:cNvPr id="45" name="Straight Arrow Connector 44"/>
          <p:cNvCxnSpPr/>
          <p:nvPr/>
        </p:nvCxnSpPr>
        <p:spPr>
          <a:xfrm>
            <a:off x="7453313" y="1943100"/>
            <a:ext cx="0" cy="2800350"/>
          </a:xfrm>
          <a:prstGeom prst="straightConnector1">
            <a:avLst/>
          </a:prstGeom>
          <a:ln w="76200">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7031038" y="4826000"/>
            <a:ext cx="846137" cy="584200"/>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B050">
                    <a:lumMod val="75000"/>
                  </a:srgbClr>
                </a:solidFill>
                <a:effectLst/>
                <a:uLnTx/>
                <a:uFillTx/>
                <a:latin typeface="Calibri"/>
                <a:ea typeface="ＭＳ Ｐゴシック" charset="0"/>
                <a:cs typeface="ＭＳ Ｐゴシック" charset="0"/>
              </a:rPr>
              <a:t>1</a:t>
            </a:r>
          </a:p>
        </p:txBody>
      </p:sp>
      <p:sp>
        <p:nvSpPr>
          <p:cNvPr id="38" name="Oval 37"/>
          <p:cNvSpPr/>
          <p:nvPr/>
        </p:nvSpPr>
        <p:spPr>
          <a:xfrm>
            <a:off x="6883400" y="2755900"/>
            <a:ext cx="1096963" cy="1096963"/>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150" normalizeH="0" baseline="0" noProof="0" dirty="0">
                <a:ln>
                  <a:noFill/>
                </a:ln>
                <a:solidFill>
                  <a:prstClr val="white"/>
                </a:solidFill>
                <a:effectLst/>
                <a:uLnTx/>
                <a:uFillTx/>
                <a:latin typeface="Calibri"/>
                <a:ea typeface="+mn-ea"/>
                <a:cs typeface="+mn-cs"/>
              </a:rPr>
              <a:t>V</a:t>
            </a:r>
            <a:r>
              <a:rPr kumimoji="0" lang="en-US" sz="2400" b="0" i="0" u="none" strike="noStrike" kern="1200" cap="none" spc="-150" normalizeH="0" baseline="-25000" noProof="0" dirty="0">
                <a:ln>
                  <a:noFill/>
                </a:ln>
                <a:solidFill>
                  <a:prstClr val="white"/>
                </a:solidFill>
                <a:effectLst/>
                <a:uLnTx/>
                <a:uFillTx/>
                <a:latin typeface="Calibri"/>
                <a:ea typeface="+mn-ea"/>
                <a:cs typeface="+mn-cs"/>
              </a:rPr>
              <a:t>th</a:t>
            </a:r>
            <a:r>
              <a:rPr kumimoji="0" lang="en-US" sz="2400" b="0" i="0" u="none" strike="noStrike" kern="1200" cap="none" spc="-150" normalizeH="0" baseline="0" noProof="0" dirty="0">
                <a:ln>
                  <a:noFill/>
                </a:ln>
                <a:solidFill>
                  <a:prstClr val="white"/>
                </a:solidFill>
                <a:effectLst/>
                <a:uLnTx/>
                <a:uFillTx/>
                <a:latin typeface="Calibri"/>
                <a:ea typeface="+mn-ea"/>
                <a:cs typeface="+mn-cs"/>
              </a:rPr>
              <a:t> = 3 V</a:t>
            </a:r>
          </a:p>
        </p:txBody>
      </p:sp>
    </p:spTree>
    <p:extLst>
      <p:ext uri="{BB962C8B-B14F-4D97-AF65-F5344CB8AC3E}">
        <p14:creationId xmlns:p14="http://schemas.microsoft.com/office/powerpoint/2010/main" val="2659457845"/>
      </p:ext>
    </p:extLst>
  </p:cSld>
  <p:clrMapOvr>
    <a:masterClrMapping/>
  </p:clrMapOvr>
  <p:transition spd="slow"/>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 name="Rectangle 246"/>
          <p:cNvSpPr/>
          <p:nvPr/>
        </p:nvSpPr>
        <p:spPr>
          <a:xfrm>
            <a:off x="2655888" y="6146800"/>
            <a:ext cx="4757737" cy="32702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243" name="Straight Connector 242"/>
          <p:cNvCxnSpPr/>
          <p:nvPr/>
        </p:nvCxnSpPr>
        <p:spPr>
          <a:xfrm>
            <a:off x="1676400" y="1981200"/>
            <a:ext cx="6096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4" name="Straight Connector 243"/>
          <p:cNvCxnSpPr/>
          <p:nvPr/>
        </p:nvCxnSpPr>
        <p:spPr>
          <a:xfrm>
            <a:off x="1676400" y="3103563"/>
            <a:ext cx="6096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5" name="Straight Connector 244"/>
          <p:cNvCxnSpPr/>
          <p:nvPr/>
        </p:nvCxnSpPr>
        <p:spPr>
          <a:xfrm>
            <a:off x="1676400" y="4217988"/>
            <a:ext cx="6096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6" name="Straight Connector 245"/>
          <p:cNvCxnSpPr/>
          <p:nvPr/>
        </p:nvCxnSpPr>
        <p:spPr>
          <a:xfrm>
            <a:off x="1676400" y="5340350"/>
            <a:ext cx="6096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73414" name="Group 5"/>
          <p:cNvGrpSpPr>
            <a:grpSpLocks/>
          </p:cNvGrpSpPr>
          <p:nvPr/>
        </p:nvGrpSpPr>
        <p:grpSpPr bwMode="auto">
          <a:xfrm>
            <a:off x="2135188" y="1173163"/>
            <a:ext cx="4852987" cy="4964112"/>
            <a:chOff x="2135597" y="1172654"/>
            <a:chExt cx="4853090" cy="4964723"/>
          </a:xfrm>
        </p:grpSpPr>
        <p:grpSp>
          <p:nvGrpSpPr>
            <p:cNvPr id="273493" name="Group 176"/>
            <p:cNvGrpSpPr>
              <a:grpSpLocks/>
            </p:cNvGrpSpPr>
            <p:nvPr/>
          </p:nvGrpSpPr>
          <p:grpSpPr bwMode="auto">
            <a:xfrm>
              <a:off x="2135599" y="1182643"/>
              <a:ext cx="970237" cy="1602133"/>
              <a:chOff x="3079798" y="1981201"/>
              <a:chExt cx="1631998" cy="2694885"/>
            </a:xfrm>
          </p:grpSpPr>
          <p:cxnSp>
            <p:nvCxnSpPr>
              <p:cNvPr id="30" name="Straight Connector 29"/>
              <p:cNvCxnSpPr/>
              <p:nvPr/>
            </p:nvCxnSpPr>
            <p:spPr>
              <a:xfrm>
                <a:off x="4711365" y="1980422"/>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4201333" y="2877744"/>
                <a:ext cx="5100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4201333" y="2877744"/>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4201333" y="3772394"/>
                <a:ext cx="5100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4711365" y="3777735"/>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3952992" y="2877744"/>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3707321" y="2877744"/>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p:cNvCxnSpPr/>
              <p:nvPr/>
            </p:nvCxnSpPr>
            <p:spPr>
              <a:xfrm rot="16200000">
                <a:off x="3393558" y="3025993"/>
                <a:ext cx="0" cy="6275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3494" name="Group 40"/>
            <p:cNvGrpSpPr>
              <a:grpSpLocks/>
            </p:cNvGrpSpPr>
            <p:nvPr/>
          </p:nvGrpSpPr>
          <p:grpSpPr bwMode="auto">
            <a:xfrm>
              <a:off x="3429647" y="1172654"/>
              <a:ext cx="970237" cy="1602133"/>
              <a:chOff x="3079798" y="1981201"/>
              <a:chExt cx="1631998" cy="2694885"/>
            </a:xfrm>
          </p:grpSpPr>
          <p:cxnSp>
            <p:nvCxnSpPr>
              <p:cNvPr id="42" name="Straight Connector 41"/>
              <p:cNvCxnSpPr/>
              <p:nvPr/>
            </p:nvCxnSpPr>
            <p:spPr>
              <a:xfrm>
                <a:off x="4711016" y="1981201"/>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a:off x="4200982" y="2878523"/>
                <a:ext cx="51003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4200982" y="2878523"/>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a:off x="4200982" y="3773173"/>
                <a:ext cx="51003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4711016" y="3778514"/>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3952642" y="2878523"/>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3706971" y="2878523"/>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rot="16200000">
                <a:off x="3393208" y="3026770"/>
                <a:ext cx="0" cy="6275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3495" name="Group 50"/>
            <p:cNvGrpSpPr>
              <a:grpSpLocks/>
            </p:cNvGrpSpPr>
            <p:nvPr/>
          </p:nvGrpSpPr>
          <p:grpSpPr bwMode="auto">
            <a:xfrm>
              <a:off x="4724401" y="1182643"/>
              <a:ext cx="970237" cy="1602133"/>
              <a:chOff x="3079798" y="1981201"/>
              <a:chExt cx="1631998" cy="2694885"/>
            </a:xfrm>
          </p:grpSpPr>
          <p:cxnSp>
            <p:nvCxnSpPr>
              <p:cNvPr id="52" name="Straight Connector 51"/>
              <p:cNvCxnSpPr/>
              <p:nvPr/>
            </p:nvCxnSpPr>
            <p:spPr>
              <a:xfrm>
                <a:off x="4712149" y="1980422"/>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H="1">
                <a:off x="4202115" y="2877744"/>
                <a:ext cx="51003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4202115" y="2877744"/>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H="1">
                <a:off x="4202115" y="3772394"/>
                <a:ext cx="51003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4712149" y="3777735"/>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3953776" y="2877744"/>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3708105" y="2877744"/>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16200000">
                <a:off x="3394342" y="3025992"/>
                <a:ext cx="0" cy="6275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3496" name="Group 60"/>
            <p:cNvGrpSpPr>
              <a:grpSpLocks/>
            </p:cNvGrpSpPr>
            <p:nvPr/>
          </p:nvGrpSpPr>
          <p:grpSpPr bwMode="auto">
            <a:xfrm>
              <a:off x="6018450" y="1172654"/>
              <a:ext cx="970237" cy="1602133"/>
              <a:chOff x="3079798" y="1981201"/>
              <a:chExt cx="1631998" cy="2694885"/>
            </a:xfrm>
          </p:grpSpPr>
          <p:cxnSp>
            <p:nvCxnSpPr>
              <p:cNvPr id="62" name="Straight Connector 61"/>
              <p:cNvCxnSpPr/>
              <p:nvPr/>
            </p:nvCxnSpPr>
            <p:spPr>
              <a:xfrm>
                <a:off x="4711796" y="1981201"/>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H="1">
                <a:off x="4201764" y="2878523"/>
                <a:ext cx="5100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4201764" y="2878523"/>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flipH="1">
                <a:off x="4201764" y="3773173"/>
                <a:ext cx="5100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4711796" y="3778514"/>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3953422" y="2878523"/>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3707752" y="2878523"/>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16200000">
                <a:off x="3393989" y="3026772"/>
                <a:ext cx="0" cy="6275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3497" name="Group 70"/>
            <p:cNvGrpSpPr>
              <a:grpSpLocks/>
            </p:cNvGrpSpPr>
            <p:nvPr/>
          </p:nvGrpSpPr>
          <p:grpSpPr bwMode="auto">
            <a:xfrm>
              <a:off x="2135599" y="2301726"/>
              <a:ext cx="970237" cy="1602133"/>
              <a:chOff x="3079798" y="1981201"/>
              <a:chExt cx="1631998" cy="2694885"/>
            </a:xfrm>
          </p:grpSpPr>
          <p:cxnSp>
            <p:nvCxnSpPr>
              <p:cNvPr id="72" name="Straight Connector 71"/>
              <p:cNvCxnSpPr/>
              <p:nvPr/>
            </p:nvCxnSpPr>
            <p:spPr>
              <a:xfrm>
                <a:off x="4711365" y="1980829"/>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flipH="1">
                <a:off x="4201333" y="2878151"/>
                <a:ext cx="5100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4201333" y="2878151"/>
                <a:ext cx="0" cy="8946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flipH="1">
                <a:off x="4201333" y="3772803"/>
                <a:ext cx="5100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4711365" y="3778144"/>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3952992" y="2878151"/>
                <a:ext cx="0" cy="8946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3707321" y="2878151"/>
                <a:ext cx="0" cy="8946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rot="16200000">
                <a:off x="3393558" y="3026402"/>
                <a:ext cx="0" cy="6275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3498" name="Group 80"/>
            <p:cNvGrpSpPr>
              <a:grpSpLocks/>
            </p:cNvGrpSpPr>
            <p:nvPr/>
          </p:nvGrpSpPr>
          <p:grpSpPr bwMode="auto">
            <a:xfrm>
              <a:off x="3429647" y="2291737"/>
              <a:ext cx="970237" cy="1602133"/>
              <a:chOff x="3079798" y="1981201"/>
              <a:chExt cx="1631998" cy="2694885"/>
            </a:xfrm>
          </p:grpSpPr>
          <p:cxnSp>
            <p:nvCxnSpPr>
              <p:cNvPr id="82" name="Straight Connector 81"/>
              <p:cNvCxnSpPr/>
              <p:nvPr/>
            </p:nvCxnSpPr>
            <p:spPr>
              <a:xfrm>
                <a:off x="4711016" y="1981608"/>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flipH="1">
                <a:off x="4200982" y="2878930"/>
                <a:ext cx="51003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4200982" y="2878930"/>
                <a:ext cx="0" cy="8946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flipH="1">
                <a:off x="4200982" y="3773581"/>
                <a:ext cx="51003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4711016" y="3778923"/>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3952642" y="2878930"/>
                <a:ext cx="0" cy="8946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3706971" y="2878930"/>
                <a:ext cx="0" cy="8946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rot="16200000">
                <a:off x="3393208" y="3027179"/>
                <a:ext cx="0" cy="6275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3499" name="Group 90"/>
            <p:cNvGrpSpPr>
              <a:grpSpLocks/>
            </p:cNvGrpSpPr>
            <p:nvPr/>
          </p:nvGrpSpPr>
          <p:grpSpPr bwMode="auto">
            <a:xfrm>
              <a:off x="4724401" y="2301726"/>
              <a:ext cx="970237" cy="1602133"/>
              <a:chOff x="3079798" y="1981201"/>
              <a:chExt cx="1631998" cy="2694885"/>
            </a:xfrm>
          </p:grpSpPr>
          <p:cxnSp>
            <p:nvCxnSpPr>
              <p:cNvPr id="92" name="Straight Connector 91"/>
              <p:cNvCxnSpPr/>
              <p:nvPr/>
            </p:nvCxnSpPr>
            <p:spPr>
              <a:xfrm>
                <a:off x="4712149" y="1980829"/>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flipH="1">
                <a:off x="4202115" y="2878151"/>
                <a:ext cx="51003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4202115" y="2878151"/>
                <a:ext cx="0" cy="8946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flipH="1">
                <a:off x="4202115" y="3772803"/>
                <a:ext cx="51003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4712149" y="3778144"/>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3953776" y="2878151"/>
                <a:ext cx="0" cy="8946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3708105" y="2878151"/>
                <a:ext cx="0" cy="8946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rot="16200000">
                <a:off x="3394342" y="3026400"/>
                <a:ext cx="0" cy="6275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3500" name="Group 100"/>
            <p:cNvGrpSpPr>
              <a:grpSpLocks/>
            </p:cNvGrpSpPr>
            <p:nvPr/>
          </p:nvGrpSpPr>
          <p:grpSpPr bwMode="auto">
            <a:xfrm>
              <a:off x="6018450" y="2291737"/>
              <a:ext cx="970237" cy="1602133"/>
              <a:chOff x="3079798" y="1981201"/>
              <a:chExt cx="1631998" cy="2694885"/>
            </a:xfrm>
          </p:grpSpPr>
          <p:cxnSp>
            <p:nvCxnSpPr>
              <p:cNvPr id="102" name="Straight Connector 101"/>
              <p:cNvCxnSpPr/>
              <p:nvPr/>
            </p:nvCxnSpPr>
            <p:spPr>
              <a:xfrm>
                <a:off x="4711796" y="1981608"/>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flipH="1">
                <a:off x="4201764" y="2878930"/>
                <a:ext cx="5100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4201764" y="2878930"/>
                <a:ext cx="0" cy="8946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flipH="1">
                <a:off x="4201764" y="3773581"/>
                <a:ext cx="5100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a:off x="4711796" y="3778923"/>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3953422" y="2878930"/>
                <a:ext cx="0" cy="8946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3707752" y="2878930"/>
                <a:ext cx="0" cy="8946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rot="16200000">
                <a:off x="3393989" y="3027181"/>
                <a:ext cx="0" cy="6275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3501" name="Group 110"/>
            <p:cNvGrpSpPr>
              <a:grpSpLocks/>
            </p:cNvGrpSpPr>
            <p:nvPr/>
          </p:nvGrpSpPr>
          <p:grpSpPr bwMode="auto">
            <a:xfrm>
              <a:off x="2135598" y="3413921"/>
              <a:ext cx="970237" cy="1602133"/>
              <a:chOff x="3079798" y="1981201"/>
              <a:chExt cx="1631998" cy="2694885"/>
            </a:xfrm>
          </p:grpSpPr>
          <p:cxnSp>
            <p:nvCxnSpPr>
              <p:cNvPr id="112" name="Straight Connector 111"/>
              <p:cNvCxnSpPr/>
              <p:nvPr/>
            </p:nvCxnSpPr>
            <p:spPr>
              <a:xfrm>
                <a:off x="4711367" y="1982141"/>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flipH="1">
                <a:off x="4201335" y="2879463"/>
                <a:ext cx="5100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a:off x="4201335" y="2879463"/>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flipH="1">
                <a:off x="4201335" y="3774113"/>
                <a:ext cx="5100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a:off x="4711367" y="3779454"/>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a:off x="3952993" y="2879463"/>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3707323" y="2879463"/>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rot="16200000">
                <a:off x="3393560" y="3027712"/>
                <a:ext cx="0" cy="6275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3502" name="Group 120"/>
            <p:cNvGrpSpPr>
              <a:grpSpLocks/>
            </p:cNvGrpSpPr>
            <p:nvPr/>
          </p:nvGrpSpPr>
          <p:grpSpPr bwMode="auto">
            <a:xfrm>
              <a:off x="3429646" y="3403932"/>
              <a:ext cx="970237" cy="1602133"/>
              <a:chOff x="3079798" y="1981201"/>
              <a:chExt cx="1631998" cy="2694885"/>
            </a:xfrm>
          </p:grpSpPr>
          <p:cxnSp>
            <p:nvCxnSpPr>
              <p:cNvPr id="122" name="Straight Connector 121"/>
              <p:cNvCxnSpPr/>
              <p:nvPr/>
            </p:nvCxnSpPr>
            <p:spPr>
              <a:xfrm>
                <a:off x="4711017" y="1980249"/>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flipH="1">
                <a:off x="4200983" y="2877570"/>
                <a:ext cx="51003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a:off x="4200983" y="2877570"/>
                <a:ext cx="0" cy="8946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flipH="1">
                <a:off x="4200983" y="3772222"/>
                <a:ext cx="51003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a:off x="4711017" y="3777563"/>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a:off x="3952643" y="2877570"/>
                <a:ext cx="0" cy="8946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a:off x="3706973" y="2877570"/>
                <a:ext cx="0" cy="8946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rot="16200000">
                <a:off x="3393210" y="3025820"/>
                <a:ext cx="0" cy="6275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3503" name="Group 130"/>
            <p:cNvGrpSpPr>
              <a:grpSpLocks/>
            </p:cNvGrpSpPr>
            <p:nvPr/>
          </p:nvGrpSpPr>
          <p:grpSpPr bwMode="auto">
            <a:xfrm>
              <a:off x="4724401" y="3413921"/>
              <a:ext cx="970237" cy="1602133"/>
              <a:chOff x="3079798" y="1981201"/>
              <a:chExt cx="1631998" cy="2694885"/>
            </a:xfrm>
          </p:grpSpPr>
          <p:cxnSp>
            <p:nvCxnSpPr>
              <p:cNvPr id="132" name="Straight Connector 131"/>
              <p:cNvCxnSpPr/>
              <p:nvPr/>
            </p:nvCxnSpPr>
            <p:spPr>
              <a:xfrm>
                <a:off x="4712149" y="1982141"/>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flipH="1">
                <a:off x="4202115" y="2879463"/>
                <a:ext cx="51003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4202115" y="2879463"/>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flipH="1">
                <a:off x="4202115" y="3774113"/>
                <a:ext cx="51003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4712149" y="3779454"/>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a:off x="3953776" y="2879463"/>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a:off x="3708105" y="2879463"/>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rot="16200000">
                <a:off x="3394342" y="3027711"/>
                <a:ext cx="0" cy="6275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3504" name="Group 140"/>
            <p:cNvGrpSpPr>
              <a:grpSpLocks/>
            </p:cNvGrpSpPr>
            <p:nvPr/>
          </p:nvGrpSpPr>
          <p:grpSpPr bwMode="auto">
            <a:xfrm>
              <a:off x="6018449" y="3403932"/>
              <a:ext cx="970237" cy="1602133"/>
              <a:chOff x="3079798" y="1981201"/>
              <a:chExt cx="1631998" cy="2694885"/>
            </a:xfrm>
          </p:grpSpPr>
          <p:cxnSp>
            <p:nvCxnSpPr>
              <p:cNvPr id="142" name="Straight Connector 141"/>
              <p:cNvCxnSpPr/>
              <p:nvPr/>
            </p:nvCxnSpPr>
            <p:spPr>
              <a:xfrm>
                <a:off x="4711798" y="1980249"/>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p:nvCxnSpPr>
            <p:spPr>
              <a:xfrm flipH="1">
                <a:off x="4201766" y="2877570"/>
                <a:ext cx="5100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p:nvCxnSpPr>
            <p:spPr>
              <a:xfrm>
                <a:off x="4201766" y="2877570"/>
                <a:ext cx="0" cy="8946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flipH="1">
                <a:off x="4201766" y="3772222"/>
                <a:ext cx="5100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p:nvCxnSpPr>
            <p:spPr>
              <a:xfrm>
                <a:off x="4711798" y="3777563"/>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p:nvCxnSpPr>
            <p:spPr>
              <a:xfrm>
                <a:off x="3953424" y="2877570"/>
                <a:ext cx="0" cy="8946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p:nvCxnSpPr>
            <p:spPr>
              <a:xfrm>
                <a:off x="3707754" y="2877570"/>
                <a:ext cx="0" cy="8946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p:nvCxnSpPr>
            <p:spPr>
              <a:xfrm rot="16200000">
                <a:off x="3393990" y="3025822"/>
                <a:ext cx="0" cy="6275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3505" name="Group 150"/>
            <p:cNvGrpSpPr>
              <a:grpSpLocks/>
            </p:cNvGrpSpPr>
            <p:nvPr/>
          </p:nvGrpSpPr>
          <p:grpSpPr bwMode="auto">
            <a:xfrm>
              <a:off x="2135597" y="4535244"/>
              <a:ext cx="970237" cy="1602133"/>
              <a:chOff x="3079798" y="1981201"/>
              <a:chExt cx="1631998" cy="2694885"/>
            </a:xfrm>
          </p:grpSpPr>
          <p:cxnSp>
            <p:nvCxnSpPr>
              <p:cNvPr id="152" name="Straight Connector 151"/>
              <p:cNvCxnSpPr/>
              <p:nvPr/>
            </p:nvCxnSpPr>
            <p:spPr>
              <a:xfrm>
                <a:off x="4711369" y="1981452"/>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p:cNvCxnSpPr/>
              <p:nvPr/>
            </p:nvCxnSpPr>
            <p:spPr>
              <a:xfrm flipH="1">
                <a:off x="4201337" y="2878773"/>
                <a:ext cx="5100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p:nvCxnSpPr>
            <p:spPr>
              <a:xfrm>
                <a:off x="4201337" y="2878773"/>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p:cNvCxnSpPr/>
              <p:nvPr/>
            </p:nvCxnSpPr>
            <p:spPr>
              <a:xfrm flipH="1">
                <a:off x="4201337" y="3773423"/>
                <a:ext cx="5100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p:cNvCxnSpPr/>
              <p:nvPr/>
            </p:nvCxnSpPr>
            <p:spPr>
              <a:xfrm>
                <a:off x="4711369" y="3778764"/>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p:cNvCxnSpPr/>
              <p:nvPr/>
            </p:nvCxnSpPr>
            <p:spPr>
              <a:xfrm>
                <a:off x="3952995" y="2878773"/>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p:cNvCxnSpPr/>
              <p:nvPr/>
            </p:nvCxnSpPr>
            <p:spPr>
              <a:xfrm>
                <a:off x="3707325" y="2878773"/>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p:cNvCxnSpPr/>
              <p:nvPr/>
            </p:nvCxnSpPr>
            <p:spPr>
              <a:xfrm rot="16200000">
                <a:off x="3393561" y="3027023"/>
                <a:ext cx="0" cy="6275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3506" name="Group 161"/>
            <p:cNvGrpSpPr>
              <a:grpSpLocks/>
            </p:cNvGrpSpPr>
            <p:nvPr/>
          </p:nvGrpSpPr>
          <p:grpSpPr bwMode="auto">
            <a:xfrm>
              <a:off x="3429645" y="4525256"/>
              <a:ext cx="970237" cy="1602133"/>
              <a:chOff x="3079798" y="1981201"/>
              <a:chExt cx="1631998" cy="2694885"/>
            </a:xfrm>
          </p:grpSpPr>
          <p:cxnSp>
            <p:nvCxnSpPr>
              <p:cNvPr id="163" name="Straight Connector 162"/>
              <p:cNvCxnSpPr/>
              <p:nvPr/>
            </p:nvCxnSpPr>
            <p:spPr>
              <a:xfrm>
                <a:off x="4711019" y="1982229"/>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p:cNvCxnSpPr/>
              <p:nvPr/>
            </p:nvCxnSpPr>
            <p:spPr>
              <a:xfrm flipH="1">
                <a:off x="4200985" y="2879550"/>
                <a:ext cx="51003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a:xfrm>
                <a:off x="4200985" y="2879550"/>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a:xfrm flipH="1">
                <a:off x="4200985" y="3774200"/>
                <a:ext cx="51003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p:cNvCxnSpPr/>
              <p:nvPr/>
            </p:nvCxnSpPr>
            <p:spPr>
              <a:xfrm>
                <a:off x="4711019" y="3779542"/>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p:cNvCxnSpPr/>
              <p:nvPr/>
            </p:nvCxnSpPr>
            <p:spPr>
              <a:xfrm>
                <a:off x="3952645" y="2879550"/>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a:off x="3706975" y="2879550"/>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p:cNvCxnSpPr/>
              <p:nvPr/>
            </p:nvCxnSpPr>
            <p:spPr>
              <a:xfrm rot="16200000">
                <a:off x="3393211" y="3027798"/>
                <a:ext cx="0" cy="6275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3507" name="Group 171"/>
            <p:cNvGrpSpPr>
              <a:grpSpLocks/>
            </p:cNvGrpSpPr>
            <p:nvPr/>
          </p:nvGrpSpPr>
          <p:grpSpPr bwMode="auto">
            <a:xfrm>
              <a:off x="4724400" y="4535244"/>
              <a:ext cx="970237" cy="1602133"/>
              <a:chOff x="3079798" y="1981201"/>
              <a:chExt cx="1631998" cy="2694885"/>
            </a:xfrm>
          </p:grpSpPr>
          <p:cxnSp>
            <p:nvCxnSpPr>
              <p:cNvPr id="173" name="Straight Connector 172"/>
              <p:cNvCxnSpPr/>
              <p:nvPr/>
            </p:nvCxnSpPr>
            <p:spPr>
              <a:xfrm>
                <a:off x="4712151" y="1981452"/>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p:cNvCxnSpPr/>
              <p:nvPr/>
            </p:nvCxnSpPr>
            <p:spPr>
              <a:xfrm flipH="1">
                <a:off x="4202117" y="2878773"/>
                <a:ext cx="51003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a:off x="4202117" y="2878773"/>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flipH="1">
                <a:off x="4202117" y="3773423"/>
                <a:ext cx="51003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a:off x="4712151" y="3778764"/>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a:off x="3953777" y="2878773"/>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a:off x="3708107" y="2878773"/>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rot="16200000">
                <a:off x="3394344" y="3027021"/>
                <a:ext cx="0" cy="6275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3508" name="Group 183"/>
            <p:cNvGrpSpPr>
              <a:grpSpLocks/>
            </p:cNvGrpSpPr>
            <p:nvPr/>
          </p:nvGrpSpPr>
          <p:grpSpPr bwMode="auto">
            <a:xfrm>
              <a:off x="6018448" y="4525256"/>
              <a:ext cx="970237" cy="1602133"/>
              <a:chOff x="3079798" y="1981201"/>
              <a:chExt cx="1631998" cy="2694885"/>
            </a:xfrm>
          </p:grpSpPr>
          <p:cxnSp>
            <p:nvCxnSpPr>
              <p:cNvPr id="185" name="Straight Connector 184"/>
              <p:cNvCxnSpPr/>
              <p:nvPr/>
            </p:nvCxnSpPr>
            <p:spPr>
              <a:xfrm>
                <a:off x="4711799" y="1982229"/>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flipH="1">
                <a:off x="4201767" y="2879550"/>
                <a:ext cx="5100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a:off x="4201767" y="2879550"/>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flipH="1">
                <a:off x="4201767" y="3774200"/>
                <a:ext cx="5100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a:off x="4711799" y="3779542"/>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p:nvCxnSpPr>
            <p:spPr>
              <a:xfrm>
                <a:off x="3953426" y="2879550"/>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p:cNvCxnSpPr/>
              <p:nvPr/>
            </p:nvCxnSpPr>
            <p:spPr>
              <a:xfrm>
                <a:off x="3707755" y="2879550"/>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2" name="Straight Connector 191"/>
              <p:cNvCxnSpPr/>
              <p:nvPr/>
            </p:nvCxnSpPr>
            <p:spPr>
              <a:xfrm rot="16200000">
                <a:off x="3393992" y="3027800"/>
                <a:ext cx="0" cy="6275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cxnSp>
        <p:nvCxnSpPr>
          <p:cNvPr id="209" name="Straight Connector 208"/>
          <p:cNvCxnSpPr/>
          <p:nvPr/>
        </p:nvCxnSpPr>
        <p:spPr>
          <a:xfrm>
            <a:off x="1676400" y="1981200"/>
            <a:ext cx="6096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0" name="Straight Connector 209"/>
          <p:cNvCxnSpPr/>
          <p:nvPr/>
        </p:nvCxnSpPr>
        <p:spPr>
          <a:xfrm>
            <a:off x="1676400" y="3103563"/>
            <a:ext cx="60960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1" name="Straight Connector 210"/>
          <p:cNvCxnSpPr/>
          <p:nvPr/>
        </p:nvCxnSpPr>
        <p:spPr>
          <a:xfrm>
            <a:off x="1676400" y="4217988"/>
            <a:ext cx="6096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2" name="Straight Connector 211"/>
          <p:cNvCxnSpPr/>
          <p:nvPr/>
        </p:nvCxnSpPr>
        <p:spPr>
          <a:xfrm>
            <a:off x="1676400" y="5340350"/>
            <a:ext cx="6096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grpSp>
        <p:nvGrpSpPr>
          <p:cNvPr id="273419" name="Group 224"/>
          <p:cNvGrpSpPr>
            <a:grpSpLocks/>
          </p:cNvGrpSpPr>
          <p:nvPr/>
        </p:nvGrpSpPr>
        <p:grpSpPr bwMode="auto">
          <a:xfrm>
            <a:off x="2781300" y="1643063"/>
            <a:ext cx="4535488" cy="4016375"/>
            <a:chOff x="3851647" y="1427070"/>
            <a:chExt cx="4535195" cy="4014933"/>
          </a:xfrm>
        </p:grpSpPr>
        <p:sp>
          <p:nvSpPr>
            <p:cNvPr id="226" name="Oval 225"/>
            <p:cNvSpPr/>
            <p:nvPr/>
          </p:nvSpPr>
          <p:spPr>
            <a:xfrm>
              <a:off x="3851647" y="1436592"/>
              <a:ext cx="652421" cy="652228"/>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227" name="Oval 226"/>
            <p:cNvSpPr/>
            <p:nvPr/>
          </p:nvSpPr>
          <p:spPr>
            <a:xfrm>
              <a:off x="5145376" y="1427070"/>
              <a:ext cx="652420" cy="652228"/>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228" name="Oval 227"/>
            <p:cNvSpPr/>
            <p:nvPr/>
          </p:nvSpPr>
          <p:spPr>
            <a:xfrm>
              <a:off x="6440693" y="1436592"/>
              <a:ext cx="652420" cy="652228"/>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229" name="Oval 228"/>
            <p:cNvSpPr/>
            <p:nvPr/>
          </p:nvSpPr>
          <p:spPr>
            <a:xfrm>
              <a:off x="7734421" y="1427070"/>
              <a:ext cx="652421" cy="652228"/>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230" name="Oval 229"/>
            <p:cNvSpPr/>
            <p:nvPr/>
          </p:nvSpPr>
          <p:spPr>
            <a:xfrm>
              <a:off x="3851647" y="2555377"/>
              <a:ext cx="652421" cy="653815"/>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231" name="Oval 230"/>
            <p:cNvSpPr/>
            <p:nvPr/>
          </p:nvSpPr>
          <p:spPr>
            <a:xfrm>
              <a:off x="5145376" y="2545855"/>
              <a:ext cx="652420" cy="652229"/>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232" name="Oval 231"/>
            <p:cNvSpPr/>
            <p:nvPr/>
          </p:nvSpPr>
          <p:spPr>
            <a:xfrm>
              <a:off x="6440693" y="2555377"/>
              <a:ext cx="652420" cy="653815"/>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233" name="Oval 232"/>
            <p:cNvSpPr/>
            <p:nvPr/>
          </p:nvSpPr>
          <p:spPr>
            <a:xfrm>
              <a:off x="7734421" y="2545855"/>
              <a:ext cx="652421" cy="652229"/>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234" name="Oval 233"/>
            <p:cNvSpPr/>
            <p:nvPr/>
          </p:nvSpPr>
          <p:spPr>
            <a:xfrm>
              <a:off x="3851647" y="3667815"/>
              <a:ext cx="652421" cy="652228"/>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235" name="Oval 234"/>
            <p:cNvSpPr/>
            <p:nvPr/>
          </p:nvSpPr>
          <p:spPr>
            <a:xfrm>
              <a:off x="5145376" y="3658294"/>
              <a:ext cx="652420" cy="652228"/>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236" name="Oval 235"/>
            <p:cNvSpPr/>
            <p:nvPr/>
          </p:nvSpPr>
          <p:spPr>
            <a:xfrm>
              <a:off x="6440693" y="3667815"/>
              <a:ext cx="652420" cy="652228"/>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237" name="Oval 236"/>
            <p:cNvSpPr/>
            <p:nvPr/>
          </p:nvSpPr>
          <p:spPr>
            <a:xfrm>
              <a:off x="7734421" y="3658294"/>
              <a:ext cx="652421" cy="652228"/>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238" name="Oval 237"/>
            <p:cNvSpPr/>
            <p:nvPr/>
          </p:nvSpPr>
          <p:spPr>
            <a:xfrm>
              <a:off x="3851647" y="4789774"/>
              <a:ext cx="652421" cy="652229"/>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239" name="Oval 238"/>
            <p:cNvSpPr/>
            <p:nvPr/>
          </p:nvSpPr>
          <p:spPr>
            <a:xfrm>
              <a:off x="5145376" y="4780253"/>
              <a:ext cx="652420" cy="652229"/>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240" name="Oval 239"/>
            <p:cNvSpPr/>
            <p:nvPr/>
          </p:nvSpPr>
          <p:spPr>
            <a:xfrm>
              <a:off x="6440693" y="4789774"/>
              <a:ext cx="652420" cy="652229"/>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241" name="Oval 240"/>
            <p:cNvSpPr/>
            <p:nvPr/>
          </p:nvSpPr>
          <p:spPr>
            <a:xfrm>
              <a:off x="7734421" y="4780253"/>
              <a:ext cx="652421" cy="652229"/>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grpSp>
      <p:cxnSp>
        <p:nvCxnSpPr>
          <p:cNvPr id="215" name="Straight Arrow Connector 214"/>
          <p:cNvCxnSpPr/>
          <p:nvPr/>
        </p:nvCxnSpPr>
        <p:spPr>
          <a:xfrm>
            <a:off x="6973888" y="1165225"/>
            <a:ext cx="4762" cy="5029200"/>
          </a:xfrm>
          <a:prstGeom prst="straightConnector1">
            <a:avLst/>
          </a:prstGeom>
          <a:ln w="76200">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216" name="Straight Arrow Connector 215"/>
          <p:cNvCxnSpPr/>
          <p:nvPr/>
        </p:nvCxnSpPr>
        <p:spPr>
          <a:xfrm>
            <a:off x="4384675" y="1165225"/>
            <a:ext cx="4763" cy="1644650"/>
          </a:xfrm>
          <a:prstGeom prst="straightConnector1">
            <a:avLst/>
          </a:prstGeom>
          <a:ln w="7620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217" name="Straight Arrow Connector 216"/>
          <p:cNvCxnSpPr/>
          <p:nvPr/>
        </p:nvCxnSpPr>
        <p:spPr>
          <a:xfrm>
            <a:off x="3094038" y="1152525"/>
            <a:ext cx="4762" cy="1646238"/>
          </a:xfrm>
          <a:prstGeom prst="straightConnector1">
            <a:avLst/>
          </a:prstGeom>
          <a:ln w="7620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214" name="Straight Arrow Connector 213"/>
          <p:cNvCxnSpPr/>
          <p:nvPr/>
        </p:nvCxnSpPr>
        <p:spPr>
          <a:xfrm>
            <a:off x="5694363" y="1173163"/>
            <a:ext cx="0" cy="5029200"/>
          </a:xfrm>
          <a:prstGeom prst="straightConnector1">
            <a:avLst/>
          </a:prstGeom>
          <a:ln w="76200">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273424" name="Title 1"/>
          <p:cNvSpPr>
            <a:spLocks noGrp="1"/>
          </p:cNvSpPr>
          <p:nvPr>
            <p:ph type="title"/>
          </p:nvPr>
        </p:nvSpPr>
        <p:spPr/>
        <p:txBody>
          <a:bodyPr/>
          <a:lstStyle/>
          <a:p>
            <a:pPr eaLnBrk="1" hangingPunct="1"/>
            <a:r>
              <a:rPr lang="en-US">
                <a:latin typeface="Calibri" charset="0"/>
              </a:rPr>
              <a:t>Read from Flash Cell Array</a:t>
            </a:r>
          </a:p>
        </p:txBody>
      </p:sp>
      <p:grpSp>
        <p:nvGrpSpPr>
          <p:cNvPr id="15" name="Group 14"/>
          <p:cNvGrpSpPr>
            <a:grpSpLocks/>
          </p:cNvGrpSpPr>
          <p:nvPr/>
        </p:nvGrpSpPr>
        <p:grpSpPr bwMode="auto">
          <a:xfrm>
            <a:off x="2781300" y="1644650"/>
            <a:ext cx="4535488" cy="4014788"/>
            <a:chOff x="3851647" y="1427070"/>
            <a:chExt cx="4535195" cy="4014933"/>
          </a:xfrm>
        </p:grpSpPr>
        <p:sp>
          <p:nvSpPr>
            <p:cNvPr id="178" name="Oval 177"/>
            <p:cNvSpPr/>
            <p:nvPr/>
          </p:nvSpPr>
          <p:spPr>
            <a:xfrm>
              <a:off x="3851647" y="1436595"/>
              <a:ext cx="652421" cy="652487"/>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50" name="Oval 49"/>
            <p:cNvSpPr/>
            <p:nvPr/>
          </p:nvSpPr>
          <p:spPr>
            <a:xfrm>
              <a:off x="5145376" y="1427070"/>
              <a:ext cx="652420" cy="652487"/>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60" name="Oval 59"/>
            <p:cNvSpPr/>
            <p:nvPr/>
          </p:nvSpPr>
          <p:spPr>
            <a:xfrm>
              <a:off x="6440693" y="1436595"/>
              <a:ext cx="652420" cy="652487"/>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70" name="Oval 69"/>
            <p:cNvSpPr/>
            <p:nvPr/>
          </p:nvSpPr>
          <p:spPr>
            <a:xfrm>
              <a:off x="7734421" y="1427070"/>
              <a:ext cx="652421" cy="652487"/>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80" name="Oval 79"/>
            <p:cNvSpPr/>
            <p:nvPr/>
          </p:nvSpPr>
          <p:spPr>
            <a:xfrm>
              <a:off x="3851647" y="2555824"/>
              <a:ext cx="652421" cy="652486"/>
            </a:xfrm>
            <a:prstGeom prst="ellipse">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90" name="Oval 89"/>
            <p:cNvSpPr/>
            <p:nvPr/>
          </p:nvSpPr>
          <p:spPr>
            <a:xfrm>
              <a:off x="5145376" y="2546298"/>
              <a:ext cx="652420" cy="652486"/>
            </a:xfrm>
            <a:prstGeom prst="ellipse">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00" name="Oval 99"/>
            <p:cNvSpPr/>
            <p:nvPr/>
          </p:nvSpPr>
          <p:spPr>
            <a:xfrm>
              <a:off x="6440693" y="2555824"/>
              <a:ext cx="652420" cy="652486"/>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10" name="Oval 109"/>
            <p:cNvSpPr/>
            <p:nvPr/>
          </p:nvSpPr>
          <p:spPr>
            <a:xfrm>
              <a:off x="7734421" y="2546298"/>
              <a:ext cx="652421" cy="652486"/>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20" name="Oval 119"/>
            <p:cNvSpPr/>
            <p:nvPr/>
          </p:nvSpPr>
          <p:spPr>
            <a:xfrm>
              <a:off x="3851647" y="3668701"/>
              <a:ext cx="652421" cy="652487"/>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30" name="Oval 129"/>
            <p:cNvSpPr/>
            <p:nvPr/>
          </p:nvSpPr>
          <p:spPr>
            <a:xfrm>
              <a:off x="5145376" y="3657589"/>
              <a:ext cx="652420" cy="652486"/>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40" name="Oval 139"/>
            <p:cNvSpPr/>
            <p:nvPr/>
          </p:nvSpPr>
          <p:spPr>
            <a:xfrm>
              <a:off x="6440693" y="3668701"/>
              <a:ext cx="652420" cy="652487"/>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50" name="Oval 149"/>
            <p:cNvSpPr/>
            <p:nvPr/>
          </p:nvSpPr>
          <p:spPr>
            <a:xfrm>
              <a:off x="7734421" y="3657589"/>
              <a:ext cx="652421" cy="652486"/>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61" name="Oval 160"/>
            <p:cNvSpPr/>
            <p:nvPr/>
          </p:nvSpPr>
          <p:spPr>
            <a:xfrm>
              <a:off x="3851647" y="4789516"/>
              <a:ext cx="652421" cy="652487"/>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71" name="Oval 170"/>
            <p:cNvSpPr/>
            <p:nvPr/>
          </p:nvSpPr>
          <p:spPr>
            <a:xfrm>
              <a:off x="5145376" y="4779991"/>
              <a:ext cx="652420" cy="652487"/>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83" name="Oval 182"/>
            <p:cNvSpPr/>
            <p:nvPr/>
          </p:nvSpPr>
          <p:spPr>
            <a:xfrm>
              <a:off x="6440693" y="4789516"/>
              <a:ext cx="652420" cy="652487"/>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93" name="Oval 192"/>
            <p:cNvSpPr/>
            <p:nvPr/>
          </p:nvSpPr>
          <p:spPr>
            <a:xfrm>
              <a:off x="7734421" y="4779991"/>
              <a:ext cx="652421" cy="652487"/>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grpSp>
      <p:sp>
        <p:nvSpPr>
          <p:cNvPr id="3" name="TextBox 2"/>
          <p:cNvSpPr txBox="1"/>
          <p:nvPr/>
        </p:nvSpPr>
        <p:spPr>
          <a:xfrm>
            <a:off x="2732088" y="1727200"/>
            <a:ext cx="747712"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3.0V</a:t>
            </a:r>
          </a:p>
        </p:txBody>
      </p:sp>
      <p:sp>
        <p:nvSpPr>
          <p:cNvPr id="194" name="TextBox 193"/>
          <p:cNvSpPr txBox="1"/>
          <p:nvPr/>
        </p:nvSpPr>
        <p:spPr>
          <a:xfrm>
            <a:off x="4035425" y="1727200"/>
            <a:ext cx="747713"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3.8V</a:t>
            </a:r>
          </a:p>
        </p:txBody>
      </p:sp>
      <p:sp>
        <p:nvSpPr>
          <p:cNvPr id="195" name="TextBox 194"/>
          <p:cNvSpPr txBox="1"/>
          <p:nvPr/>
        </p:nvSpPr>
        <p:spPr>
          <a:xfrm>
            <a:off x="5322888" y="1727200"/>
            <a:ext cx="747712"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3.9V</a:t>
            </a:r>
          </a:p>
        </p:txBody>
      </p:sp>
      <p:sp>
        <p:nvSpPr>
          <p:cNvPr id="196" name="TextBox 195"/>
          <p:cNvSpPr txBox="1"/>
          <p:nvPr/>
        </p:nvSpPr>
        <p:spPr>
          <a:xfrm>
            <a:off x="6610350" y="1727200"/>
            <a:ext cx="747713"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4.8V</a:t>
            </a:r>
          </a:p>
        </p:txBody>
      </p:sp>
      <p:sp>
        <p:nvSpPr>
          <p:cNvPr id="197" name="TextBox 196"/>
          <p:cNvSpPr txBox="1"/>
          <p:nvPr/>
        </p:nvSpPr>
        <p:spPr>
          <a:xfrm>
            <a:off x="2732088" y="2863850"/>
            <a:ext cx="747712"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3.5V</a:t>
            </a:r>
          </a:p>
        </p:txBody>
      </p:sp>
      <p:sp>
        <p:nvSpPr>
          <p:cNvPr id="198" name="TextBox 197"/>
          <p:cNvSpPr txBox="1"/>
          <p:nvPr/>
        </p:nvSpPr>
        <p:spPr>
          <a:xfrm>
            <a:off x="4035425" y="2863850"/>
            <a:ext cx="747713"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2.9V</a:t>
            </a:r>
          </a:p>
        </p:txBody>
      </p:sp>
      <p:sp>
        <p:nvSpPr>
          <p:cNvPr id="199" name="TextBox 198"/>
          <p:cNvSpPr txBox="1"/>
          <p:nvPr/>
        </p:nvSpPr>
        <p:spPr>
          <a:xfrm>
            <a:off x="5322888" y="2863850"/>
            <a:ext cx="747712"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2.4V</a:t>
            </a:r>
          </a:p>
        </p:txBody>
      </p:sp>
      <p:sp>
        <p:nvSpPr>
          <p:cNvPr id="200" name="TextBox 199"/>
          <p:cNvSpPr txBox="1"/>
          <p:nvPr/>
        </p:nvSpPr>
        <p:spPr>
          <a:xfrm>
            <a:off x="6610350" y="2863850"/>
            <a:ext cx="747713"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2.1V</a:t>
            </a:r>
          </a:p>
        </p:txBody>
      </p:sp>
      <p:sp>
        <p:nvSpPr>
          <p:cNvPr id="201" name="TextBox 200"/>
          <p:cNvSpPr txBox="1"/>
          <p:nvPr/>
        </p:nvSpPr>
        <p:spPr>
          <a:xfrm>
            <a:off x="2733675" y="3976688"/>
            <a:ext cx="747713" cy="46196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2.2V</a:t>
            </a:r>
          </a:p>
        </p:txBody>
      </p:sp>
      <p:sp>
        <p:nvSpPr>
          <p:cNvPr id="202" name="TextBox 201"/>
          <p:cNvSpPr txBox="1"/>
          <p:nvPr/>
        </p:nvSpPr>
        <p:spPr>
          <a:xfrm>
            <a:off x="4037013" y="3976688"/>
            <a:ext cx="747712" cy="46196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4.3V</a:t>
            </a:r>
          </a:p>
        </p:txBody>
      </p:sp>
      <p:sp>
        <p:nvSpPr>
          <p:cNvPr id="203" name="TextBox 202"/>
          <p:cNvSpPr txBox="1"/>
          <p:nvPr/>
        </p:nvSpPr>
        <p:spPr>
          <a:xfrm>
            <a:off x="5324475" y="3976688"/>
            <a:ext cx="747713" cy="46196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4.6V</a:t>
            </a:r>
          </a:p>
        </p:txBody>
      </p:sp>
      <p:sp>
        <p:nvSpPr>
          <p:cNvPr id="204" name="TextBox 203"/>
          <p:cNvSpPr txBox="1"/>
          <p:nvPr/>
        </p:nvSpPr>
        <p:spPr>
          <a:xfrm>
            <a:off x="6611938" y="3976688"/>
            <a:ext cx="747712" cy="46196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1.8V</a:t>
            </a:r>
          </a:p>
        </p:txBody>
      </p:sp>
      <p:sp>
        <p:nvSpPr>
          <p:cNvPr id="205" name="TextBox 204"/>
          <p:cNvSpPr txBox="1"/>
          <p:nvPr/>
        </p:nvSpPr>
        <p:spPr>
          <a:xfrm>
            <a:off x="2732088" y="5097463"/>
            <a:ext cx="747712" cy="46196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3.5V</a:t>
            </a:r>
          </a:p>
        </p:txBody>
      </p:sp>
      <p:sp>
        <p:nvSpPr>
          <p:cNvPr id="206" name="TextBox 205"/>
          <p:cNvSpPr txBox="1"/>
          <p:nvPr/>
        </p:nvSpPr>
        <p:spPr>
          <a:xfrm>
            <a:off x="4035425" y="5097463"/>
            <a:ext cx="747713" cy="46196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2.3V</a:t>
            </a:r>
          </a:p>
        </p:txBody>
      </p:sp>
      <p:sp>
        <p:nvSpPr>
          <p:cNvPr id="207" name="TextBox 206"/>
          <p:cNvSpPr txBox="1"/>
          <p:nvPr/>
        </p:nvSpPr>
        <p:spPr>
          <a:xfrm>
            <a:off x="5322888" y="5097463"/>
            <a:ext cx="747712" cy="46196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1.9V</a:t>
            </a:r>
          </a:p>
        </p:txBody>
      </p:sp>
      <p:sp>
        <p:nvSpPr>
          <p:cNvPr id="208" name="TextBox 207"/>
          <p:cNvSpPr txBox="1"/>
          <p:nvPr/>
        </p:nvSpPr>
        <p:spPr>
          <a:xfrm>
            <a:off x="6610350" y="5097463"/>
            <a:ext cx="747713" cy="46196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4.3V</a:t>
            </a:r>
          </a:p>
        </p:txBody>
      </p:sp>
      <p:sp>
        <p:nvSpPr>
          <p:cNvPr id="213" name="TextBox 212"/>
          <p:cNvSpPr txBox="1"/>
          <p:nvPr/>
        </p:nvSpPr>
        <p:spPr>
          <a:xfrm>
            <a:off x="254000" y="2657475"/>
            <a:ext cx="1835150" cy="460375"/>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00FF"/>
                </a:solidFill>
                <a:effectLst/>
                <a:uLnTx/>
                <a:uFillTx/>
                <a:latin typeface="Calibri"/>
                <a:ea typeface="ＭＳ Ｐゴシック" charset="0"/>
                <a:cs typeface="ＭＳ Ｐゴシック" charset="0"/>
              </a:rPr>
              <a:t>V</a:t>
            </a:r>
            <a:r>
              <a:rPr kumimoji="0" lang="en-US" sz="2400" b="0" i="0" u="none" strike="noStrike" kern="1200" cap="none" spc="0" normalizeH="0" baseline="-25000" noProof="0" dirty="0" err="1">
                <a:ln>
                  <a:noFill/>
                </a:ln>
                <a:solidFill>
                  <a:srgbClr val="0000FF"/>
                </a:solidFill>
                <a:effectLst/>
                <a:uLnTx/>
                <a:uFillTx/>
                <a:latin typeface="Calibri"/>
                <a:ea typeface="ＭＳ Ｐゴシック" charset="0"/>
                <a:cs typeface="ＭＳ Ｐゴシック" charset="0"/>
              </a:rPr>
              <a:t>read</a:t>
            </a:r>
            <a:r>
              <a:rPr kumimoji="0" lang="en-US" sz="24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rPr>
              <a:t> = 2.5 V</a:t>
            </a:r>
          </a:p>
        </p:txBody>
      </p:sp>
      <p:sp>
        <p:nvSpPr>
          <p:cNvPr id="219" name="TextBox 218"/>
          <p:cNvSpPr txBox="1"/>
          <p:nvPr/>
        </p:nvSpPr>
        <p:spPr>
          <a:xfrm>
            <a:off x="254000" y="1530350"/>
            <a:ext cx="1835150" cy="460375"/>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B050">
                    <a:lumMod val="75000"/>
                  </a:srgbClr>
                </a:solidFill>
                <a:effectLst/>
                <a:uLnTx/>
                <a:uFillTx/>
                <a:latin typeface="Calibri"/>
                <a:ea typeface="ＭＳ Ｐゴシック" charset="0"/>
                <a:cs typeface="ＭＳ Ｐゴシック" charset="0"/>
              </a:rPr>
              <a:t>V</a:t>
            </a:r>
            <a:r>
              <a:rPr kumimoji="0" lang="en-US" sz="2400" b="0" i="0" u="none" strike="noStrike" kern="1200" cap="none" spc="0" normalizeH="0" baseline="-25000" noProof="0" dirty="0" err="1">
                <a:ln>
                  <a:noFill/>
                </a:ln>
                <a:solidFill>
                  <a:srgbClr val="00B050">
                    <a:lumMod val="75000"/>
                  </a:srgbClr>
                </a:solidFill>
                <a:effectLst/>
                <a:uLnTx/>
                <a:uFillTx/>
                <a:latin typeface="Calibri"/>
                <a:ea typeface="ＭＳ Ｐゴシック" charset="0"/>
                <a:cs typeface="ＭＳ Ｐゴシック" charset="0"/>
              </a:rPr>
              <a:t>pass</a:t>
            </a:r>
            <a:r>
              <a:rPr kumimoji="0" lang="en-US" sz="2400" b="0" i="0" u="none" strike="noStrike" kern="1200" cap="none" spc="0" normalizeH="0" baseline="0" noProof="0" dirty="0">
                <a:ln>
                  <a:noFill/>
                </a:ln>
                <a:solidFill>
                  <a:srgbClr val="00B050">
                    <a:lumMod val="75000"/>
                  </a:srgbClr>
                </a:solidFill>
                <a:effectLst/>
                <a:uLnTx/>
                <a:uFillTx/>
                <a:latin typeface="Calibri"/>
                <a:ea typeface="ＭＳ Ｐゴシック" charset="0"/>
                <a:cs typeface="ＭＳ Ｐゴシック" charset="0"/>
              </a:rPr>
              <a:t> = 5.0 V</a:t>
            </a:r>
          </a:p>
        </p:txBody>
      </p:sp>
      <p:sp>
        <p:nvSpPr>
          <p:cNvPr id="220" name="TextBox 219"/>
          <p:cNvSpPr txBox="1"/>
          <p:nvPr/>
        </p:nvSpPr>
        <p:spPr>
          <a:xfrm>
            <a:off x="254000" y="3751263"/>
            <a:ext cx="1835150" cy="461962"/>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B050">
                    <a:lumMod val="75000"/>
                  </a:srgbClr>
                </a:solidFill>
                <a:effectLst/>
                <a:uLnTx/>
                <a:uFillTx/>
                <a:latin typeface="Calibri"/>
                <a:ea typeface="ＭＳ Ｐゴシック" charset="0"/>
                <a:cs typeface="ＭＳ Ｐゴシック" charset="0"/>
              </a:rPr>
              <a:t>V</a:t>
            </a:r>
            <a:r>
              <a:rPr kumimoji="0" lang="en-US" sz="2400" b="0" i="0" u="none" strike="noStrike" kern="1200" cap="none" spc="0" normalizeH="0" baseline="-25000" noProof="0" dirty="0" err="1">
                <a:ln>
                  <a:noFill/>
                </a:ln>
                <a:solidFill>
                  <a:srgbClr val="00B050">
                    <a:lumMod val="75000"/>
                  </a:srgbClr>
                </a:solidFill>
                <a:effectLst/>
                <a:uLnTx/>
                <a:uFillTx/>
                <a:latin typeface="Calibri"/>
                <a:ea typeface="ＭＳ Ｐゴシック" charset="0"/>
                <a:cs typeface="ＭＳ Ｐゴシック" charset="0"/>
              </a:rPr>
              <a:t>pass</a:t>
            </a:r>
            <a:r>
              <a:rPr kumimoji="0" lang="en-US" sz="2400" b="0" i="0" u="none" strike="noStrike" kern="1200" cap="none" spc="0" normalizeH="0" baseline="0" noProof="0" dirty="0">
                <a:ln>
                  <a:noFill/>
                </a:ln>
                <a:solidFill>
                  <a:srgbClr val="00B050">
                    <a:lumMod val="75000"/>
                  </a:srgbClr>
                </a:solidFill>
                <a:effectLst/>
                <a:uLnTx/>
                <a:uFillTx/>
                <a:latin typeface="Calibri"/>
                <a:ea typeface="ＭＳ Ｐゴシック" charset="0"/>
                <a:cs typeface="ＭＳ Ｐゴシック" charset="0"/>
              </a:rPr>
              <a:t> = 5.0 V</a:t>
            </a:r>
          </a:p>
        </p:txBody>
      </p:sp>
      <p:sp>
        <p:nvSpPr>
          <p:cNvPr id="221" name="TextBox 220"/>
          <p:cNvSpPr txBox="1"/>
          <p:nvPr/>
        </p:nvSpPr>
        <p:spPr>
          <a:xfrm>
            <a:off x="254000" y="4862513"/>
            <a:ext cx="1835150" cy="460375"/>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B050">
                    <a:lumMod val="75000"/>
                  </a:srgbClr>
                </a:solidFill>
                <a:effectLst/>
                <a:uLnTx/>
                <a:uFillTx/>
                <a:latin typeface="Calibri"/>
                <a:ea typeface="ＭＳ Ｐゴシック" charset="0"/>
                <a:cs typeface="ＭＳ Ｐゴシック" charset="0"/>
              </a:rPr>
              <a:t>V</a:t>
            </a:r>
            <a:r>
              <a:rPr kumimoji="0" lang="en-US" sz="2400" b="0" i="0" u="none" strike="noStrike" kern="1200" cap="none" spc="0" normalizeH="0" baseline="-25000" noProof="0" dirty="0" err="1">
                <a:ln>
                  <a:noFill/>
                </a:ln>
                <a:solidFill>
                  <a:srgbClr val="00B050">
                    <a:lumMod val="75000"/>
                  </a:srgbClr>
                </a:solidFill>
                <a:effectLst/>
                <a:uLnTx/>
                <a:uFillTx/>
                <a:latin typeface="Calibri"/>
                <a:ea typeface="ＭＳ Ｐゴシック" charset="0"/>
                <a:cs typeface="ＭＳ Ｐゴシック" charset="0"/>
              </a:rPr>
              <a:t>pass</a:t>
            </a:r>
            <a:r>
              <a:rPr kumimoji="0" lang="en-US" sz="2400" b="0" i="0" u="none" strike="noStrike" kern="1200" cap="none" spc="0" normalizeH="0" baseline="0" noProof="0" dirty="0">
                <a:ln>
                  <a:noFill/>
                </a:ln>
                <a:solidFill>
                  <a:srgbClr val="00B050">
                    <a:lumMod val="75000"/>
                  </a:srgbClr>
                </a:solidFill>
                <a:effectLst/>
                <a:uLnTx/>
                <a:uFillTx/>
                <a:latin typeface="Calibri"/>
                <a:ea typeface="ＭＳ Ｐゴシック" charset="0"/>
                <a:cs typeface="ＭＳ Ｐゴシック" charset="0"/>
              </a:rPr>
              <a:t> = 5.0 V</a:t>
            </a:r>
          </a:p>
        </p:txBody>
      </p:sp>
      <p:sp>
        <p:nvSpPr>
          <p:cNvPr id="218" name="TextBox 217"/>
          <p:cNvSpPr txBox="1"/>
          <p:nvPr/>
        </p:nvSpPr>
        <p:spPr>
          <a:xfrm>
            <a:off x="5272088" y="6030913"/>
            <a:ext cx="844550" cy="584200"/>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B050"/>
                </a:solidFill>
                <a:effectLst/>
                <a:uLnTx/>
                <a:uFillTx/>
                <a:latin typeface="Calibri"/>
                <a:ea typeface="ＭＳ Ｐゴシック" charset="0"/>
                <a:cs typeface="ＭＳ Ｐゴシック" charset="0"/>
              </a:rPr>
              <a:t>1</a:t>
            </a:r>
          </a:p>
        </p:txBody>
      </p:sp>
      <p:sp>
        <p:nvSpPr>
          <p:cNvPr id="222" name="TextBox 221"/>
          <p:cNvSpPr txBox="1"/>
          <p:nvPr/>
        </p:nvSpPr>
        <p:spPr>
          <a:xfrm>
            <a:off x="6569075" y="6030913"/>
            <a:ext cx="844550" cy="584200"/>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B050"/>
                </a:solidFill>
                <a:effectLst/>
                <a:uLnTx/>
                <a:uFillTx/>
                <a:latin typeface="Calibri"/>
                <a:ea typeface="ＭＳ Ｐゴシック" charset="0"/>
                <a:cs typeface="ＭＳ Ｐゴシック" charset="0"/>
              </a:rPr>
              <a:t>1</a:t>
            </a:r>
          </a:p>
        </p:txBody>
      </p:sp>
      <p:sp>
        <p:nvSpPr>
          <p:cNvPr id="223" name="TextBox 222"/>
          <p:cNvSpPr txBox="1"/>
          <p:nvPr/>
        </p:nvSpPr>
        <p:spPr>
          <a:xfrm>
            <a:off x="3978275" y="6030913"/>
            <a:ext cx="844550" cy="584200"/>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Calibri"/>
                <a:ea typeface="ＭＳ Ｐゴシック" charset="0"/>
                <a:cs typeface="ＭＳ Ｐゴシック" charset="0"/>
              </a:rPr>
              <a:t>0</a:t>
            </a:r>
          </a:p>
        </p:txBody>
      </p:sp>
      <p:sp>
        <p:nvSpPr>
          <p:cNvPr id="224" name="TextBox 223"/>
          <p:cNvSpPr txBox="1"/>
          <p:nvPr/>
        </p:nvSpPr>
        <p:spPr>
          <a:xfrm>
            <a:off x="2668588" y="6030913"/>
            <a:ext cx="844550" cy="584200"/>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Calibri"/>
                <a:ea typeface="ＭＳ Ｐゴシック" charset="0"/>
                <a:cs typeface="ＭＳ Ｐゴシック" charset="0"/>
              </a:rPr>
              <a:t>0</a:t>
            </a:r>
          </a:p>
        </p:txBody>
      </p:sp>
      <p:sp>
        <p:nvSpPr>
          <p:cNvPr id="242" name="TextBox 241"/>
          <p:cNvSpPr txBox="1"/>
          <p:nvPr/>
        </p:nvSpPr>
        <p:spPr>
          <a:xfrm>
            <a:off x="463550" y="5969000"/>
            <a:ext cx="2268538" cy="830263"/>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rPr>
              <a:t>Correct values for page 2:</a:t>
            </a:r>
          </a:p>
        </p:txBody>
      </p:sp>
      <p:sp>
        <p:nvSpPr>
          <p:cNvPr id="273451" name="Slide Number Placeholder 6"/>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6D1E706-D33F-9145-94D0-77477036B81D}" type="slidenum">
              <a:rPr kumimoji="0" lang="en-US" sz="1200" b="0" i="0" u="none" strike="noStrike" kern="1200" cap="none" spc="0" normalizeH="0" baseline="0" noProof="0">
                <a:ln>
                  <a:noFill/>
                </a:ln>
                <a:solidFill>
                  <a:srgbClr val="898989"/>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159</a:t>
            </a:fld>
            <a:endParaRPr kumimoji="0" lang="en-US" sz="1200" b="0" i="0" u="none" strike="noStrike" kern="1200" cap="none" spc="0" normalizeH="0" baseline="0" noProof="0">
              <a:ln>
                <a:noFill/>
              </a:ln>
              <a:solidFill>
                <a:srgbClr val="898989"/>
              </a:solidFill>
              <a:effectLst/>
              <a:uLnTx/>
              <a:uFillTx/>
              <a:latin typeface="Calibri" charset="0"/>
              <a:ea typeface="ＭＳ Ｐゴシック" charset="0"/>
            </a:endParaRPr>
          </a:p>
        </p:txBody>
      </p:sp>
      <p:sp>
        <p:nvSpPr>
          <p:cNvPr id="251" name="TextBox 250"/>
          <p:cNvSpPr txBox="1"/>
          <p:nvPr/>
        </p:nvSpPr>
        <p:spPr>
          <a:xfrm>
            <a:off x="7772400" y="1762125"/>
            <a:ext cx="1004888"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Page 1</a:t>
            </a:r>
          </a:p>
        </p:txBody>
      </p:sp>
      <p:sp>
        <p:nvSpPr>
          <p:cNvPr id="252" name="TextBox 251"/>
          <p:cNvSpPr txBox="1"/>
          <p:nvPr/>
        </p:nvSpPr>
        <p:spPr>
          <a:xfrm>
            <a:off x="7772400" y="2873375"/>
            <a:ext cx="1004888"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Page 2</a:t>
            </a:r>
          </a:p>
        </p:txBody>
      </p:sp>
      <p:sp>
        <p:nvSpPr>
          <p:cNvPr id="253" name="TextBox 252"/>
          <p:cNvSpPr txBox="1"/>
          <p:nvPr/>
        </p:nvSpPr>
        <p:spPr>
          <a:xfrm>
            <a:off x="7772400" y="4010025"/>
            <a:ext cx="1004888"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Page 3</a:t>
            </a:r>
          </a:p>
        </p:txBody>
      </p:sp>
      <p:sp>
        <p:nvSpPr>
          <p:cNvPr id="254" name="TextBox 253"/>
          <p:cNvSpPr txBox="1"/>
          <p:nvPr/>
        </p:nvSpPr>
        <p:spPr>
          <a:xfrm>
            <a:off x="7772400" y="5100638"/>
            <a:ext cx="1004888" cy="46196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Page 4</a:t>
            </a:r>
          </a:p>
        </p:txBody>
      </p:sp>
      <p:sp>
        <p:nvSpPr>
          <p:cNvPr id="259" name="Rectangle 258"/>
          <p:cNvSpPr/>
          <p:nvPr/>
        </p:nvSpPr>
        <p:spPr>
          <a:xfrm>
            <a:off x="1676400" y="3875088"/>
            <a:ext cx="6096000" cy="6588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Pass (5V)</a:t>
            </a:r>
          </a:p>
        </p:txBody>
      </p:sp>
      <p:sp>
        <p:nvSpPr>
          <p:cNvPr id="260" name="Rectangle 259"/>
          <p:cNvSpPr/>
          <p:nvPr/>
        </p:nvSpPr>
        <p:spPr>
          <a:xfrm>
            <a:off x="1676400" y="2767013"/>
            <a:ext cx="6096000" cy="6588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Read (2.5V)</a:t>
            </a:r>
          </a:p>
        </p:txBody>
      </p:sp>
      <p:sp>
        <p:nvSpPr>
          <p:cNvPr id="261" name="Rectangle 260"/>
          <p:cNvSpPr/>
          <p:nvPr/>
        </p:nvSpPr>
        <p:spPr>
          <a:xfrm>
            <a:off x="1676400" y="1646238"/>
            <a:ext cx="6096000" cy="6588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Pass (5V)</a:t>
            </a:r>
          </a:p>
        </p:txBody>
      </p:sp>
      <p:sp>
        <p:nvSpPr>
          <p:cNvPr id="262" name="Rectangle 261"/>
          <p:cNvSpPr/>
          <p:nvPr/>
        </p:nvSpPr>
        <p:spPr>
          <a:xfrm>
            <a:off x="1676400" y="4995863"/>
            <a:ext cx="6096000" cy="660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Pass (5V)</a:t>
            </a:r>
          </a:p>
        </p:txBody>
      </p:sp>
    </p:spTree>
    <p:custDataLst>
      <p:tags r:id="rId1"/>
    </p:custDataLst>
    <p:extLst>
      <p:ext uri="{BB962C8B-B14F-4D97-AF65-F5344CB8AC3E}">
        <p14:creationId xmlns:p14="http://schemas.microsoft.com/office/powerpoint/2010/main" val="3630209434"/>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2"/>
                                        </p:tgtEl>
                                        <p:attrNameLst>
                                          <p:attrName>style.visibility</p:attrName>
                                        </p:attrNameLst>
                                      </p:cBhvr>
                                      <p:to>
                                        <p:strVal val="visible"/>
                                      </p:to>
                                    </p:set>
                                    <p:animEffect transition="in" filter="fade">
                                      <p:cBhvr>
                                        <p:cTn id="7" dur="500"/>
                                        <p:tgtEl>
                                          <p:spTgt spid="26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60"/>
                                        </p:tgtEl>
                                        <p:attrNameLst>
                                          <p:attrName>style.visibility</p:attrName>
                                        </p:attrNameLst>
                                      </p:cBhvr>
                                      <p:to>
                                        <p:strVal val="visible"/>
                                      </p:to>
                                    </p:set>
                                    <p:animEffect transition="in" filter="fade">
                                      <p:cBhvr>
                                        <p:cTn id="10" dur="500"/>
                                        <p:tgtEl>
                                          <p:spTgt spid="26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61"/>
                                        </p:tgtEl>
                                        <p:attrNameLst>
                                          <p:attrName>style.visibility</p:attrName>
                                        </p:attrNameLst>
                                      </p:cBhvr>
                                      <p:to>
                                        <p:strVal val="visible"/>
                                      </p:to>
                                    </p:set>
                                    <p:animEffect transition="in" filter="fade">
                                      <p:cBhvr>
                                        <p:cTn id="13" dur="500"/>
                                        <p:tgtEl>
                                          <p:spTgt spid="26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59"/>
                                        </p:tgtEl>
                                        <p:attrNameLst>
                                          <p:attrName>style.visibility</p:attrName>
                                        </p:attrNameLst>
                                      </p:cBhvr>
                                      <p:to>
                                        <p:strVal val="visible"/>
                                      </p:to>
                                    </p:set>
                                    <p:animEffect transition="in" filter="fade">
                                      <p:cBhvr>
                                        <p:cTn id="16" dur="500"/>
                                        <p:tgtEl>
                                          <p:spTgt spid="259"/>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xit" presetSubtype="0" fill="hold" grpId="1" nodeType="clickEffect">
                                  <p:stCondLst>
                                    <p:cond delay="0"/>
                                  </p:stCondLst>
                                  <p:childTnLst>
                                    <p:animEffect transition="out" filter="fade">
                                      <p:cBhvr>
                                        <p:cTn id="20" dur="500"/>
                                        <p:tgtEl>
                                          <p:spTgt spid="262"/>
                                        </p:tgtEl>
                                      </p:cBhvr>
                                    </p:animEffect>
                                    <p:set>
                                      <p:cBhvr>
                                        <p:cTn id="21" dur="1" fill="hold">
                                          <p:stCondLst>
                                            <p:cond delay="499"/>
                                          </p:stCondLst>
                                        </p:cTn>
                                        <p:tgtEl>
                                          <p:spTgt spid="262"/>
                                        </p:tgtEl>
                                        <p:attrNameLst>
                                          <p:attrName>style.visibility</p:attrName>
                                        </p:attrNameLst>
                                      </p:cBhvr>
                                      <p:to>
                                        <p:strVal val="hidden"/>
                                      </p:to>
                                    </p:set>
                                  </p:childTnLst>
                                </p:cTn>
                              </p:par>
                              <p:par>
                                <p:cTn id="22" presetID="10" presetClass="exit" presetSubtype="0" fill="hold" grpId="1" nodeType="withEffect">
                                  <p:stCondLst>
                                    <p:cond delay="0"/>
                                  </p:stCondLst>
                                  <p:childTnLst>
                                    <p:animEffect transition="out" filter="fade">
                                      <p:cBhvr>
                                        <p:cTn id="23" dur="500"/>
                                        <p:tgtEl>
                                          <p:spTgt spid="260"/>
                                        </p:tgtEl>
                                      </p:cBhvr>
                                    </p:animEffect>
                                    <p:set>
                                      <p:cBhvr>
                                        <p:cTn id="24" dur="1" fill="hold">
                                          <p:stCondLst>
                                            <p:cond delay="499"/>
                                          </p:stCondLst>
                                        </p:cTn>
                                        <p:tgtEl>
                                          <p:spTgt spid="260"/>
                                        </p:tgtEl>
                                        <p:attrNameLst>
                                          <p:attrName>style.visibility</p:attrName>
                                        </p:attrNameLst>
                                      </p:cBhvr>
                                      <p:to>
                                        <p:strVal val="hidden"/>
                                      </p:to>
                                    </p:set>
                                  </p:childTnLst>
                                </p:cTn>
                              </p:par>
                              <p:par>
                                <p:cTn id="25" presetID="10" presetClass="exit" presetSubtype="0" fill="hold" grpId="1" nodeType="withEffect">
                                  <p:stCondLst>
                                    <p:cond delay="0"/>
                                  </p:stCondLst>
                                  <p:childTnLst>
                                    <p:animEffect transition="out" filter="fade">
                                      <p:cBhvr>
                                        <p:cTn id="26" dur="500"/>
                                        <p:tgtEl>
                                          <p:spTgt spid="261"/>
                                        </p:tgtEl>
                                      </p:cBhvr>
                                    </p:animEffect>
                                    <p:set>
                                      <p:cBhvr>
                                        <p:cTn id="27" dur="1" fill="hold">
                                          <p:stCondLst>
                                            <p:cond delay="499"/>
                                          </p:stCondLst>
                                        </p:cTn>
                                        <p:tgtEl>
                                          <p:spTgt spid="261"/>
                                        </p:tgtEl>
                                        <p:attrNameLst>
                                          <p:attrName>style.visibility</p:attrName>
                                        </p:attrNameLst>
                                      </p:cBhvr>
                                      <p:to>
                                        <p:strVal val="hidden"/>
                                      </p:to>
                                    </p:set>
                                  </p:childTnLst>
                                </p:cTn>
                              </p:par>
                              <p:par>
                                <p:cTn id="28" presetID="10" presetClass="exit" presetSubtype="0" fill="hold" grpId="1" nodeType="withEffect">
                                  <p:stCondLst>
                                    <p:cond delay="0"/>
                                  </p:stCondLst>
                                  <p:childTnLst>
                                    <p:animEffect transition="out" filter="fade">
                                      <p:cBhvr>
                                        <p:cTn id="29" dur="500"/>
                                        <p:tgtEl>
                                          <p:spTgt spid="259"/>
                                        </p:tgtEl>
                                      </p:cBhvr>
                                    </p:animEffect>
                                    <p:set>
                                      <p:cBhvr>
                                        <p:cTn id="30" dur="1" fill="hold">
                                          <p:stCondLst>
                                            <p:cond delay="499"/>
                                          </p:stCondLst>
                                        </p:cTn>
                                        <p:tgtEl>
                                          <p:spTgt spid="259"/>
                                        </p:tgtEl>
                                        <p:attrNameLst>
                                          <p:attrName>style.visibility</p:attrName>
                                        </p:attrNameLst>
                                      </p:cBhvr>
                                      <p:to>
                                        <p:strVal val="hidden"/>
                                      </p:to>
                                    </p:set>
                                  </p:childTnLst>
                                </p:cTn>
                              </p:par>
                            </p:childTnLst>
                          </p:cTn>
                        </p:par>
                        <p:par>
                          <p:cTn id="31" fill="hold" nodeType="afterGroup">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219"/>
                                        </p:tgtEl>
                                        <p:attrNameLst>
                                          <p:attrName>style.visibility</p:attrName>
                                        </p:attrNameLst>
                                      </p:cBhvr>
                                      <p:to>
                                        <p:strVal val="visible"/>
                                      </p:to>
                                    </p:set>
                                    <p:animEffect transition="in" filter="fade">
                                      <p:cBhvr>
                                        <p:cTn id="34" dur="500"/>
                                        <p:tgtEl>
                                          <p:spTgt spid="219"/>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13"/>
                                        </p:tgtEl>
                                        <p:attrNameLst>
                                          <p:attrName>style.visibility</p:attrName>
                                        </p:attrNameLst>
                                      </p:cBhvr>
                                      <p:to>
                                        <p:strVal val="visible"/>
                                      </p:to>
                                    </p:set>
                                    <p:animEffect transition="in" filter="fade">
                                      <p:cBhvr>
                                        <p:cTn id="37" dur="500"/>
                                        <p:tgtEl>
                                          <p:spTgt spid="213"/>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20"/>
                                        </p:tgtEl>
                                        <p:attrNameLst>
                                          <p:attrName>style.visibility</p:attrName>
                                        </p:attrNameLst>
                                      </p:cBhvr>
                                      <p:to>
                                        <p:strVal val="visible"/>
                                      </p:to>
                                    </p:set>
                                    <p:animEffect transition="in" filter="fade">
                                      <p:cBhvr>
                                        <p:cTn id="40" dur="500"/>
                                        <p:tgtEl>
                                          <p:spTgt spid="220"/>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21"/>
                                        </p:tgtEl>
                                        <p:attrNameLst>
                                          <p:attrName>style.visibility</p:attrName>
                                        </p:attrNameLst>
                                      </p:cBhvr>
                                      <p:to>
                                        <p:strVal val="visible"/>
                                      </p:to>
                                    </p:set>
                                    <p:animEffect transition="in" filter="fade">
                                      <p:cBhvr>
                                        <p:cTn id="43" dur="500"/>
                                        <p:tgtEl>
                                          <p:spTgt spid="221"/>
                                        </p:tgtEl>
                                      </p:cBhvr>
                                    </p:animEffect>
                                  </p:childTnLst>
                                </p:cTn>
                              </p:par>
                              <p:par>
                                <p:cTn id="44" presetID="10" presetClass="entr" presetSubtype="0" fill="hold" nodeType="withEffect">
                                  <p:stCondLst>
                                    <p:cond delay="0"/>
                                  </p:stCondLst>
                                  <p:childTnLst>
                                    <p:set>
                                      <p:cBhvr>
                                        <p:cTn id="45" dur="1" fill="hold">
                                          <p:stCondLst>
                                            <p:cond delay="0"/>
                                          </p:stCondLst>
                                        </p:cTn>
                                        <p:tgtEl>
                                          <p:spTgt spid="209"/>
                                        </p:tgtEl>
                                        <p:attrNameLst>
                                          <p:attrName>style.visibility</p:attrName>
                                        </p:attrNameLst>
                                      </p:cBhvr>
                                      <p:to>
                                        <p:strVal val="visible"/>
                                      </p:to>
                                    </p:set>
                                    <p:animEffect transition="in" filter="fade">
                                      <p:cBhvr>
                                        <p:cTn id="46" dur="500"/>
                                        <p:tgtEl>
                                          <p:spTgt spid="209"/>
                                        </p:tgtEl>
                                      </p:cBhvr>
                                    </p:animEffect>
                                  </p:childTnLst>
                                </p:cTn>
                              </p:par>
                              <p:par>
                                <p:cTn id="47" presetID="10" presetClass="entr" presetSubtype="0" fill="hold" nodeType="withEffect">
                                  <p:stCondLst>
                                    <p:cond delay="0"/>
                                  </p:stCondLst>
                                  <p:childTnLst>
                                    <p:set>
                                      <p:cBhvr>
                                        <p:cTn id="48" dur="1" fill="hold">
                                          <p:stCondLst>
                                            <p:cond delay="0"/>
                                          </p:stCondLst>
                                        </p:cTn>
                                        <p:tgtEl>
                                          <p:spTgt spid="210"/>
                                        </p:tgtEl>
                                        <p:attrNameLst>
                                          <p:attrName>style.visibility</p:attrName>
                                        </p:attrNameLst>
                                      </p:cBhvr>
                                      <p:to>
                                        <p:strVal val="visible"/>
                                      </p:to>
                                    </p:set>
                                    <p:animEffect transition="in" filter="fade">
                                      <p:cBhvr>
                                        <p:cTn id="49" dur="500"/>
                                        <p:tgtEl>
                                          <p:spTgt spid="210"/>
                                        </p:tgtEl>
                                      </p:cBhvr>
                                    </p:animEffect>
                                  </p:childTnLst>
                                </p:cTn>
                              </p:par>
                              <p:par>
                                <p:cTn id="50" presetID="10" presetClass="entr" presetSubtype="0" fill="hold" nodeType="withEffect">
                                  <p:stCondLst>
                                    <p:cond delay="0"/>
                                  </p:stCondLst>
                                  <p:childTnLst>
                                    <p:set>
                                      <p:cBhvr>
                                        <p:cTn id="51" dur="1" fill="hold">
                                          <p:stCondLst>
                                            <p:cond delay="0"/>
                                          </p:stCondLst>
                                        </p:cTn>
                                        <p:tgtEl>
                                          <p:spTgt spid="211"/>
                                        </p:tgtEl>
                                        <p:attrNameLst>
                                          <p:attrName>style.visibility</p:attrName>
                                        </p:attrNameLst>
                                      </p:cBhvr>
                                      <p:to>
                                        <p:strVal val="visible"/>
                                      </p:to>
                                    </p:set>
                                    <p:animEffect transition="in" filter="fade">
                                      <p:cBhvr>
                                        <p:cTn id="52" dur="500"/>
                                        <p:tgtEl>
                                          <p:spTgt spid="211"/>
                                        </p:tgtEl>
                                      </p:cBhvr>
                                    </p:animEffect>
                                  </p:childTnLst>
                                </p:cTn>
                              </p:par>
                              <p:par>
                                <p:cTn id="53" presetID="10" presetClass="entr" presetSubtype="0" fill="hold" nodeType="withEffect">
                                  <p:stCondLst>
                                    <p:cond delay="0"/>
                                  </p:stCondLst>
                                  <p:childTnLst>
                                    <p:set>
                                      <p:cBhvr>
                                        <p:cTn id="54" dur="1" fill="hold">
                                          <p:stCondLst>
                                            <p:cond delay="0"/>
                                          </p:stCondLst>
                                        </p:cTn>
                                        <p:tgtEl>
                                          <p:spTgt spid="212"/>
                                        </p:tgtEl>
                                        <p:attrNameLst>
                                          <p:attrName>style.visibility</p:attrName>
                                        </p:attrNameLst>
                                      </p:cBhvr>
                                      <p:to>
                                        <p:strVal val="visible"/>
                                      </p:to>
                                    </p:set>
                                    <p:animEffect transition="in" filter="fade">
                                      <p:cBhvr>
                                        <p:cTn id="55" dur="500"/>
                                        <p:tgtEl>
                                          <p:spTgt spid="212"/>
                                        </p:tgtEl>
                                      </p:cBhvr>
                                    </p:animEffect>
                                  </p:childTnLst>
                                </p:cTn>
                              </p:par>
                            </p:childTnLst>
                          </p:cTn>
                        </p:par>
                        <p:par>
                          <p:cTn id="56" fill="hold" nodeType="afterGroup">
                            <p:stCondLst>
                              <p:cond delay="1000"/>
                            </p:stCondLst>
                            <p:childTnLst>
                              <p:par>
                                <p:cTn id="57" presetID="10" presetClass="entr" presetSubtype="0" fill="hold" nodeType="afterEffect">
                                  <p:stCondLst>
                                    <p:cond delay="0"/>
                                  </p:stCondLst>
                                  <p:childTnLst>
                                    <p:set>
                                      <p:cBhvr>
                                        <p:cTn id="58" dur="1" fill="hold">
                                          <p:stCondLst>
                                            <p:cond delay="0"/>
                                          </p:stCondLst>
                                        </p:cTn>
                                        <p:tgtEl>
                                          <p:spTgt spid="15"/>
                                        </p:tgtEl>
                                        <p:attrNameLst>
                                          <p:attrName>style.visibility</p:attrName>
                                        </p:attrNameLst>
                                      </p:cBhvr>
                                      <p:to>
                                        <p:strVal val="visible"/>
                                      </p:to>
                                    </p:set>
                                    <p:animEffect transition="in" filter="fade">
                                      <p:cBhvr>
                                        <p:cTn id="59" dur="500"/>
                                        <p:tgtEl>
                                          <p:spTgt spid="15"/>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22" presetClass="entr" presetSubtype="1" fill="hold" nodeType="clickEffect">
                                  <p:stCondLst>
                                    <p:cond delay="0"/>
                                  </p:stCondLst>
                                  <p:childTnLst>
                                    <p:set>
                                      <p:cBhvr>
                                        <p:cTn id="63" dur="1" fill="hold">
                                          <p:stCondLst>
                                            <p:cond delay="0"/>
                                          </p:stCondLst>
                                        </p:cTn>
                                        <p:tgtEl>
                                          <p:spTgt spid="217"/>
                                        </p:tgtEl>
                                        <p:attrNameLst>
                                          <p:attrName>style.visibility</p:attrName>
                                        </p:attrNameLst>
                                      </p:cBhvr>
                                      <p:to>
                                        <p:strVal val="visible"/>
                                      </p:to>
                                    </p:set>
                                    <p:animEffect transition="in" filter="wipe(up)">
                                      <p:cBhvr>
                                        <p:cTn id="64" dur="500"/>
                                        <p:tgtEl>
                                          <p:spTgt spid="217"/>
                                        </p:tgtEl>
                                      </p:cBhvr>
                                    </p:animEffect>
                                  </p:childTnLst>
                                </p:cTn>
                              </p:par>
                              <p:par>
                                <p:cTn id="65" presetID="22" presetClass="entr" presetSubtype="1" fill="hold" nodeType="withEffect">
                                  <p:stCondLst>
                                    <p:cond delay="0"/>
                                  </p:stCondLst>
                                  <p:childTnLst>
                                    <p:set>
                                      <p:cBhvr>
                                        <p:cTn id="66" dur="1" fill="hold">
                                          <p:stCondLst>
                                            <p:cond delay="0"/>
                                          </p:stCondLst>
                                        </p:cTn>
                                        <p:tgtEl>
                                          <p:spTgt spid="216"/>
                                        </p:tgtEl>
                                        <p:attrNameLst>
                                          <p:attrName>style.visibility</p:attrName>
                                        </p:attrNameLst>
                                      </p:cBhvr>
                                      <p:to>
                                        <p:strVal val="visible"/>
                                      </p:to>
                                    </p:set>
                                    <p:animEffect transition="in" filter="wipe(up)">
                                      <p:cBhvr>
                                        <p:cTn id="67" dur="500"/>
                                        <p:tgtEl>
                                          <p:spTgt spid="216"/>
                                        </p:tgtEl>
                                      </p:cBhvr>
                                    </p:animEffect>
                                  </p:childTnLst>
                                </p:cTn>
                              </p:par>
                              <p:par>
                                <p:cTn id="68" presetID="22" presetClass="entr" presetSubtype="1" fill="hold" nodeType="withEffect">
                                  <p:stCondLst>
                                    <p:cond delay="0"/>
                                  </p:stCondLst>
                                  <p:childTnLst>
                                    <p:set>
                                      <p:cBhvr>
                                        <p:cTn id="69" dur="1" fill="hold">
                                          <p:stCondLst>
                                            <p:cond delay="0"/>
                                          </p:stCondLst>
                                        </p:cTn>
                                        <p:tgtEl>
                                          <p:spTgt spid="214"/>
                                        </p:tgtEl>
                                        <p:attrNameLst>
                                          <p:attrName>style.visibility</p:attrName>
                                        </p:attrNameLst>
                                      </p:cBhvr>
                                      <p:to>
                                        <p:strVal val="visible"/>
                                      </p:to>
                                    </p:set>
                                    <p:animEffect transition="in" filter="wipe(up)">
                                      <p:cBhvr>
                                        <p:cTn id="70" dur="500"/>
                                        <p:tgtEl>
                                          <p:spTgt spid="214"/>
                                        </p:tgtEl>
                                      </p:cBhvr>
                                    </p:animEffect>
                                  </p:childTnLst>
                                </p:cTn>
                              </p:par>
                              <p:par>
                                <p:cTn id="71" presetID="22" presetClass="entr" presetSubtype="1" fill="hold" nodeType="withEffect">
                                  <p:stCondLst>
                                    <p:cond delay="0"/>
                                  </p:stCondLst>
                                  <p:childTnLst>
                                    <p:set>
                                      <p:cBhvr>
                                        <p:cTn id="72" dur="1" fill="hold">
                                          <p:stCondLst>
                                            <p:cond delay="0"/>
                                          </p:stCondLst>
                                        </p:cTn>
                                        <p:tgtEl>
                                          <p:spTgt spid="215"/>
                                        </p:tgtEl>
                                        <p:attrNameLst>
                                          <p:attrName>style.visibility</p:attrName>
                                        </p:attrNameLst>
                                      </p:cBhvr>
                                      <p:to>
                                        <p:strVal val="visible"/>
                                      </p:to>
                                    </p:set>
                                    <p:animEffect transition="in" filter="wipe(up)">
                                      <p:cBhvr>
                                        <p:cTn id="73" dur="500"/>
                                        <p:tgtEl>
                                          <p:spTgt spid="215"/>
                                        </p:tgtEl>
                                      </p:cBhvr>
                                    </p:animEffect>
                                  </p:childTnLst>
                                </p:cTn>
                              </p:par>
                            </p:childTnLst>
                          </p:cTn>
                        </p:par>
                        <p:par>
                          <p:cTn id="74" fill="hold" nodeType="afterGroup">
                            <p:stCondLst>
                              <p:cond delay="500"/>
                            </p:stCondLst>
                            <p:childTnLst>
                              <p:par>
                                <p:cTn id="75" presetID="22" presetClass="entr" presetSubtype="1" fill="hold" grpId="0" nodeType="afterEffect">
                                  <p:stCondLst>
                                    <p:cond delay="0"/>
                                  </p:stCondLst>
                                  <p:childTnLst>
                                    <p:set>
                                      <p:cBhvr>
                                        <p:cTn id="76" dur="1" fill="hold">
                                          <p:stCondLst>
                                            <p:cond delay="0"/>
                                          </p:stCondLst>
                                        </p:cTn>
                                        <p:tgtEl>
                                          <p:spTgt spid="222"/>
                                        </p:tgtEl>
                                        <p:attrNameLst>
                                          <p:attrName>style.visibility</p:attrName>
                                        </p:attrNameLst>
                                      </p:cBhvr>
                                      <p:to>
                                        <p:strVal val="visible"/>
                                      </p:to>
                                    </p:set>
                                    <p:animEffect transition="in" filter="wipe(up)">
                                      <p:cBhvr>
                                        <p:cTn id="77" dur="500"/>
                                        <p:tgtEl>
                                          <p:spTgt spid="222"/>
                                        </p:tgtEl>
                                      </p:cBhvr>
                                    </p:animEffect>
                                  </p:childTnLst>
                                </p:cTn>
                              </p:par>
                              <p:par>
                                <p:cTn id="78" presetID="22" presetClass="entr" presetSubtype="1" fill="hold" grpId="0" nodeType="withEffect">
                                  <p:stCondLst>
                                    <p:cond delay="0"/>
                                  </p:stCondLst>
                                  <p:childTnLst>
                                    <p:set>
                                      <p:cBhvr>
                                        <p:cTn id="79" dur="1" fill="hold">
                                          <p:stCondLst>
                                            <p:cond delay="0"/>
                                          </p:stCondLst>
                                        </p:cTn>
                                        <p:tgtEl>
                                          <p:spTgt spid="218"/>
                                        </p:tgtEl>
                                        <p:attrNameLst>
                                          <p:attrName>style.visibility</p:attrName>
                                        </p:attrNameLst>
                                      </p:cBhvr>
                                      <p:to>
                                        <p:strVal val="visible"/>
                                      </p:to>
                                    </p:set>
                                    <p:animEffect transition="in" filter="wipe(up)">
                                      <p:cBhvr>
                                        <p:cTn id="80" dur="500"/>
                                        <p:tgtEl>
                                          <p:spTgt spid="218"/>
                                        </p:tgtEl>
                                      </p:cBhvr>
                                    </p:animEffect>
                                  </p:childTnLst>
                                </p:cTn>
                              </p:par>
                              <p:par>
                                <p:cTn id="81" presetID="22" presetClass="entr" presetSubtype="1" fill="hold" grpId="0" nodeType="withEffect">
                                  <p:stCondLst>
                                    <p:cond delay="0"/>
                                  </p:stCondLst>
                                  <p:childTnLst>
                                    <p:set>
                                      <p:cBhvr>
                                        <p:cTn id="82" dur="1" fill="hold">
                                          <p:stCondLst>
                                            <p:cond delay="0"/>
                                          </p:stCondLst>
                                        </p:cTn>
                                        <p:tgtEl>
                                          <p:spTgt spid="223"/>
                                        </p:tgtEl>
                                        <p:attrNameLst>
                                          <p:attrName>style.visibility</p:attrName>
                                        </p:attrNameLst>
                                      </p:cBhvr>
                                      <p:to>
                                        <p:strVal val="visible"/>
                                      </p:to>
                                    </p:set>
                                    <p:animEffect transition="in" filter="wipe(up)">
                                      <p:cBhvr>
                                        <p:cTn id="83" dur="500"/>
                                        <p:tgtEl>
                                          <p:spTgt spid="223"/>
                                        </p:tgtEl>
                                      </p:cBhvr>
                                    </p:animEffect>
                                  </p:childTnLst>
                                </p:cTn>
                              </p:par>
                              <p:par>
                                <p:cTn id="84" presetID="22" presetClass="entr" presetSubtype="1" fill="hold" grpId="0" nodeType="withEffect">
                                  <p:stCondLst>
                                    <p:cond delay="0"/>
                                  </p:stCondLst>
                                  <p:childTnLst>
                                    <p:set>
                                      <p:cBhvr>
                                        <p:cTn id="85" dur="1" fill="hold">
                                          <p:stCondLst>
                                            <p:cond delay="0"/>
                                          </p:stCondLst>
                                        </p:cTn>
                                        <p:tgtEl>
                                          <p:spTgt spid="224"/>
                                        </p:tgtEl>
                                        <p:attrNameLst>
                                          <p:attrName>style.visibility</p:attrName>
                                        </p:attrNameLst>
                                      </p:cBhvr>
                                      <p:to>
                                        <p:strVal val="visible"/>
                                      </p:to>
                                    </p:set>
                                    <p:animEffect transition="in" filter="wipe(up)">
                                      <p:cBhvr>
                                        <p:cTn id="86" dur="500"/>
                                        <p:tgtEl>
                                          <p:spTgt spid="224"/>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242"/>
                                        </p:tgtEl>
                                        <p:attrNameLst>
                                          <p:attrName>style.visibility</p:attrName>
                                        </p:attrNameLst>
                                      </p:cBhvr>
                                      <p:to>
                                        <p:strVal val="visible"/>
                                      </p:to>
                                    </p:set>
                                    <p:animEffect transition="in" filter="fade">
                                      <p:cBhvr>
                                        <p:cTn id="89" dur="500"/>
                                        <p:tgtEl>
                                          <p:spTgt spid="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3" grpId="0"/>
      <p:bldP spid="219" grpId="0"/>
      <p:bldP spid="220" grpId="0"/>
      <p:bldP spid="221" grpId="0"/>
      <p:bldP spid="218" grpId="0"/>
      <p:bldP spid="222" grpId="0"/>
      <p:bldP spid="223" grpId="0"/>
      <p:bldP spid="224" grpId="0"/>
      <p:bldP spid="242" grpId="0"/>
      <p:bldP spid="259" grpId="0" animBg="1"/>
      <p:bldP spid="259" grpId="1" animBg="1"/>
      <p:bldP spid="260" grpId="0" animBg="1"/>
      <p:bldP spid="260" grpId="1" animBg="1"/>
      <p:bldP spid="261" grpId="0" animBg="1"/>
      <p:bldP spid="261" grpId="1" animBg="1"/>
      <p:bldP spid="262" grpId="0" animBg="1"/>
      <p:bldP spid="262"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008" y="152400"/>
            <a:ext cx="9540552" cy="1066800"/>
          </a:xfrm>
        </p:spPr>
        <p:txBody>
          <a:bodyPr/>
          <a:lstStyle/>
          <a:p>
            <a:r>
              <a:rPr lang="en-US" dirty="0"/>
              <a:t>Data Retention in Memory </a:t>
            </a:r>
            <a:r>
              <a:rPr lang="en-US" sz="3000" b="1" dirty="0">
                <a:solidFill>
                  <a:srgbClr val="006633"/>
                </a:solidFill>
              </a:rPr>
              <a:t>[Liu et al., ISCA 2013]</a:t>
            </a:r>
            <a:endParaRPr lang="en-US" dirty="0"/>
          </a:p>
        </p:txBody>
      </p:sp>
      <p:sp>
        <p:nvSpPr>
          <p:cNvPr id="3" name="Content Placeholder 2"/>
          <p:cNvSpPr>
            <a:spLocks noGrp="1"/>
          </p:cNvSpPr>
          <p:nvPr>
            <p:ph idx="1"/>
          </p:nvPr>
        </p:nvSpPr>
        <p:spPr>
          <a:xfrm>
            <a:off x="228600" y="1124744"/>
            <a:ext cx="8610600" cy="4876800"/>
          </a:xfrm>
        </p:spPr>
        <p:txBody>
          <a:bodyPr/>
          <a:lstStyle/>
          <a:p>
            <a:r>
              <a:rPr lang="en-US" dirty="0">
                <a:solidFill>
                  <a:srgbClr val="0000FF"/>
                </a:solidFill>
              </a:rPr>
              <a:t>Retention Time Profile of DRAM looks like this:</a:t>
            </a:r>
          </a:p>
        </p:txBody>
      </p:sp>
      <p:sp>
        <p:nvSpPr>
          <p:cNvPr id="4" name="Slide Number Placeholder 3"/>
          <p:cNvSpPr>
            <a:spLocks noGrp="1"/>
          </p:cNvSpPr>
          <p:nvPr>
            <p:ph type="sldNum" sz="quarter" idx="11"/>
          </p:nvPr>
        </p:nvSpPr>
        <p:spPr/>
        <p:txBody>
          <a:bodyPr/>
          <a:lstStyle/>
          <a:p>
            <a:pPr>
              <a:defRPr/>
            </a:pPr>
            <a:fld id="{00786FF2-CC60-CB43-AE88-3EA463621049}" type="slidenum">
              <a:rPr lang="en-US" smtClean="0"/>
              <a:pPr>
                <a:defRPr/>
              </a:pPr>
              <a:t>16</a:t>
            </a:fld>
            <a:endParaRPr lang="en-US"/>
          </a:p>
        </p:txBody>
      </p:sp>
      <p:pic>
        <p:nvPicPr>
          <p:cNvPr id="5" name="Picture 4"/>
          <p:cNvPicPr>
            <a:picLocks noChangeAspect="1"/>
          </p:cNvPicPr>
          <p:nvPr/>
        </p:nvPicPr>
        <p:blipFill>
          <a:blip r:embed="rId2"/>
          <a:stretch>
            <a:fillRect/>
          </a:stretch>
        </p:blipFill>
        <p:spPr>
          <a:xfrm>
            <a:off x="0" y="1864539"/>
            <a:ext cx="9144000" cy="4372773"/>
          </a:xfrm>
          <a:prstGeom prst="rect">
            <a:avLst/>
          </a:prstGeom>
        </p:spPr>
      </p:pic>
      <p:sp>
        <p:nvSpPr>
          <p:cNvPr id="6" name="TextBox 5"/>
          <p:cNvSpPr txBox="1"/>
          <p:nvPr/>
        </p:nvSpPr>
        <p:spPr>
          <a:xfrm>
            <a:off x="5468024" y="5385990"/>
            <a:ext cx="3724097" cy="923330"/>
          </a:xfrm>
          <a:prstGeom prst="rect">
            <a:avLst/>
          </a:prstGeom>
          <a:noFill/>
        </p:spPr>
        <p:txBody>
          <a:bodyPr wrap="none" rtlCol="0">
            <a:spAutoFit/>
          </a:bodyPr>
          <a:lstStyle/>
          <a:p>
            <a:pPr algn="ctr"/>
            <a:r>
              <a:rPr lang="en-US" b="1" dirty="0">
                <a:solidFill>
                  <a:srgbClr val="FF0000"/>
                </a:solidFill>
              </a:rPr>
              <a:t>Location</a:t>
            </a:r>
            <a:r>
              <a:rPr lang="en-US" dirty="0">
                <a:solidFill>
                  <a:srgbClr val="FF0000"/>
                </a:solidFill>
              </a:rPr>
              <a:t> dependent</a:t>
            </a:r>
          </a:p>
          <a:p>
            <a:pPr algn="ctr"/>
            <a:r>
              <a:rPr lang="en-US" b="1" dirty="0">
                <a:solidFill>
                  <a:srgbClr val="FF0000"/>
                </a:solidFill>
              </a:rPr>
              <a:t>Stored value pattern </a:t>
            </a:r>
            <a:r>
              <a:rPr lang="en-US" dirty="0">
                <a:solidFill>
                  <a:srgbClr val="FF0000"/>
                </a:solidFill>
              </a:rPr>
              <a:t>dependent</a:t>
            </a:r>
          </a:p>
          <a:p>
            <a:pPr algn="ctr"/>
            <a:r>
              <a:rPr lang="en-US" b="1" dirty="0">
                <a:solidFill>
                  <a:srgbClr val="FF0000"/>
                </a:solidFill>
              </a:rPr>
              <a:t>Time</a:t>
            </a:r>
            <a:r>
              <a:rPr lang="en-US" dirty="0">
                <a:solidFill>
                  <a:srgbClr val="FF0000"/>
                </a:solidFill>
              </a:rPr>
              <a:t> dependent</a:t>
            </a:r>
          </a:p>
        </p:txBody>
      </p:sp>
    </p:spTree>
    <p:extLst>
      <p:ext uri="{BB962C8B-B14F-4D97-AF65-F5344CB8AC3E}">
        <p14:creationId xmlns:p14="http://schemas.microsoft.com/office/powerpoint/2010/main" val="4746528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spc="-150" dirty="0">
                <a:ea typeface="+mj-ea"/>
                <a:cs typeface="+mj-cs"/>
              </a:rPr>
              <a:t>Read Disturb Problem: “Weak Programming” Effect</a:t>
            </a:r>
          </a:p>
        </p:txBody>
      </p:sp>
      <p:cxnSp>
        <p:nvCxnSpPr>
          <p:cNvPr id="3" name="Straight Connector 2"/>
          <p:cNvCxnSpPr/>
          <p:nvPr/>
        </p:nvCxnSpPr>
        <p:spPr>
          <a:xfrm>
            <a:off x="1676400" y="1981200"/>
            <a:ext cx="6096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1676400" y="3097213"/>
            <a:ext cx="6096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1676400" y="4213225"/>
            <a:ext cx="6096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1676400" y="5340350"/>
            <a:ext cx="6096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75462" name="Group 6"/>
          <p:cNvGrpSpPr>
            <a:grpSpLocks/>
          </p:cNvGrpSpPr>
          <p:nvPr/>
        </p:nvGrpSpPr>
        <p:grpSpPr bwMode="auto">
          <a:xfrm>
            <a:off x="2135188" y="1182688"/>
            <a:ext cx="969962" cy="1601787"/>
            <a:chOff x="3079798" y="1981201"/>
            <a:chExt cx="1631998" cy="2694885"/>
          </a:xfrm>
        </p:grpSpPr>
        <p:cxnSp>
          <p:nvCxnSpPr>
            <p:cNvPr id="8" name="Straight Connector 7"/>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4201630" y="2878606"/>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201630"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4201630" y="3773339"/>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95322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707489"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16200000">
              <a:off x="3393644" y="3026816"/>
              <a:ext cx="0" cy="6276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5463" name="Group 15"/>
          <p:cNvGrpSpPr>
            <a:grpSpLocks/>
          </p:cNvGrpSpPr>
          <p:nvPr/>
        </p:nvGrpSpPr>
        <p:grpSpPr bwMode="auto">
          <a:xfrm>
            <a:off x="3429000" y="1173163"/>
            <a:ext cx="971550" cy="1601787"/>
            <a:chOff x="3079798" y="1981201"/>
            <a:chExt cx="1631998" cy="2694885"/>
          </a:xfrm>
        </p:grpSpPr>
        <p:cxnSp>
          <p:nvCxnSpPr>
            <p:cNvPr id="17" name="Straight Connector 16"/>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4202464" y="2878606"/>
              <a:ext cx="5093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20246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4202464" y="3773339"/>
              <a:ext cx="5093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395446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3706465"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16200000">
              <a:off x="3393132" y="3027328"/>
              <a:ext cx="0" cy="62666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5464" name="Group 24"/>
          <p:cNvGrpSpPr>
            <a:grpSpLocks/>
          </p:cNvGrpSpPr>
          <p:nvPr/>
        </p:nvGrpSpPr>
        <p:grpSpPr bwMode="auto">
          <a:xfrm>
            <a:off x="4724400" y="1182688"/>
            <a:ext cx="969963" cy="1601787"/>
            <a:chOff x="3079798" y="1981201"/>
            <a:chExt cx="1631998" cy="2694885"/>
          </a:xfrm>
        </p:grpSpPr>
        <p:cxnSp>
          <p:nvCxnSpPr>
            <p:cNvPr id="26" name="Straight Connector 25"/>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4201629" y="2878606"/>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4201629"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4201629" y="3773339"/>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395322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3707490"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16200000">
              <a:off x="3393645" y="3026815"/>
              <a:ext cx="0" cy="6276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5465" name="Group 33"/>
          <p:cNvGrpSpPr>
            <a:grpSpLocks/>
          </p:cNvGrpSpPr>
          <p:nvPr/>
        </p:nvGrpSpPr>
        <p:grpSpPr bwMode="auto">
          <a:xfrm>
            <a:off x="6018213" y="1173163"/>
            <a:ext cx="969962" cy="1601787"/>
            <a:chOff x="3079798" y="1981201"/>
            <a:chExt cx="1631998" cy="2694885"/>
          </a:xfrm>
        </p:grpSpPr>
        <p:cxnSp>
          <p:nvCxnSpPr>
            <p:cNvPr id="35" name="Straight Connector 34"/>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a:off x="4201630" y="2878606"/>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4201630"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a:off x="4201630" y="3773339"/>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395322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3707489"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16200000">
              <a:off x="3393644" y="3026816"/>
              <a:ext cx="0" cy="6276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5466" name="Group 42"/>
          <p:cNvGrpSpPr>
            <a:grpSpLocks/>
          </p:cNvGrpSpPr>
          <p:nvPr/>
        </p:nvGrpSpPr>
        <p:grpSpPr bwMode="auto">
          <a:xfrm>
            <a:off x="2135188" y="2301875"/>
            <a:ext cx="969962" cy="1601788"/>
            <a:chOff x="3079798" y="1981201"/>
            <a:chExt cx="1631998" cy="2694885"/>
          </a:xfrm>
        </p:grpSpPr>
        <p:cxnSp>
          <p:nvCxnSpPr>
            <p:cNvPr id="44" name="Straight Connector 43"/>
            <p:cNvCxnSpPr/>
            <p:nvPr/>
          </p:nvCxnSpPr>
          <p:spPr>
            <a:xfrm>
              <a:off x="4711796" y="1981201"/>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a:off x="4201630" y="2878605"/>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4201630"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H="1">
              <a:off x="4201630" y="3773340"/>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4711796" y="3778682"/>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3953224"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3707489"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rot="16200000">
              <a:off x="3393644" y="3026817"/>
              <a:ext cx="0" cy="6276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5467" name="Group 51"/>
          <p:cNvGrpSpPr>
            <a:grpSpLocks/>
          </p:cNvGrpSpPr>
          <p:nvPr/>
        </p:nvGrpSpPr>
        <p:grpSpPr bwMode="auto">
          <a:xfrm>
            <a:off x="3429000" y="2292350"/>
            <a:ext cx="971550" cy="1601788"/>
            <a:chOff x="3079798" y="1981201"/>
            <a:chExt cx="1631998" cy="2694885"/>
          </a:xfrm>
        </p:grpSpPr>
        <p:cxnSp>
          <p:nvCxnSpPr>
            <p:cNvPr id="53" name="Straight Connector 52"/>
            <p:cNvCxnSpPr/>
            <p:nvPr/>
          </p:nvCxnSpPr>
          <p:spPr>
            <a:xfrm>
              <a:off x="4711796" y="1981201"/>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H="1">
              <a:off x="4202464" y="2878605"/>
              <a:ext cx="5093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4202464"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H="1">
              <a:off x="4202464" y="3773340"/>
              <a:ext cx="5093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4711796" y="3778682"/>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3954464"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3706465"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6200000">
              <a:off x="3393132" y="3027329"/>
              <a:ext cx="0" cy="62666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5468" name="Group 60"/>
          <p:cNvGrpSpPr>
            <a:grpSpLocks/>
          </p:cNvGrpSpPr>
          <p:nvPr/>
        </p:nvGrpSpPr>
        <p:grpSpPr bwMode="auto">
          <a:xfrm>
            <a:off x="4724400" y="2301875"/>
            <a:ext cx="969963" cy="1601788"/>
            <a:chOff x="3079798" y="1981201"/>
            <a:chExt cx="1631998" cy="2694885"/>
          </a:xfrm>
        </p:grpSpPr>
        <p:cxnSp>
          <p:nvCxnSpPr>
            <p:cNvPr id="62" name="Straight Connector 61"/>
            <p:cNvCxnSpPr/>
            <p:nvPr/>
          </p:nvCxnSpPr>
          <p:spPr>
            <a:xfrm>
              <a:off x="4711796" y="1981201"/>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H="1">
              <a:off x="4201629" y="2878605"/>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4201629"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flipH="1">
              <a:off x="4201629" y="3773340"/>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4711796" y="3778682"/>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3953224"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3707490"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16200000">
              <a:off x="3393645" y="3026816"/>
              <a:ext cx="0" cy="6276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5469" name="Group 69"/>
          <p:cNvGrpSpPr>
            <a:grpSpLocks/>
          </p:cNvGrpSpPr>
          <p:nvPr/>
        </p:nvGrpSpPr>
        <p:grpSpPr bwMode="auto">
          <a:xfrm>
            <a:off x="6018213" y="2292350"/>
            <a:ext cx="969962" cy="1601788"/>
            <a:chOff x="3079798" y="1981201"/>
            <a:chExt cx="1631998" cy="2694885"/>
          </a:xfrm>
        </p:grpSpPr>
        <p:cxnSp>
          <p:nvCxnSpPr>
            <p:cNvPr id="71" name="Straight Connector 70"/>
            <p:cNvCxnSpPr/>
            <p:nvPr/>
          </p:nvCxnSpPr>
          <p:spPr>
            <a:xfrm>
              <a:off x="4711796" y="1981201"/>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flipH="1">
              <a:off x="4201630" y="2878605"/>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4201630"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flipH="1">
              <a:off x="4201630" y="3773340"/>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4711796" y="3778682"/>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3953224"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3707489"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rot="16200000">
              <a:off x="3393644" y="3026817"/>
              <a:ext cx="0" cy="6276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5470" name="Group 78"/>
          <p:cNvGrpSpPr>
            <a:grpSpLocks/>
          </p:cNvGrpSpPr>
          <p:nvPr/>
        </p:nvGrpSpPr>
        <p:grpSpPr bwMode="auto">
          <a:xfrm>
            <a:off x="2135188" y="3414713"/>
            <a:ext cx="969962" cy="1601787"/>
            <a:chOff x="3079798" y="1981201"/>
            <a:chExt cx="1631998" cy="2694885"/>
          </a:xfrm>
        </p:grpSpPr>
        <p:cxnSp>
          <p:nvCxnSpPr>
            <p:cNvPr id="80" name="Straight Connector 79"/>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flipH="1">
              <a:off x="4201630" y="2878606"/>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4201630"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flipH="1">
              <a:off x="4201630" y="3773339"/>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395322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3707489"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rot="16200000">
              <a:off x="3393644" y="3026816"/>
              <a:ext cx="0" cy="6276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5471" name="Group 87"/>
          <p:cNvGrpSpPr>
            <a:grpSpLocks/>
          </p:cNvGrpSpPr>
          <p:nvPr/>
        </p:nvGrpSpPr>
        <p:grpSpPr bwMode="auto">
          <a:xfrm>
            <a:off x="3429000" y="3403600"/>
            <a:ext cx="971550" cy="1601788"/>
            <a:chOff x="3079798" y="1981201"/>
            <a:chExt cx="1631998" cy="2694885"/>
          </a:xfrm>
        </p:grpSpPr>
        <p:cxnSp>
          <p:nvCxnSpPr>
            <p:cNvPr id="89" name="Straight Connector 88"/>
            <p:cNvCxnSpPr/>
            <p:nvPr/>
          </p:nvCxnSpPr>
          <p:spPr>
            <a:xfrm>
              <a:off x="4711796" y="1981201"/>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flipH="1">
              <a:off x="4202464" y="2878605"/>
              <a:ext cx="5093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4202464"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flipH="1">
              <a:off x="4202464" y="3773340"/>
              <a:ext cx="5093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a:off x="4711796" y="3778682"/>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3954464"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3706465"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rot="16200000">
              <a:off x="3393132" y="3027329"/>
              <a:ext cx="0" cy="62666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5472" name="Group 96"/>
          <p:cNvGrpSpPr>
            <a:grpSpLocks/>
          </p:cNvGrpSpPr>
          <p:nvPr/>
        </p:nvGrpSpPr>
        <p:grpSpPr bwMode="auto">
          <a:xfrm>
            <a:off x="4724400" y="3414713"/>
            <a:ext cx="969963" cy="1601787"/>
            <a:chOff x="3079798" y="1981201"/>
            <a:chExt cx="1631998" cy="2694885"/>
          </a:xfrm>
        </p:grpSpPr>
        <p:cxnSp>
          <p:nvCxnSpPr>
            <p:cNvPr id="98" name="Straight Connector 97"/>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flipH="1">
              <a:off x="4201629" y="2878606"/>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4201629"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flipH="1">
              <a:off x="4201629" y="3773339"/>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395322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3707490"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rot="16200000">
              <a:off x="3393645" y="3026815"/>
              <a:ext cx="0" cy="6276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5473" name="Group 105"/>
          <p:cNvGrpSpPr>
            <a:grpSpLocks/>
          </p:cNvGrpSpPr>
          <p:nvPr/>
        </p:nvGrpSpPr>
        <p:grpSpPr bwMode="auto">
          <a:xfrm>
            <a:off x="6018213" y="3403600"/>
            <a:ext cx="969962" cy="1601788"/>
            <a:chOff x="3079798" y="1981201"/>
            <a:chExt cx="1631998" cy="2694885"/>
          </a:xfrm>
        </p:grpSpPr>
        <p:cxnSp>
          <p:nvCxnSpPr>
            <p:cNvPr id="107" name="Straight Connector 106"/>
            <p:cNvCxnSpPr/>
            <p:nvPr/>
          </p:nvCxnSpPr>
          <p:spPr>
            <a:xfrm>
              <a:off x="4711796" y="1981201"/>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flipH="1">
              <a:off x="4201630" y="2878605"/>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4201630"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flipH="1">
              <a:off x="4201630" y="3773340"/>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a:off x="4711796" y="3778682"/>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a:off x="3953224"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a:off x="3707489"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rot="16200000">
              <a:off x="3393644" y="3026817"/>
              <a:ext cx="0" cy="6276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5474" name="Group 114"/>
          <p:cNvGrpSpPr>
            <a:grpSpLocks/>
          </p:cNvGrpSpPr>
          <p:nvPr/>
        </p:nvGrpSpPr>
        <p:grpSpPr bwMode="auto">
          <a:xfrm>
            <a:off x="2135188" y="4535488"/>
            <a:ext cx="969962" cy="1601787"/>
            <a:chOff x="3079798" y="1981201"/>
            <a:chExt cx="1631998" cy="2694885"/>
          </a:xfrm>
        </p:grpSpPr>
        <p:cxnSp>
          <p:nvCxnSpPr>
            <p:cNvPr id="116" name="Straight Connector 115"/>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flipH="1">
              <a:off x="4201630" y="2878606"/>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4201630"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flipH="1">
              <a:off x="4201630" y="3773339"/>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a:off x="395322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a:off x="3707489"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rot="16200000">
              <a:off x="3393644" y="3026816"/>
              <a:ext cx="0" cy="6276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5475" name="Group 123"/>
          <p:cNvGrpSpPr>
            <a:grpSpLocks/>
          </p:cNvGrpSpPr>
          <p:nvPr/>
        </p:nvGrpSpPr>
        <p:grpSpPr bwMode="auto">
          <a:xfrm>
            <a:off x="3429000" y="4525963"/>
            <a:ext cx="971550" cy="1601787"/>
            <a:chOff x="3079798" y="1981201"/>
            <a:chExt cx="1631998" cy="2694885"/>
          </a:xfrm>
        </p:grpSpPr>
        <p:cxnSp>
          <p:nvCxnSpPr>
            <p:cNvPr id="125" name="Straight Connector 124"/>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flipH="1">
              <a:off x="4202464" y="2878606"/>
              <a:ext cx="5093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a:off x="420246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flipH="1">
              <a:off x="4202464" y="3773339"/>
              <a:ext cx="5093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a:off x="395446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a:off x="3706465"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rot="16200000">
              <a:off x="3393132" y="3027328"/>
              <a:ext cx="0" cy="62666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5476" name="Group 132"/>
          <p:cNvGrpSpPr>
            <a:grpSpLocks/>
          </p:cNvGrpSpPr>
          <p:nvPr/>
        </p:nvGrpSpPr>
        <p:grpSpPr bwMode="auto">
          <a:xfrm>
            <a:off x="4724400" y="4535488"/>
            <a:ext cx="969963" cy="1601787"/>
            <a:chOff x="3079798" y="1981201"/>
            <a:chExt cx="1631998" cy="2694885"/>
          </a:xfrm>
        </p:grpSpPr>
        <p:cxnSp>
          <p:nvCxnSpPr>
            <p:cNvPr id="134" name="Straight Connector 133"/>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flipH="1">
              <a:off x="4201629" y="2878606"/>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4201629"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flipH="1">
              <a:off x="4201629" y="3773339"/>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a:off x="395322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p:nvCxnSpPr>
          <p:spPr>
            <a:xfrm>
              <a:off x="3707490"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p:nvCxnSpPr>
          <p:spPr>
            <a:xfrm rot="16200000">
              <a:off x="3393645" y="3026815"/>
              <a:ext cx="0" cy="6276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5477" name="Group 141"/>
          <p:cNvGrpSpPr>
            <a:grpSpLocks/>
          </p:cNvGrpSpPr>
          <p:nvPr/>
        </p:nvGrpSpPr>
        <p:grpSpPr bwMode="auto">
          <a:xfrm>
            <a:off x="6018213" y="4525963"/>
            <a:ext cx="969962" cy="1601787"/>
            <a:chOff x="3079798" y="1981201"/>
            <a:chExt cx="1631998" cy="2694885"/>
          </a:xfrm>
        </p:grpSpPr>
        <p:cxnSp>
          <p:nvCxnSpPr>
            <p:cNvPr id="143" name="Straight Connector 142"/>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p:nvCxnSpPr>
          <p:spPr>
            <a:xfrm flipH="1">
              <a:off x="4201630" y="2878606"/>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a:off x="4201630"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p:nvCxnSpPr>
          <p:spPr>
            <a:xfrm flipH="1">
              <a:off x="4201630" y="3773339"/>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p:nvCxnSpPr>
          <p:spPr>
            <a:xfrm>
              <a:off x="395322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p:nvCxnSpPr>
          <p:spPr>
            <a:xfrm>
              <a:off x="3707489"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p:nvPr/>
          </p:nvCxnSpPr>
          <p:spPr>
            <a:xfrm rot="16200000">
              <a:off x="3393644" y="3026816"/>
              <a:ext cx="0" cy="6276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5478" name="Group 150"/>
          <p:cNvGrpSpPr>
            <a:grpSpLocks/>
          </p:cNvGrpSpPr>
          <p:nvPr/>
        </p:nvGrpSpPr>
        <p:grpSpPr bwMode="auto">
          <a:xfrm>
            <a:off x="2781300" y="1644650"/>
            <a:ext cx="4535488" cy="4014788"/>
            <a:chOff x="3851647" y="1427070"/>
            <a:chExt cx="4535195" cy="4014933"/>
          </a:xfrm>
        </p:grpSpPr>
        <p:sp>
          <p:nvSpPr>
            <p:cNvPr id="152" name="Oval 151"/>
            <p:cNvSpPr/>
            <p:nvPr/>
          </p:nvSpPr>
          <p:spPr>
            <a:xfrm>
              <a:off x="3851647" y="1436595"/>
              <a:ext cx="652421" cy="652487"/>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53" name="Oval 152"/>
            <p:cNvSpPr/>
            <p:nvPr/>
          </p:nvSpPr>
          <p:spPr>
            <a:xfrm>
              <a:off x="5145376" y="1427070"/>
              <a:ext cx="652420" cy="652487"/>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54" name="Oval 153"/>
            <p:cNvSpPr/>
            <p:nvPr/>
          </p:nvSpPr>
          <p:spPr>
            <a:xfrm>
              <a:off x="6440693" y="1436595"/>
              <a:ext cx="652420" cy="652487"/>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55" name="Oval 154"/>
            <p:cNvSpPr/>
            <p:nvPr/>
          </p:nvSpPr>
          <p:spPr>
            <a:xfrm>
              <a:off x="7734421" y="1427070"/>
              <a:ext cx="652421" cy="652487"/>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56" name="Oval 155"/>
            <p:cNvSpPr/>
            <p:nvPr/>
          </p:nvSpPr>
          <p:spPr>
            <a:xfrm>
              <a:off x="3851647" y="2555824"/>
              <a:ext cx="652421" cy="652486"/>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57" name="Oval 156"/>
            <p:cNvSpPr/>
            <p:nvPr/>
          </p:nvSpPr>
          <p:spPr>
            <a:xfrm>
              <a:off x="5145376" y="2546298"/>
              <a:ext cx="652420" cy="652486"/>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58" name="Oval 157"/>
            <p:cNvSpPr/>
            <p:nvPr/>
          </p:nvSpPr>
          <p:spPr>
            <a:xfrm>
              <a:off x="6440693" y="2555824"/>
              <a:ext cx="652420" cy="652486"/>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59" name="Oval 158"/>
            <p:cNvSpPr/>
            <p:nvPr/>
          </p:nvSpPr>
          <p:spPr>
            <a:xfrm>
              <a:off x="7734421" y="2546298"/>
              <a:ext cx="652421" cy="652486"/>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60" name="Oval 159"/>
            <p:cNvSpPr/>
            <p:nvPr/>
          </p:nvSpPr>
          <p:spPr>
            <a:xfrm>
              <a:off x="3851647" y="3668701"/>
              <a:ext cx="652421" cy="652487"/>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61" name="Oval 160"/>
            <p:cNvSpPr/>
            <p:nvPr/>
          </p:nvSpPr>
          <p:spPr>
            <a:xfrm>
              <a:off x="5145376" y="3657589"/>
              <a:ext cx="652420" cy="652486"/>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62" name="Oval 161"/>
            <p:cNvSpPr/>
            <p:nvPr/>
          </p:nvSpPr>
          <p:spPr>
            <a:xfrm>
              <a:off x="6440693" y="3668701"/>
              <a:ext cx="652420" cy="652487"/>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63" name="Oval 162"/>
            <p:cNvSpPr/>
            <p:nvPr/>
          </p:nvSpPr>
          <p:spPr>
            <a:xfrm>
              <a:off x="7734421" y="3657589"/>
              <a:ext cx="652421" cy="652486"/>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64" name="Oval 163"/>
            <p:cNvSpPr/>
            <p:nvPr/>
          </p:nvSpPr>
          <p:spPr>
            <a:xfrm>
              <a:off x="3851647" y="4789516"/>
              <a:ext cx="652421" cy="652487"/>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65" name="Oval 164"/>
            <p:cNvSpPr/>
            <p:nvPr/>
          </p:nvSpPr>
          <p:spPr>
            <a:xfrm>
              <a:off x="5145376" y="4779991"/>
              <a:ext cx="652420" cy="652487"/>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66" name="Oval 165"/>
            <p:cNvSpPr/>
            <p:nvPr/>
          </p:nvSpPr>
          <p:spPr>
            <a:xfrm>
              <a:off x="6440693" y="4789516"/>
              <a:ext cx="652420" cy="652487"/>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67" name="Oval 166"/>
            <p:cNvSpPr/>
            <p:nvPr/>
          </p:nvSpPr>
          <p:spPr>
            <a:xfrm>
              <a:off x="7734421" y="4779991"/>
              <a:ext cx="652421" cy="652487"/>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grpSp>
      <p:sp>
        <p:nvSpPr>
          <p:cNvPr id="168" name="TextBox 167"/>
          <p:cNvSpPr txBox="1"/>
          <p:nvPr/>
        </p:nvSpPr>
        <p:spPr>
          <a:xfrm>
            <a:off x="2732088" y="1727200"/>
            <a:ext cx="747712"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3.0V</a:t>
            </a:r>
          </a:p>
        </p:txBody>
      </p:sp>
      <p:sp>
        <p:nvSpPr>
          <p:cNvPr id="169" name="TextBox 168"/>
          <p:cNvSpPr txBox="1"/>
          <p:nvPr/>
        </p:nvSpPr>
        <p:spPr>
          <a:xfrm>
            <a:off x="4035425" y="1727200"/>
            <a:ext cx="747713"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3.8V</a:t>
            </a:r>
          </a:p>
        </p:txBody>
      </p:sp>
      <p:sp>
        <p:nvSpPr>
          <p:cNvPr id="170" name="TextBox 169"/>
          <p:cNvSpPr txBox="1"/>
          <p:nvPr/>
        </p:nvSpPr>
        <p:spPr>
          <a:xfrm>
            <a:off x="5322888" y="1727200"/>
            <a:ext cx="747712"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3.9V</a:t>
            </a:r>
          </a:p>
        </p:txBody>
      </p:sp>
      <p:sp>
        <p:nvSpPr>
          <p:cNvPr id="171" name="TextBox 170"/>
          <p:cNvSpPr txBox="1"/>
          <p:nvPr/>
        </p:nvSpPr>
        <p:spPr>
          <a:xfrm>
            <a:off x="6610350" y="1727200"/>
            <a:ext cx="747713"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4.8V</a:t>
            </a:r>
          </a:p>
        </p:txBody>
      </p:sp>
      <p:sp>
        <p:nvSpPr>
          <p:cNvPr id="172" name="TextBox 171"/>
          <p:cNvSpPr txBox="1"/>
          <p:nvPr/>
        </p:nvSpPr>
        <p:spPr>
          <a:xfrm>
            <a:off x="2732088" y="2863850"/>
            <a:ext cx="747712"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3.5V</a:t>
            </a:r>
          </a:p>
        </p:txBody>
      </p:sp>
      <p:sp>
        <p:nvSpPr>
          <p:cNvPr id="173" name="TextBox 172"/>
          <p:cNvSpPr txBox="1"/>
          <p:nvPr/>
        </p:nvSpPr>
        <p:spPr>
          <a:xfrm>
            <a:off x="4035425" y="2863850"/>
            <a:ext cx="747713"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2.9V</a:t>
            </a:r>
          </a:p>
        </p:txBody>
      </p:sp>
      <p:sp>
        <p:nvSpPr>
          <p:cNvPr id="174" name="TextBox 173"/>
          <p:cNvSpPr txBox="1"/>
          <p:nvPr/>
        </p:nvSpPr>
        <p:spPr>
          <a:xfrm>
            <a:off x="5322888" y="2863850"/>
            <a:ext cx="747712"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2.4V</a:t>
            </a:r>
          </a:p>
        </p:txBody>
      </p:sp>
      <p:sp>
        <p:nvSpPr>
          <p:cNvPr id="175" name="TextBox 174"/>
          <p:cNvSpPr txBox="1"/>
          <p:nvPr/>
        </p:nvSpPr>
        <p:spPr>
          <a:xfrm>
            <a:off x="6610350" y="2863850"/>
            <a:ext cx="747713"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2.1V</a:t>
            </a:r>
          </a:p>
        </p:txBody>
      </p:sp>
      <p:sp>
        <p:nvSpPr>
          <p:cNvPr id="176" name="TextBox 175"/>
          <p:cNvSpPr txBox="1"/>
          <p:nvPr/>
        </p:nvSpPr>
        <p:spPr>
          <a:xfrm>
            <a:off x="2733675" y="3976688"/>
            <a:ext cx="747713" cy="46196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2.2V</a:t>
            </a:r>
          </a:p>
        </p:txBody>
      </p:sp>
      <p:sp>
        <p:nvSpPr>
          <p:cNvPr id="177" name="TextBox 176"/>
          <p:cNvSpPr txBox="1"/>
          <p:nvPr/>
        </p:nvSpPr>
        <p:spPr>
          <a:xfrm>
            <a:off x="4037013" y="3976688"/>
            <a:ext cx="747712" cy="46196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4.3V</a:t>
            </a:r>
          </a:p>
        </p:txBody>
      </p:sp>
      <p:sp>
        <p:nvSpPr>
          <p:cNvPr id="178" name="TextBox 177"/>
          <p:cNvSpPr txBox="1"/>
          <p:nvPr/>
        </p:nvSpPr>
        <p:spPr>
          <a:xfrm>
            <a:off x="5324475" y="3976688"/>
            <a:ext cx="747713" cy="46196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4.6V</a:t>
            </a:r>
          </a:p>
        </p:txBody>
      </p:sp>
      <p:sp>
        <p:nvSpPr>
          <p:cNvPr id="179" name="TextBox 178"/>
          <p:cNvSpPr txBox="1"/>
          <p:nvPr/>
        </p:nvSpPr>
        <p:spPr>
          <a:xfrm>
            <a:off x="6611938" y="3976688"/>
            <a:ext cx="747712" cy="46196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1.8V</a:t>
            </a:r>
          </a:p>
        </p:txBody>
      </p:sp>
      <p:sp>
        <p:nvSpPr>
          <p:cNvPr id="180" name="TextBox 179"/>
          <p:cNvSpPr txBox="1"/>
          <p:nvPr/>
        </p:nvSpPr>
        <p:spPr>
          <a:xfrm>
            <a:off x="2732088" y="5097463"/>
            <a:ext cx="747712" cy="46196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3.5V</a:t>
            </a:r>
          </a:p>
        </p:txBody>
      </p:sp>
      <p:sp>
        <p:nvSpPr>
          <p:cNvPr id="181" name="TextBox 180"/>
          <p:cNvSpPr txBox="1"/>
          <p:nvPr/>
        </p:nvSpPr>
        <p:spPr>
          <a:xfrm>
            <a:off x="4035425" y="5097463"/>
            <a:ext cx="747713" cy="46196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2.3V</a:t>
            </a:r>
          </a:p>
        </p:txBody>
      </p:sp>
      <p:sp>
        <p:nvSpPr>
          <p:cNvPr id="182" name="TextBox 181"/>
          <p:cNvSpPr txBox="1"/>
          <p:nvPr/>
        </p:nvSpPr>
        <p:spPr>
          <a:xfrm>
            <a:off x="5322888" y="5097463"/>
            <a:ext cx="747712" cy="46196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1.9V</a:t>
            </a:r>
          </a:p>
        </p:txBody>
      </p:sp>
      <p:sp>
        <p:nvSpPr>
          <p:cNvPr id="183" name="TextBox 182"/>
          <p:cNvSpPr txBox="1"/>
          <p:nvPr/>
        </p:nvSpPr>
        <p:spPr>
          <a:xfrm>
            <a:off x="6610350" y="5097463"/>
            <a:ext cx="747713" cy="46196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4.3V</a:t>
            </a:r>
          </a:p>
        </p:txBody>
      </p:sp>
      <p:sp>
        <p:nvSpPr>
          <p:cNvPr id="188" name="TextBox 187"/>
          <p:cNvSpPr txBox="1"/>
          <p:nvPr/>
        </p:nvSpPr>
        <p:spPr>
          <a:xfrm>
            <a:off x="990600" y="6396038"/>
            <a:ext cx="7478713" cy="461962"/>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rPr>
              <a:t>Repeatedly read page 3 (or any page other than page 2)</a:t>
            </a:r>
          </a:p>
        </p:txBody>
      </p:sp>
      <p:sp>
        <p:nvSpPr>
          <p:cNvPr id="275496" name="Slide Number Placeholder 188"/>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8C8181F-60E9-2445-9F07-EED147A49496}" type="slidenum">
              <a:rPr kumimoji="0" lang="en-US" sz="1200" b="0" i="0" u="none" strike="noStrike" kern="1200" cap="none" spc="0" normalizeH="0" baseline="0" noProof="0">
                <a:ln>
                  <a:noFill/>
                </a:ln>
                <a:solidFill>
                  <a:srgbClr val="898989"/>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160</a:t>
            </a:fld>
            <a:endParaRPr kumimoji="0" lang="en-US" sz="1200" b="0" i="0" u="none" strike="noStrike" kern="1200" cap="none" spc="0" normalizeH="0" baseline="0" noProof="0">
              <a:ln>
                <a:noFill/>
              </a:ln>
              <a:solidFill>
                <a:srgbClr val="898989"/>
              </a:solidFill>
              <a:effectLst/>
              <a:uLnTx/>
              <a:uFillTx/>
              <a:latin typeface="Calibri" charset="0"/>
              <a:ea typeface="ＭＳ Ｐゴシック" charset="0"/>
            </a:endParaRPr>
          </a:p>
        </p:txBody>
      </p:sp>
      <p:sp>
        <p:nvSpPr>
          <p:cNvPr id="194" name="Rectangle 193"/>
          <p:cNvSpPr/>
          <p:nvPr/>
        </p:nvSpPr>
        <p:spPr>
          <a:xfrm>
            <a:off x="1676400" y="3875088"/>
            <a:ext cx="6096000" cy="6588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Read (2.5V)</a:t>
            </a:r>
          </a:p>
        </p:txBody>
      </p:sp>
      <p:sp>
        <p:nvSpPr>
          <p:cNvPr id="195" name="Rectangle 194"/>
          <p:cNvSpPr/>
          <p:nvPr/>
        </p:nvSpPr>
        <p:spPr>
          <a:xfrm>
            <a:off x="1676400" y="2767013"/>
            <a:ext cx="6096000" cy="6588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Pass (5V)</a:t>
            </a:r>
          </a:p>
        </p:txBody>
      </p:sp>
      <p:sp>
        <p:nvSpPr>
          <p:cNvPr id="196" name="Rectangle 195"/>
          <p:cNvSpPr/>
          <p:nvPr/>
        </p:nvSpPr>
        <p:spPr>
          <a:xfrm>
            <a:off x="1676400" y="1646238"/>
            <a:ext cx="6096000" cy="6588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Pass (5V)</a:t>
            </a:r>
          </a:p>
        </p:txBody>
      </p:sp>
      <p:sp>
        <p:nvSpPr>
          <p:cNvPr id="197" name="Rectangle 196"/>
          <p:cNvSpPr/>
          <p:nvPr/>
        </p:nvSpPr>
        <p:spPr>
          <a:xfrm>
            <a:off x="1676400" y="4995863"/>
            <a:ext cx="6096000" cy="660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Pass (5V)</a:t>
            </a:r>
          </a:p>
        </p:txBody>
      </p:sp>
      <p:grpSp>
        <p:nvGrpSpPr>
          <p:cNvPr id="187" name="Group 186"/>
          <p:cNvGrpSpPr>
            <a:grpSpLocks/>
          </p:cNvGrpSpPr>
          <p:nvPr/>
        </p:nvGrpSpPr>
        <p:grpSpPr bwMode="auto">
          <a:xfrm>
            <a:off x="5473700" y="1643063"/>
            <a:ext cx="588963" cy="4011612"/>
            <a:chOff x="5474003" y="1643758"/>
            <a:chExt cx="588273" cy="4010786"/>
          </a:xfrm>
        </p:grpSpPr>
        <p:sp>
          <p:nvSpPr>
            <p:cNvPr id="186" name="Lightning Bolt 185"/>
            <p:cNvSpPr/>
            <p:nvPr/>
          </p:nvSpPr>
          <p:spPr>
            <a:xfrm>
              <a:off x="5474003" y="1643758"/>
              <a:ext cx="523261" cy="657090"/>
            </a:xfrm>
            <a:prstGeom prst="lightningBol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3" name="Lightning Bolt 192"/>
            <p:cNvSpPr/>
            <p:nvPr/>
          </p:nvSpPr>
          <p:spPr>
            <a:xfrm>
              <a:off x="5493031" y="2762715"/>
              <a:ext cx="524847" cy="657090"/>
            </a:xfrm>
            <a:prstGeom prst="lightningBol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9" name="Lightning Bolt 198"/>
            <p:cNvSpPr/>
            <p:nvPr/>
          </p:nvSpPr>
          <p:spPr>
            <a:xfrm>
              <a:off x="5539015" y="4997454"/>
              <a:ext cx="523261" cy="657090"/>
            </a:xfrm>
            <a:prstGeom prst="lightningBol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216" name="TextBox 215"/>
          <p:cNvSpPr txBox="1"/>
          <p:nvPr/>
        </p:nvSpPr>
        <p:spPr>
          <a:xfrm>
            <a:off x="7772400" y="1762125"/>
            <a:ext cx="1004888"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Page 1</a:t>
            </a:r>
          </a:p>
        </p:txBody>
      </p:sp>
      <p:sp>
        <p:nvSpPr>
          <p:cNvPr id="217" name="TextBox 216"/>
          <p:cNvSpPr txBox="1"/>
          <p:nvPr/>
        </p:nvSpPr>
        <p:spPr>
          <a:xfrm>
            <a:off x="7772400" y="2873375"/>
            <a:ext cx="1004888"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Page 2</a:t>
            </a:r>
          </a:p>
        </p:txBody>
      </p:sp>
      <p:sp>
        <p:nvSpPr>
          <p:cNvPr id="218" name="TextBox 217"/>
          <p:cNvSpPr txBox="1"/>
          <p:nvPr/>
        </p:nvSpPr>
        <p:spPr>
          <a:xfrm>
            <a:off x="7772400" y="4010025"/>
            <a:ext cx="1004888"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Page 3</a:t>
            </a:r>
          </a:p>
        </p:txBody>
      </p:sp>
      <p:sp>
        <p:nvSpPr>
          <p:cNvPr id="219" name="TextBox 218"/>
          <p:cNvSpPr txBox="1"/>
          <p:nvPr/>
        </p:nvSpPr>
        <p:spPr>
          <a:xfrm>
            <a:off x="7772400" y="5100638"/>
            <a:ext cx="1004888" cy="46196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Page 4</a:t>
            </a:r>
          </a:p>
        </p:txBody>
      </p:sp>
      <p:sp>
        <p:nvSpPr>
          <p:cNvPr id="198" name="Rectangle 197"/>
          <p:cNvSpPr/>
          <p:nvPr/>
        </p:nvSpPr>
        <p:spPr>
          <a:xfrm>
            <a:off x="2655888" y="6146800"/>
            <a:ext cx="4757737" cy="32702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custDataLst>
      <p:tags r:id="rId1"/>
    </p:custDataLst>
    <p:extLst>
      <p:ext uri="{BB962C8B-B14F-4D97-AF65-F5344CB8AC3E}">
        <p14:creationId xmlns:p14="http://schemas.microsoft.com/office/powerpoint/2010/main" val="517210780"/>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8"/>
                                        </p:tgtEl>
                                        <p:attrNameLst>
                                          <p:attrName>style.visibility</p:attrName>
                                        </p:attrNameLst>
                                      </p:cBhvr>
                                      <p:to>
                                        <p:strVal val="visible"/>
                                      </p:to>
                                    </p:set>
                                    <p:animEffect transition="in" filter="fade">
                                      <p:cBhvr>
                                        <p:cTn id="7" dur="500"/>
                                        <p:tgtEl>
                                          <p:spTgt spid="18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7"/>
                                        </p:tgtEl>
                                        <p:attrNameLst>
                                          <p:attrName>style.visibility</p:attrName>
                                        </p:attrNameLst>
                                      </p:cBhvr>
                                      <p:to>
                                        <p:strVal val="visible"/>
                                      </p:to>
                                    </p:set>
                                    <p:animEffect transition="in" filter="fade">
                                      <p:cBhvr>
                                        <p:cTn id="12" dur="500"/>
                                        <p:tgtEl>
                                          <p:spTgt spid="19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95"/>
                                        </p:tgtEl>
                                        <p:attrNameLst>
                                          <p:attrName>style.visibility</p:attrName>
                                        </p:attrNameLst>
                                      </p:cBhvr>
                                      <p:to>
                                        <p:strVal val="visible"/>
                                      </p:to>
                                    </p:set>
                                    <p:animEffect transition="in" filter="fade">
                                      <p:cBhvr>
                                        <p:cTn id="15" dur="500"/>
                                        <p:tgtEl>
                                          <p:spTgt spid="19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96"/>
                                        </p:tgtEl>
                                        <p:attrNameLst>
                                          <p:attrName>style.visibility</p:attrName>
                                        </p:attrNameLst>
                                      </p:cBhvr>
                                      <p:to>
                                        <p:strVal val="visible"/>
                                      </p:to>
                                    </p:set>
                                    <p:animEffect transition="in" filter="fade">
                                      <p:cBhvr>
                                        <p:cTn id="18" dur="500"/>
                                        <p:tgtEl>
                                          <p:spTgt spid="19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94"/>
                                        </p:tgtEl>
                                        <p:attrNameLst>
                                          <p:attrName>style.visibility</p:attrName>
                                        </p:attrNameLst>
                                      </p:cBhvr>
                                      <p:to>
                                        <p:strVal val="visible"/>
                                      </p:to>
                                    </p:set>
                                    <p:animEffect transition="in" filter="fade">
                                      <p:cBhvr>
                                        <p:cTn id="21" dur="500"/>
                                        <p:tgtEl>
                                          <p:spTgt spid="194"/>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xit" presetSubtype="0" fill="hold" grpId="1" nodeType="clickEffect">
                                  <p:stCondLst>
                                    <p:cond delay="0"/>
                                  </p:stCondLst>
                                  <p:childTnLst>
                                    <p:animEffect transition="out" filter="fade">
                                      <p:cBhvr>
                                        <p:cTn id="25" dur="500"/>
                                        <p:tgtEl>
                                          <p:spTgt spid="197"/>
                                        </p:tgtEl>
                                      </p:cBhvr>
                                    </p:animEffect>
                                    <p:set>
                                      <p:cBhvr>
                                        <p:cTn id="26" dur="1" fill="hold">
                                          <p:stCondLst>
                                            <p:cond delay="499"/>
                                          </p:stCondLst>
                                        </p:cTn>
                                        <p:tgtEl>
                                          <p:spTgt spid="197"/>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95"/>
                                        </p:tgtEl>
                                      </p:cBhvr>
                                    </p:animEffect>
                                    <p:set>
                                      <p:cBhvr>
                                        <p:cTn id="29" dur="1" fill="hold">
                                          <p:stCondLst>
                                            <p:cond delay="499"/>
                                          </p:stCondLst>
                                        </p:cTn>
                                        <p:tgtEl>
                                          <p:spTgt spid="195"/>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500"/>
                                        <p:tgtEl>
                                          <p:spTgt spid="196"/>
                                        </p:tgtEl>
                                      </p:cBhvr>
                                    </p:animEffect>
                                    <p:set>
                                      <p:cBhvr>
                                        <p:cTn id="32" dur="1" fill="hold">
                                          <p:stCondLst>
                                            <p:cond delay="499"/>
                                          </p:stCondLst>
                                        </p:cTn>
                                        <p:tgtEl>
                                          <p:spTgt spid="196"/>
                                        </p:tgtEl>
                                        <p:attrNameLst>
                                          <p:attrName>style.visibility</p:attrName>
                                        </p:attrNameLst>
                                      </p:cBhvr>
                                      <p:to>
                                        <p:strVal val="hidden"/>
                                      </p:to>
                                    </p:set>
                                  </p:childTnLst>
                                </p:cTn>
                              </p:par>
                              <p:par>
                                <p:cTn id="33" presetID="10" presetClass="exit" presetSubtype="0" fill="hold" grpId="1" nodeType="withEffect">
                                  <p:stCondLst>
                                    <p:cond delay="0"/>
                                  </p:stCondLst>
                                  <p:childTnLst>
                                    <p:animEffect transition="out" filter="fade">
                                      <p:cBhvr>
                                        <p:cTn id="34" dur="500"/>
                                        <p:tgtEl>
                                          <p:spTgt spid="194"/>
                                        </p:tgtEl>
                                      </p:cBhvr>
                                    </p:animEffect>
                                    <p:set>
                                      <p:cBhvr>
                                        <p:cTn id="35" dur="1" fill="hold">
                                          <p:stCondLst>
                                            <p:cond delay="499"/>
                                          </p:stCondLst>
                                        </p:cTn>
                                        <p:tgtEl>
                                          <p:spTgt spid="194"/>
                                        </p:tgtEl>
                                        <p:attrNameLst>
                                          <p:attrName>style.visibility</p:attrName>
                                        </p:attrNameLst>
                                      </p:cBhvr>
                                      <p:to>
                                        <p:strVal val="hidden"/>
                                      </p:to>
                                    </p:set>
                                  </p:childTnLst>
                                </p:cTn>
                              </p:par>
                            </p:childTnLst>
                          </p:cTn>
                        </p:par>
                        <p:par>
                          <p:cTn id="36" fill="hold" nodeType="afterGroup">
                            <p:stCondLst>
                              <p:cond delay="500"/>
                            </p:stCondLst>
                            <p:childTnLst>
                              <p:par>
                                <p:cTn id="37" presetID="10" presetClass="entr" presetSubtype="0" fill="hold" grpId="2" nodeType="afterEffect">
                                  <p:stCondLst>
                                    <p:cond delay="0"/>
                                  </p:stCondLst>
                                  <p:childTnLst>
                                    <p:set>
                                      <p:cBhvr>
                                        <p:cTn id="38" dur="1" fill="hold">
                                          <p:stCondLst>
                                            <p:cond delay="0"/>
                                          </p:stCondLst>
                                        </p:cTn>
                                        <p:tgtEl>
                                          <p:spTgt spid="197"/>
                                        </p:tgtEl>
                                        <p:attrNameLst>
                                          <p:attrName>style.visibility</p:attrName>
                                        </p:attrNameLst>
                                      </p:cBhvr>
                                      <p:to>
                                        <p:strVal val="visible"/>
                                      </p:to>
                                    </p:set>
                                    <p:animEffect transition="in" filter="fade">
                                      <p:cBhvr>
                                        <p:cTn id="39" dur="500"/>
                                        <p:tgtEl>
                                          <p:spTgt spid="197"/>
                                        </p:tgtEl>
                                      </p:cBhvr>
                                    </p:animEffect>
                                  </p:childTnLst>
                                </p:cTn>
                              </p:par>
                              <p:par>
                                <p:cTn id="40" presetID="10" presetClass="entr" presetSubtype="0" fill="hold" grpId="2" nodeType="withEffect">
                                  <p:stCondLst>
                                    <p:cond delay="0"/>
                                  </p:stCondLst>
                                  <p:childTnLst>
                                    <p:set>
                                      <p:cBhvr>
                                        <p:cTn id="41" dur="1" fill="hold">
                                          <p:stCondLst>
                                            <p:cond delay="0"/>
                                          </p:stCondLst>
                                        </p:cTn>
                                        <p:tgtEl>
                                          <p:spTgt spid="195"/>
                                        </p:tgtEl>
                                        <p:attrNameLst>
                                          <p:attrName>style.visibility</p:attrName>
                                        </p:attrNameLst>
                                      </p:cBhvr>
                                      <p:to>
                                        <p:strVal val="visible"/>
                                      </p:to>
                                    </p:set>
                                    <p:animEffect transition="in" filter="fade">
                                      <p:cBhvr>
                                        <p:cTn id="42" dur="500"/>
                                        <p:tgtEl>
                                          <p:spTgt spid="195"/>
                                        </p:tgtEl>
                                      </p:cBhvr>
                                    </p:animEffect>
                                  </p:childTnLst>
                                </p:cTn>
                              </p:par>
                              <p:par>
                                <p:cTn id="43" presetID="10" presetClass="entr" presetSubtype="0" fill="hold" grpId="2" nodeType="withEffect">
                                  <p:stCondLst>
                                    <p:cond delay="0"/>
                                  </p:stCondLst>
                                  <p:childTnLst>
                                    <p:set>
                                      <p:cBhvr>
                                        <p:cTn id="44" dur="1" fill="hold">
                                          <p:stCondLst>
                                            <p:cond delay="0"/>
                                          </p:stCondLst>
                                        </p:cTn>
                                        <p:tgtEl>
                                          <p:spTgt spid="196"/>
                                        </p:tgtEl>
                                        <p:attrNameLst>
                                          <p:attrName>style.visibility</p:attrName>
                                        </p:attrNameLst>
                                      </p:cBhvr>
                                      <p:to>
                                        <p:strVal val="visible"/>
                                      </p:to>
                                    </p:set>
                                    <p:animEffect transition="in" filter="fade">
                                      <p:cBhvr>
                                        <p:cTn id="45" dur="500"/>
                                        <p:tgtEl>
                                          <p:spTgt spid="196"/>
                                        </p:tgtEl>
                                      </p:cBhvr>
                                    </p:animEffect>
                                  </p:childTnLst>
                                </p:cTn>
                              </p:par>
                              <p:par>
                                <p:cTn id="46" presetID="10" presetClass="entr" presetSubtype="0" fill="hold" grpId="2" nodeType="withEffect">
                                  <p:stCondLst>
                                    <p:cond delay="0"/>
                                  </p:stCondLst>
                                  <p:childTnLst>
                                    <p:set>
                                      <p:cBhvr>
                                        <p:cTn id="47" dur="1" fill="hold">
                                          <p:stCondLst>
                                            <p:cond delay="0"/>
                                          </p:stCondLst>
                                        </p:cTn>
                                        <p:tgtEl>
                                          <p:spTgt spid="194"/>
                                        </p:tgtEl>
                                        <p:attrNameLst>
                                          <p:attrName>style.visibility</p:attrName>
                                        </p:attrNameLst>
                                      </p:cBhvr>
                                      <p:to>
                                        <p:strVal val="visible"/>
                                      </p:to>
                                    </p:set>
                                    <p:animEffect transition="in" filter="fade">
                                      <p:cBhvr>
                                        <p:cTn id="48" dur="500"/>
                                        <p:tgtEl>
                                          <p:spTgt spid="194"/>
                                        </p:tgtEl>
                                      </p:cBhvr>
                                    </p:animEffect>
                                  </p:childTnLst>
                                </p:cTn>
                              </p:par>
                            </p:childTnLst>
                          </p:cTn>
                        </p:par>
                        <p:par>
                          <p:cTn id="49" fill="hold" nodeType="afterGroup">
                            <p:stCondLst>
                              <p:cond delay="1000"/>
                            </p:stCondLst>
                            <p:childTnLst>
                              <p:par>
                                <p:cTn id="50" presetID="10" presetClass="exit" presetSubtype="0" fill="hold" grpId="3" nodeType="afterEffect">
                                  <p:stCondLst>
                                    <p:cond delay="0"/>
                                  </p:stCondLst>
                                  <p:childTnLst>
                                    <p:animEffect transition="out" filter="fade">
                                      <p:cBhvr>
                                        <p:cTn id="51" dur="500"/>
                                        <p:tgtEl>
                                          <p:spTgt spid="197"/>
                                        </p:tgtEl>
                                      </p:cBhvr>
                                    </p:animEffect>
                                    <p:set>
                                      <p:cBhvr>
                                        <p:cTn id="52" dur="1" fill="hold">
                                          <p:stCondLst>
                                            <p:cond delay="499"/>
                                          </p:stCondLst>
                                        </p:cTn>
                                        <p:tgtEl>
                                          <p:spTgt spid="197"/>
                                        </p:tgtEl>
                                        <p:attrNameLst>
                                          <p:attrName>style.visibility</p:attrName>
                                        </p:attrNameLst>
                                      </p:cBhvr>
                                      <p:to>
                                        <p:strVal val="hidden"/>
                                      </p:to>
                                    </p:set>
                                  </p:childTnLst>
                                </p:cTn>
                              </p:par>
                              <p:par>
                                <p:cTn id="53" presetID="10" presetClass="exit" presetSubtype="0" fill="hold" grpId="3" nodeType="withEffect">
                                  <p:stCondLst>
                                    <p:cond delay="0"/>
                                  </p:stCondLst>
                                  <p:childTnLst>
                                    <p:animEffect transition="out" filter="fade">
                                      <p:cBhvr>
                                        <p:cTn id="54" dur="500"/>
                                        <p:tgtEl>
                                          <p:spTgt spid="195"/>
                                        </p:tgtEl>
                                      </p:cBhvr>
                                    </p:animEffect>
                                    <p:set>
                                      <p:cBhvr>
                                        <p:cTn id="55" dur="1" fill="hold">
                                          <p:stCondLst>
                                            <p:cond delay="499"/>
                                          </p:stCondLst>
                                        </p:cTn>
                                        <p:tgtEl>
                                          <p:spTgt spid="195"/>
                                        </p:tgtEl>
                                        <p:attrNameLst>
                                          <p:attrName>style.visibility</p:attrName>
                                        </p:attrNameLst>
                                      </p:cBhvr>
                                      <p:to>
                                        <p:strVal val="hidden"/>
                                      </p:to>
                                    </p:set>
                                  </p:childTnLst>
                                </p:cTn>
                              </p:par>
                              <p:par>
                                <p:cTn id="56" presetID="10" presetClass="exit" presetSubtype="0" fill="hold" grpId="3" nodeType="withEffect">
                                  <p:stCondLst>
                                    <p:cond delay="0"/>
                                  </p:stCondLst>
                                  <p:childTnLst>
                                    <p:animEffect transition="out" filter="fade">
                                      <p:cBhvr>
                                        <p:cTn id="57" dur="500"/>
                                        <p:tgtEl>
                                          <p:spTgt spid="196"/>
                                        </p:tgtEl>
                                      </p:cBhvr>
                                    </p:animEffect>
                                    <p:set>
                                      <p:cBhvr>
                                        <p:cTn id="58" dur="1" fill="hold">
                                          <p:stCondLst>
                                            <p:cond delay="499"/>
                                          </p:stCondLst>
                                        </p:cTn>
                                        <p:tgtEl>
                                          <p:spTgt spid="196"/>
                                        </p:tgtEl>
                                        <p:attrNameLst>
                                          <p:attrName>style.visibility</p:attrName>
                                        </p:attrNameLst>
                                      </p:cBhvr>
                                      <p:to>
                                        <p:strVal val="hidden"/>
                                      </p:to>
                                    </p:set>
                                  </p:childTnLst>
                                </p:cTn>
                              </p:par>
                              <p:par>
                                <p:cTn id="59" presetID="10" presetClass="exit" presetSubtype="0" fill="hold" grpId="3" nodeType="withEffect">
                                  <p:stCondLst>
                                    <p:cond delay="0"/>
                                  </p:stCondLst>
                                  <p:childTnLst>
                                    <p:animEffect transition="out" filter="fade">
                                      <p:cBhvr>
                                        <p:cTn id="60" dur="500"/>
                                        <p:tgtEl>
                                          <p:spTgt spid="194"/>
                                        </p:tgtEl>
                                      </p:cBhvr>
                                    </p:animEffect>
                                    <p:set>
                                      <p:cBhvr>
                                        <p:cTn id="61" dur="1" fill="hold">
                                          <p:stCondLst>
                                            <p:cond delay="499"/>
                                          </p:stCondLst>
                                        </p:cTn>
                                        <p:tgtEl>
                                          <p:spTgt spid="194"/>
                                        </p:tgtEl>
                                        <p:attrNameLst>
                                          <p:attrName>style.visibility</p:attrName>
                                        </p:attrNameLst>
                                      </p:cBhvr>
                                      <p:to>
                                        <p:strVal val="hidden"/>
                                      </p:to>
                                    </p:set>
                                  </p:childTnLst>
                                </p:cTn>
                              </p:par>
                            </p:childTnLst>
                          </p:cTn>
                        </p:par>
                        <p:par>
                          <p:cTn id="62" fill="hold" nodeType="afterGroup">
                            <p:stCondLst>
                              <p:cond delay="1500"/>
                            </p:stCondLst>
                            <p:childTnLst>
                              <p:par>
                                <p:cTn id="63" presetID="10" presetClass="entr" presetSubtype="0" fill="hold" grpId="4" nodeType="afterEffect">
                                  <p:stCondLst>
                                    <p:cond delay="0"/>
                                  </p:stCondLst>
                                  <p:childTnLst>
                                    <p:set>
                                      <p:cBhvr>
                                        <p:cTn id="64" dur="1" fill="hold">
                                          <p:stCondLst>
                                            <p:cond delay="0"/>
                                          </p:stCondLst>
                                        </p:cTn>
                                        <p:tgtEl>
                                          <p:spTgt spid="197"/>
                                        </p:tgtEl>
                                        <p:attrNameLst>
                                          <p:attrName>style.visibility</p:attrName>
                                        </p:attrNameLst>
                                      </p:cBhvr>
                                      <p:to>
                                        <p:strVal val="visible"/>
                                      </p:to>
                                    </p:set>
                                    <p:animEffect transition="in" filter="fade">
                                      <p:cBhvr>
                                        <p:cTn id="65" dur="500"/>
                                        <p:tgtEl>
                                          <p:spTgt spid="197"/>
                                        </p:tgtEl>
                                      </p:cBhvr>
                                    </p:animEffect>
                                  </p:childTnLst>
                                </p:cTn>
                              </p:par>
                              <p:par>
                                <p:cTn id="66" presetID="10" presetClass="entr" presetSubtype="0" fill="hold" grpId="4" nodeType="withEffect">
                                  <p:stCondLst>
                                    <p:cond delay="0"/>
                                  </p:stCondLst>
                                  <p:childTnLst>
                                    <p:set>
                                      <p:cBhvr>
                                        <p:cTn id="67" dur="1" fill="hold">
                                          <p:stCondLst>
                                            <p:cond delay="0"/>
                                          </p:stCondLst>
                                        </p:cTn>
                                        <p:tgtEl>
                                          <p:spTgt spid="195"/>
                                        </p:tgtEl>
                                        <p:attrNameLst>
                                          <p:attrName>style.visibility</p:attrName>
                                        </p:attrNameLst>
                                      </p:cBhvr>
                                      <p:to>
                                        <p:strVal val="visible"/>
                                      </p:to>
                                    </p:set>
                                    <p:animEffect transition="in" filter="fade">
                                      <p:cBhvr>
                                        <p:cTn id="68" dur="500"/>
                                        <p:tgtEl>
                                          <p:spTgt spid="195"/>
                                        </p:tgtEl>
                                      </p:cBhvr>
                                    </p:animEffect>
                                  </p:childTnLst>
                                </p:cTn>
                              </p:par>
                              <p:par>
                                <p:cTn id="69" presetID="10" presetClass="entr" presetSubtype="0" fill="hold" grpId="4" nodeType="withEffect">
                                  <p:stCondLst>
                                    <p:cond delay="0"/>
                                  </p:stCondLst>
                                  <p:childTnLst>
                                    <p:set>
                                      <p:cBhvr>
                                        <p:cTn id="70" dur="1" fill="hold">
                                          <p:stCondLst>
                                            <p:cond delay="0"/>
                                          </p:stCondLst>
                                        </p:cTn>
                                        <p:tgtEl>
                                          <p:spTgt spid="196"/>
                                        </p:tgtEl>
                                        <p:attrNameLst>
                                          <p:attrName>style.visibility</p:attrName>
                                        </p:attrNameLst>
                                      </p:cBhvr>
                                      <p:to>
                                        <p:strVal val="visible"/>
                                      </p:to>
                                    </p:set>
                                    <p:animEffect transition="in" filter="fade">
                                      <p:cBhvr>
                                        <p:cTn id="71" dur="500"/>
                                        <p:tgtEl>
                                          <p:spTgt spid="196"/>
                                        </p:tgtEl>
                                      </p:cBhvr>
                                    </p:animEffect>
                                  </p:childTnLst>
                                </p:cTn>
                              </p:par>
                              <p:par>
                                <p:cTn id="72" presetID="10" presetClass="entr" presetSubtype="0" fill="hold" grpId="4" nodeType="withEffect">
                                  <p:stCondLst>
                                    <p:cond delay="0"/>
                                  </p:stCondLst>
                                  <p:childTnLst>
                                    <p:set>
                                      <p:cBhvr>
                                        <p:cTn id="73" dur="1" fill="hold">
                                          <p:stCondLst>
                                            <p:cond delay="0"/>
                                          </p:stCondLst>
                                        </p:cTn>
                                        <p:tgtEl>
                                          <p:spTgt spid="194"/>
                                        </p:tgtEl>
                                        <p:attrNameLst>
                                          <p:attrName>style.visibility</p:attrName>
                                        </p:attrNameLst>
                                      </p:cBhvr>
                                      <p:to>
                                        <p:strVal val="visible"/>
                                      </p:to>
                                    </p:set>
                                    <p:animEffect transition="in" filter="fade">
                                      <p:cBhvr>
                                        <p:cTn id="74" dur="500"/>
                                        <p:tgtEl>
                                          <p:spTgt spid="194"/>
                                        </p:tgtEl>
                                      </p:cBhvr>
                                    </p:animEffect>
                                  </p:childTnLst>
                                </p:cTn>
                              </p:par>
                            </p:childTnLst>
                          </p:cTn>
                        </p:par>
                        <p:par>
                          <p:cTn id="75" fill="hold" nodeType="afterGroup">
                            <p:stCondLst>
                              <p:cond delay="2000"/>
                            </p:stCondLst>
                            <p:childTnLst>
                              <p:par>
                                <p:cTn id="76" presetID="10" presetClass="entr" presetSubtype="0" fill="hold" nodeType="afterEffect">
                                  <p:stCondLst>
                                    <p:cond delay="0"/>
                                  </p:stCondLst>
                                  <p:childTnLst>
                                    <p:set>
                                      <p:cBhvr>
                                        <p:cTn id="77" dur="1" fill="hold">
                                          <p:stCondLst>
                                            <p:cond delay="0"/>
                                          </p:stCondLst>
                                        </p:cTn>
                                        <p:tgtEl>
                                          <p:spTgt spid="187"/>
                                        </p:tgtEl>
                                        <p:attrNameLst>
                                          <p:attrName>style.visibility</p:attrName>
                                        </p:attrNameLst>
                                      </p:cBhvr>
                                      <p:to>
                                        <p:strVal val="visible"/>
                                      </p:to>
                                    </p:set>
                                    <p:animEffect transition="in" filter="fade">
                                      <p:cBhvr>
                                        <p:cTn id="78" dur="500"/>
                                        <p:tgtEl>
                                          <p:spTgt spid="1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8" grpId="0"/>
      <p:bldP spid="194" grpId="0" animBg="1"/>
      <p:bldP spid="194" grpId="1" animBg="1"/>
      <p:bldP spid="194" grpId="2" animBg="1"/>
      <p:bldP spid="194" grpId="3" animBg="1"/>
      <p:bldP spid="194" grpId="4" animBg="1"/>
      <p:bldP spid="195" grpId="0" animBg="1"/>
      <p:bldP spid="195" grpId="1" animBg="1"/>
      <p:bldP spid="195" grpId="2" animBg="1"/>
      <p:bldP spid="195" grpId="3" animBg="1"/>
      <p:bldP spid="195" grpId="4" animBg="1"/>
      <p:bldP spid="196" grpId="0" animBg="1"/>
      <p:bldP spid="196" grpId="1" animBg="1"/>
      <p:bldP spid="196" grpId="2" animBg="1"/>
      <p:bldP spid="196" grpId="3" animBg="1"/>
      <p:bldP spid="196" grpId="4" animBg="1"/>
      <p:bldP spid="197" grpId="0" animBg="1"/>
      <p:bldP spid="197" grpId="1" animBg="1"/>
      <p:bldP spid="197" grpId="2" animBg="1"/>
      <p:bldP spid="197" grpId="3" animBg="1"/>
      <p:bldP spid="197" grpId="4" animBg="1"/>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Rectangle 183"/>
          <p:cNvSpPr/>
          <p:nvPr/>
        </p:nvSpPr>
        <p:spPr>
          <a:xfrm>
            <a:off x="2655888" y="6146800"/>
            <a:ext cx="4757737" cy="32702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277506" name="Group 6"/>
          <p:cNvGrpSpPr>
            <a:grpSpLocks/>
          </p:cNvGrpSpPr>
          <p:nvPr/>
        </p:nvGrpSpPr>
        <p:grpSpPr bwMode="auto">
          <a:xfrm>
            <a:off x="2135188" y="1182688"/>
            <a:ext cx="969962" cy="1601787"/>
            <a:chOff x="3079798" y="1981201"/>
            <a:chExt cx="1631998" cy="2694885"/>
          </a:xfrm>
        </p:grpSpPr>
        <p:cxnSp>
          <p:nvCxnSpPr>
            <p:cNvPr id="8" name="Straight Connector 7"/>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4201630" y="2878606"/>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201630"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4201630" y="3773339"/>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95322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707489"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16200000">
              <a:off x="3393644" y="3026816"/>
              <a:ext cx="0" cy="6276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7507" name="Group 15"/>
          <p:cNvGrpSpPr>
            <a:grpSpLocks/>
          </p:cNvGrpSpPr>
          <p:nvPr/>
        </p:nvGrpSpPr>
        <p:grpSpPr bwMode="auto">
          <a:xfrm>
            <a:off x="3429000" y="1173163"/>
            <a:ext cx="971550" cy="1601787"/>
            <a:chOff x="3079798" y="1981201"/>
            <a:chExt cx="1631998" cy="2694885"/>
          </a:xfrm>
        </p:grpSpPr>
        <p:cxnSp>
          <p:nvCxnSpPr>
            <p:cNvPr id="17" name="Straight Connector 16"/>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4202464" y="2878606"/>
              <a:ext cx="5093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20246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4202464" y="3773339"/>
              <a:ext cx="5093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395446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3706465"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16200000">
              <a:off x="3393132" y="3027328"/>
              <a:ext cx="0" cy="62666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7508" name="Group 24"/>
          <p:cNvGrpSpPr>
            <a:grpSpLocks/>
          </p:cNvGrpSpPr>
          <p:nvPr/>
        </p:nvGrpSpPr>
        <p:grpSpPr bwMode="auto">
          <a:xfrm>
            <a:off x="4724400" y="1182688"/>
            <a:ext cx="969963" cy="1601787"/>
            <a:chOff x="3079798" y="1981201"/>
            <a:chExt cx="1631998" cy="2694885"/>
          </a:xfrm>
        </p:grpSpPr>
        <p:cxnSp>
          <p:nvCxnSpPr>
            <p:cNvPr id="26" name="Straight Connector 25"/>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4201629" y="2878606"/>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4201629"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4201629" y="3773339"/>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395322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3707490"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16200000">
              <a:off x="3393645" y="3026815"/>
              <a:ext cx="0" cy="6276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7509" name="Group 33"/>
          <p:cNvGrpSpPr>
            <a:grpSpLocks/>
          </p:cNvGrpSpPr>
          <p:nvPr/>
        </p:nvGrpSpPr>
        <p:grpSpPr bwMode="auto">
          <a:xfrm>
            <a:off x="6018213" y="1173163"/>
            <a:ext cx="969962" cy="1601787"/>
            <a:chOff x="3079798" y="1981201"/>
            <a:chExt cx="1631998" cy="2694885"/>
          </a:xfrm>
        </p:grpSpPr>
        <p:cxnSp>
          <p:nvCxnSpPr>
            <p:cNvPr id="35" name="Straight Connector 34"/>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a:off x="4201630" y="2878606"/>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4201630"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a:off x="4201630" y="3773339"/>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395322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3707489"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16200000">
              <a:off x="3393644" y="3026816"/>
              <a:ext cx="0" cy="6276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7510" name="Group 42"/>
          <p:cNvGrpSpPr>
            <a:grpSpLocks/>
          </p:cNvGrpSpPr>
          <p:nvPr/>
        </p:nvGrpSpPr>
        <p:grpSpPr bwMode="auto">
          <a:xfrm>
            <a:off x="2135188" y="2301875"/>
            <a:ext cx="969962" cy="1601788"/>
            <a:chOff x="3079798" y="1981201"/>
            <a:chExt cx="1631998" cy="2694885"/>
          </a:xfrm>
        </p:grpSpPr>
        <p:cxnSp>
          <p:nvCxnSpPr>
            <p:cNvPr id="44" name="Straight Connector 43"/>
            <p:cNvCxnSpPr/>
            <p:nvPr/>
          </p:nvCxnSpPr>
          <p:spPr>
            <a:xfrm>
              <a:off x="4711796" y="1981201"/>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a:off x="4201630" y="2878605"/>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4201630"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H="1">
              <a:off x="4201630" y="3773340"/>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4711796" y="3778682"/>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3953224"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3707489"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rot="16200000">
              <a:off x="3393644" y="3026817"/>
              <a:ext cx="0" cy="6276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7511" name="Group 51"/>
          <p:cNvGrpSpPr>
            <a:grpSpLocks/>
          </p:cNvGrpSpPr>
          <p:nvPr/>
        </p:nvGrpSpPr>
        <p:grpSpPr bwMode="auto">
          <a:xfrm>
            <a:off x="3429000" y="2292350"/>
            <a:ext cx="971550" cy="1601788"/>
            <a:chOff x="3079798" y="1981201"/>
            <a:chExt cx="1631998" cy="2694885"/>
          </a:xfrm>
        </p:grpSpPr>
        <p:cxnSp>
          <p:nvCxnSpPr>
            <p:cNvPr id="53" name="Straight Connector 52"/>
            <p:cNvCxnSpPr/>
            <p:nvPr/>
          </p:nvCxnSpPr>
          <p:spPr>
            <a:xfrm>
              <a:off x="4711796" y="1981201"/>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H="1">
              <a:off x="4202464" y="2878605"/>
              <a:ext cx="5093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4202464"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H="1">
              <a:off x="4202464" y="3773340"/>
              <a:ext cx="5093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4711796" y="3778682"/>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3954464"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3706465"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6200000">
              <a:off x="3393132" y="3027329"/>
              <a:ext cx="0" cy="62666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7512" name="Group 60"/>
          <p:cNvGrpSpPr>
            <a:grpSpLocks/>
          </p:cNvGrpSpPr>
          <p:nvPr/>
        </p:nvGrpSpPr>
        <p:grpSpPr bwMode="auto">
          <a:xfrm>
            <a:off x="4724400" y="2301875"/>
            <a:ext cx="969963" cy="1601788"/>
            <a:chOff x="3079798" y="1981201"/>
            <a:chExt cx="1631998" cy="2694885"/>
          </a:xfrm>
        </p:grpSpPr>
        <p:cxnSp>
          <p:nvCxnSpPr>
            <p:cNvPr id="62" name="Straight Connector 61"/>
            <p:cNvCxnSpPr/>
            <p:nvPr/>
          </p:nvCxnSpPr>
          <p:spPr>
            <a:xfrm>
              <a:off x="4711796" y="1981201"/>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H="1">
              <a:off x="4201629" y="2878605"/>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4201629"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flipH="1">
              <a:off x="4201629" y="3773340"/>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4711796" y="3778682"/>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3953224"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3707490"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16200000">
              <a:off x="3393645" y="3026816"/>
              <a:ext cx="0" cy="6276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7513" name="Group 69"/>
          <p:cNvGrpSpPr>
            <a:grpSpLocks/>
          </p:cNvGrpSpPr>
          <p:nvPr/>
        </p:nvGrpSpPr>
        <p:grpSpPr bwMode="auto">
          <a:xfrm>
            <a:off x="6018213" y="2292350"/>
            <a:ext cx="969962" cy="1601788"/>
            <a:chOff x="3079798" y="1981201"/>
            <a:chExt cx="1631998" cy="2694885"/>
          </a:xfrm>
        </p:grpSpPr>
        <p:cxnSp>
          <p:nvCxnSpPr>
            <p:cNvPr id="71" name="Straight Connector 70"/>
            <p:cNvCxnSpPr/>
            <p:nvPr/>
          </p:nvCxnSpPr>
          <p:spPr>
            <a:xfrm>
              <a:off x="4711796" y="1981201"/>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flipH="1">
              <a:off x="4201630" y="2878605"/>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4201630"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flipH="1">
              <a:off x="4201630" y="3773340"/>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4711796" y="3778682"/>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3953224"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3707489"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rot="16200000">
              <a:off x="3393644" y="3026817"/>
              <a:ext cx="0" cy="6276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7514" name="Group 78"/>
          <p:cNvGrpSpPr>
            <a:grpSpLocks/>
          </p:cNvGrpSpPr>
          <p:nvPr/>
        </p:nvGrpSpPr>
        <p:grpSpPr bwMode="auto">
          <a:xfrm>
            <a:off x="2135188" y="3414713"/>
            <a:ext cx="969962" cy="1601787"/>
            <a:chOff x="3079798" y="1981201"/>
            <a:chExt cx="1631998" cy="2694885"/>
          </a:xfrm>
        </p:grpSpPr>
        <p:cxnSp>
          <p:nvCxnSpPr>
            <p:cNvPr id="80" name="Straight Connector 79"/>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flipH="1">
              <a:off x="4201630" y="2878606"/>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4201630"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flipH="1">
              <a:off x="4201630" y="3773339"/>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395322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3707489"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rot="16200000">
              <a:off x="3393644" y="3026816"/>
              <a:ext cx="0" cy="6276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7515" name="Group 87"/>
          <p:cNvGrpSpPr>
            <a:grpSpLocks/>
          </p:cNvGrpSpPr>
          <p:nvPr/>
        </p:nvGrpSpPr>
        <p:grpSpPr bwMode="auto">
          <a:xfrm>
            <a:off x="3429000" y="3403600"/>
            <a:ext cx="971550" cy="1601788"/>
            <a:chOff x="3079798" y="1981201"/>
            <a:chExt cx="1631998" cy="2694885"/>
          </a:xfrm>
        </p:grpSpPr>
        <p:cxnSp>
          <p:nvCxnSpPr>
            <p:cNvPr id="89" name="Straight Connector 88"/>
            <p:cNvCxnSpPr/>
            <p:nvPr/>
          </p:nvCxnSpPr>
          <p:spPr>
            <a:xfrm>
              <a:off x="4711796" y="1981201"/>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flipH="1">
              <a:off x="4202464" y="2878605"/>
              <a:ext cx="5093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4202464"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flipH="1">
              <a:off x="4202464" y="3773340"/>
              <a:ext cx="5093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a:off x="4711796" y="3778682"/>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3954464"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3706465"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rot="16200000">
              <a:off x="3393132" y="3027329"/>
              <a:ext cx="0" cy="62666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7516" name="Group 96"/>
          <p:cNvGrpSpPr>
            <a:grpSpLocks/>
          </p:cNvGrpSpPr>
          <p:nvPr/>
        </p:nvGrpSpPr>
        <p:grpSpPr bwMode="auto">
          <a:xfrm>
            <a:off x="4724400" y="3414713"/>
            <a:ext cx="969963" cy="1601787"/>
            <a:chOff x="3079798" y="1981201"/>
            <a:chExt cx="1631998" cy="2694885"/>
          </a:xfrm>
        </p:grpSpPr>
        <p:cxnSp>
          <p:nvCxnSpPr>
            <p:cNvPr id="98" name="Straight Connector 97"/>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flipH="1">
              <a:off x="4201629" y="2878606"/>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4201629"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flipH="1">
              <a:off x="4201629" y="3773339"/>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395322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3707490"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rot="16200000">
              <a:off x="3393645" y="3026815"/>
              <a:ext cx="0" cy="6276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7517" name="Group 105"/>
          <p:cNvGrpSpPr>
            <a:grpSpLocks/>
          </p:cNvGrpSpPr>
          <p:nvPr/>
        </p:nvGrpSpPr>
        <p:grpSpPr bwMode="auto">
          <a:xfrm>
            <a:off x="6018213" y="3403600"/>
            <a:ext cx="969962" cy="1601788"/>
            <a:chOff x="3079798" y="1981201"/>
            <a:chExt cx="1631998" cy="2694885"/>
          </a:xfrm>
        </p:grpSpPr>
        <p:cxnSp>
          <p:nvCxnSpPr>
            <p:cNvPr id="107" name="Straight Connector 106"/>
            <p:cNvCxnSpPr/>
            <p:nvPr/>
          </p:nvCxnSpPr>
          <p:spPr>
            <a:xfrm>
              <a:off x="4711796" y="1981201"/>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flipH="1">
              <a:off x="4201630" y="2878605"/>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4201630"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flipH="1">
              <a:off x="4201630" y="3773340"/>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a:off x="4711796" y="3778682"/>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a:off x="3953224"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a:off x="3707489"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rot="16200000">
              <a:off x="3393644" y="3026817"/>
              <a:ext cx="0" cy="6276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7518" name="Group 114"/>
          <p:cNvGrpSpPr>
            <a:grpSpLocks/>
          </p:cNvGrpSpPr>
          <p:nvPr/>
        </p:nvGrpSpPr>
        <p:grpSpPr bwMode="auto">
          <a:xfrm>
            <a:off x="2135188" y="4535488"/>
            <a:ext cx="969962" cy="1601787"/>
            <a:chOff x="3079798" y="1981201"/>
            <a:chExt cx="1631998" cy="2694885"/>
          </a:xfrm>
        </p:grpSpPr>
        <p:cxnSp>
          <p:nvCxnSpPr>
            <p:cNvPr id="116" name="Straight Connector 115"/>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flipH="1">
              <a:off x="4201630" y="2878606"/>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4201630"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flipH="1">
              <a:off x="4201630" y="3773339"/>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a:off x="395322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a:off x="3707489"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rot="16200000">
              <a:off x="3393644" y="3026816"/>
              <a:ext cx="0" cy="6276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7519" name="Group 123"/>
          <p:cNvGrpSpPr>
            <a:grpSpLocks/>
          </p:cNvGrpSpPr>
          <p:nvPr/>
        </p:nvGrpSpPr>
        <p:grpSpPr bwMode="auto">
          <a:xfrm>
            <a:off x="3429000" y="4525963"/>
            <a:ext cx="971550" cy="1601787"/>
            <a:chOff x="3079798" y="1981201"/>
            <a:chExt cx="1631998" cy="2694885"/>
          </a:xfrm>
        </p:grpSpPr>
        <p:cxnSp>
          <p:nvCxnSpPr>
            <p:cNvPr id="125" name="Straight Connector 124"/>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flipH="1">
              <a:off x="4202464" y="2878606"/>
              <a:ext cx="5093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a:off x="420246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flipH="1">
              <a:off x="4202464" y="3773339"/>
              <a:ext cx="5093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a:off x="395446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a:off x="3706465"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rot="16200000">
              <a:off x="3393132" y="3027328"/>
              <a:ext cx="0" cy="62666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7520" name="Group 132"/>
          <p:cNvGrpSpPr>
            <a:grpSpLocks/>
          </p:cNvGrpSpPr>
          <p:nvPr/>
        </p:nvGrpSpPr>
        <p:grpSpPr bwMode="auto">
          <a:xfrm>
            <a:off x="4724400" y="4535488"/>
            <a:ext cx="969963" cy="1601787"/>
            <a:chOff x="3079798" y="1981201"/>
            <a:chExt cx="1631998" cy="2694885"/>
          </a:xfrm>
        </p:grpSpPr>
        <p:cxnSp>
          <p:nvCxnSpPr>
            <p:cNvPr id="134" name="Straight Connector 133"/>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flipH="1">
              <a:off x="4201629" y="2878606"/>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4201629"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flipH="1">
              <a:off x="4201629" y="3773339"/>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a:off x="395322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p:nvCxnSpPr>
          <p:spPr>
            <a:xfrm>
              <a:off x="3707490"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p:nvCxnSpPr>
          <p:spPr>
            <a:xfrm rot="16200000">
              <a:off x="3393645" y="3026815"/>
              <a:ext cx="0" cy="6276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7521" name="Group 141"/>
          <p:cNvGrpSpPr>
            <a:grpSpLocks/>
          </p:cNvGrpSpPr>
          <p:nvPr/>
        </p:nvGrpSpPr>
        <p:grpSpPr bwMode="auto">
          <a:xfrm>
            <a:off x="6018213" y="4525963"/>
            <a:ext cx="969962" cy="1601787"/>
            <a:chOff x="3079798" y="1981201"/>
            <a:chExt cx="1631998" cy="2694885"/>
          </a:xfrm>
        </p:grpSpPr>
        <p:cxnSp>
          <p:nvCxnSpPr>
            <p:cNvPr id="143" name="Straight Connector 142"/>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p:nvCxnSpPr>
          <p:spPr>
            <a:xfrm flipH="1">
              <a:off x="4201630" y="2878606"/>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a:off x="4201630"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p:nvCxnSpPr>
          <p:spPr>
            <a:xfrm flipH="1">
              <a:off x="4201630" y="3773339"/>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p:nvCxnSpPr>
          <p:spPr>
            <a:xfrm>
              <a:off x="395322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p:nvCxnSpPr>
          <p:spPr>
            <a:xfrm>
              <a:off x="3707489"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p:nvPr/>
          </p:nvCxnSpPr>
          <p:spPr>
            <a:xfrm rot="16200000">
              <a:off x="3393644" y="3026816"/>
              <a:ext cx="0" cy="6276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06" name="Straight Arrow Connector 205"/>
          <p:cNvCxnSpPr/>
          <p:nvPr/>
        </p:nvCxnSpPr>
        <p:spPr>
          <a:xfrm>
            <a:off x="6973888" y="1165225"/>
            <a:ext cx="4762" cy="5029200"/>
          </a:xfrm>
          <a:prstGeom prst="straightConnector1">
            <a:avLst/>
          </a:prstGeom>
          <a:ln w="76200">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207" name="Straight Arrow Connector 206"/>
          <p:cNvCxnSpPr/>
          <p:nvPr/>
        </p:nvCxnSpPr>
        <p:spPr>
          <a:xfrm>
            <a:off x="4384675" y="1165225"/>
            <a:ext cx="4763" cy="1644650"/>
          </a:xfrm>
          <a:prstGeom prst="straightConnector1">
            <a:avLst/>
          </a:prstGeom>
          <a:ln w="7620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208" name="Straight Arrow Connector 207"/>
          <p:cNvCxnSpPr/>
          <p:nvPr/>
        </p:nvCxnSpPr>
        <p:spPr>
          <a:xfrm>
            <a:off x="3094038" y="1152525"/>
            <a:ext cx="4762" cy="1646238"/>
          </a:xfrm>
          <a:prstGeom prst="straightConnector1">
            <a:avLst/>
          </a:prstGeom>
          <a:ln w="7620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209" name="Straight Arrow Connector 208"/>
          <p:cNvCxnSpPr>
            <a:endCxn id="158" idx="0"/>
          </p:cNvCxnSpPr>
          <p:nvPr/>
        </p:nvCxnSpPr>
        <p:spPr>
          <a:xfrm>
            <a:off x="5694363" y="1173163"/>
            <a:ext cx="3175" cy="1600200"/>
          </a:xfrm>
          <a:prstGeom prst="straightConnector1">
            <a:avLst/>
          </a:prstGeom>
          <a:ln w="76200">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210" name="TextBox 209"/>
          <p:cNvSpPr txBox="1"/>
          <p:nvPr/>
        </p:nvSpPr>
        <p:spPr>
          <a:xfrm>
            <a:off x="254000" y="2657475"/>
            <a:ext cx="1835150" cy="460375"/>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00FF"/>
                </a:solidFill>
                <a:effectLst/>
                <a:uLnTx/>
                <a:uFillTx/>
                <a:latin typeface="Calibri"/>
                <a:ea typeface="ＭＳ Ｐゴシック" charset="0"/>
                <a:cs typeface="ＭＳ Ｐゴシック" charset="0"/>
              </a:rPr>
              <a:t>V</a:t>
            </a:r>
            <a:r>
              <a:rPr kumimoji="0" lang="en-US" sz="2400" b="0" i="0" u="none" strike="noStrike" kern="1200" cap="none" spc="0" normalizeH="0" baseline="-25000" noProof="0" dirty="0" err="1">
                <a:ln>
                  <a:noFill/>
                </a:ln>
                <a:solidFill>
                  <a:srgbClr val="0000FF"/>
                </a:solidFill>
                <a:effectLst/>
                <a:uLnTx/>
                <a:uFillTx/>
                <a:latin typeface="Calibri"/>
                <a:ea typeface="ＭＳ Ｐゴシック" charset="0"/>
                <a:cs typeface="ＭＳ Ｐゴシック" charset="0"/>
              </a:rPr>
              <a:t>read</a:t>
            </a:r>
            <a:r>
              <a:rPr kumimoji="0" lang="en-US" sz="24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rPr>
              <a:t> = 2.5 V</a:t>
            </a:r>
          </a:p>
        </p:txBody>
      </p:sp>
      <p:sp>
        <p:nvSpPr>
          <p:cNvPr id="211" name="TextBox 210"/>
          <p:cNvSpPr txBox="1"/>
          <p:nvPr/>
        </p:nvSpPr>
        <p:spPr>
          <a:xfrm>
            <a:off x="254000" y="1530350"/>
            <a:ext cx="1835150" cy="460375"/>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B050">
                    <a:lumMod val="75000"/>
                  </a:srgbClr>
                </a:solidFill>
                <a:effectLst/>
                <a:uLnTx/>
                <a:uFillTx/>
                <a:latin typeface="Calibri"/>
                <a:ea typeface="ＭＳ Ｐゴシック" charset="0"/>
                <a:cs typeface="ＭＳ Ｐゴシック" charset="0"/>
              </a:rPr>
              <a:t>V</a:t>
            </a:r>
            <a:r>
              <a:rPr kumimoji="0" lang="en-US" sz="2400" b="0" i="0" u="none" strike="noStrike" kern="1200" cap="none" spc="0" normalizeH="0" baseline="-25000" noProof="0" dirty="0" err="1">
                <a:ln>
                  <a:noFill/>
                </a:ln>
                <a:solidFill>
                  <a:srgbClr val="00B050">
                    <a:lumMod val="75000"/>
                  </a:srgbClr>
                </a:solidFill>
                <a:effectLst/>
                <a:uLnTx/>
                <a:uFillTx/>
                <a:latin typeface="Calibri"/>
                <a:ea typeface="ＭＳ Ｐゴシック" charset="0"/>
                <a:cs typeface="ＭＳ Ｐゴシック" charset="0"/>
              </a:rPr>
              <a:t>pass</a:t>
            </a:r>
            <a:r>
              <a:rPr kumimoji="0" lang="en-US" sz="2400" b="0" i="0" u="none" strike="noStrike" kern="1200" cap="none" spc="0" normalizeH="0" baseline="0" noProof="0" dirty="0">
                <a:ln>
                  <a:noFill/>
                </a:ln>
                <a:solidFill>
                  <a:srgbClr val="00B050">
                    <a:lumMod val="75000"/>
                  </a:srgbClr>
                </a:solidFill>
                <a:effectLst/>
                <a:uLnTx/>
                <a:uFillTx/>
                <a:latin typeface="Calibri"/>
                <a:ea typeface="ＭＳ Ｐゴシック" charset="0"/>
                <a:cs typeface="ＭＳ Ｐゴシック" charset="0"/>
              </a:rPr>
              <a:t> = 5.0 V</a:t>
            </a:r>
          </a:p>
        </p:txBody>
      </p:sp>
      <p:sp>
        <p:nvSpPr>
          <p:cNvPr id="212" name="TextBox 211"/>
          <p:cNvSpPr txBox="1"/>
          <p:nvPr/>
        </p:nvSpPr>
        <p:spPr>
          <a:xfrm>
            <a:off x="254000" y="3751263"/>
            <a:ext cx="1835150" cy="461962"/>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B050">
                    <a:lumMod val="75000"/>
                  </a:srgbClr>
                </a:solidFill>
                <a:effectLst/>
                <a:uLnTx/>
                <a:uFillTx/>
                <a:latin typeface="Calibri"/>
                <a:ea typeface="ＭＳ Ｐゴシック" charset="0"/>
                <a:cs typeface="ＭＳ Ｐゴシック" charset="0"/>
              </a:rPr>
              <a:t>V</a:t>
            </a:r>
            <a:r>
              <a:rPr kumimoji="0" lang="en-US" sz="2400" b="0" i="0" u="none" strike="noStrike" kern="1200" cap="none" spc="0" normalizeH="0" baseline="-25000" noProof="0" dirty="0" err="1">
                <a:ln>
                  <a:noFill/>
                </a:ln>
                <a:solidFill>
                  <a:srgbClr val="00B050">
                    <a:lumMod val="75000"/>
                  </a:srgbClr>
                </a:solidFill>
                <a:effectLst/>
                <a:uLnTx/>
                <a:uFillTx/>
                <a:latin typeface="Calibri"/>
                <a:ea typeface="ＭＳ Ｐゴシック" charset="0"/>
                <a:cs typeface="ＭＳ Ｐゴシック" charset="0"/>
              </a:rPr>
              <a:t>pass</a:t>
            </a:r>
            <a:r>
              <a:rPr kumimoji="0" lang="en-US" sz="2400" b="0" i="0" u="none" strike="noStrike" kern="1200" cap="none" spc="0" normalizeH="0" baseline="0" noProof="0" dirty="0">
                <a:ln>
                  <a:noFill/>
                </a:ln>
                <a:solidFill>
                  <a:srgbClr val="00B050">
                    <a:lumMod val="75000"/>
                  </a:srgbClr>
                </a:solidFill>
                <a:effectLst/>
                <a:uLnTx/>
                <a:uFillTx/>
                <a:latin typeface="Calibri"/>
                <a:ea typeface="ＭＳ Ｐゴシック" charset="0"/>
                <a:cs typeface="ＭＳ Ｐゴシック" charset="0"/>
              </a:rPr>
              <a:t> = 5.0 V</a:t>
            </a:r>
          </a:p>
        </p:txBody>
      </p:sp>
      <p:sp>
        <p:nvSpPr>
          <p:cNvPr id="213" name="TextBox 212"/>
          <p:cNvSpPr txBox="1"/>
          <p:nvPr/>
        </p:nvSpPr>
        <p:spPr>
          <a:xfrm>
            <a:off x="254000" y="4862513"/>
            <a:ext cx="1835150" cy="460375"/>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B050">
                    <a:lumMod val="75000"/>
                  </a:srgbClr>
                </a:solidFill>
                <a:effectLst/>
                <a:uLnTx/>
                <a:uFillTx/>
                <a:latin typeface="Calibri"/>
                <a:ea typeface="ＭＳ Ｐゴシック" charset="0"/>
                <a:cs typeface="ＭＳ Ｐゴシック" charset="0"/>
              </a:rPr>
              <a:t>V</a:t>
            </a:r>
            <a:r>
              <a:rPr kumimoji="0" lang="en-US" sz="2400" b="0" i="0" u="none" strike="noStrike" kern="1200" cap="none" spc="0" normalizeH="0" baseline="-25000" noProof="0" dirty="0" err="1">
                <a:ln>
                  <a:noFill/>
                </a:ln>
                <a:solidFill>
                  <a:srgbClr val="00B050">
                    <a:lumMod val="75000"/>
                  </a:srgbClr>
                </a:solidFill>
                <a:effectLst/>
                <a:uLnTx/>
                <a:uFillTx/>
                <a:latin typeface="Calibri"/>
                <a:ea typeface="ＭＳ Ｐゴシック" charset="0"/>
                <a:cs typeface="ＭＳ Ｐゴシック" charset="0"/>
              </a:rPr>
              <a:t>pass</a:t>
            </a:r>
            <a:r>
              <a:rPr kumimoji="0" lang="en-US" sz="2400" b="0" i="0" u="none" strike="noStrike" kern="1200" cap="none" spc="0" normalizeH="0" baseline="0" noProof="0" dirty="0">
                <a:ln>
                  <a:noFill/>
                </a:ln>
                <a:solidFill>
                  <a:srgbClr val="00B050">
                    <a:lumMod val="75000"/>
                  </a:srgbClr>
                </a:solidFill>
                <a:effectLst/>
                <a:uLnTx/>
                <a:uFillTx/>
                <a:latin typeface="Calibri"/>
                <a:ea typeface="ＭＳ Ｐゴシック" charset="0"/>
                <a:cs typeface="ＭＳ Ｐゴシック" charset="0"/>
              </a:rPr>
              <a:t> = 5.0 V</a:t>
            </a:r>
          </a:p>
        </p:txBody>
      </p:sp>
      <p:sp>
        <p:nvSpPr>
          <p:cNvPr id="214" name="TextBox 213"/>
          <p:cNvSpPr txBox="1"/>
          <p:nvPr/>
        </p:nvSpPr>
        <p:spPr>
          <a:xfrm>
            <a:off x="5272088" y="6016625"/>
            <a:ext cx="844550" cy="584200"/>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lumMod val="50000"/>
                  </a:srgbClr>
                </a:solidFill>
                <a:effectLst/>
                <a:uLnTx/>
                <a:uFillTx/>
                <a:latin typeface="Calibri"/>
                <a:ea typeface="ＭＳ Ｐゴシック" charset="0"/>
                <a:cs typeface="ＭＳ Ｐゴシック" charset="0"/>
              </a:rPr>
              <a:t>0</a:t>
            </a:r>
          </a:p>
        </p:txBody>
      </p:sp>
      <p:sp>
        <p:nvSpPr>
          <p:cNvPr id="215" name="TextBox 214"/>
          <p:cNvSpPr txBox="1"/>
          <p:nvPr/>
        </p:nvSpPr>
        <p:spPr>
          <a:xfrm>
            <a:off x="6569075" y="6016625"/>
            <a:ext cx="844550" cy="584200"/>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B050"/>
                </a:solidFill>
                <a:effectLst/>
                <a:uLnTx/>
                <a:uFillTx/>
                <a:latin typeface="Calibri"/>
                <a:ea typeface="ＭＳ Ｐゴシック" charset="0"/>
                <a:cs typeface="ＭＳ Ｐゴシック" charset="0"/>
              </a:rPr>
              <a:t>1</a:t>
            </a:r>
          </a:p>
        </p:txBody>
      </p:sp>
      <p:sp>
        <p:nvSpPr>
          <p:cNvPr id="216" name="TextBox 215"/>
          <p:cNvSpPr txBox="1"/>
          <p:nvPr/>
        </p:nvSpPr>
        <p:spPr>
          <a:xfrm>
            <a:off x="3978275" y="6016625"/>
            <a:ext cx="844550" cy="584200"/>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Calibri"/>
                <a:ea typeface="ＭＳ Ｐゴシック" charset="0"/>
                <a:cs typeface="ＭＳ Ｐゴシック" charset="0"/>
              </a:rPr>
              <a:t>0</a:t>
            </a:r>
          </a:p>
        </p:txBody>
      </p:sp>
      <p:sp>
        <p:nvSpPr>
          <p:cNvPr id="217" name="TextBox 216"/>
          <p:cNvSpPr txBox="1"/>
          <p:nvPr/>
        </p:nvSpPr>
        <p:spPr>
          <a:xfrm>
            <a:off x="2668588" y="6016625"/>
            <a:ext cx="844550" cy="584200"/>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Calibri"/>
                <a:ea typeface="ＭＳ Ｐゴシック" charset="0"/>
                <a:cs typeface="ＭＳ Ｐゴシック" charset="0"/>
              </a:rPr>
              <a:t>0</a:t>
            </a:r>
          </a:p>
        </p:txBody>
      </p:sp>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spc="-150" dirty="0">
                <a:ea typeface="+mj-ea"/>
                <a:cs typeface="+mj-cs"/>
              </a:rPr>
              <a:t>Read Disturb Problem: “Weak Programming” Effect</a:t>
            </a:r>
          </a:p>
        </p:txBody>
      </p:sp>
      <p:cxnSp>
        <p:nvCxnSpPr>
          <p:cNvPr id="3" name="Straight Connector 2"/>
          <p:cNvCxnSpPr/>
          <p:nvPr/>
        </p:nvCxnSpPr>
        <p:spPr>
          <a:xfrm>
            <a:off x="1676400" y="1981200"/>
            <a:ext cx="6096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1676400" y="3097213"/>
            <a:ext cx="6096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1676400" y="4213225"/>
            <a:ext cx="6096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1676400" y="5340350"/>
            <a:ext cx="6096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77539" name="Group 150"/>
          <p:cNvGrpSpPr>
            <a:grpSpLocks/>
          </p:cNvGrpSpPr>
          <p:nvPr/>
        </p:nvGrpSpPr>
        <p:grpSpPr bwMode="auto">
          <a:xfrm>
            <a:off x="2781300" y="1644650"/>
            <a:ext cx="4535488" cy="4014788"/>
            <a:chOff x="3851647" y="1427070"/>
            <a:chExt cx="4535195" cy="4014933"/>
          </a:xfrm>
        </p:grpSpPr>
        <p:sp>
          <p:nvSpPr>
            <p:cNvPr id="152" name="Oval 151"/>
            <p:cNvSpPr/>
            <p:nvPr/>
          </p:nvSpPr>
          <p:spPr>
            <a:xfrm>
              <a:off x="3851647" y="1436595"/>
              <a:ext cx="652421" cy="652487"/>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53" name="Oval 152"/>
            <p:cNvSpPr/>
            <p:nvPr/>
          </p:nvSpPr>
          <p:spPr>
            <a:xfrm>
              <a:off x="5145376" y="1427070"/>
              <a:ext cx="652420" cy="652487"/>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54" name="Oval 153"/>
            <p:cNvSpPr/>
            <p:nvPr/>
          </p:nvSpPr>
          <p:spPr>
            <a:xfrm>
              <a:off x="6440693" y="1436595"/>
              <a:ext cx="652420" cy="652487"/>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55" name="Oval 154"/>
            <p:cNvSpPr/>
            <p:nvPr/>
          </p:nvSpPr>
          <p:spPr>
            <a:xfrm>
              <a:off x="7734421" y="1427070"/>
              <a:ext cx="652421" cy="652487"/>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56" name="Oval 155"/>
            <p:cNvSpPr/>
            <p:nvPr/>
          </p:nvSpPr>
          <p:spPr>
            <a:xfrm>
              <a:off x="3851647" y="2555824"/>
              <a:ext cx="652421" cy="652486"/>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57" name="Oval 156"/>
            <p:cNvSpPr/>
            <p:nvPr/>
          </p:nvSpPr>
          <p:spPr>
            <a:xfrm>
              <a:off x="5145376" y="2546298"/>
              <a:ext cx="652420" cy="652486"/>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58" name="Oval 157"/>
            <p:cNvSpPr/>
            <p:nvPr/>
          </p:nvSpPr>
          <p:spPr>
            <a:xfrm>
              <a:off x="6440693" y="2555824"/>
              <a:ext cx="652420" cy="652486"/>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59" name="Oval 158"/>
            <p:cNvSpPr/>
            <p:nvPr/>
          </p:nvSpPr>
          <p:spPr>
            <a:xfrm>
              <a:off x="7734421" y="2546298"/>
              <a:ext cx="652421" cy="652486"/>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60" name="Oval 159"/>
            <p:cNvSpPr/>
            <p:nvPr/>
          </p:nvSpPr>
          <p:spPr>
            <a:xfrm>
              <a:off x="3851647" y="3668701"/>
              <a:ext cx="652421" cy="652487"/>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61" name="Oval 160"/>
            <p:cNvSpPr/>
            <p:nvPr/>
          </p:nvSpPr>
          <p:spPr>
            <a:xfrm>
              <a:off x="5145376" y="3657589"/>
              <a:ext cx="652420" cy="652486"/>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62" name="Oval 161"/>
            <p:cNvSpPr/>
            <p:nvPr/>
          </p:nvSpPr>
          <p:spPr>
            <a:xfrm>
              <a:off x="6440693" y="3668701"/>
              <a:ext cx="652420" cy="652487"/>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63" name="Oval 162"/>
            <p:cNvSpPr/>
            <p:nvPr/>
          </p:nvSpPr>
          <p:spPr>
            <a:xfrm>
              <a:off x="7734421" y="3657589"/>
              <a:ext cx="652421" cy="652486"/>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64" name="Oval 163"/>
            <p:cNvSpPr/>
            <p:nvPr/>
          </p:nvSpPr>
          <p:spPr>
            <a:xfrm>
              <a:off x="3851647" y="4789516"/>
              <a:ext cx="652421" cy="652487"/>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65" name="Oval 164"/>
            <p:cNvSpPr/>
            <p:nvPr/>
          </p:nvSpPr>
          <p:spPr>
            <a:xfrm>
              <a:off x="5145376" y="4779991"/>
              <a:ext cx="652420" cy="652487"/>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66" name="Oval 165"/>
            <p:cNvSpPr/>
            <p:nvPr/>
          </p:nvSpPr>
          <p:spPr>
            <a:xfrm>
              <a:off x="6440693" y="4789516"/>
              <a:ext cx="652420" cy="652487"/>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67" name="Oval 166"/>
            <p:cNvSpPr/>
            <p:nvPr/>
          </p:nvSpPr>
          <p:spPr>
            <a:xfrm>
              <a:off x="7734421" y="4779991"/>
              <a:ext cx="652421" cy="652487"/>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grpSp>
      <p:sp>
        <p:nvSpPr>
          <p:cNvPr id="188" name="TextBox 187"/>
          <p:cNvSpPr txBox="1"/>
          <p:nvPr/>
        </p:nvSpPr>
        <p:spPr>
          <a:xfrm>
            <a:off x="979488" y="6396038"/>
            <a:ext cx="8240712" cy="461962"/>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a:ea typeface="ＭＳ Ｐゴシック" charset="0"/>
                <a:cs typeface="ＭＳ Ｐゴシック" charset="0"/>
              </a:rPr>
              <a:t>High pass-through voltage induces “weak-programming” effect</a:t>
            </a:r>
          </a:p>
        </p:txBody>
      </p:sp>
      <p:grpSp>
        <p:nvGrpSpPr>
          <p:cNvPr id="189" name="Group 188"/>
          <p:cNvGrpSpPr>
            <a:grpSpLocks/>
          </p:cNvGrpSpPr>
          <p:nvPr/>
        </p:nvGrpSpPr>
        <p:grpSpPr bwMode="auto">
          <a:xfrm>
            <a:off x="2782888" y="1644650"/>
            <a:ext cx="4535487" cy="4014788"/>
            <a:chOff x="3851647" y="1427070"/>
            <a:chExt cx="4535195" cy="4014933"/>
          </a:xfrm>
        </p:grpSpPr>
        <p:sp>
          <p:nvSpPr>
            <p:cNvPr id="190" name="Oval 189"/>
            <p:cNvSpPr/>
            <p:nvPr/>
          </p:nvSpPr>
          <p:spPr>
            <a:xfrm>
              <a:off x="3851647" y="1436595"/>
              <a:ext cx="652420" cy="652487"/>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91" name="Oval 190"/>
            <p:cNvSpPr/>
            <p:nvPr/>
          </p:nvSpPr>
          <p:spPr>
            <a:xfrm>
              <a:off x="5145376" y="1427070"/>
              <a:ext cx="652421" cy="652487"/>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92" name="Oval 191"/>
            <p:cNvSpPr/>
            <p:nvPr/>
          </p:nvSpPr>
          <p:spPr>
            <a:xfrm>
              <a:off x="6440692" y="1436595"/>
              <a:ext cx="652421" cy="652487"/>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93" name="Oval 192"/>
            <p:cNvSpPr/>
            <p:nvPr/>
          </p:nvSpPr>
          <p:spPr>
            <a:xfrm>
              <a:off x="7734422" y="1427070"/>
              <a:ext cx="652420" cy="652487"/>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94" name="Oval 193"/>
            <p:cNvSpPr/>
            <p:nvPr/>
          </p:nvSpPr>
          <p:spPr>
            <a:xfrm>
              <a:off x="3851647" y="2555824"/>
              <a:ext cx="652420" cy="652486"/>
            </a:xfrm>
            <a:prstGeom prst="ellipse">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95" name="Oval 194"/>
            <p:cNvSpPr/>
            <p:nvPr/>
          </p:nvSpPr>
          <p:spPr>
            <a:xfrm>
              <a:off x="5145376" y="2546298"/>
              <a:ext cx="652421" cy="652486"/>
            </a:xfrm>
            <a:prstGeom prst="ellipse">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96" name="Oval 195"/>
            <p:cNvSpPr/>
            <p:nvPr/>
          </p:nvSpPr>
          <p:spPr>
            <a:xfrm>
              <a:off x="6440692" y="2555824"/>
              <a:ext cx="652421" cy="652486"/>
            </a:xfrm>
            <a:prstGeom prst="ellipse">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97" name="Oval 196"/>
            <p:cNvSpPr/>
            <p:nvPr/>
          </p:nvSpPr>
          <p:spPr>
            <a:xfrm>
              <a:off x="7734422" y="2546298"/>
              <a:ext cx="652420" cy="652486"/>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98" name="Oval 197"/>
            <p:cNvSpPr/>
            <p:nvPr/>
          </p:nvSpPr>
          <p:spPr>
            <a:xfrm>
              <a:off x="3851647" y="3668701"/>
              <a:ext cx="652420" cy="652487"/>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99" name="Oval 198"/>
            <p:cNvSpPr/>
            <p:nvPr/>
          </p:nvSpPr>
          <p:spPr>
            <a:xfrm>
              <a:off x="5145376" y="3657589"/>
              <a:ext cx="652421" cy="652486"/>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200" name="Oval 199"/>
            <p:cNvSpPr/>
            <p:nvPr/>
          </p:nvSpPr>
          <p:spPr>
            <a:xfrm>
              <a:off x="6440692" y="3668701"/>
              <a:ext cx="652421" cy="652487"/>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201" name="Oval 200"/>
            <p:cNvSpPr/>
            <p:nvPr/>
          </p:nvSpPr>
          <p:spPr>
            <a:xfrm>
              <a:off x="7734422" y="3657589"/>
              <a:ext cx="652420" cy="652486"/>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202" name="Oval 201"/>
            <p:cNvSpPr/>
            <p:nvPr/>
          </p:nvSpPr>
          <p:spPr>
            <a:xfrm>
              <a:off x="3851647" y="4789516"/>
              <a:ext cx="652420" cy="652487"/>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203" name="Oval 202"/>
            <p:cNvSpPr/>
            <p:nvPr/>
          </p:nvSpPr>
          <p:spPr>
            <a:xfrm>
              <a:off x="5145376" y="4779991"/>
              <a:ext cx="652421" cy="652487"/>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204" name="Oval 203"/>
            <p:cNvSpPr/>
            <p:nvPr/>
          </p:nvSpPr>
          <p:spPr>
            <a:xfrm>
              <a:off x="6440692" y="4789516"/>
              <a:ext cx="652421" cy="652487"/>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205" name="Oval 204"/>
            <p:cNvSpPr/>
            <p:nvPr/>
          </p:nvSpPr>
          <p:spPr>
            <a:xfrm>
              <a:off x="7734422" y="4779991"/>
              <a:ext cx="652420" cy="652487"/>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grpSp>
      <p:sp>
        <p:nvSpPr>
          <p:cNvPr id="168" name="TextBox 167"/>
          <p:cNvSpPr txBox="1"/>
          <p:nvPr/>
        </p:nvSpPr>
        <p:spPr>
          <a:xfrm>
            <a:off x="2732088" y="1727200"/>
            <a:ext cx="747712"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3.0V</a:t>
            </a:r>
          </a:p>
        </p:txBody>
      </p:sp>
      <p:sp>
        <p:nvSpPr>
          <p:cNvPr id="169" name="TextBox 168"/>
          <p:cNvSpPr txBox="1"/>
          <p:nvPr/>
        </p:nvSpPr>
        <p:spPr>
          <a:xfrm>
            <a:off x="4035425" y="1727200"/>
            <a:ext cx="747713"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3.8V</a:t>
            </a:r>
          </a:p>
        </p:txBody>
      </p:sp>
      <p:sp>
        <p:nvSpPr>
          <p:cNvPr id="170" name="TextBox 169"/>
          <p:cNvSpPr txBox="1"/>
          <p:nvPr/>
        </p:nvSpPr>
        <p:spPr>
          <a:xfrm>
            <a:off x="5322888" y="1727200"/>
            <a:ext cx="747712"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3.9V</a:t>
            </a:r>
          </a:p>
        </p:txBody>
      </p:sp>
      <p:sp>
        <p:nvSpPr>
          <p:cNvPr id="171" name="TextBox 170"/>
          <p:cNvSpPr txBox="1"/>
          <p:nvPr/>
        </p:nvSpPr>
        <p:spPr>
          <a:xfrm>
            <a:off x="6610350" y="1727200"/>
            <a:ext cx="747713"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4.8V</a:t>
            </a:r>
          </a:p>
        </p:txBody>
      </p:sp>
      <p:sp>
        <p:nvSpPr>
          <p:cNvPr id="172" name="TextBox 171"/>
          <p:cNvSpPr txBox="1"/>
          <p:nvPr/>
        </p:nvSpPr>
        <p:spPr>
          <a:xfrm>
            <a:off x="2732088" y="2863850"/>
            <a:ext cx="747712"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3.5V</a:t>
            </a:r>
          </a:p>
        </p:txBody>
      </p:sp>
      <p:sp>
        <p:nvSpPr>
          <p:cNvPr id="173" name="TextBox 172"/>
          <p:cNvSpPr txBox="1"/>
          <p:nvPr/>
        </p:nvSpPr>
        <p:spPr>
          <a:xfrm>
            <a:off x="4035425" y="2863850"/>
            <a:ext cx="747713"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2.9V</a:t>
            </a:r>
          </a:p>
        </p:txBody>
      </p:sp>
      <p:sp>
        <p:nvSpPr>
          <p:cNvPr id="175" name="TextBox 174"/>
          <p:cNvSpPr txBox="1"/>
          <p:nvPr/>
        </p:nvSpPr>
        <p:spPr>
          <a:xfrm>
            <a:off x="6610350" y="2863850"/>
            <a:ext cx="747713"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2.1V</a:t>
            </a:r>
          </a:p>
        </p:txBody>
      </p:sp>
      <p:sp>
        <p:nvSpPr>
          <p:cNvPr id="176" name="TextBox 175"/>
          <p:cNvSpPr txBox="1"/>
          <p:nvPr/>
        </p:nvSpPr>
        <p:spPr>
          <a:xfrm>
            <a:off x="2733675" y="3976688"/>
            <a:ext cx="747713" cy="46196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2.2V</a:t>
            </a:r>
          </a:p>
        </p:txBody>
      </p:sp>
      <p:sp>
        <p:nvSpPr>
          <p:cNvPr id="177" name="TextBox 176"/>
          <p:cNvSpPr txBox="1"/>
          <p:nvPr/>
        </p:nvSpPr>
        <p:spPr>
          <a:xfrm>
            <a:off x="4037013" y="3976688"/>
            <a:ext cx="747712" cy="46196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4.3V</a:t>
            </a:r>
          </a:p>
        </p:txBody>
      </p:sp>
      <p:sp>
        <p:nvSpPr>
          <p:cNvPr id="178" name="TextBox 177"/>
          <p:cNvSpPr txBox="1"/>
          <p:nvPr/>
        </p:nvSpPr>
        <p:spPr>
          <a:xfrm>
            <a:off x="5324475" y="3976688"/>
            <a:ext cx="747713" cy="46196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4.6V</a:t>
            </a:r>
          </a:p>
        </p:txBody>
      </p:sp>
      <p:sp>
        <p:nvSpPr>
          <p:cNvPr id="179" name="TextBox 178"/>
          <p:cNvSpPr txBox="1"/>
          <p:nvPr/>
        </p:nvSpPr>
        <p:spPr>
          <a:xfrm>
            <a:off x="6611938" y="3976688"/>
            <a:ext cx="747712" cy="46196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1.8V</a:t>
            </a:r>
          </a:p>
        </p:txBody>
      </p:sp>
      <p:sp>
        <p:nvSpPr>
          <p:cNvPr id="180" name="TextBox 179"/>
          <p:cNvSpPr txBox="1"/>
          <p:nvPr/>
        </p:nvSpPr>
        <p:spPr>
          <a:xfrm>
            <a:off x="2732088" y="5097463"/>
            <a:ext cx="747712" cy="46196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3.5V</a:t>
            </a:r>
          </a:p>
        </p:txBody>
      </p:sp>
      <p:sp>
        <p:nvSpPr>
          <p:cNvPr id="181" name="TextBox 180"/>
          <p:cNvSpPr txBox="1"/>
          <p:nvPr/>
        </p:nvSpPr>
        <p:spPr>
          <a:xfrm>
            <a:off x="4035425" y="5097463"/>
            <a:ext cx="747713" cy="46196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2.3V</a:t>
            </a:r>
          </a:p>
        </p:txBody>
      </p:sp>
      <p:sp>
        <p:nvSpPr>
          <p:cNvPr id="182" name="TextBox 181"/>
          <p:cNvSpPr txBox="1"/>
          <p:nvPr/>
        </p:nvSpPr>
        <p:spPr>
          <a:xfrm>
            <a:off x="5322888" y="5097463"/>
            <a:ext cx="747712" cy="46196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1.9V</a:t>
            </a:r>
          </a:p>
        </p:txBody>
      </p:sp>
      <p:sp>
        <p:nvSpPr>
          <p:cNvPr id="183" name="TextBox 182"/>
          <p:cNvSpPr txBox="1"/>
          <p:nvPr/>
        </p:nvSpPr>
        <p:spPr>
          <a:xfrm>
            <a:off x="6610350" y="5097463"/>
            <a:ext cx="747713" cy="46196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4.3V</a:t>
            </a:r>
          </a:p>
        </p:txBody>
      </p:sp>
      <p:sp>
        <p:nvSpPr>
          <p:cNvPr id="219" name="TextBox 218"/>
          <p:cNvSpPr txBox="1"/>
          <p:nvPr/>
        </p:nvSpPr>
        <p:spPr>
          <a:xfrm>
            <a:off x="492125" y="5756275"/>
            <a:ext cx="2409825" cy="831850"/>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a:ea typeface="ＭＳ Ｐゴシック" charset="0"/>
                <a:cs typeface="ＭＳ Ｐゴシック" charset="0"/>
              </a:rPr>
              <a:t>Incorrect values from page 2: </a:t>
            </a:r>
          </a:p>
        </p:txBody>
      </p:sp>
      <p:sp>
        <p:nvSpPr>
          <p:cNvPr id="277558" name="Slide Number Placeholder 219"/>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ED8C927-3C1A-594C-9E7F-68C36B80AD42}" type="slidenum">
              <a:rPr kumimoji="0" lang="en-US" sz="1200" b="0" i="0" u="none" strike="noStrike" kern="1200" cap="none" spc="0" normalizeH="0" baseline="0" noProof="0">
                <a:ln>
                  <a:noFill/>
                </a:ln>
                <a:solidFill>
                  <a:srgbClr val="898989"/>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161</a:t>
            </a:fld>
            <a:endParaRPr kumimoji="0" lang="en-US" sz="1200" b="0" i="0" u="none" strike="noStrike" kern="1200" cap="none" spc="0" normalizeH="0" baseline="0" noProof="0">
              <a:ln>
                <a:noFill/>
              </a:ln>
              <a:solidFill>
                <a:srgbClr val="898989"/>
              </a:solidFill>
              <a:effectLst/>
              <a:uLnTx/>
              <a:uFillTx/>
              <a:latin typeface="Calibri" charset="0"/>
              <a:ea typeface="ＭＳ Ｐゴシック" charset="0"/>
            </a:endParaRPr>
          </a:p>
        </p:txBody>
      </p:sp>
      <p:sp>
        <p:nvSpPr>
          <p:cNvPr id="224" name="TextBox 223"/>
          <p:cNvSpPr txBox="1"/>
          <p:nvPr/>
        </p:nvSpPr>
        <p:spPr>
          <a:xfrm>
            <a:off x="5322888" y="2863850"/>
            <a:ext cx="760412"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2.4V</a:t>
            </a:r>
          </a:p>
        </p:txBody>
      </p:sp>
      <p:sp>
        <p:nvSpPr>
          <p:cNvPr id="174" name="TextBox 173"/>
          <p:cNvSpPr txBox="1"/>
          <p:nvPr/>
        </p:nvSpPr>
        <p:spPr>
          <a:xfrm>
            <a:off x="5322888" y="2863850"/>
            <a:ext cx="760412"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lumMod val="50000"/>
                  </a:srgbClr>
                </a:solidFill>
                <a:effectLst/>
                <a:uLnTx/>
                <a:uFillTx/>
                <a:latin typeface="Calibri"/>
                <a:ea typeface="ＭＳ Ｐゴシック" charset="0"/>
                <a:cs typeface="ＭＳ Ｐゴシック" charset="0"/>
              </a:rPr>
              <a:t>2.6V</a:t>
            </a:r>
          </a:p>
        </p:txBody>
      </p:sp>
      <p:sp>
        <p:nvSpPr>
          <p:cNvPr id="225" name="TextBox 224"/>
          <p:cNvSpPr txBox="1"/>
          <p:nvPr/>
        </p:nvSpPr>
        <p:spPr>
          <a:xfrm>
            <a:off x="7772400" y="1762125"/>
            <a:ext cx="1004888"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Page 1</a:t>
            </a:r>
          </a:p>
        </p:txBody>
      </p:sp>
      <p:sp>
        <p:nvSpPr>
          <p:cNvPr id="226" name="TextBox 225"/>
          <p:cNvSpPr txBox="1"/>
          <p:nvPr/>
        </p:nvSpPr>
        <p:spPr>
          <a:xfrm>
            <a:off x="7772400" y="2873375"/>
            <a:ext cx="1004888"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Page 2</a:t>
            </a:r>
          </a:p>
        </p:txBody>
      </p:sp>
      <p:sp>
        <p:nvSpPr>
          <p:cNvPr id="227" name="TextBox 226"/>
          <p:cNvSpPr txBox="1"/>
          <p:nvPr/>
        </p:nvSpPr>
        <p:spPr>
          <a:xfrm>
            <a:off x="7772400" y="4010025"/>
            <a:ext cx="1004888"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Page 3</a:t>
            </a:r>
          </a:p>
        </p:txBody>
      </p:sp>
      <p:sp>
        <p:nvSpPr>
          <p:cNvPr id="228" name="TextBox 227"/>
          <p:cNvSpPr txBox="1"/>
          <p:nvPr/>
        </p:nvSpPr>
        <p:spPr>
          <a:xfrm>
            <a:off x="7772400" y="5100638"/>
            <a:ext cx="1004888" cy="46196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Page 4</a:t>
            </a:r>
          </a:p>
        </p:txBody>
      </p:sp>
      <p:sp>
        <p:nvSpPr>
          <p:cNvPr id="222" name="AutoShape 25"/>
          <p:cNvSpPr>
            <a:spLocks noChangeArrowheads="1"/>
          </p:cNvSpPr>
          <p:nvPr/>
        </p:nvSpPr>
        <p:spPr bwMode="auto">
          <a:xfrm>
            <a:off x="5260975" y="6083300"/>
            <a:ext cx="835025" cy="482600"/>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Tree>
    <p:custDataLst>
      <p:tags r:id="rId1"/>
    </p:custDataLst>
    <p:extLst>
      <p:ext uri="{BB962C8B-B14F-4D97-AF65-F5344CB8AC3E}">
        <p14:creationId xmlns:p14="http://schemas.microsoft.com/office/powerpoint/2010/main" val="1707768635"/>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1000"/>
                                        <p:tgtEl>
                                          <p:spTgt spid="224">
                                            <p:txEl>
                                              <p:pRg st="0" end="0"/>
                                            </p:txEl>
                                          </p:spTgt>
                                        </p:tgtEl>
                                      </p:cBhvr>
                                    </p:animEffect>
                                    <p:set>
                                      <p:cBhvr>
                                        <p:cTn id="7" dur="1" fill="hold">
                                          <p:stCondLst>
                                            <p:cond delay="999"/>
                                          </p:stCondLst>
                                        </p:cTn>
                                        <p:tgtEl>
                                          <p:spTgt spid="224">
                                            <p:txEl>
                                              <p:pRg st="0" end="0"/>
                                            </p:txEl>
                                          </p:spTgt>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174"/>
                                        </p:tgtEl>
                                        <p:attrNameLst>
                                          <p:attrName>style.visibility</p:attrName>
                                        </p:attrNameLst>
                                      </p:cBhvr>
                                      <p:to>
                                        <p:strVal val="visible"/>
                                      </p:to>
                                    </p:set>
                                    <p:animEffect transition="in" filter="fade">
                                      <p:cBhvr>
                                        <p:cTn id="10" dur="1000"/>
                                        <p:tgtEl>
                                          <p:spTgt spid="17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189"/>
                                        </p:tgtEl>
                                        <p:attrNameLst>
                                          <p:attrName>style.visibility</p:attrName>
                                        </p:attrNameLst>
                                      </p:cBhvr>
                                      <p:to>
                                        <p:strVal val="visible"/>
                                      </p:to>
                                    </p:set>
                                    <p:animEffect transition="in" filter="fade">
                                      <p:cBhvr>
                                        <p:cTn id="15" dur="500"/>
                                        <p:tgtEl>
                                          <p:spTgt spid="18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11"/>
                                        </p:tgtEl>
                                        <p:attrNameLst>
                                          <p:attrName>style.visibility</p:attrName>
                                        </p:attrNameLst>
                                      </p:cBhvr>
                                      <p:to>
                                        <p:strVal val="visible"/>
                                      </p:to>
                                    </p:set>
                                    <p:animEffect transition="in" filter="fade">
                                      <p:cBhvr>
                                        <p:cTn id="18" dur="500"/>
                                        <p:tgtEl>
                                          <p:spTgt spid="21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10"/>
                                        </p:tgtEl>
                                        <p:attrNameLst>
                                          <p:attrName>style.visibility</p:attrName>
                                        </p:attrNameLst>
                                      </p:cBhvr>
                                      <p:to>
                                        <p:strVal val="visible"/>
                                      </p:to>
                                    </p:set>
                                    <p:animEffect transition="in" filter="fade">
                                      <p:cBhvr>
                                        <p:cTn id="21" dur="500"/>
                                        <p:tgtEl>
                                          <p:spTgt spid="21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12"/>
                                        </p:tgtEl>
                                        <p:attrNameLst>
                                          <p:attrName>style.visibility</p:attrName>
                                        </p:attrNameLst>
                                      </p:cBhvr>
                                      <p:to>
                                        <p:strVal val="visible"/>
                                      </p:to>
                                    </p:set>
                                    <p:animEffect transition="in" filter="fade">
                                      <p:cBhvr>
                                        <p:cTn id="24" dur="500"/>
                                        <p:tgtEl>
                                          <p:spTgt spid="212"/>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13"/>
                                        </p:tgtEl>
                                        <p:attrNameLst>
                                          <p:attrName>style.visibility</p:attrName>
                                        </p:attrNameLst>
                                      </p:cBhvr>
                                      <p:to>
                                        <p:strVal val="visible"/>
                                      </p:to>
                                    </p:set>
                                    <p:animEffect transition="in" filter="fade">
                                      <p:cBhvr>
                                        <p:cTn id="27" dur="500"/>
                                        <p:tgtEl>
                                          <p:spTgt spid="213"/>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1" fill="hold" nodeType="clickEffect">
                                  <p:stCondLst>
                                    <p:cond delay="0"/>
                                  </p:stCondLst>
                                  <p:childTnLst>
                                    <p:set>
                                      <p:cBhvr>
                                        <p:cTn id="31" dur="1" fill="hold">
                                          <p:stCondLst>
                                            <p:cond delay="0"/>
                                          </p:stCondLst>
                                        </p:cTn>
                                        <p:tgtEl>
                                          <p:spTgt spid="208"/>
                                        </p:tgtEl>
                                        <p:attrNameLst>
                                          <p:attrName>style.visibility</p:attrName>
                                        </p:attrNameLst>
                                      </p:cBhvr>
                                      <p:to>
                                        <p:strVal val="visible"/>
                                      </p:to>
                                    </p:set>
                                    <p:animEffect transition="in" filter="wipe(up)">
                                      <p:cBhvr>
                                        <p:cTn id="32" dur="500"/>
                                        <p:tgtEl>
                                          <p:spTgt spid="208"/>
                                        </p:tgtEl>
                                      </p:cBhvr>
                                    </p:animEffect>
                                  </p:childTnLst>
                                </p:cTn>
                              </p:par>
                              <p:par>
                                <p:cTn id="33" presetID="22" presetClass="entr" presetSubtype="1" fill="hold" nodeType="withEffect">
                                  <p:stCondLst>
                                    <p:cond delay="0"/>
                                  </p:stCondLst>
                                  <p:childTnLst>
                                    <p:set>
                                      <p:cBhvr>
                                        <p:cTn id="34" dur="1" fill="hold">
                                          <p:stCondLst>
                                            <p:cond delay="0"/>
                                          </p:stCondLst>
                                        </p:cTn>
                                        <p:tgtEl>
                                          <p:spTgt spid="207"/>
                                        </p:tgtEl>
                                        <p:attrNameLst>
                                          <p:attrName>style.visibility</p:attrName>
                                        </p:attrNameLst>
                                      </p:cBhvr>
                                      <p:to>
                                        <p:strVal val="visible"/>
                                      </p:to>
                                    </p:set>
                                    <p:animEffect transition="in" filter="wipe(up)">
                                      <p:cBhvr>
                                        <p:cTn id="35" dur="500"/>
                                        <p:tgtEl>
                                          <p:spTgt spid="207"/>
                                        </p:tgtEl>
                                      </p:cBhvr>
                                    </p:animEffect>
                                  </p:childTnLst>
                                </p:cTn>
                              </p:par>
                              <p:par>
                                <p:cTn id="36" presetID="22" presetClass="entr" presetSubtype="1" fill="hold" nodeType="withEffect">
                                  <p:stCondLst>
                                    <p:cond delay="0"/>
                                  </p:stCondLst>
                                  <p:childTnLst>
                                    <p:set>
                                      <p:cBhvr>
                                        <p:cTn id="37" dur="1" fill="hold">
                                          <p:stCondLst>
                                            <p:cond delay="0"/>
                                          </p:stCondLst>
                                        </p:cTn>
                                        <p:tgtEl>
                                          <p:spTgt spid="209"/>
                                        </p:tgtEl>
                                        <p:attrNameLst>
                                          <p:attrName>style.visibility</p:attrName>
                                        </p:attrNameLst>
                                      </p:cBhvr>
                                      <p:to>
                                        <p:strVal val="visible"/>
                                      </p:to>
                                    </p:set>
                                    <p:animEffect transition="in" filter="wipe(up)">
                                      <p:cBhvr>
                                        <p:cTn id="38" dur="500"/>
                                        <p:tgtEl>
                                          <p:spTgt spid="209"/>
                                        </p:tgtEl>
                                      </p:cBhvr>
                                    </p:animEffect>
                                  </p:childTnLst>
                                </p:cTn>
                              </p:par>
                              <p:par>
                                <p:cTn id="39" presetID="22" presetClass="entr" presetSubtype="1" fill="hold" nodeType="withEffect">
                                  <p:stCondLst>
                                    <p:cond delay="0"/>
                                  </p:stCondLst>
                                  <p:childTnLst>
                                    <p:set>
                                      <p:cBhvr>
                                        <p:cTn id="40" dur="1" fill="hold">
                                          <p:stCondLst>
                                            <p:cond delay="0"/>
                                          </p:stCondLst>
                                        </p:cTn>
                                        <p:tgtEl>
                                          <p:spTgt spid="206"/>
                                        </p:tgtEl>
                                        <p:attrNameLst>
                                          <p:attrName>style.visibility</p:attrName>
                                        </p:attrNameLst>
                                      </p:cBhvr>
                                      <p:to>
                                        <p:strVal val="visible"/>
                                      </p:to>
                                    </p:set>
                                    <p:animEffect transition="in" filter="wipe(up)">
                                      <p:cBhvr>
                                        <p:cTn id="41" dur="500"/>
                                        <p:tgtEl>
                                          <p:spTgt spid="206"/>
                                        </p:tgtEl>
                                      </p:cBhvr>
                                    </p:animEffect>
                                  </p:childTnLst>
                                </p:cTn>
                              </p:par>
                            </p:childTnLst>
                          </p:cTn>
                        </p:par>
                        <p:par>
                          <p:cTn id="42" fill="hold" nodeType="afterGroup">
                            <p:stCondLst>
                              <p:cond delay="500"/>
                            </p:stCondLst>
                            <p:childTnLst>
                              <p:par>
                                <p:cTn id="43" presetID="22" presetClass="entr" presetSubtype="1" fill="hold" grpId="0" nodeType="afterEffect">
                                  <p:stCondLst>
                                    <p:cond delay="0"/>
                                  </p:stCondLst>
                                  <p:childTnLst>
                                    <p:set>
                                      <p:cBhvr>
                                        <p:cTn id="44" dur="1" fill="hold">
                                          <p:stCondLst>
                                            <p:cond delay="0"/>
                                          </p:stCondLst>
                                        </p:cTn>
                                        <p:tgtEl>
                                          <p:spTgt spid="215"/>
                                        </p:tgtEl>
                                        <p:attrNameLst>
                                          <p:attrName>style.visibility</p:attrName>
                                        </p:attrNameLst>
                                      </p:cBhvr>
                                      <p:to>
                                        <p:strVal val="visible"/>
                                      </p:to>
                                    </p:set>
                                    <p:animEffect transition="in" filter="wipe(up)">
                                      <p:cBhvr>
                                        <p:cTn id="45" dur="500"/>
                                        <p:tgtEl>
                                          <p:spTgt spid="215"/>
                                        </p:tgtEl>
                                      </p:cBhvr>
                                    </p:animEffect>
                                  </p:childTnLst>
                                </p:cTn>
                              </p:par>
                              <p:par>
                                <p:cTn id="46" presetID="22" presetClass="entr" presetSubtype="1" fill="hold" grpId="0" nodeType="withEffect">
                                  <p:stCondLst>
                                    <p:cond delay="0"/>
                                  </p:stCondLst>
                                  <p:childTnLst>
                                    <p:set>
                                      <p:cBhvr>
                                        <p:cTn id="47" dur="1" fill="hold">
                                          <p:stCondLst>
                                            <p:cond delay="0"/>
                                          </p:stCondLst>
                                        </p:cTn>
                                        <p:tgtEl>
                                          <p:spTgt spid="214"/>
                                        </p:tgtEl>
                                        <p:attrNameLst>
                                          <p:attrName>style.visibility</p:attrName>
                                        </p:attrNameLst>
                                      </p:cBhvr>
                                      <p:to>
                                        <p:strVal val="visible"/>
                                      </p:to>
                                    </p:set>
                                    <p:animEffect transition="in" filter="wipe(up)">
                                      <p:cBhvr>
                                        <p:cTn id="48" dur="500"/>
                                        <p:tgtEl>
                                          <p:spTgt spid="214"/>
                                        </p:tgtEl>
                                      </p:cBhvr>
                                    </p:animEffect>
                                  </p:childTnLst>
                                </p:cTn>
                              </p:par>
                              <p:par>
                                <p:cTn id="49" presetID="22" presetClass="entr" presetSubtype="1" fill="hold" grpId="0" nodeType="withEffect">
                                  <p:stCondLst>
                                    <p:cond delay="0"/>
                                  </p:stCondLst>
                                  <p:childTnLst>
                                    <p:set>
                                      <p:cBhvr>
                                        <p:cTn id="50" dur="1" fill="hold">
                                          <p:stCondLst>
                                            <p:cond delay="0"/>
                                          </p:stCondLst>
                                        </p:cTn>
                                        <p:tgtEl>
                                          <p:spTgt spid="216"/>
                                        </p:tgtEl>
                                        <p:attrNameLst>
                                          <p:attrName>style.visibility</p:attrName>
                                        </p:attrNameLst>
                                      </p:cBhvr>
                                      <p:to>
                                        <p:strVal val="visible"/>
                                      </p:to>
                                    </p:set>
                                    <p:animEffect transition="in" filter="wipe(up)">
                                      <p:cBhvr>
                                        <p:cTn id="51" dur="500"/>
                                        <p:tgtEl>
                                          <p:spTgt spid="216"/>
                                        </p:tgtEl>
                                      </p:cBhvr>
                                    </p:animEffect>
                                  </p:childTnLst>
                                </p:cTn>
                              </p:par>
                              <p:par>
                                <p:cTn id="52" presetID="22" presetClass="entr" presetSubtype="1" fill="hold" grpId="0" nodeType="withEffect">
                                  <p:stCondLst>
                                    <p:cond delay="0"/>
                                  </p:stCondLst>
                                  <p:childTnLst>
                                    <p:set>
                                      <p:cBhvr>
                                        <p:cTn id="53" dur="1" fill="hold">
                                          <p:stCondLst>
                                            <p:cond delay="0"/>
                                          </p:stCondLst>
                                        </p:cTn>
                                        <p:tgtEl>
                                          <p:spTgt spid="217"/>
                                        </p:tgtEl>
                                        <p:attrNameLst>
                                          <p:attrName>style.visibility</p:attrName>
                                        </p:attrNameLst>
                                      </p:cBhvr>
                                      <p:to>
                                        <p:strVal val="visible"/>
                                      </p:to>
                                    </p:set>
                                    <p:animEffect transition="in" filter="wipe(up)">
                                      <p:cBhvr>
                                        <p:cTn id="54" dur="500"/>
                                        <p:tgtEl>
                                          <p:spTgt spid="217"/>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19"/>
                                        </p:tgtEl>
                                        <p:attrNameLst>
                                          <p:attrName>style.visibility</p:attrName>
                                        </p:attrNameLst>
                                      </p:cBhvr>
                                      <p:to>
                                        <p:strVal val="visible"/>
                                      </p:to>
                                    </p:set>
                                    <p:animEffect transition="in" filter="fade">
                                      <p:cBhvr>
                                        <p:cTn id="57" dur="500"/>
                                        <p:tgtEl>
                                          <p:spTgt spid="219"/>
                                        </p:tgtEl>
                                      </p:cBhvr>
                                    </p:animEffect>
                                  </p:childTnLst>
                                </p:cTn>
                              </p:par>
                              <p:par>
                                <p:cTn id="58" presetID="10" presetClass="exit" presetSubtype="0" fill="hold" grpId="0" nodeType="withEffect">
                                  <p:stCondLst>
                                    <p:cond delay="0"/>
                                  </p:stCondLst>
                                  <p:childTnLst>
                                    <p:animEffect transition="out" filter="fade">
                                      <p:cBhvr>
                                        <p:cTn id="59" dur="500"/>
                                        <p:tgtEl>
                                          <p:spTgt spid="188"/>
                                        </p:tgtEl>
                                      </p:cBhvr>
                                    </p:animEffect>
                                    <p:set>
                                      <p:cBhvr>
                                        <p:cTn id="60" dur="1" fill="hold">
                                          <p:stCondLst>
                                            <p:cond delay="499"/>
                                          </p:stCondLst>
                                        </p:cTn>
                                        <p:tgtEl>
                                          <p:spTgt spid="188"/>
                                        </p:tgtEl>
                                        <p:attrNameLst>
                                          <p:attrName>style.visibility</p:attrName>
                                        </p:attrNameLst>
                                      </p:cBhvr>
                                      <p:to>
                                        <p:strVal val="hidden"/>
                                      </p:to>
                                    </p:set>
                                  </p:childTnLst>
                                </p:cTn>
                              </p:par>
                            </p:childTnLst>
                          </p:cTn>
                        </p:par>
                      </p:childTnLst>
                    </p:cTn>
                  </p:par>
                  <p:par>
                    <p:cTn id="61" fill="hold" nodeType="clickPar">
                      <p:stCondLst>
                        <p:cond delay="indefinite"/>
                      </p:stCondLst>
                      <p:childTnLst>
                        <p:par>
                          <p:cTn id="62" fill="hold" nodeType="withGroup">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 grpId="0"/>
      <p:bldP spid="211" grpId="0"/>
      <p:bldP spid="212" grpId="0"/>
      <p:bldP spid="213" grpId="0"/>
      <p:bldP spid="214" grpId="0"/>
      <p:bldP spid="215" grpId="0"/>
      <p:bldP spid="216" grpId="0"/>
      <p:bldP spid="217" grpId="0"/>
      <p:bldP spid="188" grpId="0"/>
      <p:bldP spid="219" grpId="0"/>
      <p:bldP spid="174" grpId="0"/>
      <p:bldP spid="222" grpId="0" animBg="1"/>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Title 1"/>
          <p:cNvSpPr>
            <a:spLocks noGrp="1"/>
          </p:cNvSpPr>
          <p:nvPr>
            <p:ph type="title"/>
          </p:nvPr>
        </p:nvSpPr>
        <p:spPr/>
        <p:txBody>
          <a:bodyPr/>
          <a:lstStyle/>
          <a:p>
            <a:pPr eaLnBrk="1" hangingPunct="1"/>
            <a:r>
              <a:rPr lang="en-US" dirty="0">
                <a:latin typeface="Calibri" charset="0"/>
              </a:rPr>
              <a:t>Executive Summary [DSN’15]</a:t>
            </a:r>
          </a:p>
        </p:txBody>
      </p:sp>
      <p:sp>
        <p:nvSpPr>
          <p:cNvPr id="3" name="Content Placeholder 2"/>
          <p:cNvSpPr>
            <a:spLocks noGrp="1"/>
          </p:cNvSpPr>
          <p:nvPr>
            <p:ph idx="1"/>
          </p:nvPr>
        </p:nvSpPr>
        <p:spPr>
          <a:xfrm>
            <a:off x="228600" y="838200"/>
            <a:ext cx="8915400" cy="5876925"/>
          </a:xfrm>
        </p:spPr>
        <p:txBody>
          <a:bodyPr rtlCol="0">
            <a:normAutofit lnSpcReduction="10000"/>
          </a:bodyPr>
          <a:lstStyle/>
          <a:p>
            <a:pPr marL="182880" indent="-182880" eaLnBrk="1" fontAlgn="auto" hangingPunct="1">
              <a:spcAft>
                <a:spcPts val="0"/>
              </a:spcAft>
              <a:buClr>
                <a:prstClr val="black"/>
              </a:buClr>
              <a:buFont typeface="Arial" pitchFamily="34" charset="0"/>
              <a:buChar char="•"/>
              <a:defRPr/>
            </a:pPr>
            <a:r>
              <a:rPr lang="en-US" sz="2800" b="1" i="1" dirty="0">
                <a:solidFill>
                  <a:srgbClr val="FF0000"/>
                </a:solidFill>
                <a:ea typeface="+mn-ea"/>
                <a:cs typeface="+mn-cs"/>
              </a:rPr>
              <a:t>Read disturb errors</a:t>
            </a:r>
            <a:r>
              <a:rPr lang="en-US" sz="2800" b="1" dirty="0">
                <a:solidFill>
                  <a:srgbClr val="FF0000"/>
                </a:solidFill>
                <a:ea typeface="+mn-ea"/>
                <a:cs typeface="+mn-cs"/>
              </a:rPr>
              <a:t> </a:t>
            </a:r>
            <a:r>
              <a:rPr lang="en-US" sz="2800" dirty="0">
                <a:solidFill>
                  <a:srgbClr val="FF0000"/>
                </a:solidFill>
                <a:ea typeface="+mn-ea"/>
                <a:cs typeface="+mn-cs"/>
              </a:rPr>
              <a:t>limit flash memory lifetime today</a:t>
            </a:r>
          </a:p>
          <a:p>
            <a:pPr marL="365760" lvl="1" eaLnBrk="1" fontAlgn="auto" hangingPunct="1">
              <a:spcAft>
                <a:spcPts val="0"/>
              </a:spcAft>
              <a:buClr>
                <a:prstClr val="black"/>
              </a:buClr>
              <a:buFont typeface="Arial" pitchFamily="34" charset="0"/>
              <a:buChar char="–"/>
              <a:defRPr/>
            </a:pPr>
            <a:r>
              <a:rPr lang="en-US" sz="2400" spc="-150" dirty="0">
                <a:solidFill>
                  <a:prstClr val="black"/>
                </a:solidFill>
                <a:ea typeface="+mn-ea"/>
                <a:sym typeface="Wingdings" panose="05000000000000000000" pitchFamily="2" charset="2"/>
              </a:rPr>
              <a:t>Apply a </a:t>
            </a:r>
            <a:r>
              <a:rPr lang="en-US" sz="2400" i="1" spc="-150" dirty="0">
                <a:solidFill>
                  <a:srgbClr val="FF0000"/>
                </a:solidFill>
                <a:ea typeface="+mn-ea"/>
                <a:sym typeface="Wingdings" panose="05000000000000000000" pitchFamily="2" charset="2"/>
              </a:rPr>
              <a:t>high pass-through voltage (</a:t>
            </a:r>
            <a:r>
              <a:rPr lang="en-US" sz="2400" i="1" spc="-150" dirty="0" err="1">
                <a:solidFill>
                  <a:srgbClr val="FF0000"/>
                </a:solidFill>
                <a:ea typeface="+mn-ea"/>
                <a:sym typeface="Wingdings" panose="05000000000000000000" pitchFamily="2" charset="2"/>
              </a:rPr>
              <a:t>V</a:t>
            </a:r>
            <a:r>
              <a:rPr lang="en-US" sz="2400" i="1" spc="-150" baseline="-25000" dirty="0" err="1">
                <a:solidFill>
                  <a:srgbClr val="FF0000"/>
                </a:solidFill>
                <a:ea typeface="+mn-ea"/>
                <a:sym typeface="Wingdings" panose="05000000000000000000" pitchFamily="2" charset="2"/>
              </a:rPr>
              <a:t>pass</a:t>
            </a:r>
            <a:r>
              <a:rPr lang="en-US" sz="2400" i="1" spc="-150" dirty="0">
                <a:solidFill>
                  <a:srgbClr val="FF0000"/>
                </a:solidFill>
                <a:ea typeface="+mn-ea"/>
                <a:sym typeface="Wingdings" panose="05000000000000000000" pitchFamily="2" charset="2"/>
              </a:rPr>
              <a:t>)</a:t>
            </a:r>
            <a:r>
              <a:rPr lang="en-US" sz="2400" spc="-150" dirty="0">
                <a:solidFill>
                  <a:prstClr val="black"/>
                </a:solidFill>
                <a:ea typeface="+mn-ea"/>
                <a:sym typeface="Wingdings" panose="05000000000000000000" pitchFamily="2" charset="2"/>
              </a:rPr>
              <a:t> to multiple pages on a read</a:t>
            </a:r>
          </a:p>
          <a:p>
            <a:pPr marL="365760" lvl="1" eaLnBrk="1" fontAlgn="auto" hangingPunct="1">
              <a:spcAft>
                <a:spcPts val="0"/>
              </a:spcAft>
              <a:buClr>
                <a:prstClr val="black"/>
              </a:buClr>
              <a:buFont typeface="Arial" pitchFamily="34" charset="0"/>
              <a:buChar char="–"/>
              <a:defRPr/>
            </a:pPr>
            <a:r>
              <a:rPr lang="en-US" sz="2400" spc="-150" dirty="0">
                <a:solidFill>
                  <a:prstClr val="black"/>
                </a:solidFill>
                <a:ea typeface="+mn-ea"/>
              </a:rPr>
              <a:t>Repeated application of </a:t>
            </a:r>
            <a:r>
              <a:rPr lang="en-US" sz="2400" i="1" spc="-150" dirty="0" err="1">
                <a:solidFill>
                  <a:srgbClr val="FF0000"/>
                </a:solidFill>
                <a:sym typeface="Wingdings" panose="05000000000000000000" pitchFamily="2" charset="2"/>
              </a:rPr>
              <a:t>V</a:t>
            </a:r>
            <a:r>
              <a:rPr lang="en-US" sz="2400" i="1" spc="-150" baseline="-25000" dirty="0" err="1">
                <a:solidFill>
                  <a:srgbClr val="FF0000"/>
                </a:solidFill>
                <a:sym typeface="Wingdings" panose="05000000000000000000" pitchFamily="2" charset="2"/>
              </a:rPr>
              <a:t>pass</a:t>
            </a:r>
            <a:r>
              <a:rPr lang="en-US" sz="2400" spc="-150" dirty="0">
                <a:solidFill>
                  <a:srgbClr val="FF0000"/>
                </a:solidFill>
                <a:ea typeface="+mn-ea"/>
                <a:sym typeface="Wingdings" panose="05000000000000000000" pitchFamily="2" charset="2"/>
              </a:rPr>
              <a:t> </a:t>
            </a:r>
            <a:r>
              <a:rPr lang="en-US" sz="2400" spc="-150" dirty="0">
                <a:solidFill>
                  <a:srgbClr val="FF0000"/>
                </a:solidFill>
                <a:ea typeface="+mn-ea"/>
              </a:rPr>
              <a:t>can alter stored values in unread pages</a:t>
            </a:r>
          </a:p>
          <a:p>
            <a:pPr marL="182880" indent="-182880" eaLnBrk="1" fontAlgn="auto" hangingPunct="1">
              <a:spcAft>
                <a:spcPts val="0"/>
              </a:spcAft>
              <a:buClr>
                <a:prstClr val="black"/>
              </a:buClr>
              <a:buFont typeface="Arial" pitchFamily="34" charset="0"/>
              <a:buChar char="•"/>
              <a:defRPr/>
            </a:pPr>
            <a:endParaRPr lang="en-US" sz="800" dirty="0">
              <a:solidFill>
                <a:prstClr val="black"/>
              </a:solidFill>
              <a:ea typeface="+mn-ea"/>
              <a:cs typeface="+mn-cs"/>
            </a:endParaRPr>
          </a:p>
          <a:p>
            <a:pPr marL="182880" indent="-182880" eaLnBrk="1" fontAlgn="auto" hangingPunct="1">
              <a:spcAft>
                <a:spcPts val="0"/>
              </a:spcAft>
              <a:buClr>
                <a:prstClr val="black"/>
              </a:buClr>
              <a:buFont typeface="Arial" pitchFamily="34" charset="0"/>
              <a:buChar char="•"/>
              <a:defRPr/>
            </a:pPr>
            <a:r>
              <a:rPr lang="en-US" sz="2800" dirty="0">
                <a:solidFill>
                  <a:prstClr val="black"/>
                </a:solidFill>
                <a:ea typeface="+mn-ea"/>
                <a:cs typeface="+mn-cs"/>
              </a:rPr>
              <a:t>We </a:t>
            </a:r>
            <a:r>
              <a:rPr lang="en-US" sz="2800" b="1" dirty="0">
                <a:solidFill>
                  <a:srgbClr val="0000FF"/>
                </a:solidFill>
                <a:ea typeface="+mn-ea"/>
                <a:cs typeface="+mn-cs"/>
              </a:rPr>
              <a:t>characterize read disturb </a:t>
            </a:r>
            <a:r>
              <a:rPr lang="en-US" sz="2800" dirty="0">
                <a:solidFill>
                  <a:prstClr val="black"/>
                </a:solidFill>
                <a:ea typeface="+mn-ea"/>
                <a:cs typeface="+mn-cs"/>
              </a:rPr>
              <a:t>on real NAND flash chips</a:t>
            </a:r>
          </a:p>
          <a:p>
            <a:pPr marL="365760" lvl="1" eaLnBrk="1" fontAlgn="auto" hangingPunct="1">
              <a:spcAft>
                <a:spcPts val="0"/>
              </a:spcAft>
              <a:buClr>
                <a:prstClr val="black"/>
              </a:buClr>
              <a:buFont typeface="Arial" pitchFamily="34" charset="0"/>
              <a:buChar char="–"/>
              <a:defRPr/>
            </a:pPr>
            <a:r>
              <a:rPr lang="en-US" sz="2400" dirty="0">
                <a:solidFill>
                  <a:prstClr val="black"/>
                </a:solidFill>
                <a:ea typeface="+mn-ea"/>
              </a:rPr>
              <a:t>Slightly </a:t>
            </a:r>
            <a:r>
              <a:rPr lang="en-US" sz="2400" dirty="0">
                <a:solidFill>
                  <a:srgbClr val="0000FF"/>
                </a:solidFill>
                <a:ea typeface="+mn-ea"/>
              </a:rPr>
              <a:t>lowering </a:t>
            </a:r>
            <a:r>
              <a:rPr lang="en-US" sz="2400" dirty="0" err="1">
                <a:solidFill>
                  <a:srgbClr val="0000FF"/>
                </a:solidFill>
                <a:ea typeface="+mn-ea"/>
              </a:rPr>
              <a:t>V</a:t>
            </a:r>
            <a:r>
              <a:rPr lang="en-US" sz="2400" baseline="-25000" dirty="0" err="1">
                <a:solidFill>
                  <a:srgbClr val="0000FF"/>
                </a:solidFill>
                <a:ea typeface="+mn-ea"/>
              </a:rPr>
              <a:t>pass</a:t>
            </a:r>
            <a:r>
              <a:rPr lang="en-US" sz="2400" dirty="0">
                <a:solidFill>
                  <a:prstClr val="black"/>
                </a:solidFill>
                <a:ea typeface="+mn-ea"/>
              </a:rPr>
              <a:t> </a:t>
            </a:r>
            <a:r>
              <a:rPr lang="en-US" sz="2400" dirty="0">
                <a:solidFill>
                  <a:srgbClr val="0000FF"/>
                </a:solidFill>
                <a:ea typeface="+mn-ea"/>
              </a:rPr>
              <a:t>greatly reduces read disturb errors</a:t>
            </a:r>
          </a:p>
          <a:p>
            <a:pPr marL="365760" lvl="1" eaLnBrk="1" fontAlgn="auto" hangingPunct="1">
              <a:spcAft>
                <a:spcPts val="0"/>
              </a:spcAft>
              <a:buClr>
                <a:prstClr val="black"/>
              </a:buClr>
              <a:buFont typeface="Arial" pitchFamily="34" charset="0"/>
              <a:buChar char="–"/>
              <a:defRPr/>
            </a:pPr>
            <a:r>
              <a:rPr lang="en-US" sz="2400" dirty="0">
                <a:solidFill>
                  <a:prstClr val="black"/>
                </a:solidFill>
                <a:ea typeface="+mn-ea"/>
              </a:rPr>
              <a:t>Some flash cells are </a:t>
            </a:r>
            <a:r>
              <a:rPr lang="en-US" sz="2400" dirty="0">
                <a:solidFill>
                  <a:srgbClr val="0000FF"/>
                </a:solidFill>
                <a:ea typeface="+mn-ea"/>
              </a:rPr>
              <a:t>more prone to read disturb</a:t>
            </a:r>
            <a:endParaRPr lang="en-US" sz="2400" dirty="0">
              <a:solidFill>
                <a:prstClr val="black"/>
              </a:solidFill>
              <a:ea typeface="+mn-ea"/>
            </a:endParaRPr>
          </a:p>
          <a:p>
            <a:pPr marL="182880" indent="-182880" eaLnBrk="1" fontAlgn="auto" hangingPunct="1">
              <a:spcAft>
                <a:spcPts val="0"/>
              </a:spcAft>
              <a:buClr>
                <a:prstClr val="black"/>
              </a:buClr>
              <a:buFont typeface="Arial" pitchFamily="34" charset="0"/>
              <a:buChar char="•"/>
              <a:defRPr/>
            </a:pPr>
            <a:endParaRPr lang="en-US" sz="800" b="1" dirty="0">
              <a:ea typeface="+mn-ea"/>
              <a:cs typeface="+mn-cs"/>
            </a:endParaRPr>
          </a:p>
          <a:p>
            <a:pPr marL="182880" indent="-182880" eaLnBrk="1" fontAlgn="auto" hangingPunct="1">
              <a:spcAft>
                <a:spcPts val="0"/>
              </a:spcAft>
              <a:buClr>
                <a:prstClr val="black"/>
              </a:buClr>
              <a:buFont typeface="Arial" pitchFamily="34" charset="0"/>
              <a:buChar char="•"/>
              <a:defRPr/>
            </a:pPr>
            <a:r>
              <a:rPr lang="en-US" sz="2800" b="1" dirty="0">
                <a:ea typeface="+mn-ea"/>
                <a:cs typeface="+mn-cs"/>
              </a:rPr>
              <a:t>Technique 1:</a:t>
            </a:r>
            <a:r>
              <a:rPr lang="en-US" sz="2800" dirty="0">
                <a:solidFill>
                  <a:srgbClr val="00B050"/>
                </a:solidFill>
                <a:ea typeface="+mn-ea"/>
                <a:cs typeface="+mn-cs"/>
              </a:rPr>
              <a:t> </a:t>
            </a:r>
            <a:r>
              <a:rPr lang="en-US" sz="2800" dirty="0">
                <a:solidFill>
                  <a:srgbClr val="0000FF"/>
                </a:solidFill>
                <a:ea typeface="+mn-ea"/>
                <a:cs typeface="+mn-cs"/>
              </a:rPr>
              <a:t>Mitigate</a:t>
            </a:r>
            <a:r>
              <a:rPr lang="en-US" sz="2800" dirty="0">
                <a:solidFill>
                  <a:prstClr val="black"/>
                </a:solidFill>
                <a:ea typeface="+mn-ea"/>
                <a:cs typeface="+mn-cs"/>
              </a:rPr>
              <a:t> read disturb errors online</a:t>
            </a:r>
          </a:p>
          <a:p>
            <a:pPr marL="365760" lvl="1" eaLnBrk="1" fontAlgn="auto" hangingPunct="1">
              <a:spcAft>
                <a:spcPts val="0"/>
              </a:spcAft>
              <a:buClr>
                <a:prstClr val="black"/>
              </a:buClr>
              <a:buFont typeface="Arial" pitchFamily="34" charset="0"/>
              <a:buChar char="–"/>
              <a:defRPr/>
            </a:pPr>
            <a:r>
              <a:rPr lang="en-US" sz="2400" b="1" i="1" dirty="0" err="1">
                <a:solidFill>
                  <a:srgbClr val="0000FF"/>
                </a:solidFill>
                <a:ea typeface="+mn-ea"/>
              </a:rPr>
              <a:t>V</a:t>
            </a:r>
            <a:r>
              <a:rPr lang="en-US" sz="2400" b="1" i="1" baseline="-25000" dirty="0" err="1">
                <a:solidFill>
                  <a:srgbClr val="0000FF"/>
                </a:solidFill>
                <a:ea typeface="+mn-ea"/>
              </a:rPr>
              <a:t>pass</a:t>
            </a:r>
            <a:r>
              <a:rPr lang="en-US" sz="2400" b="1" i="1" dirty="0">
                <a:solidFill>
                  <a:srgbClr val="0000FF"/>
                </a:solidFill>
                <a:ea typeface="+mn-ea"/>
              </a:rPr>
              <a:t> Tuning</a:t>
            </a:r>
            <a:r>
              <a:rPr lang="en-US" sz="2400" dirty="0">
                <a:solidFill>
                  <a:srgbClr val="0000FF"/>
                </a:solidFill>
                <a:ea typeface="+mn-ea"/>
              </a:rPr>
              <a:t> </a:t>
            </a:r>
            <a:r>
              <a:rPr lang="en-US" sz="2400" dirty="0">
                <a:solidFill>
                  <a:prstClr val="black"/>
                </a:solidFill>
                <a:ea typeface="+mn-ea"/>
              </a:rPr>
              <a:t>dynamically finds and applies a lowered </a:t>
            </a:r>
            <a:r>
              <a:rPr lang="en-US" sz="2400" dirty="0" err="1">
                <a:solidFill>
                  <a:prstClr val="black"/>
                </a:solidFill>
                <a:ea typeface="+mn-ea"/>
              </a:rPr>
              <a:t>V</a:t>
            </a:r>
            <a:r>
              <a:rPr lang="en-US" sz="2400" baseline="-25000" dirty="0" err="1">
                <a:solidFill>
                  <a:prstClr val="black"/>
                </a:solidFill>
                <a:ea typeface="+mn-ea"/>
              </a:rPr>
              <a:t>pass</a:t>
            </a:r>
            <a:r>
              <a:rPr lang="en-US" sz="2400" baseline="-25000" dirty="0">
                <a:solidFill>
                  <a:prstClr val="black"/>
                </a:solidFill>
                <a:ea typeface="+mn-ea"/>
              </a:rPr>
              <a:t> </a:t>
            </a:r>
            <a:r>
              <a:rPr lang="en-US" sz="2400" dirty="0">
                <a:solidFill>
                  <a:prstClr val="black"/>
                </a:solidFill>
                <a:ea typeface="+mn-ea"/>
              </a:rPr>
              <a:t>per block</a:t>
            </a:r>
          </a:p>
          <a:p>
            <a:pPr marL="365760" lvl="1" eaLnBrk="1" fontAlgn="auto" hangingPunct="1">
              <a:spcAft>
                <a:spcPts val="0"/>
              </a:spcAft>
              <a:buClr>
                <a:prstClr val="black"/>
              </a:buClr>
              <a:buFont typeface="Arial" pitchFamily="34" charset="0"/>
              <a:buChar char="–"/>
              <a:defRPr/>
            </a:pPr>
            <a:r>
              <a:rPr lang="en-US" sz="2400" dirty="0">
                <a:solidFill>
                  <a:prstClr val="black"/>
                </a:solidFill>
                <a:ea typeface="+mn-ea"/>
              </a:rPr>
              <a:t>Flash memory </a:t>
            </a:r>
            <a:r>
              <a:rPr lang="en-US" sz="2400" dirty="0">
                <a:solidFill>
                  <a:srgbClr val="00B050"/>
                </a:solidFill>
                <a:ea typeface="+mn-ea"/>
              </a:rPr>
              <a:t>lifetime improves by 21%</a:t>
            </a:r>
          </a:p>
          <a:p>
            <a:pPr marL="182880" indent="-182880" eaLnBrk="1" fontAlgn="auto" hangingPunct="1">
              <a:spcAft>
                <a:spcPts val="0"/>
              </a:spcAft>
              <a:buClr>
                <a:prstClr val="black"/>
              </a:buClr>
              <a:buFont typeface="Arial" pitchFamily="34" charset="0"/>
              <a:buChar char="•"/>
              <a:defRPr/>
            </a:pPr>
            <a:endParaRPr lang="en-US" sz="800" b="1" dirty="0">
              <a:solidFill>
                <a:srgbClr val="000000"/>
              </a:solidFill>
              <a:ea typeface="+mn-ea"/>
              <a:cs typeface="+mn-cs"/>
            </a:endParaRPr>
          </a:p>
          <a:p>
            <a:pPr marL="182880" indent="-182880" eaLnBrk="1" fontAlgn="auto" hangingPunct="1">
              <a:spcAft>
                <a:spcPts val="0"/>
              </a:spcAft>
              <a:buClr>
                <a:prstClr val="black"/>
              </a:buClr>
              <a:buFont typeface="Arial" pitchFamily="34" charset="0"/>
              <a:buChar char="•"/>
              <a:defRPr/>
            </a:pPr>
            <a:r>
              <a:rPr lang="en-US" sz="2800" b="1" dirty="0">
                <a:solidFill>
                  <a:srgbClr val="000000"/>
                </a:solidFill>
                <a:ea typeface="+mn-ea"/>
                <a:cs typeface="+mn-cs"/>
              </a:rPr>
              <a:t>Technique 2:</a:t>
            </a:r>
            <a:r>
              <a:rPr lang="en-US" sz="2800" dirty="0">
                <a:solidFill>
                  <a:srgbClr val="00B050"/>
                </a:solidFill>
                <a:ea typeface="+mn-ea"/>
                <a:cs typeface="+mn-cs"/>
              </a:rPr>
              <a:t> </a:t>
            </a:r>
            <a:r>
              <a:rPr lang="en-US" sz="2800" dirty="0">
                <a:solidFill>
                  <a:srgbClr val="0000FF"/>
                </a:solidFill>
                <a:ea typeface="+mn-ea"/>
                <a:cs typeface="+mn-cs"/>
              </a:rPr>
              <a:t>Recover</a:t>
            </a:r>
            <a:r>
              <a:rPr lang="en-US" sz="2800" dirty="0">
                <a:solidFill>
                  <a:srgbClr val="00B050"/>
                </a:solidFill>
                <a:ea typeface="+mn-ea"/>
                <a:cs typeface="+mn-cs"/>
              </a:rPr>
              <a:t> </a:t>
            </a:r>
            <a:r>
              <a:rPr lang="en-US" sz="2800" dirty="0">
                <a:solidFill>
                  <a:prstClr val="black"/>
                </a:solidFill>
                <a:ea typeface="+mn-ea"/>
                <a:cs typeface="+mn-cs"/>
              </a:rPr>
              <a:t>after failure to prevent data loss</a:t>
            </a:r>
          </a:p>
          <a:p>
            <a:pPr marL="365760" lvl="1" eaLnBrk="1" fontAlgn="auto" hangingPunct="1">
              <a:spcAft>
                <a:spcPts val="0"/>
              </a:spcAft>
              <a:buClr>
                <a:prstClr val="black"/>
              </a:buClr>
              <a:buFont typeface="Arial" pitchFamily="34" charset="0"/>
              <a:buChar char="–"/>
              <a:defRPr/>
            </a:pPr>
            <a:r>
              <a:rPr lang="en-US" sz="2400" b="1" i="1" dirty="0">
                <a:solidFill>
                  <a:srgbClr val="0000FF"/>
                </a:solidFill>
                <a:ea typeface="+mn-ea"/>
              </a:rPr>
              <a:t>Read Disturb Oriented Error Recovery</a:t>
            </a:r>
            <a:r>
              <a:rPr lang="en-US" sz="2400" dirty="0">
                <a:solidFill>
                  <a:srgbClr val="0000FF"/>
                </a:solidFill>
                <a:ea typeface="+mn-ea"/>
              </a:rPr>
              <a:t> </a:t>
            </a:r>
            <a:r>
              <a:rPr lang="en-US" sz="2400" dirty="0">
                <a:solidFill>
                  <a:prstClr val="black"/>
                </a:solidFill>
                <a:ea typeface="+mn-ea"/>
              </a:rPr>
              <a:t>(RDR) selectively corrects cells more susceptible to read disturb errors</a:t>
            </a:r>
          </a:p>
          <a:p>
            <a:pPr marL="365760" lvl="1" eaLnBrk="1" fontAlgn="auto" hangingPunct="1">
              <a:spcAft>
                <a:spcPts val="0"/>
              </a:spcAft>
              <a:buClr>
                <a:prstClr val="black"/>
              </a:buClr>
              <a:buFont typeface="Arial" pitchFamily="34" charset="0"/>
              <a:buChar char="–"/>
              <a:defRPr/>
            </a:pPr>
            <a:r>
              <a:rPr lang="en-US" sz="2400" dirty="0">
                <a:solidFill>
                  <a:srgbClr val="00B050"/>
                </a:solidFill>
                <a:ea typeface="+mn-ea"/>
              </a:rPr>
              <a:t>Reduces raw bit error rate</a:t>
            </a:r>
            <a:r>
              <a:rPr lang="en-US" sz="2400" b="1" dirty="0">
                <a:solidFill>
                  <a:srgbClr val="00B050"/>
                </a:solidFill>
                <a:ea typeface="+mn-ea"/>
              </a:rPr>
              <a:t> </a:t>
            </a:r>
            <a:r>
              <a:rPr lang="en-US" sz="2400" dirty="0">
                <a:solidFill>
                  <a:srgbClr val="00B050"/>
                </a:solidFill>
                <a:ea typeface="+mn-ea"/>
              </a:rPr>
              <a:t>(RBER) by up to 36%</a:t>
            </a:r>
          </a:p>
        </p:txBody>
      </p:sp>
      <p:sp>
        <p:nvSpPr>
          <p:cNvPr id="257027" name="Slide Number Placeholder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D19C2D1-B1A1-A048-8394-5D276675F714}" type="slidenum">
              <a:rPr kumimoji="0" lang="en-US" sz="1200" b="0" i="0" u="none" strike="noStrike" kern="1200" cap="none" spc="0" normalizeH="0" baseline="0" noProof="0">
                <a:ln>
                  <a:noFill/>
                </a:ln>
                <a:solidFill>
                  <a:srgbClr val="898989"/>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162</a:t>
            </a:fld>
            <a:endParaRPr kumimoji="0" lang="en-US" sz="1200" b="0" i="0" u="none" strike="noStrike" kern="1200" cap="none" spc="0" normalizeH="0" baseline="0" noProof="0">
              <a:ln>
                <a:noFill/>
              </a:ln>
              <a:solidFill>
                <a:srgbClr val="898989"/>
              </a:solidFill>
              <a:effectLst/>
              <a:uLnTx/>
              <a:uFillTx/>
              <a:latin typeface="Calibri" charset="0"/>
              <a:ea typeface="ＭＳ Ｐゴシック" charset="0"/>
            </a:endParaRPr>
          </a:p>
        </p:txBody>
      </p:sp>
    </p:spTree>
    <p:custDataLst>
      <p:tags r:id="rId1"/>
    </p:custDataLst>
    <p:extLst>
      <p:ext uri="{BB962C8B-B14F-4D97-AF65-F5344CB8AC3E}">
        <p14:creationId xmlns:p14="http://schemas.microsoft.com/office/powerpoint/2010/main" val="2847949893"/>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fade">
                                      <p:cBhvr>
                                        <p:cTn id="37" dur="500"/>
                                        <p:tgtEl>
                                          <p:spTgt spid="3">
                                            <p:txEl>
                                              <p:pRg st="8" end="8"/>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9" end="9"/>
                                            </p:txEl>
                                          </p:spTgt>
                                        </p:tgtEl>
                                        <p:attrNameLst>
                                          <p:attrName>style.visibility</p:attrName>
                                        </p:attrNameLst>
                                      </p:cBhvr>
                                      <p:to>
                                        <p:strVal val="visible"/>
                                      </p:to>
                                    </p:set>
                                    <p:animEffect transition="in" filter="fade">
                                      <p:cBhvr>
                                        <p:cTn id="42" dur="500"/>
                                        <p:tgtEl>
                                          <p:spTgt spid="3">
                                            <p:txEl>
                                              <p:pRg st="9" end="9"/>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animEffect transition="in" filter="fade">
                                      <p:cBhvr>
                                        <p:cTn id="47" dur="500"/>
                                        <p:tgtEl>
                                          <p:spTgt spid="3">
                                            <p:txEl>
                                              <p:pRg st="10" end="10"/>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
                                            <p:txEl>
                                              <p:pRg st="12" end="12"/>
                                            </p:txEl>
                                          </p:spTgt>
                                        </p:tgtEl>
                                        <p:attrNameLst>
                                          <p:attrName>style.visibility</p:attrName>
                                        </p:attrNameLst>
                                      </p:cBhvr>
                                      <p:to>
                                        <p:strVal val="visible"/>
                                      </p:to>
                                    </p:set>
                                    <p:animEffect transition="in" filter="fade">
                                      <p:cBhvr>
                                        <p:cTn id="52" dur="500"/>
                                        <p:tgtEl>
                                          <p:spTgt spid="3">
                                            <p:txEl>
                                              <p:pRg st="12" end="12"/>
                                            </p:txEl>
                                          </p:spTgt>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
                                            <p:txEl>
                                              <p:pRg st="13" end="13"/>
                                            </p:txEl>
                                          </p:spTgt>
                                        </p:tgtEl>
                                        <p:attrNameLst>
                                          <p:attrName>style.visibility</p:attrName>
                                        </p:attrNameLst>
                                      </p:cBhvr>
                                      <p:to>
                                        <p:strVal val="visible"/>
                                      </p:to>
                                    </p:set>
                                    <p:animEffect transition="in" filter="fade">
                                      <p:cBhvr>
                                        <p:cTn id="57" dur="500"/>
                                        <p:tgtEl>
                                          <p:spTgt spid="3">
                                            <p:txEl>
                                              <p:pRg st="13" end="13"/>
                                            </p:txEl>
                                          </p:spTgt>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3">
                                            <p:txEl>
                                              <p:pRg st="14" end="14"/>
                                            </p:txEl>
                                          </p:spTgt>
                                        </p:tgtEl>
                                        <p:attrNameLst>
                                          <p:attrName>style.visibility</p:attrName>
                                        </p:attrNameLst>
                                      </p:cBhvr>
                                      <p:to>
                                        <p:strVal val="visible"/>
                                      </p:to>
                                    </p:set>
                                    <p:animEffect transition="in" filter="fade">
                                      <p:cBhvr>
                                        <p:cTn id="62" dur="500"/>
                                        <p:tgtEl>
                                          <p:spTgt spid="3">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Title 4"/>
          <p:cNvSpPr>
            <a:spLocks noGrp="1"/>
          </p:cNvSpPr>
          <p:nvPr>
            <p:ph type="title"/>
          </p:nvPr>
        </p:nvSpPr>
        <p:spPr/>
        <p:txBody>
          <a:bodyPr/>
          <a:lstStyle/>
          <a:p>
            <a:pPr eaLnBrk="1" hangingPunct="1"/>
            <a:r>
              <a:rPr lang="en-US" altLang="en-US" dirty="0">
                <a:ea typeface="ＭＳ Ｐゴシック" charset="-128"/>
              </a:rPr>
              <a:t>Read Disturb Prone vs. Resistant Cells</a:t>
            </a:r>
          </a:p>
        </p:txBody>
      </p:sp>
      <p:sp>
        <p:nvSpPr>
          <p:cNvPr id="312322"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0ADEE51-741B-6245-9CFB-CADA85613FF0}" type="slidenum">
              <a:rPr kumimoji="0" lang="en-US" altLang="en-US" sz="1200" b="0" i="0" u="none" strike="noStrike" kern="1200" cap="none" spc="0" normalizeH="0" baseline="0" noProof="0">
                <a:ln>
                  <a:noFill/>
                </a:ln>
                <a:solidFill>
                  <a:srgbClr val="898989"/>
                </a:solidFill>
                <a:effectLst/>
                <a:uLnTx/>
                <a:uFillTx/>
                <a:latin typeface="Calibri" charset="0"/>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163</a:t>
            </a:fld>
            <a:endParaRPr kumimoji="0" lang="en-US" altLang="en-US" sz="1200" b="0" i="0" u="none" strike="noStrike" kern="1200" cap="none" spc="0" normalizeH="0" baseline="0" noProof="0">
              <a:ln>
                <a:noFill/>
              </a:ln>
              <a:solidFill>
                <a:srgbClr val="898989"/>
              </a:solidFill>
              <a:effectLst/>
              <a:uLnTx/>
              <a:uFillTx/>
              <a:latin typeface="Calibri" charset="0"/>
              <a:ea typeface="ＭＳ Ｐゴシック" charset="-128"/>
              <a:cs typeface="+mn-cs"/>
            </a:endParaRPr>
          </a:p>
        </p:txBody>
      </p:sp>
      <p:sp>
        <p:nvSpPr>
          <p:cNvPr id="10" name="Rounded Rectangle 9"/>
          <p:cNvSpPr/>
          <p:nvPr/>
        </p:nvSpPr>
        <p:spPr>
          <a:xfrm>
            <a:off x="3663950" y="2616200"/>
            <a:ext cx="457200" cy="457200"/>
          </a:xfrm>
          <a:prstGeom prst="roundRect">
            <a:avLst/>
          </a:prstGeom>
          <a:solidFill>
            <a:schemeClr val="bg1"/>
          </a:solidFill>
          <a:ln w="63500">
            <a:solidFill>
              <a:schemeClr val="bg1">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lumMod val="75000"/>
                  </a:prstClr>
                </a:solidFill>
                <a:effectLst/>
                <a:uLnTx/>
                <a:uFillTx/>
                <a:latin typeface="Calibri"/>
                <a:ea typeface="+mn-ea"/>
                <a:cs typeface="+mn-cs"/>
              </a:rPr>
              <a:t>R</a:t>
            </a:r>
          </a:p>
        </p:txBody>
      </p:sp>
      <p:sp>
        <p:nvSpPr>
          <p:cNvPr id="11" name="Rounded Rectangle 10"/>
          <p:cNvSpPr/>
          <p:nvPr/>
        </p:nvSpPr>
        <p:spPr>
          <a:xfrm>
            <a:off x="3663950" y="3938588"/>
            <a:ext cx="457200" cy="457200"/>
          </a:xfrm>
          <a:prstGeom prst="roundRect">
            <a:avLst/>
          </a:prstGeom>
          <a:solidFill>
            <a:schemeClr val="bg1"/>
          </a:solidFill>
          <a:ln w="63500">
            <a:solidFill>
              <a:schemeClr val="bg1">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lumMod val="75000"/>
                  </a:prstClr>
                </a:solidFill>
                <a:effectLst/>
                <a:uLnTx/>
                <a:uFillTx/>
                <a:latin typeface="Calibri"/>
                <a:ea typeface="+mn-ea"/>
                <a:cs typeface="+mn-cs"/>
              </a:rPr>
              <a:t>P</a:t>
            </a:r>
          </a:p>
        </p:txBody>
      </p:sp>
      <p:sp>
        <p:nvSpPr>
          <p:cNvPr id="12" name="Rectangle 11"/>
          <p:cNvSpPr/>
          <p:nvPr/>
        </p:nvSpPr>
        <p:spPr>
          <a:xfrm>
            <a:off x="468313" y="2513013"/>
            <a:ext cx="3227387" cy="585787"/>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3200" b="0" i="0" u="none" strike="noStrike" kern="1200" cap="none" spc="0" normalizeH="0" baseline="0" noProof="0" dirty="0">
                <a:ln>
                  <a:noFill/>
                </a:ln>
                <a:solidFill>
                  <a:prstClr val="black"/>
                </a:solidFill>
                <a:effectLst/>
                <a:uLnTx/>
                <a:uFillTx/>
                <a:latin typeface="Calibri"/>
                <a:ea typeface="Dotum" pitchFamily="34" charset="-127"/>
                <a:cs typeface="+mn-cs"/>
              </a:rPr>
              <a:t>Disturb-</a:t>
            </a:r>
            <a:r>
              <a:rPr kumimoji="0" lang="en-US" altLang="ko-KR" sz="3200" b="0" i="0" u="none" strike="noStrike" kern="1200" cap="none" spc="0" normalizeH="0" baseline="0" noProof="0" dirty="0">
                <a:ln>
                  <a:noFill/>
                </a:ln>
                <a:solidFill>
                  <a:srgbClr val="00B050"/>
                </a:solidFill>
                <a:effectLst/>
                <a:uLnTx/>
                <a:uFillTx/>
                <a:latin typeface="Calibri"/>
                <a:ea typeface="Dotum" pitchFamily="34" charset="-127"/>
                <a:cs typeface="+mn-cs"/>
              </a:rPr>
              <a:t>R</a:t>
            </a:r>
            <a:r>
              <a:rPr kumimoji="0" lang="en-US" altLang="ko-KR" sz="3200" b="0" i="0" u="none" strike="noStrike" kern="1200" cap="none" spc="0" normalizeH="0" baseline="0" noProof="0" dirty="0">
                <a:ln>
                  <a:noFill/>
                </a:ln>
                <a:solidFill>
                  <a:prstClr val="black"/>
                </a:solidFill>
                <a:effectLst/>
                <a:uLnTx/>
                <a:uFillTx/>
                <a:latin typeface="Calibri"/>
                <a:ea typeface="Dotum" pitchFamily="34" charset="-127"/>
                <a:cs typeface="+mn-cs"/>
              </a:rPr>
              <a:t>esistant</a:t>
            </a:r>
            <a:endParaRPr kumimoji="0" lang="ko-KR" altLang="ko-KR" sz="3200" b="0" i="0" u="none" strike="noStrike" kern="1200" cap="none" spc="0" normalizeH="0" baseline="0" noProof="0" dirty="0">
              <a:ln>
                <a:noFill/>
              </a:ln>
              <a:solidFill>
                <a:prstClr val="black"/>
              </a:solidFill>
              <a:effectLst/>
              <a:uLnTx/>
              <a:uFillTx/>
              <a:latin typeface="Calibri"/>
              <a:ea typeface="Dotum" pitchFamily="34" charset="-127"/>
              <a:cs typeface="+mn-cs"/>
            </a:endParaRPr>
          </a:p>
        </p:txBody>
      </p:sp>
      <p:sp>
        <p:nvSpPr>
          <p:cNvPr id="13" name="Rectangle 12"/>
          <p:cNvSpPr/>
          <p:nvPr/>
        </p:nvSpPr>
        <p:spPr>
          <a:xfrm>
            <a:off x="468313" y="3829050"/>
            <a:ext cx="2751137" cy="584200"/>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3200" b="0" i="0" u="none" strike="noStrike" kern="1200" cap="none" spc="0" normalizeH="0" baseline="0" noProof="0" dirty="0">
                <a:ln>
                  <a:noFill/>
                </a:ln>
                <a:solidFill>
                  <a:prstClr val="black"/>
                </a:solidFill>
                <a:effectLst/>
                <a:uLnTx/>
                <a:uFillTx/>
                <a:latin typeface="Calibri"/>
                <a:ea typeface="Dotum" pitchFamily="34" charset="-127"/>
                <a:cs typeface="+mn-cs"/>
              </a:rPr>
              <a:t>Disturb-</a:t>
            </a:r>
            <a:r>
              <a:rPr kumimoji="0" lang="en-US" altLang="ko-KR" sz="3200" b="0" i="0" u="none" strike="noStrike" kern="1200" cap="none" spc="0" normalizeH="0" baseline="0" noProof="0" dirty="0">
                <a:ln>
                  <a:noFill/>
                </a:ln>
                <a:solidFill>
                  <a:srgbClr val="FF0000"/>
                </a:solidFill>
                <a:effectLst/>
                <a:uLnTx/>
                <a:uFillTx/>
                <a:latin typeface="Calibri"/>
                <a:ea typeface="Dotum" pitchFamily="34" charset="-127"/>
                <a:cs typeface="+mn-cs"/>
              </a:rPr>
              <a:t>P</a:t>
            </a:r>
            <a:r>
              <a:rPr kumimoji="0" lang="en-US" altLang="ko-KR" sz="3200" b="0" i="0" u="none" strike="noStrike" kern="1200" cap="none" spc="0" normalizeH="0" baseline="0" noProof="0" dirty="0">
                <a:ln>
                  <a:noFill/>
                </a:ln>
                <a:solidFill>
                  <a:prstClr val="black"/>
                </a:solidFill>
                <a:effectLst/>
                <a:uLnTx/>
                <a:uFillTx/>
                <a:latin typeface="Calibri"/>
                <a:ea typeface="Dotum" pitchFamily="34" charset="-127"/>
                <a:cs typeface="+mn-cs"/>
              </a:rPr>
              <a:t>rone</a:t>
            </a:r>
          </a:p>
        </p:txBody>
      </p:sp>
      <p:cxnSp>
        <p:nvCxnSpPr>
          <p:cNvPr id="15" name="Straight Arrow Connector 14"/>
          <p:cNvCxnSpPr/>
          <p:nvPr/>
        </p:nvCxnSpPr>
        <p:spPr>
          <a:xfrm>
            <a:off x="4121150" y="2846388"/>
            <a:ext cx="1284288" cy="0"/>
          </a:xfrm>
          <a:prstGeom prst="straightConnector1">
            <a:avLst/>
          </a:prstGeom>
          <a:ln w="63500">
            <a:solidFill>
              <a:schemeClr val="bg1">
                <a:lumMod val="75000"/>
              </a:schemeClr>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4121150" y="4179888"/>
            <a:ext cx="3556000" cy="3175"/>
          </a:xfrm>
          <a:prstGeom prst="straightConnector1">
            <a:avLst/>
          </a:prstGeom>
          <a:ln w="63500">
            <a:solidFill>
              <a:schemeClr val="bg1">
                <a:lumMod val="75000"/>
              </a:schemeClr>
            </a:solidFill>
            <a:tailEnd type="triangle" w="med" len="med"/>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5967413" y="6269038"/>
            <a:ext cx="3048000" cy="584200"/>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3200" b="0" i="0" u="none" strike="noStrike" kern="1200" cap="none" spc="0" normalizeH="0" baseline="0" noProof="0" dirty="0">
                <a:ln>
                  <a:noFill/>
                </a:ln>
                <a:solidFill>
                  <a:prstClr val="black"/>
                </a:solidFill>
                <a:effectLst/>
                <a:uLnTx/>
                <a:uFillTx/>
                <a:latin typeface="Calibri"/>
                <a:ea typeface="Dotum" pitchFamily="34" charset="-127"/>
                <a:cs typeface="+mn-cs"/>
              </a:rPr>
              <a:t>Normalized V</a:t>
            </a:r>
            <a:r>
              <a:rPr kumimoji="0" lang="en-US" altLang="ko-KR" sz="3200" b="0" i="0" u="none" strike="noStrike" kern="1200" cap="none" spc="0" normalizeH="0" baseline="-25000" noProof="0" dirty="0">
                <a:ln>
                  <a:noFill/>
                </a:ln>
                <a:solidFill>
                  <a:prstClr val="black"/>
                </a:solidFill>
                <a:effectLst/>
                <a:uLnTx/>
                <a:uFillTx/>
                <a:latin typeface="Calibri"/>
                <a:ea typeface="Dotum" pitchFamily="34" charset="-127"/>
                <a:cs typeface="+mn-cs"/>
              </a:rPr>
              <a:t>th</a:t>
            </a:r>
            <a:endParaRPr kumimoji="0" lang="ko-KR" altLang="ko-KR" sz="3200" b="0" i="0" u="none" strike="noStrike" kern="1200" cap="none" spc="0" normalizeH="0" baseline="0" noProof="0" dirty="0">
              <a:ln>
                <a:noFill/>
              </a:ln>
              <a:solidFill>
                <a:prstClr val="black"/>
              </a:solidFill>
              <a:effectLst/>
              <a:uLnTx/>
              <a:uFillTx/>
              <a:latin typeface="Calibri"/>
              <a:ea typeface="Dotum" pitchFamily="34" charset="-127"/>
              <a:cs typeface="+mn-cs"/>
            </a:endParaRPr>
          </a:p>
        </p:txBody>
      </p:sp>
      <p:sp>
        <p:nvSpPr>
          <p:cNvPr id="21" name="Rectangle 20"/>
          <p:cNvSpPr/>
          <p:nvPr/>
        </p:nvSpPr>
        <p:spPr>
          <a:xfrm>
            <a:off x="-130175" y="1447800"/>
            <a:ext cx="900113" cy="584200"/>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3200" b="0" i="0" u="none" strike="noStrike" kern="1200" cap="none" spc="0" normalizeH="0" baseline="0" noProof="0" dirty="0">
                <a:ln>
                  <a:noFill/>
                </a:ln>
                <a:solidFill>
                  <a:prstClr val="black"/>
                </a:solidFill>
                <a:effectLst/>
                <a:uLnTx/>
                <a:uFillTx/>
                <a:latin typeface="Calibri"/>
                <a:ea typeface="Dotum" pitchFamily="34" charset="-127"/>
                <a:cs typeface="+mn-cs"/>
              </a:rPr>
              <a:t>PDF</a:t>
            </a:r>
            <a:endParaRPr kumimoji="0" lang="ko-KR" altLang="ko-KR" sz="3200" b="0" i="0" u="none" strike="noStrike" kern="1200" cap="none" spc="0" normalizeH="0" baseline="0" noProof="0" dirty="0">
              <a:ln>
                <a:noFill/>
              </a:ln>
              <a:solidFill>
                <a:prstClr val="black"/>
              </a:solidFill>
              <a:effectLst/>
              <a:uLnTx/>
              <a:uFillTx/>
              <a:latin typeface="Calibri"/>
              <a:ea typeface="Dotum" pitchFamily="34" charset="-127"/>
              <a:cs typeface="+mn-cs"/>
            </a:endParaRPr>
          </a:p>
        </p:txBody>
      </p:sp>
      <p:cxnSp>
        <p:nvCxnSpPr>
          <p:cNvPr id="22" name="Straight Arrow Connector 21"/>
          <p:cNvCxnSpPr/>
          <p:nvPr/>
        </p:nvCxnSpPr>
        <p:spPr>
          <a:xfrm flipV="1">
            <a:off x="87313" y="1912938"/>
            <a:ext cx="0" cy="4354512"/>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53975" y="6267450"/>
            <a:ext cx="9090025" cy="0"/>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3892550" y="1974850"/>
            <a:ext cx="1609725" cy="831850"/>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1200" cap="none" spc="0" normalizeH="0" baseline="0" noProof="0" dirty="0">
                <a:ln>
                  <a:noFill/>
                </a:ln>
                <a:solidFill>
                  <a:prstClr val="black"/>
                </a:solidFill>
                <a:effectLst/>
                <a:uLnTx/>
                <a:uFillTx/>
                <a:latin typeface="Calibri"/>
                <a:ea typeface="Dotum" pitchFamily="34" charset="-127"/>
                <a:cs typeface="+mn-cs"/>
              </a:rPr>
              <a:t>N read disturbs</a:t>
            </a:r>
            <a:endParaRPr kumimoji="0" lang="ko-KR" altLang="ko-KR" sz="2400" b="0" i="0" u="none" strike="noStrike" kern="1200" cap="none" spc="0" normalizeH="0" baseline="0" noProof="0" dirty="0">
              <a:ln>
                <a:noFill/>
              </a:ln>
              <a:solidFill>
                <a:prstClr val="black"/>
              </a:solidFill>
              <a:effectLst/>
              <a:uLnTx/>
              <a:uFillTx/>
              <a:latin typeface="Calibri"/>
              <a:ea typeface="Dotum" pitchFamily="34" charset="-127"/>
              <a:cs typeface="+mn-cs"/>
            </a:endParaRPr>
          </a:p>
        </p:txBody>
      </p:sp>
      <p:sp>
        <p:nvSpPr>
          <p:cNvPr id="27" name="Rectangle 26"/>
          <p:cNvSpPr/>
          <p:nvPr/>
        </p:nvSpPr>
        <p:spPr>
          <a:xfrm>
            <a:off x="4735513" y="3597275"/>
            <a:ext cx="2143125" cy="461963"/>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1200" cap="none" spc="0" normalizeH="0" baseline="0" noProof="0" dirty="0">
                <a:ln>
                  <a:noFill/>
                </a:ln>
                <a:solidFill>
                  <a:prstClr val="black"/>
                </a:solidFill>
                <a:effectLst/>
                <a:uLnTx/>
                <a:uFillTx/>
                <a:latin typeface="Calibri"/>
                <a:ea typeface="Dotum" pitchFamily="34" charset="-127"/>
                <a:cs typeface="+mn-cs"/>
              </a:rPr>
              <a:t>N read disturbs</a:t>
            </a:r>
            <a:endParaRPr kumimoji="0" lang="ko-KR" altLang="ko-KR" sz="2400" b="0" i="0" u="none" strike="noStrike" kern="1200" cap="none" spc="0" normalizeH="0" baseline="0" noProof="0" dirty="0">
              <a:ln>
                <a:noFill/>
              </a:ln>
              <a:solidFill>
                <a:prstClr val="black"/>
              </a:solidFill>
              <a:effectLst/>
              <a:uLnTx/>
              <a:uFillTx/>
              <a:latin typeface="Calibri"/>
              <a:ea typeface="Dotum" pitchFamily="34" charset="-127"/>
              <a:cs typeface="+mn-cs"/>
            </a:endParaRPr>
          </a:p>
        </p:txBody>
      </p:sp>
      <p:sp>
        <p:nvSpPr>
          <p:cNvPr id="25" name="Rounded Rectangle 24"/>
          <p:cNvSpPr/>
          <p:nvPr/>
        </p:nvSpPr>
        <p:spPr>
          <a:xfrm>
            <a:off x="3663950" y="2613025"/>
            <a:ext cx="457200" cy="457200"/>
          </a:xfrm>
          <a:prstGeom prst="roundRect">
            <a:avLst/>
          </a:prstGeom>
          <a:solidFill>
            <a:schemeClr val="bg1"/>
          </a:solidFill>
          <a:ln w="635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B050"/>
                </a:solidFill>
                <a:effectLst/>
                <a:uLnTx/>
                <a:uFillTx/>
                <a:latin typeface="Calibri"/>
                <a:ea typeface="+mn-ea"/>
                <a:cs typeface="+mn-cs"/>
              </a:rPr>
              <a:t>R</a:t>
            </a:r>
          </a:p>
        </p:txBody>
      </p:sp>
      <p:sp>
        <p:nvSpPr>
          <p:cNvPr id="31" name="Rounded Rectangle 30"/>
          <p:cNvSpPr/>
          <p:nvPr/>
        </p:nvSpPr>
        <p:spPr>
          <a:xfrm>
            <a:off x="3663950" y="3938588"/>
            <a:ext cx="457200" cy="457200"/>
          </a:xfrm>
          <a:prstGeom prst="roundRect">
            <a:avLst/>
          </a:prstGeom>
          <a:solidFill>
            <a:schemeClr val="bg1"/>
          </a:solidFill>
          <a:ln w="635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a:ea typeface="+mn-ea"/>
                <a:cs typeface="+mn-cs"/>
              </a:rPr>
              <a:t>P</a:t>
            </a:r>
          </a:p>
        </p:txBody>
      </p:sp>
    </p:spTree>
    <p:extLst>
      <p:ext uri="{BB962C8B-B14F-4D97-AF65-F5344CB8AC3E}">
        <p14:creationId xmlns:p14="http://schemas.microsoft.com/office/powerpoint/2010/main" val="2683311023"/>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path" presetSubtype="0" accel="50000" decel="50000" fill="hold" grpId="0" nodeType="clickEffect">
                                  <p:stCondLst>
                                    <p:cond delay="0"/>
                                  </p:stCondLst>
                                  <p:childTnLst>
                                    <p:animMotion origin="layout" path="M -4.44444E-6 -1.85185E-6 L 0.19098 0.00162 " pathEditMode="relative" rAng="0" ptsTypes="AA">
                                      <p:cBhvr>
                                        <p:cTn id="6" dur="2000" fill="hold"/>
                                        <p:tgtEl>
                                          <p:spTgt spid="25"/>
                                        </p:tgtEl>
                                        <p:attrNameLst>
                                          <p:attrName>ppt_x</p:attrName>
                                          <p:attrName>ppt_y</p:attrName>
                                        </p:attrNameLst>
                                      </p:cBhvr>
                                      <p:rCtr x="9549" y="69"/>
                                    </p:animMotion>
                                  </p:childTnLst>
                                </p:cTn>
                              </p:par>
                              <p:par>
                                <p:cTn id="7" presetID="42" presetClass="path" presetSubtype="0" accel="50000" decel="50000" fill="hold" grpId="0" nodeType="withEffect">
                                  <p:stCondLst>
                                    <p:cond delay="0"/>
                                  </p:stCondLst>
                                  <p:childTnLst>
                                    <p:animMotion origin="layout" path="M -4.44444E-6 1.11111E-6 L 0.44098 1.11111E-6 " pathEditMode="relative" rAng="0" ptsTypes="AA">
                                      <p:cBhvr>
                                        <p:cTn id="8" dur="2000" fill="hold"/>
                                        <p:tgtEl>
                                          <p:spTgt spid="31"/>
                                        </p:tgtEl>
                                        <p:attrNameLst>
                                          <p:attrName>ppt_x</p:attrName>
                                          <p:attrName>ppt_y</p:attrName>
                                        </p:attrNameLst>
                                      </p:cBhvr>
                                      <p:rCtr x="22049" y="0"/>
                                    </p:animMotion>
                                  </p:childTnLst>
                                </p:cTn>
                              </p:par>
                            </p:childTnLst>
                          </p:cTn>
                        </p:par>
                        <p:par>
                          <p:cTn id="9" fill="hold" nodeType="afterGroup">
                            <p:stCondLst>
                              <p:cond delay="2000"/>
                            </p:stCondLst>
                            <p:childTnLst>
                              <p:par>
                                <p:cTn id="10" presetID="10" presetClass="entr" presetSubtype="0"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par>
                                <p:cTn id="19" presetID="10"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500"/>
                                        <p:tgtEl>
                                          <p:spTgt spid="2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26" grpId="0"/>
      <p:bldP spid="27" grpId="0"/>
      <p:bldP spid="25" grpId="0" animBg="1"/>
      <p:bldP spid="31" grpId="0" animBg="1"/>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279525"/>
          </a:xfrm>
        </p:spPr>
        <p:txBody>
          <a:bodyPr rtlCol="0">
            <a:normAutofit fontScale="90000"/>
          </a:bodyPr>
          <a:lstStyle/>
          <a:p>
            <a:pPr eaLnBrk="1" fontAlgn="auto" hangingPunct="1">
              <a:spcAft>
                <a:spcPts val="0"/>
              </a:spcAft>
              <a:defRPr/>
            </a:pPr>
            <a:r>
              <a:rPr lang="en-US" dirty="0">
                <a:ea typeface="+mj-ea"/>
                <a:cs typeface="+mj-cs"/>
              </a:rPr>
              <a:t>Observation 2: Some Flash Cells Are</a:t>
            </a:r>
            <a:br>
              <a:rPr lang="en-US" dirty="0">
                <a:ea typeface="+mj-ea"/>
                <a:cs typeface="+mj-cs"/>
              </a:rPr>
            </a:br>
            <a:r>
              <a:rPr lang="en-US" dirty="0">
                <a:ea typeface="+mj-ea"/>
                <a:cs typeface="+mj-cs"/>
              </a:rPr>
              <a:t>More Prone to Read Disturb</a:t>
            </a:r>
          </a:p>
        </p:txBody>
      </p:sp>
      <p:sp>
        <p:nvSpPr>
          <p:cNvPr id="314370"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5E60B42-C28B-3C4B-AC2C-8640A08C6182}" type="slidenum">
              <a:rPr kumimoji="0" lang="en-US" altLang="en-US" sz="1200" b="0" i="0" u="none" strike="noStrike" kern="1200" cap="none" spc="0" normalizeH="0" baseline="0" noProof="0">
                <a:ln>
                  <a:noFill/>
                </a:ln>
                <a:solidFill>
                  <a:srgbClr val="898989"/>
                </a:solidFill>
                <a:effectLst/>
                <a:uLnTx/>
                <a:uFillTx/>
                <a:latin typeface="Calibri" charset="0"/>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164</a:t>
            </a:fld>
            <a:endParaRPr kumimoji="0" lang="en-US" altLang="en-US" sz="1200" b="0" i="0" u="none" strike="noStrike" kern="1200" cap="none" spc="0" normalizeH="0" baseline="0" noProof="0">
              <a:ln>
                <a:noFill/>
              </a:ln>
              <a:solidFill>
                <a:srgbClr val="898989"/>
              </a:solidFill>
              <a:effectLst/>
              <a:uLnTx/>
              <a:uFillTx/>
              <a:latin typeface="Calibri" charset="0"/>
              <a:ea typeface="ＭＳ Ｐゴシック" charset="-128"/>
              <a:cs typeface="+mn-cs"/>
            </a:endParaRPr>
          </a:p>
        </p:txBody>
      </p:sp>
      <p:grpSp>
        <p:nvGrpSpPr>
          <p:cNvPr id="314371" name="Group 10"/>
          <p:cNvGrpSpPr>
            <a:grpSpLocks/>
          </p:cNvGrpSpPr>
          <p:nvPr/>
        </p:nvGrpSpPr>
        <p:grpSpPr bwMode="auto">
          <a:xfrm>
            <a:off x="6923088" y="2579688"/>
            <a:ext cx="1366837" cy="584200"/>
            <a:chOff x="1959274" y="1776987"/>
            <a:chExt cx="1366754" cy="584775"/>
          </a:xfrm>
        </p:grpSpPr>
        <p:sp>
          <p:nvSpPr>
            <p:cNvPr id="13" name="Rectangle 12"/>
            <p:cNvSpPr/>
            <p:nvPr/>
          </p:nvSpPr>
          <p:spPr>
            <a:xfrm>
              <a:off x="1959274" y="1840550"/>
              <a:ext cx="457172" cy="457650"/>
            </a:xfrm>
            <a:prstGeom prst="rect">
              <a:avLst/>
            </a:prstGeom>
            <a:solidFill>
              <a:schemeClr val="tx1"/>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Calibri"/>
                <a:ea typeface="+mn-ea"/>
                <a:cs typeface="+mn-cs"/>
              </a:endParaRPr>
            </a:p>
          </p:txBody>
        </p:sp>
        <p:sp>
          <p:nvSpPr>
            <p:cNvPr id="14" name="Rectangle 13"/>
            <p:cNvSpPr/>
            <p:nvPr/>
          </p:nvSpPr>
          <p:spPr>
            <a:xfrm>
              <a:off x="2368824" y="1776987"/>
              <a:ext cx="957204" cy="584775"/>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3200" b="0" i="0" u="none" strike="noStrike" kern="1200" cap="none" spc="0" normalizeH="0" baseline="0" noProof="0" dirty="0">
                  <a:ln>
                    <a:noFill/>
                  </a:ln>
                  <a:solidFill>
                    <a:prstClr val="black"/>
                  </a:solidFill>
                  <a:effectLst/>
                  <a:uLnTx/>
                  <a:uFillTx/>
                  <a:latin typeface="Calibri"/>
                  <a:ea typeface="Dotum" pitchFamily="34" charset="-127"/>
                  <a:cs typeface="+mn-cs"/>
                </a:rPr>
                <a:t>P1</a:t>
              </a:r>
              <a:endParaRPr kumimoji="0" lang="ko-KR" altLang="ko-KR" sz="3200" b="0" i="0" u="none" strike="noStrike" kern="1200" cap="none" spc="0" normalizeH="0" baseline="0" noProof="0" dirty="0">
                <a:ln>
                  <a:noFill/>
                </a:ln>
                <a:solidFill>
                  <a:prstClr val="black"/>
                </a:solidFill>
                <a:effectLst/>
                <a:uLnTx/>
                <a:uFillTx/>
                <a:latin typeface="Calibri"/>
                <a:ea typeface="Dotum" pitchFamily="34" charset="-127"/>
                <a:cs typeface="+mn-cs"/>
              </a:endParaRPr>
            </a:p>
          </p:txBody>
        </p:sp>
      </p:grpSp>
      <p:grpSp>
        <p:nvGrpSpPr>
          <p:cNvPr id="314372" name="Group 14"/>
          <p:cNvGrpSpPr>
            <a:grpSpLocks/>
          </p:cNvGrpSpPr>
          <p:nvPr/>
        </p:nvGrpSpPr>
        <p:grpSpPr bwMode="auto">
          <a:xfrm>
            <a:off x="2763838" y="2579688"/>
            <a:ext cx="1365250" cy="584200"/>
            <a:chOff x="1959274" y="1776987"/>
            <a:chExt cx="1366754" cy="584775"/>
          </a:xfrm>
        </p:grpSpPr>
        <p:sp>
          <p:nvSpPr>
            <p:cNvPr id="16" name="Oval 15"/>
            <p:cNvSpPr/>
            <p:nvPr/>
          </p:nvSpPr>
          <p:spPr>
            <a:xfrm>
              <a:off x="1959274" y="1840550"/>
              <a:ext cx="457704" cy="457650"/>
            </a:xfrm>
            <a:prstGeom prst="ellipse">
              <a:avLst/>
            </a:prstGeom>
            <a:solidFill>
              <a:schemeClr val="bg1"/>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Calibri"/>
                <a:ea typeface="+mn-ea"/>
                <a:cs typeface="+mn-cs"/>
              </a:endParaRPr>
            </a:p>
          </p:txBody>
        </p:sp>
        <p:sp>
          <p:nvSpPr>
            <p:cNvPr id="17" name="Rectangle 16"/>
            <p:cNvSpPr/>
            <p:nvPr/>
          </p:nvSpPr>
          <p:spPr>
            <a:xfrm>
              <a:off x="2367710" y="1776987"/>
              <a:ext cx="958318" cy="584775"/>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3200" b="0" i="0" u="none" strike="noStrike" kern="1200" cap="none" spc="0" normalizeH="0" baseline="0" noProof="0" dirty="0">
                  <a:ln>
                    <a:noFill/>
                  </a:ln>
                  <a:solidFill>
                    <a:prstClr val="black"/>
                  </a:solidFill>
                  <a:effectLst/>
                  <a:uLnTx/>
                  <a:uFillTx/>
                  <a:latin typeface="Calibri"/>
                  <a:ea typeface="Dotum" pitchFamily="34" charset="-127"/>
                  <a:cs typeface="+mn-cs"/>
                </a:rPr>
                <a:t>ER</a:t>
              </a:r>
              <a:endParaRPr kumimoji="0" lang="ko-KR" altLang="ko-KR" sz="3200" b="0" i="0" u="none" strike="noStrike" kern="1200" cap="none" spc="0" normalizeH="0" baseline="0" noProof="0" dirty="0">
                <a:ln>
                  <a:noFill/>
                </a:ln>
                <a:solidFill>
                  <a:prstClr val="black"/>
                </a:solidFill>
                <a:effectLst/>
                <a:uLnTx/>
                <a:uFillTx/>
                <a:latin typeface="Calibri"/>
                <a:ea typeface="Dotum" pitchFamily="34" charset="-127"/>
                <a:cs typeface="+mn-cs"/>
              </a:endParaRPr>
            </a:p>
          </p:txBody>
        </p:sp>
      </p:grpSp>
      <p:sp>
        <p:nvSpPr>
          <p:cNvPr id="26" name="Rectangle 25"/>
          <p:cNvSpPr/>
          <p:nvPr/>
        </p:nvSpPr>
        <p:spPr>
          <a:xfrm>
            <a:off x="5967413" y="6269038"/>
            <a:ext cx="3048000" cy="584200"/>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3200" b="0" i="0" u="none" strike="noStrike" kern="1200" cap="none" spc="0" normalizeH="0" baseline="0" noProof="0" dirty="0">
                <a:ln>
                  <a:noFill/>
                </a:ln>
                <a:solidFill>
                  <a:prstClr val="black"/>
                </a:solidFill>
                <a:effectLst/>
                <a:uLnTx/>
                <a:uFillTx/>
                <a:latin typeface="Calibri"/>
                <a:ea typeface="Dotum" pitchFamily="34" charset="-127"/>
                <a:cs typeface="+mn-cs"/>
              </a:rPr>
              <a:t>Normalized V</a:t>
            </a:r>
            <a:r>
              <a:rPr kumimoji="0" lang="en-US" altLang="ko-KR" sz="3200" b="0" i="0" u="none" strike="noStrike" kern="1200" cap="none" spc="0" normalizeH="0" baseline="-25000" noProof="0" dirty="0">
                <a:ln>
                  <a:noFill/>
                </a:ln>
                <a:solidFill>
                  <a:prstClr val="black"/>
                </a:solidFill>
                <a:effectLst/>
                <a:uLnTx/>
                <a:uFillTx/>
                <a:latin typeface="Calibri"/>
                <a:ea typeface="Dotum" pitchFamily="34" charset="-127"/>
                <a:cs typeface="+mn-cs"/>
              </a:rPr>
              <a:t>th</a:t>
            </a:r>
            <a:endParaRPr kumimoji="0" lang="ko-KR" altLang="ko-KR" sz="3200" b="0" i="0" u="none" strike="noStrike" kern="1200" cap="none" spc="0" normalizeH="0" baseline="0" noProof="0" dirty="0">
              <a:ln>
                <a:noFill/>
              </a:ln>
              <a:solidFill>
                <a:prstClr val="black"/>
              </a:solidFill>
              <a:effectLst/>
              <a:uLnTx/>
              <a:uFillTx/>
              <a:latin typeface="Calibri"/>
              <a:ea typeface="Dotum" pitchFamily="34" charset="-127"/>
              <a:cs typeface="+mn-cs"/>
            </a:endParaRPr>
          </a:p>
        </p:txBody>
      </p:sp>
      <p:sp>
        <p:nvSpPr>
          <p:cNvPr id="27" name="Rectangle 26"/>
          <p:cNvSpPr/>
          <p:nvPr/>
        </p:nvSpPr>
        <p:spPr>
          <a:xfrm>
            <a:off x="-130175" y="1447800"/>
            <a:ext cx="900113" cy="584200"/>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3200" b="0" i="0" u="none" strike="noStrike" kern="1200" cap="none" spc="0" normalizeH="0" baseline="0" noProof="0" dirty="0">
                <a:ln>
                  <a:noFill/>
                </a:ln>
                <a:solidFill>
                  <a:prstClr val="black"/>
                </a:solidFill>
                <a:effectLst/>
                <a:uLnTx/>
                <a:uFillTx/>
                <a:latin typeface="Calibri"/>
                <a:ea typeface="Dotum" pitchFamily="34" charset="-127"/>
                <a:cs typeface="+mn-cs"/>
              </a:rPr>
              <a:t>PDF</a:t>
            </a:r>
            <a:endParaRPr kumimoji="0" lang="ko-KR" altLang="ko-KR" sz="3200" b="0" i="0" u="none" strike="noStrike" kern="1200" cap="none" spc="0" normalizeH="0" baseline="0" noProof="0" dirty="0">
              <a:ln>
                <a:noFill/>
              </a:ln>
              <a:solidFill>
                <a:prstClr val="black"/>
              </a:solidFill>
              <a:effectLst/>
              <a:uLnTx/>
              <a:uFillTx/>
              <a:latin typeface="Calibri"/>
              <a:ea typeface="Dotum" pitchFamily="34" charset="-127"/>
              <a:cs typeface="+mn-cs"/>
            </a:endParaRPr>
          </a:p>
        </p:txBody>
      </p:sp>
      <p:cxnSp>
        <p:nvCxnSpPr>
          <p:cNvPr id="18" name="Straight Arrow Connector 17"/>
          <p:cNvCxnSpPr/>
          <p:nvPr/>
        </p:nvCxnSpPr>
        <p:spPr>
          <a:xfrm>
            <a:off x="1663700" y="4854575"/>
            <a:ext cx="2284413" cy="0"/>
          </a:xfrm>
          <a:prstGeom prst="straightConnector1">
            <a:avLst/>
          </a:prstGeom>
          <a:ln w="63500">
            <a:solidFill>
              <a:schemeClr val="bg1">
                <a:lumMod val="75000"/>
              </a:schemeClr>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2714625" y="5702300"/>
            <a:ext cx="2924175" cy="0"/>
          </a:xfrm>
          <a:prstGeom prst="straightConnector1">
            <a:avLst/>
          </a:prstGeom>
          <a:ln w="63500">
            <a:solidFill>
              <a:schemeClr val="bg1">
                <a:lumMod val="75000"/>
              </a:schemeClr>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5854700" y="4851400"/>
            <a:ext cx="1744663" cy="0"/>
          </a:xfrm>
          <a:prstGeom prst="straightConnector1">
            <a:avLst/>
          </a:prstGeom>
          <a:ln w="63500">
            <a:solidFill>
              <a:schemeClr val="bg1">
                <a:lumMod val="75000"/>
              </a:schemeClr>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6923088" y="5688013"/>
            <a:ext cx="1135062" cy="0"/>
          </a:xfrm>
          <a:prstGeom prst="straightConnector1">
            <a:avLst/>
          </a:prstGeom>
          <a:ln w="63500">
            <a:solidFill>
              <a:schemeClr val="bg1">
                <a:lumMod val="75000"/>
              </a:schemeClr>
            </a:solidFill>
            <a:tailEnd type="triangle" w="med" len="med"/>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flipH="1">
            <a:off x="5367338" y="4622800"/>
            <a:ext cx="457200" cy="457200"/>
          </a:xfrm>
          <a:prstGeom prst="rect">
            <a:avLst/>
          </a:prstGeom>
          <a:solidFill>
            <a:schemeClr val="bg1">
              <a:lumMod val="75000"/>
            </a:schemeClr>
          </a:solidFill>
          <a:ln w="635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P</a:t>
            </a:r>
          </a:p>
        </p:txBody>
      </p:sp>
      <p:sp>
        <p:nvSpPr>
          <p:cNvPr id="23" name="Rectangle 22"/>
          <p:cNvSpPr/>
          <p:nvPr/>
        </p:nvSpPr>
        <p:spPr>
          <a:xfrm flipH="1">
            <a:off x="6443663" y="5451475"/>
            <a:ext cx="457200" cy="457200"/>
          </a:xfrm>
          <a:prstGeom prst="rect">
            <a:avLst/>
          </a:prstGeom>
          <a:solidFill>
            <a:schemeClr val="bg1">
              <a:lumMod val="75000"/>
            </a:schemeClr>
          </a:solidFill>
          <a:ln w="635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P</a:t>
            </a:r>
          </a:p>
        </p:txBody>
      </p:sp>
      <p:sp>
        <p:nvSpPr>
          <p:cNvPr id="24" name="Oval 23"/>
          <p:cNvSpPr/>
          <p:nvPr/>
        </p:nvSpPr>
        <p:spPr>
          <a:xfrm flipH="1">
            <a:off x="1173163" y="4622800"/>
            <a:ext cx="457200" cy="457200"/>
          </a:xfrm>
          <a:prstGeom prst="ellipse">
            <a:avLst/>
          </a:prstGeom>
          <a:solidFill>
            <a:schemeClr val="bg1"/>
          </a:solidFill>
          <a:ln w="63500">
            <a:solidFill>
              <a:schemeClr val="bg1">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lumMod val="75000"/>
                  </a:prstClr>
                </a:solidFill>
                <a:effectLst/>
                <a:uLnTx/>
                <a:uFillTx/>
                <a:latin typeface="Calibri"/>
                <a:ea typeface="+mn-ea"/>
                <a:cs typeface="+mn-cs"/>
              </a:rPr>
              <a:t>P</a:t>
            </a:r>
          </a:p>
        </p:txBody>
      </p:sp>
      <p:sp>
        <p:nvSpPr>
          <p:cNvPr id="25" name="Oval 24"/>
          <p:cNvSpPr/>
          <p:nvPr/>
        </p:nvSpPr>
        <p:spPr>
          <a:xfrm flipH="1">
            <a:off x="2249488" y="5451475"/>
            <a:ext cx="457200" cy="457200"/>
          </a:xfrm>
          <a:prstGeom prst="ellipse">
            <a:avLst/>
          </a:prstGeom>
          <a:solidFill>
            <a:schemeClr val="bg1"/>
          </a:solidFill>
          <a:ln w="63500">
            <a:solidFill>
              <a:schemeClr val="bg1">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lumMod val="75000"/>
                  </a:prstClr>
                </a:solidFill>
                <a:effectLst/>
                <a:uLnTx/>
                <a:uFillTx/>
                <a:latin typeface="Calibri"/>
                <a:ea typeface="+mn-ea"/>
                <a:cs typeface="+mn-cs"/>
              </a:rPr>
              <a:t>P</a:t>
            </a:r>
          </a:p>
        </p:txBody>
      </p:sp>
      <p:sp>
        <p:nvSpPr>
          <p:cNvPr id="29" name="Freeform 28"/>
          <p:cNvSpPr/>
          <p:nvPr/>
        </p:nvSpPr>
        <p:spPr>
          <a:xfrm flipH="1">
            <a:off x="119063" y="2867025"/>
            <a:ext cx="3748087" cy="3400425"/>
          </a:xfrm>
          <a:custGeom>
            <a:avLst/>
            <a:gdLst>
              <a:gd name="connsiteX0" fmla="*/ 0 w 3807725"/>
              <a:gd name="connsiteY0" fmla="*/ 1924370 h 1965313"/>
              <a:gd name="connsiteX1" fmla="*/ 1992573 w 3807725"/>
              <a:gd name="connsiteY1" fmla="*/ 35 h 1965313"/>
              <a:gd name="connsiteX2" fmla="*/ 3807725 w 3807725"/>
              <a:gd name="connsiteY2" fmla="*/ 1965313 h 1965313"/>
              <a:gd name="connsiteX0" fmla="*/ 0 w 3807725"/>
              <a:gd name="connsiteY0" fmla="*/ 1924370 h 1965313"/>
              <a:gd name="connsiteX1" fmla="*/ 1992573 w 3807725"/>
              <a:gd name="connsiteY1" fmla="*/ 35 h 1965313"/>
              <a:gd name="connsiteX2" fmla="*/ 3807725 w 3807725"/>
              <a:gd name="connsiteY2" fmla="*/ 1965313 h 1965313"/>
              <a:gd name="connsiteX0" fmla="*/ 0 w 3807725"/>
              <a:gd name="connsiteY0" fmla="*/ 1924370 h 1965313"/>
              <a:gd name="connsiteX1" fmla="*/ 1992573 w 3807725"/>
              <a:gd name="connsiteY1" fmla="*/ 35 h 1965313"/>
              <a:gd name="connsiteX2" fmla="*/ 3807725 w 3807725"/>
              <a:gd name="connsiteY2" fmla="*/ 1965313 h 1965313"/>
              <a:gd name="connsiteX0" fmla="*/ 0 w 3807725"/>
              <a:gd name="connsiteY0" fmla="*/ 1924362 h 1965305"/>
              <a:gd name="connsiteX1" fmla="*/ 1992573 w 3807725"/>
              <a:gd name="connsiteY1" fmla="*/ 27 h 1965305"/>
              <a:gd name="connsiteX2" fmla="*/ 3807725 w 3807725"/>
              <a:gd name="connsiteY2" fmla="*/ 1965305 h 1965305"/>
              <a:gd name="connsiteX0" fmla="*/ 0 w 3807725"/>
              <a:gd name="connsiteY0" fmla="*/ 1924362 h 1965305"/>
              <a:gd name="connsiteX1" fmla="*/ 1992573 w 3807725"/>
              <a:gd name="connsiteY1" fmla="*/ 27 h 1965305"/>
              <a:gd name="connsiteX2" fmla="*/ 3807725 w 3807725"/>
              <a:gd name="connsiteY2" fmla="*/ 1965305 h 1965305"/>
              <a:gd name="connsiteX0" fmla="*/ 0 w 3807725"/>
              <a:gd name="connsiteY0" fmla="*/ 1924361 h 1965304"/>
              <a:gd name="connsiteX1" fmla="*/ 1992573 w 3807725"/>
              <a:gd name="connsiteY1" fmla="*/ 26 h 1965304"/>
              <a:gd name="connsiteX2" fmla="*/ 3807725 w 3807725"/>
              <a:gd name="connsiteY2" fmla="*/ 1965304 h 1965304"/>
              <a:gd name="connsiteX0" fmla="*/ 0 w 3807725"/>
              <a:gd name="connsiteY0" fmla="*/ 1924358 h 1965301"/>
              <a:gd name="connsiteX1" fmla="*/ 1992573 w 3807725"/>
              <a:gd name="connsiteY1" fmla="*/ 23 h 1965301"/>
              <a:gd name="connsiteX2" fmla="*/ 3807725 w 3807725"/>
              <a:gd name="connsiteY2" fmla="*/ 1965301 h 1965301"/>
              <a:gd name="connsiteX0" fmla="*/ 0 w 3807725"/>
              <a:gd name="connsiteY0" fmla="*/ 1924360 h 1965303"/>
              <a:gd name="connsiteX1" fmla="*/ 1992573 w 3807725"/>
              <a:gd name="connsiteY1" fmla="*/ 25 h 1965303"/>
              <a:gd name="connsiteX2" fmla="*/ 3807725 w 3807725"/>
              <a:gd name="connsiteY2" fmla="*/ 1965303 h 1965303"/>
              <a:gd name="connsiteX0" fmla="*/ 0 w 3784113"/>
              <a:gd name="connsiteY0" fmla="*/ 1951633 h 1965281"/>
              <a:gd name="connsiteX1" fmla="*/ 1968961 w 3784113"/>
              <a:gd name="connsiteY1" fmla="*/ 3 h 1965281"/>
              <a:gd name="connsiteX2" fmla="*/ 3784113 w 3784113"/>
              <a:gd name="connsiteY2" fmla="*/ 1965281 h 1965281"/>
              <a:gd name="connsiteX0" fmla="*/ 0 w 3784113"/>
              <a:gd name="connsiteY0" fmla="*/ 1965277 h 1965278"/>
              <a:gd name="connsiteX1" fmla="*/ 1968961 w 3784113"/>
              <a:gd name="connsiteY1" fmla="*/ 0 h 1965278"/>
              <a:gd name="connsiteX2" fmla="*/ 3784113 w 3784113"/>
              <a:gd name="connsiteY2" fmla="*/ 1965278 h 1965278"/>
              <a:gd name="connsiteX0" fmla="*/ 0 w 3784113"/>
              <a:gd name="connsiteY0" fmla="*/ 1965277 h 1965278"/>
              <a:gd name="connsiteX1" fmla="*/ 1968961 w 3784113"/>
              <a:gd name="connsiteY1" fmla="*/ 0 h 1965278"/>
              <a:gd name="connsiteX2" fmla="*/ 3784113 w 3784113"/>
              <a:gd name="connsiteY2" fmla="*/ 1965278 h 1965278"/>
              <a:gd name="connsiteX0" fmla="*/ 0 w 3784113"/>
              <a:gd name="connsiteY0" fmla="*/ 1965277 h 1965278"/>
              <a:gd name="connsiteX1" fmla="*/ 1968961 w 3784113"/>
              <a:gd name="connsiteY1" fmla="*/ 0 h 1965278"/>
              <a:gd name="connsiteX2" fmla="*/ 3784113 w 3784113"/>
              <a:gd name="connsiteY2" fmla="*/ 1965278 h 1965278"/>
              <a:gd name="connsiteX0" fmla="*/ 0 w 3784113"/>
              <a:gd name="connsiteY0" fmla="*/ 1965277 h 1965278"/>
              <a:gd name="connsiteX1" fmla="*/ 1968961 w 3784113"/>
              <a:gd name="connsiteY1" fmla="*/ 0 h 1965278"/>
              <a:gd name="connsiteX2" fmla="*/ 3784113 w 3784113"/>
              <a:gd name="connsiteY2" fmla="*/ 1965278 h 1965278"/>
            </a:gdLst>
            <a:ahLst/>
            <a:cxnLst>
              <a:cxn ang="0">
                <a:pos x="connsiteX0" y="connsiteY0"/>
              </a:cxn>
              <a:cxn ang="0">
                <a:pos x="connsiteX1" y="connsiteY1"/>
              </a:cxn>
              <a:cxn ang="0">
                <a:pos x="connsiteX2" y="connsiteY2"/>
              </a:cxn>
            </a:cxnLst>
            <a:rect l="l" t="t" r="r" b="b"/>
            <a:pathLst>
              <a:path w="3784113" h="1965278">
                <a:moveTo>
                  <a:pt x="0" y="1965277"/>
                </a:moveTo>
                <a:cubicBezTo>
                  <a:pt x="234630" y="1392071"/>
                  <a:pt x="724317" y="0"/>
                  <a:pt x="1968961" y="0"/>
                </a:cubicBezTo>
                <a:cubicBezTo>
                  <a:pt x="3213605" y="0"/>
                  <a:pt x="3584157" y="1405720"/>
                  <a:pt x="3784113" y="1965278"/>
                </a:cubicBezTo>
              </a:path>
            </a:pathLst>
          </a:custGeom>
          <a:noFill/>
          <a:ln w="63500">
            <a:solidFill>
              <a:schemeClr val="bg1">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30" name="Freeform 29"/>
          <p:cNvSpPr/>
          <p:nvPr/>
        </p:nvSpPr>
        <p:spPr>
          <a:xfrm flipH="1">
            <a:off x="4310063" y="2867025"/>
            <a:ext cx="3748087" cy="3400425"/>
          </a:xfrm>
          <a:custGeom>
            <a:avLst/>
            <a:gdLst>
              <a:gd name="connsiteX0" fmla="*/ 0 w 3807725"/>
              <a:gd name="connsiteY0" fmla="*/ 1924370 h 1965313"/>
              <a:gd name="connsiteX1" fmla="*/ 1992573 w 3807725"/>
              <a:gd name="connsiteY1" fmla="*/ 35 h 1965313"/>
              <a:gd name="connsiteX2" fmla="*/ 3807725 w 3807725"/>
              <a:gd name="connsiteY2" fmla="*/ 1965313 h 1965313"/>
              <a:gd name="connsiteX0" fmla="*/ 0 w 3807725"/>
              <a:gd name="connsiteY0" fmla="*/ 1924370 h 1965313"/>
              <a:gd name="connsiteX1" fmla="*/ 1992573 w 3807725"/>
              <a:gd name="connsiteY1" fmla="*/ 35 h 1965313"/>
              <a:gd name="connsiteX2" fmla="*/ 3807725 w 3807725"/>
              <a:gd name="connsiteY2" fmla="*/ 1965313 h 1965313"/>
              <a:gd name="connsiteX0" fmla="*/ 0 w 3807725"/>
              <a:gd name="connsiteY0" fmla="*/ 1924370 h 1965313"/>
              <a:gd name="connsiteX1" fmla="*/ 1992573 w 3807725"/>
              <a:gd name="connsiteY1" fmla="*/ 35 h 1965313"/>
              <a:gd name="connsiteX2" fmla="*/ 3807725 w 3807725"/>
              <a:gd name="connsiteY2" fmla="*/ 1965313 h 1965313"/>
              <a:gd name="connsiteX0" fmla="*/ 0 w 3807725"/>
              <a:gd name="connsiteY0" fmla="*/ 1924362 h 1965305"/>
              <a:gd name="connsiteX1" fmla="*/ 1992573 w 3807725"/>
              <a:gd name="connsiteY1" fmla="*/ 27 h 1965305"/>
              <a:gd name="connsiteX2" fmla="*/ 3807725 w 3807725"/>
              <a:gd name="connsiteY2" fmla="*/ 1965305 h 1965305"/>
              <a:gd name="connsiteX0" fmla="*/ 0 w 3807725"/>
              <a:gd name="connsiteY0" fmla="*/ 1924362 h 1965305"/>
              <a:gd name="connsiteX1" fmla="*/ 1992573 w 3807725"/>
              <a:gd name="connsiteY1" fmla="*/ 27 h 1965305"/>
              <a:gd name="connsiteX2" fmla="*/ 3807725 w 3807725"/>
              <a:gd name="connsiteY2" fmla="*/ 1965305 h 1965305"/>
              <a:gd name="connsiteX0" fmla="*/ 0 w 3807725"/>
              <a:gd name="connsiteY0" fmla="*/ 1924361 h 1965304"/>
              <a:gd name="connsiteX1" fmla="*/ 1992573 w 3807725"/>
              <a:gd name="connsiteY1" fmla="*/ 26 h 1965304"/>
              <a:gd name="connsiteX2" fmla="*/ 3807725 w 3807725"/>
              <a:gd name="connsiteY2" fmla="*/ 1965304 h 1965304"/>
              <a:gd name="connsiteX0" fmla="*/ 0 w 3807725"/>
              <a:gd name="connsiteY0" fmla="*/ 1924358 h 1965301"/>
              <a:gd name="connsiteX1" fmla="*/ 1992573 w 3807725"/>
              <a:gd name="connsiteY1" fmla="*/ 23 h 1965301"/>
              <a:gd name="connsiteX2" fmla="*/ 3807725 w 3807725"/>
              <a:gd name="connsiteY2" fmla="*/ 1965301 h 1965301"/>
              <a:gd name="connsiteX0" fmla="*/ 0 w 3807725"/>
              <a:gd name="connsiteY0" fmla="*/ 1924360 h 1965303"/>
              <a:gd name="connsiteX1" fmla="*/ 1992573 w 3807725"/>
              <a:gd name="connsiteY1" fmla="*/ 25 h 1965303"/>
              <a:gd name="connsiteX2" fmla="*/ 3807725 w 3807725"/>
              <a:gd name="connsiteY2" fmla="*/ 1965303 h 1965303"/>
              <a:gd name="connsiteX0" fmla="*/ 0 w 3784113"/>
              <a:gd name="connsiteY0" fmla="*/ 1951633 h 1965281"/>
              <a:gd name="connsiteX1" fmla="*/ 1968961 w 3784113"/>
              <a:gd name="connsiteY1" fmla="*/ 3 h 1965281"/>
              <a:gd name="connsiteX2" fmla="*/ 3784113 w 3784113"/>
              <a:gd name="connsiteY2" fmla="*/ 1965281 h 1965281"/>
              <a:gd name="connsiteX0" fmla="*/ 0 w 3784113"/>
              <a:gd name="connsiteY0" fmla="*/ 1965277 h 1965278"/>
              <a:gd name="connsiteX1" fmla="*/ 1968961 w 3784113"/>
              <a:gd name="connsiteY1" fmla="*/ 0 h 1965278"/>
              <a:gd name="connsiteX2" fmla="*/ 3784113 w 3784113"/>
              <a:gd name="connsiteY2" fmla="*/ 1965278 h 1965278"/>
              <a:gd name="connsiteX0" fmla="*/ 0 w 3784113"/>
              <a:gd name="connsiteY0" fmla="*/ 1965277 h 1965278"/>
              <a:gd name="connsiteX1" fmla="*/ 1968961 w 3784113"/>
              <a:gd name="connsiteY1" fmla="*/ 0 h 1965278"/>
              <a:gd name="connsiteX2" fmla="*/ 3784113 w 3784113"/>
              <a:gd name="connsiteY2" fmla="*/ 1965278 h 1965278"/>
              <a:gd name="connsiteX0" fmla="*/ 0 w 3784113"/>
              <a:gd name="connsiteY0" fmla="*/ 1965277 h 1965278"/>
              <a:gd name="connsiteX1" fmla="*/ 1968961 w 3784113"/>
              <a:gd name="connsiteY1" fmla="*/ 0 h 1965278"/>
              <a:gd name="connsiteX2" fmla="*/ 3784113 w 3784113"/>
              <a:gd name="connsiteY2" fmla="*/ 1965278 h 1965278"/>
              <a:gd name="connsiteX0" fmla="*/ 0 w 3784113"/>
              <a:gd name="connsiteY0" fmla="*/ 1965277 h 1965278"/>
              <a:gd name="connsiteX1" fmla="*/ 1968961 w 3784113"/>
              <a:gd name="connsiteY1" fmla="*/ 0 h 1965278"/>
              <a:gd name="connsiteX2" fmla="*/ 3784113 w 3784113"/>
              <a:gd name="connsiteY2" fmla="*/ 1965278 h 1965278"/>
            </a:gdLst>
            <a:ahLst/>
            <a:cxnLst>
              <a:cxn ang="0">
                <a:pos x="connsiteX0" y="connsiteY0"/>
              </a:cxn>
              <a:cxn ang="0">
                <a:pos x="connsiteX1" y="connsiteY1"/>
              </a:cxn>
              <a:cxn ang="0">
                <a:pos x="connsiteX2" y="connsiteY2"/>
              </a:cxn>
            </a:cxnLst>
            <a:rect l="l" t="t" r="r" b="b"/>
            <a:pathLst>
              <a:path w="3784113" h="1965278">
                <a:moveTo>
                  <a:pt x="0" y="1965277"/>
                </a:moveTo>
                <a:cubicBezTo>
                  <a:pt x="234630" y="1392071"/>
                  <a:pt x="724317" y="0"/>
                  <a:pt x="1968961" y="0"/>
                </a:cubicBezTo>
                <a:cubicBezTo>
                  <a:pt x="3213605" y="0"/>
                  <a:pt x="3584157" y="1405720"/>
                  <a:pt x="3784113" y="1965278"/>
                </a:cubicBezTo>
              </a:path>
            </a:pathLst>
          </a:custGeom>
          <a:noFill/>
          <a:ln w="63500">
            <a:solidFill>
              <a:schemeClr val="bg1">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32" name="Freeform 31"/>
          <p:cNvSpPr/>
          <p:nvPr/>
        </p:nvSpPr>
        <p:spPr>
          <a:xfrm flipH="1">
            <a:off x="373063" y="3441700"/>
            <a:ext cx="6223000" cy="2825750"/>
          </a:xfrm>
          <a:custGeom>
            <a:avLst/>
            <a:gdLst>
              <a:gd name="connsiteX0" fmla="*/ 0 w 3807725"/>
              <a:gd name="connsiteY0" fmla="*/ 1924370 h 1965313"/>
              <a:gd name="connsiteX1" fmla="*/ 1992573 w 3807725"/>
              <a:gd name="connsiteY1" fmla="*/ 35 h 1965313"/>
              <a:gd name="connsiteX2" fmla="*/ 3807725 w 3807725"/>
              <a:gd name="connsiteY2" fmla="*/ 1965313 h 1965313"/>
              <a:gd name="connsiteX0" fmla="*/ 0 w 3807725"/>
              <a:gd name="connsiteY0" fmla="*/ 1924370 h 1965313"/>
              <a:gd name="connsiteX1" fmla="*/ 1992573 w 3807725"/>
              <a:gd name="connsiteY1" fmla="*/ 35 h 1965313"/>
              <a:gd name="connsiteX2" fmla="*/ 3807725 w 3807725"/>
              <a:gd name="connsiteY2" fmla="*/ 1965313 h 1965313"/>
              <a:gd name="connsiteX0" fmla="*/ 0 w 3807725"/>
              <a:gd name="connsiteY0" fmla="*/ 1924370 h 1965313"/>
              <a:gd name="connsiteX1" fmla="*/ 1992573 w 3807725"/>
              <a:gd name="connsiteY1" fmla="*/ 35 h 1965313"/>
              <a:gd name="connsiteX2" fmla="*/ 3807725 w 3807725"/>
              <a:gd name="connsiteY2" fmla="*/ 1965313 h 1965313"/>
              <a:gd name="connsiteX0" fmla="*/ 0 w 3807725"/>
              <a:gd name="connsiteY0" fmla="*/ 1924362 h 1965305"/>
              <a:gd name="connsiteX1" fmla="*/ 1992573 w 3807725"/>
              <a:gd name="connsiteY1" fmla="*/ 27 h 1965305"/>
              <a:gd name="connsiteX2" fmla="*/ 3807725 w 3807725"/>
              <a:gd name="connsiteY2" fmla="*/ 1965305 h 1965305"/>
              <a:gd name="connsiteX0" fmla="*/ 0 w 3807725"/>
              <a:gd name="connsiteY0" fmla="*/ 1924362 h 1965305"/>
              <a:gd name="connsiteX1" fmla="*/ 1992573 w 3807725"/>
              <a:gd name="connsiteY1" fmla="*/ 27 h 1965305"/>
              <a:gd name="connsiteX2" fmla="*/ 3807725 w 3807725"/>
              <a:gd name="connsiteY2" fmla="*/ 1965305 h 1965305"/>
              <a:gd name="connsiteX0" fmla="*/ 0 w 3807725"/>
              <a:gd name="connsiteY0" fmla="*/ 1924361 h 1965304"/>
              <a:gd name="connsiteX1" fmla="*/ 1992573 w 3807725"/>
              <a:gd name="connsiteY1" fmla="*/ 26 h 1965304"/>
              <a:gd name="connsiteX2" fmla="*/ 3807725 w 3807725"/>
              <a:gd name="connsiteY2" fmla="*/ 1965304 h 1965304"/>
              <a:gd name="connsiteX0" fmla="*/ 0 w 3807725"/>
              <a:gd name="connsiteY0" fmla="*/ 1924358 h 1965301"/>
              <a:gd name="connsiteX1" fmla="*/ 1992573 w 3807725"/>
              <a:gd name="connsiteY1" fmla="*/ 23 h 1965301"/>
              <a:gd name="connsiteX2" fmla="*/ 3807725 w 3807725"/>
              <a:gd name="connsiteY2" fmla="*/ 1965301 h 1965301"/>
              <a:gd name="connsiteX0" fmla="*/ 0 w 3807725"/>
              <a:gd name="connsiteY0" fmla="*/ 1924360 h 1965303"/>
              <a:gd name="connsiteX1" fmla="*/ 1992573 w 3807725"/>
              <a:gd name="connsiteY1" fmla="*/ 25 h 1965303"/>
              <a:gd name="connsiteX2" fmla="*/ 3807725 w 3807725"/>
              <a:gd name="connsiteY2" fmla="*/ 1965303 h 1965303"/>
              <a:gd name="connsiteX0" fmla="*/ 0 w 3784113"/>
              <a:gd name="connsiteY0" fmla="*/ 1951633 h 1965281"/>
              <a:gd name="connsiteX1" fmla="*/ 1968961 w 3784113"/>
              <a:gd name="connsiteY1" fmla="*/ 3 h 1965281"/>
              <a:gd name="connsiteX2" fmla="*/ 3784113 w 3784113"/>
              <a:gd name="connsiteY2" fmla="*/ 1965281 h 1965281"/>
              <a:gd name="connsiteX0" fmla="*/ 0 w 3784113"/>
              <a:gd name="connsiteY0" fmla="*/ 1965277 h 1965278"/>
              <a:gd name="connsiteX1" fmla="*/ 1968961 w 3784113"/>
              <a:gd name="connsiteY1" fmla="*/ 0 h 1965278"/>
              <a:gd name="connsiteX2" fmla="*/ 3784113 w 3784113"/>
              <a:gd name="connsiteY2" fmla="*/ 1965278 h 1965278"/>
              <a:gd name="connsiteX0" fmla="*/ 0 w 3784113"/>
              <a:gd name="connsiteY0" fmla="*/ 1965277 h 1965278"/>
              <a:gd name="connsiteX1" fmla="*/ 1968961 w 3784113"/>
              <a:gd name="connsiteY1" fmla="*/ 0 h 1965278"/>
              <a:gd name="connsiteX2" fmla="*/ 3784113 w 3784113"/>
              <a:gd name="connsiteY2" fmla="*/ 1965278 h 1965278"/>
              <a:gd name="connsiteX0" fmla="*/ 0 w 3784113"/>
              <a:gd name="connsiteY0" fmla="*/ 1965277 h 1965278"/>
              <a:gd name="connsiteX1" fmla="*/ 1968961 w 3784113"/>
              <a:gd name="connsiteY1" fmla="*/ 0 h 1965278"/>
              <a:gd name="connsiteX2" fmla="*/ 3784113 w 3784113"/>
              <a:gd name="connsiteY2" fmla="*/ 1965278 h 1965278"/>
              <a:gd name="connsiteX0" fmla="*/ 0 w 3784113"/>
              <a:gd name="connsiteY0" fmla="*/ 1965277 h 1965278"/>
              <a:gd name="connsiteX1" fmla="*/ 1968961 w 3784113"/>
              <a:gd name="connsiteY1" fmla="*/ 0 h 1965278"/>
              <a:gd name="connsiteX2" fmla="*/ 3784113 w 3784113"/>
              <a:gd name="connsiteY2" fmla="*/ 1965278 h 1965278"/>
            </a:gdLst>
            <a:ahLst/>
            <a:cxnLst>
              <a:cxn ang="0">
                <a:pos x="connsiteX0" y="connsiteY0"/>
              </a:cxn>
              <a:cxn ang="0">
                <a:pos x="connsiteX1" y="connsiteY1"/>
              </a:cxn>
              <a:cxn ang="0">
                <a:pos x="connsiteX2" y="connsiteY2"/>
              </a:cxn>
            </a:cxnLst>
            <a:rect l="l" t="t" r="r" b="b"/>
            <a:pathLst>
              <a:path w="3784113" h="1965278">
                <a:moveTo>
                  <a:pt x="0" y="1965277"/>
                </a:moveTo>
                <a:cubicBezTo>
                  <a:pt x="234630" y="1392071"/>
                  <a:pt x="724317" y="0"/>
                  <a:pt x="1968961" y="0"/>
                </a:cubicBezTo>
                <a:cubicBezTo>
                  <a:pt x="3213605" y="0"/>
                  <a:pt x="3584157" y="1405720"/>
                  <a:pt x="3784113" y="1965278"/>
                </a:cubicBezTo>
              </a:path>
            </a:pathLst>
          </a:cu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33" name="Freeform 32"/>
          <p:cNvSpPr/>
          <p:nvPr/>
        </p:nvSpPr>
        <p:spPr>
          <a:xfrm flipH="1">
            <a:off x="4654550" y="3284538"/>
            <a:ext cx="4822825" cy="2982912"/>
          </a:xfrm>
          <a:custGeom>
            <a:avLst/>
            <a:gdLst>
              <a:gd name="connsiteX0" fmla="*/ 0 w 3807725"/>
              <a:gd name="connsiteY0" fmla="*/ 1924370 h 1965313"/>
              <a:gd name="connsiteX1" fmla="*/ 1992573 w 3807725"/>
              <a:gd name="connsiteY1" fmla="*/ 35 h 1965313"/>
              <a:gd name="connsiteX2" fmla="*/ 3807725 w 3807725"/>
              <a:gd name="connsiteY2" fmla="*/ 1965313 h 1965313"/>
              <a:gd name="connsiteX0" fmla="*/ 0 w 3807725"/>
              <a:gd name="connsiteY0" fmla="*/ 1924370 h 1965313"/>
              <a:gd name="connsiteX1" fmla="*/ 1992573 w 3807725"/>
              <a:gd name="connsiteY1" fmla="*/ 35 h 1965313"/>
              <a:gd name="connsiteX2" fmla="*/ 3807725 w 3807725"/>
              <a:gd name="connsiteY2" fmla="*/ 1965313 h 1965313"/>
              <a:gd name="connsiteX0" fmla="*/ 0 w 3807725"/>
              <a:gd name="connsiteY0" fmla="*/ 1924370 h 1965313"/>
              <a:gd name="connsiteX1" fmla="*/ 1992573 w 3807725"/>
              <a:gd name="connsiteY1" fmla="*/ 35 h 1965313"/>
              <a:gd name="connsiteX2" fmla="*/ 3807725 w 3807725"/>
              <a:gd name="connsiteY2" fmla="*/ 1965313 h 1965313"/>
              <a:gd name="connsiteX0" fmla="*/ 0 w 3807725"/>
              <a:gd name="connsiteY0" fmla="*/ 1924362 h 1965305"/>
              <a:gd name="connsiteX1" fmla="*/ 1992573 w 3807725"/>
              <a:gd name="connsiteY1" fmla="*/ 27 h 1965305"/>
              <a:gd name="connsiteX2" fmla="*/ 3807725 w 3807725"/>
              <a:gd name="connsiteY2" fmla="*/ 1965305 h 1965305"/>
              <a:gd name="connsiteX0" fmla="*/ 0 w 3807725"/>
              <a:gd name="connsiteY0" fmla="*/ 1924362 h 1965305"/>
              <a:gd name="connsiteX1" fmla="*/ 1992573 w 3807725"/>
              <a:gd name="connsiteY1" fmla="*/ 27 h 1965305"/>
              <a:gd name="connsiteX2" fmla="*/ 3807725 w 3807725"/>
              <a:gd name="connsiteY2" fmla="*/ 1965305 h 1965305"/>
              <a:gd name="connsiteX0" fmla="*/ 0 w 3807725"/>
              <a:gd name="connsiteY0" fmla="*/ 1924361 h 1965304"/>
              <a:gd name="connsiteX1" fmla="*/ 1992573 w 3807725"/>
              <a:gd name="connsiteY1" fmla="*/ 26 h 1965304"/>
              <a:gd name="connsiteX2" fmla="*/ 3807725 w 3807725"/>
              <a:gd name="connsiteY2" fmla="*/ 1965304 h 1965304"/>
              <a:gd name="connsiteX0" fmla="*/ 0 w 3807725"/>
              <a:gd name="connsiteY0" fmla="*/ 1924358 h 1965301"/>
              <a:gd name="connsiteX1" fmla="*/ 1992573 w 3807725"/>
              <a:gd name="connsiteY1" fmla="*/ 23 h 1965301"/>
              <a:gd name="connsiteX2" fmla="*/ 3807725 w 3807725"/>
              <a:gd name="connsiteY2" fmla="*/ 1965301 h 1965301"/>
              <a:gd name="connsiteX0" fmla="*/ 0 w 3807725"/>
              <a:gd name="connsiteY0" fmla="*/ 1924360 h 1965303"/>
              <a:gd name="connsiteX1" fmla="*/ 1992573 w 3807725"/>
              <a:gd name="connsiteY1" fmla="*/ 25 h 1965303"/>
              <a:gd name="connsiteX2" fmla="*/ 3807725 w 3807725"/>
              <a:gd name="connsiteY2" fmla="*/ 1965303 h 1965303"/>
              <a:gd name="connsiteX0" fmla="*/ 0 w 3784113"/>
              <a:gd name="connsiteY0" fmla="*/ 1951633 h 1965281"/>
              <a:gd name="connsiteX1" fmla="*/ 1968961 w 3784113"/>
              <a:gd name="connsiteY1" fmla="*/ 3 h 1965281"/>
              <a:gd name="connsiteX2" fmla="*/ 3784113 w 3784113"/>
              <a:gd name="connsiteY2" fmla="*/ 1965281 h 1965281"/>
              <a:gd name="connsiteX0" fmla="*/ 0 w 3784113"/>
              <a:gd name="connsiteY0" fmla="*/ 1965277 h 1965278"/>
              <a:gd name="connsiteX1" fmla="*/ 1968961 w 3784113"/>
              <a:gd name="connsiteY1" fmla="*/ 0 h 1965278"/>
              <a:gd name="connsiteX2" fmla="*/ 3784113 w 3784113"/>
              <a:gd name="connsiteY2" fmla="*/ 1965278 h 1965278"/>
              <a:gd name="connsiteX0" fmla="*/ 0 w 3784113"/>
              <a:gd name="connsiteY0" fmla="*/ 1965277 h 1965278"/>
              <a:gd name="connsiteX1" fmla="*/ 1968961 w 3784113"/>
              <a:gd name="connsiteY1" fmla="*/ 0 h 1965278"/>
              <a:gd name="connsiteX2" fmla="*/ 3784113 w 3784113"/>
              <a:gd name="connsiteY2" fmla="*/ 1965278 h 1965278"/>
              <a:gd name="connsiteX0" fmla="*/ 0 w 3784113"/>
              <a:gd name="connsiteY0" fmla="*/ 1965277 h 1965278"/>
              <a:gd name="connsiteX1" fmla="*/ 1968961 w 3784113"/>
              <a:gd name="connsiteY1" fmla="*/ 0 h 1965278"/>
              <a:gd name="connsiteX2" fmla="*/ 3784113 w 3784113"/>
              <a:gd name="connsiteY2" fmla="*/ 1965278 h 1965278"/>
              <a:gd name="connsiteX0" fmla="*/ 0 w 3784113"/>
              <a:gd name="connsiteY0" fmla="*/ 1965277 h 1965278"/>
              <a:gd name="connsiteX1" fmla="*/ 1968961 w 3784113"/>
              <a:gd name="connsiteY1" fmla="*/ 0 h 1965278"/>
              <a:gd name="connsiteX2" fmla="*/ 3784113 w 3784113"/>
              <a:gd name="connsiteY2" fmla="*/ 1965278 h 1965278"/>
            </a:gdLst>
            <a:ahLst/>
            <a:cxnLst>
              <a:cxn ang="0">
                <a:pos x="connsiteX0" y="connsiteY0"/>
              </a:cxn>
              <a:cxn ang="0">
                <a:pos x="connsiteX1" y="connsiteY1"/>
              </a:cxn>
              <a:cxn ang="0">
                <a:pos x="connsiteX2" y="connsiteY2"/>
              </a:cxn>
            </a:cxnLst>
            <a:rect l="l" t="t" r="r" b="b"/>
            <a:pathLst>
              <a:path w="3784113" h="1965278">
                <a:moveTo>
                  <a:pt x="0" y="1965277"/>
                </a:moveTo>
                <a:cubicBezTo>
                  <a:pt x="234630" y="1392071"/>
                  <a:pt x="724317" y="0"/>
                  <a:pt x="1968961" y="0"/>
                </a:cubicBezTo>
                <a:cubicBezTo>
                  <a:pt x="3213605" y="0"/>
                  <a:pt x="3584157" y="1405720"/>
                  <a:pt x="3784113" y="1965278"/>
                </a:cubicBezTo>
              </a:path>
            </a:pathLst>
          </a:cu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34" name="Rectangle 33"/>
          <p:cNvSpPr/>
          <p:nvPr/>
        </p:nvSpPr>
        <p:spPr>
          <a:xfrm flipH="1">
            <a:off x="6215063" y="4081463"/>
            <a:ext cx="457200" cy="457200"/>
          </a:xfrm>
          <a:prstGeom prst="rect">
            <a:avLst/>
          </a:prstGeom>
          <a:solidFill>
            <a:schemeClr val="tx2"/>
          </a:solidFill>
          <a:ln w="635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R</a:t>
            </a:r>
          </a:p>
        </p:txBody>
      </p:sp>
      <p:sp>
        <p:nvSpPr>
          <p:cNvPr id="35" name="Rectangle 34"/>
          <p:cNvSpPr/>
          <p:nvPr/>
        </p:nvSpPr>
        <p:spPr>
          <a:xfrm flipH="1">
            <a:off x="5367338" y="4618038"/>
            <a:ext cx="457200" cy="457200"/>
          </a:xfrm>
          <a:prstGeom prst="rect">
            <a:avLst/>
          </a:prstGeom>
          <a:solidFill>
            <a:schemeClr val="accent2"/>
          </a:solidFill>
          <a:ln w="635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P</a:t>
            </a:r>
          </a:p>
        </p:txBody>
      </p:sp>
      <p:sp>
        <p:nvSpPr>
          <p:cNvPr id="36" name="Rectangle 35"/>
          <p:cNvSpPr/>
          <p:nvPr/>
        </p:nvSpPr>
        <p:spPr>
          <a:xfrm flipH="1">
            <a:off x="4760913" y="5751513"/>
            <a:ext cx="457200" cy="457200"/>
          </a:xfrm>
          <a:prstGeom prst="rect">
            <a:avLst/>
          </a:prstGeom>
          <a:solidFill>
            <a:schemeClr val="tx2"/>
          </a:solidFill>
          <a:ln w="635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R</a:t>
            </a:r>
          </a:p>
        </p:txBody>
      </p:sp>
      <p:sp>
        <p:nvSpPr>
          <p:cNvPr id="37" name="Rectangle 36"/>
          <p:cNvSpPr/>
          <p:nvPr/>
        </p:nvSpPr>
        <p:spPr>
          <a:xfrm flipH="1">
            <a:off x="6443663" y="5451475"/>
            <a:ext cx="457200" cy="457200"/>
          </a:xfrm>
          <a:prstGeom prst="rect">
            <a:avLst/>
          </a:prstGeom>
          <a:solidFill>
            <a:schemeClr val="accent2"/>
          </a:solidFill>
          <a:ln w="635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P</a:t>
            </a:r>
          </a:p>
        </p:txBody>
      </p:sp>
      <p:sp>
        <p:nvSpPr>
          <p:cNvPr id="38" name="Oval 37"/>
          <p:cNvSpPr/>
          <p:nvPr/>
        </p:nvSpPr>
        <p:spPr>
          <a:xfrm flipH="1">
            <a:off x="2020888" y="4081463"/>
            <a:ext cx="457200" cy="457200"/>
          </a:xfrm>
          <a:prstGeom prst="ellipse">
            <a:avLst/>
          </a:prstGeom>
          <a:solidFill>
            <a:schemeClr val="bg1"/>
          </a:solidFill>
          <a:ln w="635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B050"/>
                </a:solidFill>
                <a:effectLst/>
                <a:uLnTx/>
                <a:uFillTx/>
                <a:latin typeface="Calibri"/>
                <a:ea typeface="+mn-ea"/>
                <a:cs typeface="+mn-cs"/>
              </a:rPr>
              <a:t>R</a:t>
            </a:r>
          </a:p>
        </p:txBody>
      </p:sp>
      <p:sp>
        <p:nvSpPr>
          <p:cNvPr id="39" name="Oval 38"/>
          <p:cNvSpPr/>
          <p:nvPr/>
        </p:nvSpPr>
        <p:spPr>
          <a:xfrm flipH="1">
            <a:off x="1171575" y="4622800"/>
            <a:ext cx="457200" cy="457200"/>
          </a:xfrm>
          <a:prstGeom prst="ellipse">
            <a:avLst/>
          </a:prstGeom>
          <a:solidFill>
            <a:schemeClr val="bg1"/>
          </a:solidFill>
          <a:ln w="635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a:ea typeface="+mn-ea"/>
                <a:cs typeface="+mn-cs"/>
              </a:rPr>
              <a:t>P</a:t>
            </a:r>
          </a:p>
        </p:txBody>
      </p:sp>
      <p:sp>
        <p:nvSpPr>
          <p:cNvPr id="40" name="Oval 39"/>
          <p:cNvSpPr/>
          <p:nvPr/>
        </p:nvSpPr>
        <p:spPr>
          <a:xfrm flipH="1">
            <a:off x="566738" y="5751513"/>
            <a:ext cx="457200" cy="457200"/>
          </a:xfrm>
          <a:prstGeom prst="ellipse">
            <a:avLst/>
          </a:prstGeom>
          <a:solidFill>
            <a:schemeClr val="bg1"/>
          </a:solidFill>
          <a:ln w="635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B050"/>
                </a:solidFill>
                <a:effectLst/>
                <a:uLnTx/>
                <a:uFillTx/>
                <a:latin typeface="Calibri"/>
                <a:ea typeface="+mn-ea"/>
                <a:cs typeface="+mn-cs"/>
              </a:rPr>
              <a:t>R</a:t>
            </a:r>
          </a:p>
        </p:txBody>
      </p:sp>
      <p:sp>
        <p:nvSpPr>
          <p:cNvPr id="41" name="Oval 40"/>
          <p:cNvSpPr/>
          <p:nvPr/>
        </p:nvSpPr>
        <p:spPr>
          <a:xfrm flipH="1">
            <a:off x="2246313" y="5451475"/>
            <a:ext cx="457200" cy="457200"/>
          </a:xfrm>
          <a:prstGeom prst="ellipse">
            <a:avLst/>
          </a:prstGeom>
          <a:solidFill>
            <a:schemeClr val="bg1"/>
          </a:solidFill>
          <a:ln w="635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a:ea typeface="+mn-ea"/>
                <a:cs typeface="+mn-cs"/>
              </a:rPr>
              <a:t>P</a:t>
            </a:r>
          </a:p>
        </p:txBody>
      </p:sp>
      <p:cxnSp>
        <p:nvCxnSpPr>
          <p:cNvPr id="28" name="Straight Arrow Connector 27"/>
          <p:cNvCxnSpPr/>
          <p:nvPr/>
        </p:nvCxnSpPr>
        <p:spPr>
          <a:xfrm flipV="1">
            <a:off x="87313" y="1912938"/>
            <a:ext cx="0" cy="4354512"/>
          </a:xfrm>
          <a:prstGeom prst="straightConnector1">
            <a:avLst/>
          </a:prstGeom>
          <a:ln w="635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53975" y="6267450"/>
            <a:ext cx="9090025" cy="0"/>
          </a:xfrm>
          <a:prstGeom prst="straightConnector1">
            <a:avLst/>
          </a:prstGeom>
          <a:ln w="635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 name="Rounded Rectangle 7"/>
          <p:cNvSpPr/>
          <p:nvPr/>
        </p:nvSpPr>
        <p:spPr>
          <a:xfrm>
            <a:off x="727075" y="1628775"/>
            <a:ext cx="7854950" cy="746125"/>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Disturb-prone cells have higher threshold voltages</a:t>
            </a:r>
          </a:p>
        </p:txBody>
      </p:sp>
      <p:sp>
        <p:nvSpPr>
          <p:cNvPr id="44" name="Rounded Rectangle 43"/>
          <p:cNvSpPr/>
          <p:nvPr/>
        </p:nvSpPr>
        <p:spPr>
          <a:xfrm>
            <a:off x="727075" y="2460625"/>
            <a:ext cx="7854950" cy="746125"/>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Disturb-resistant cells have lower threshold voltages</a:t>
            </a:r>
          </a:p>
        </p:txBody>
      </p:sp>
      <p:sp>
        <p:nvSpPr>
          <p:cNvPr id="46" name="Rectangle 45"/>
          <p:cNvSpPr/>
          <p:nvPr/>
        </p:nvSpPr>
        <p:spPr>
          <a:xfrm>
            <a:off x="763588" y="1114425"/>
            <a:ext cx="3732212" cy="522288"/>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800" b="0" i="0" u="none" strike="noStrike" kern="1200" cap="none" spc="0" normalizeH="0" baseline="0" noProof="0" dirty="0">
                <a:ln>
                  <a:noFill/>
                </a:ln>
                <a:solidFill>
                  <a:srgbClr val="0000FF"/>
                </a:solidFill>
                <a:effectLst/>
                <a:uLnTx/>
                <a:uFillTx/>
                <a:latin typeface="Calibri"/>
                <a:ea typeface="Dotum" pitchFamily="34" charset="-127"/>
                <a:cs typeface="+mn-cs"/>
              </a:rPr>
              <a:t>After 250K read disturbs:</a:t>
            </a:r>
            <a:endParaRPr kumimoji="0" lang="ko-KR" altLang="ko-KR" sz="2800" b="0" i="0" u="none" strike="noStrike" kern="1200" cap="none" spc="0" normalizeH="0" baseline="0" noProof="0" dirty="0">
              <a:ln>
                <a:noFill/>
              </a:ln>
              <a:solidFill>
                <a:srgbClr val="0000FF"/>
              </a:solidFill>
              <a:effectLst/>
              <a:uLnTx/>
              <a:uFillTx/>
              <a:latin typeface="Calibri"/>
              <a:ea typeface="Dotum" pitchFamily="34" charset="-127"/>
              <a:cs typeface="+mn-cs"/>
            </a:endParaRPr>
          </a:p>
        </p:txBody>
      </p:sp>
      <p:sp>
        <p:nvSpPr>
          <p:cNvPr id="5" name="Freeform 4"/>
          <p:cNvSpPr/>
          <p:nvPr/>
        </p:nvSpPr>
        <p:spPr>
          <a:xfrm>
            <a:off x="3667125" y="4518025"/>
            <a:ext cx="2532063" cy="1685925"/>
          </a:xfrm>
          <a:custGeom>
            <a:avLst/>
            <a:gdLst>
              <a:gd name="connsiteX0" fmla="*/ 843708 w 2531414"/>
              <a:gd name="connsiteY0" fmla="*/ 69135 h 1685549"/>
              <a:gd name="connsiteX1" fmla="*/ 20748 w 2531414"/>
              <a:gd name="connsiteY1" fmla="*/ 114855 h 1685549"/>
              <a:gd name="connsiteX2" fmla="*/ 340788 w 2531414"/>
              <a:gd name="connsiteY2" fmla="*/ 770175 h 1685549"/>
              <a:gd name="connsiteX3" fmla="*/ 1346628 w 2531414"/>
              <a:gd name="connsiteY3" fmla="*/ 876855 h 1685549"/>
              <a:gd name="connsiteX4" fmla="*/ 2001948 w 2531414"/>
              <a:gd name="connsiteY4" fmla="*/ 1593135 h 1685549"/>
              <a:gd name="connsiteX5" fmla="*/ 2474388 w 2531414"/>
              <a:gd name="connsiteY5" fmla="*/ 1593135 h 1685549"/>
              <a:gd name="connsiteX6" fmla="*/ 2337228 w 2531414"/>
              <a:gd name="connsiteY6" fmla="*/ 831135 h 1685549"/>
              <a:gd name="connsiteX7" fmla="*/ 843708 w 2531414"/>
              <a:gd name="connsiteY7" fmla="*/ 69135 h 1685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31414" h="1685549">
                <a:moveTo>
                  <a:pt x="843708" y="69135"/>
                </a:moveTo>
                <a:cubicBezTo>
                  <a:pt x="457628" y="-50245"/>
                  <a:pt x="104568" y="-1985"/>
                  <a:pt x="20748" y="114855"/>
                </a:cubicBezTo>
                <a:cubicBezTo>
                  <a:pt x="-63072" y="231695"/>
                  <a:pt x="119808" y="643175"/>
                  <a:pt x="340788" y="770175"/>
                </a:cubicBezTo>
                <a:cubicBezTo>
                  <a:pt x="561768" y="897175"/>
                  <a:pt x="1069768" y="739695"/>
                  <a:pt x="1346628" y="876855"/>
                </a:cubicBezTo>
                <a:cubicBezTo>
                  <a:pt x="1623488" y="1014015"/>
                  <a:pt x="1813988" y="1473755"/>
                  <a:pt x="2001948" y="1593135"/>
                </a:cubicBezTo>
                <a:cubicBezTo>
                  <a:pt x="2189908" y="1712515"/>
                  <a:pt x="2418508" y="1720135"/>
                  <a:pt x="2474388" y="1593135"/>
                </a:cubicBezTo>
                <a:cubicBezTo>
                  <a:pt x="2530268" y="1466135"/>
                  <a:pt x="2614088" y="1080055"/>
                  <a:pt x="2337228" y="831135"/>
                </a:cubicBezTo>
                <a:cubicBezTo>
                  <a:pt x="2060368" y="582215"/>
                  <a:pt x="1229788" y="188515"/>
                  <a:pt x="843708" y="69135"/>
                </a:cubicBezTo>
                <a:close/>
              </a:path>
            </a:pathLst>
          </a:cu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TextBox 5"/>
          <p:cNvSpPr txBox="1"/>
          <p:nvPr/>
        </p:nvSpPr>
        <p:spPr>
          <a:xfrm>
            <a:off x="2236788" y="5195888"/>
            <a:ext cx="2362200" cy="954087"/>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Calibri"/>
                <a:ea typeface="+mn-ea"/>
                <a:cs typeface="+mn-cs"/>
              </a:rPr>
              <a:t>Disturb-prone</a:t>
            </a:r>
            <a:br>
              <a:rPr kumimoji="0" lang="en-US" sz="2800" b="0" i="0" u="none" strike="noStrike" kern="1200" cap="none" spc="0" normalizeH="0" baseline="0" noProof="0" dirty="0">
                <a:ln>
                  <a:noFill/>
                </a:ln>
                <a:solidFill>
                  <a:srgbClr val="FF0000"/>
                </a:solidFill>
                <a:effectLst/>
                <a:uLnTx/>
                <a:uFillTx/>
                <a:latin typeface="Calibri"/>
                <a:ea typeface="+mn-ea"/>
                <a:cs typeface="+mn-cs"/>
              </a:rPr>
            </a:br>
            <a:r>
              <a:rPr kumimoji="0" lang="en-US" sz="2800" b="0" i="0" u="none" strike="noStrike" kern="1200" cap="none" spc="0" normalizeH="0" baseline="0" noProof="0" dirty="0">
                <a:ln>
                  <a:noFill/>
                </a:ln>
                <a:solidFill>
                  <a:srgbClr val="FF0000"/>
                </a:solidFill>
                <a:effectLst/>
                <a:uLnTx/>
                <a:uFillTx/>
                <a:latin typeface="Calibri"/>
                <a:ea typeface="+mn-ea"/>
                <a:cs typeface="+mn-cs"/>
                <a:sym typeface="Wingdings" panose="05000000000000000000" pitchFamily="2" charset="2"/>
              </a:rPr>
              <a:t>ER state</a:t>
            </a:r>
            <a:endParaRPr kumimoji="0" lang="en-US" sz="2800" b="0" i="0" u="none" strike="noStrike" kern="1200" cap="none" spc="0" normalizeH="0" baseline="0" noProof="0" dirty="0">
              <a:ln>
                <a:noFill/>
              </a:ln>
              <a:solidFill>
                <a:srgbClr val="FF0000"/>
              </a:solidFill>
              <a:effectLst/>
              <a:uLnTx/>
              <a:uFillTx/>
              <a:latin typeface="Calibri"/>
              <a:ea typeface="+mn-ea"/>
              <a:cs typeface="+mn-cs"/>
            </a:endParaRPr>
          </a:p>
        </p:txBody>
      </p:sp>
      <p:sp>
        <p:nvSpPr>
          <p:cNvPr id="7" name="Freeform 6"/>
          <p:cNvSpPr/>
          <p:nvPr/>
        </p:nvSpPr>
        <p:spPr>
          <a:xfrm>
            <a:off x="4443413" y="3775075"/>
            <a:ext cx="2495550" cy="2778125"/>
          </a:xfrm>
          <a:custGeom>
            <a:avLst/>
            <a:gdLst>
              <a:gd name="connsiteX0" fmla="*/ 327003 w 2496268"/>
              <a:gd name="connsiteY0" fmla="*/ 2640887 h 2778119"/>
              <a:gd name="connsiteX1" fmla="*/ 67923 w 2496268"/>
              <a:gd name="connsiteY1" fmla="*/ 1741727 h 2778119"/>
              <a:gd name="connsiteX2" fmla="*/ 1546203 w 2496268"/>
              <a:gd name="connsiteY2" fmla="*/ 202487 h 2778119"/>
              <a:gd name="connsiteX3" fmla="*/ 2460603 w 2496268"/>
              <a:gd name="connsiteY3" fmla="*/ 126287 h 2778119"/>
              <a:gd name="connsiteX4" fmla="*/ 2216763 w 2496268"/>
              <a:gd name="connsiteY4" fmla="*/ 1208327 h 2778119"/>
              <a:gd name="connsiteX5" fmla="*/ 1348083 w 2496268"/>
              <a:gd name="connsiteY5" fmla="*/ 1360727 h 2778119"/>
              <a:gd name="connsiteX6" fmla="*/ 1028043 w 2496268"/>
              <a:gd name="connsiteY6" fmla="*/ 2640887 h 2778119"/>
              <a:gd name="connsiteX7" fmla="*/ 327003 w 2496268"/>
              <a:gd name="connsiteY7" fmla="*/ 2640887 h 277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96268" h="2778119">
                <a:moveTo>
                  <a:pt x="327003" y="2640887"/>
                </a:moveTo>
                <a:cubicBezTo>
                  <a:pt x="166983" y="2491027"/>
                  <a:pt x="-135277" y="2148127"/>
                  <a:pt x="67923" y="1741727"/>
                </a:cubicBezTo>
                <a:cubicBezTo>
                  <a:pt x="271123" y="1335327"/>
                  <a:pt x="1147423" y="471727"/>
                  <a:pt x="1546203" y="202487"/>
                </a:cubicBezTo>
                <a:cubicBezTo>
                  <a:pt x="1944983" y="-66753"/>
                  <a:pt x="2348843" y="-41353"/>
                  <a:pt x="2460603" y="126287"/>
                </a:cubicBezTo>
                <a:cubicBezTo>
                  <a:pt x="2572363" y="293927"/>
                  <a:pt x="2402183" y="1002587"/>
                  <a:pt x="2216763" y="1208327"/>
                </a:cubicBezTo>
                <a:cubicBezTo>
                  <a:pt x="2031343" y="1414067"/>
                  <a:pt x="1546203" y="1121967"/>
                  <a:pt x="1348083" y="1360727"/>
                </a:cubicBezTo>
                <a:cubicBezTo>
                  <a:pt x="1149963" y="1599487"/>
                  <a:pt x="1200763" y="2427527"/>
                  <a:pt x="1028043" y="2640887"/>
                </a:cubicBezTo>
                <a:cubicBezTo>
                  <a:pt x="855323" y="2854247"/>
                  <a:pt x="487023" y="2790747"/>
                  <a:pt x="327003" y="2640887"/>
                </a:cubicBezTo>
                <a:close/>
              </a:path>
            </a:pathLst>
          </a:cu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2" name="TextBox 41"/>
          <p:cNvSpPr txBox="1"/>
          <p:nvPr/>
        </p:nvSpPr>
        <p:spPr>
          <a:xfrm>
            <a:off x="6107113" y="5008563"/>
            <a:ext cx="2660650" cy="954087"/>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B050"/>
                </a:solidFill>
                <a:effectLst/>
                <a:uLnTx/>
                <a:uFillTx/>
                <a:latin typeface="Calibri"/>
                <a:ea typeface="+mn-ea"/>
                <a:cs typeface="+mn-cs"/>
              </a:rPr>
              <a:t>Disturb-resistant</a:t>
            </a:r>
            <a:br>
              <a:rPr kumimoji="0" lang="en-US" sz="2800" b="0" i="0" u="none" strike="noStrike" kern="1200" cap="none" spc="0" normalizeH="0" baseline="0" noProof="0" dirty="0">
                <a:ln>
                  <a:noFill/>
                </a:ln>
                <a:solidFill>
                  <a:srgbClr val="00B050"/>
                </a:solidFill>
                <a:effectLst/>
                <a:uLnTx/>
                <a:uFillTx/>
                <a:latin typeface="Calibri"/>
                <a:ea typeface="+mn-ea"/>
                <a:cs typeface="+mn-cs"/>
              </a:rPr>
            </a:br>
            <a:r>
              <a:rPr kumimoji="0" lang="en-US" sz="2800" b="0" i="0" u="none" strike="noStrike" kern="1200" cap="none" spc="0" normalizeH="0" baseline="0" noProof="0" dirty="0">
                <a:ln>
                  <a:noFill/>
                </a:ln>
                <a:solidFill>
                  <a:srgbClr val="00B050"/>
                </a:solidFill>
                <a:effectLst/>
                <a:uLnTx/>
                <a:uFillTx/>
                <a:latin typeface="Calibri"/>
                <a:ea typeface="+mn-ea"/>
                <a:cs typeface="+mn-cs"/>
                <a:sym typeface="Wingdings" panose="05000000000000000000" pitchFamily="2" charset="2"/>
              </a:rPr>
              <a:t>P1 state</a:t>
            </a:r>
            <a:endParaRPr kumimoji="0" lang="en-US" sz="2800" b="0" i="0" u="none" strike="noStrike" kern="1200" cap="none" spc="0" normalizeH="0" baseline="0" noProof="0" dirty="0">
              <a:ln>
                <a:noFill/>
              </a:ln>
              <a:solidFill>
                <a:srgbClr val="00B050"/>
              </a:solidFill>
              <a:effectLst/>
              <a:uLnTx/>
              <a:uFillTx/>
              <a:latin typeface="Calibri"/>
              <a:ea typeface="+mn-ea"/>
              <a:cs typeface="+mn-cs"/>
            </a:endParaRPr>
          </a:p>
        </p:txBody>
      </p:sp>
      <p:cxnSp>
        <p:nvCxnSpPr>
          <p:cNvPr id="10" name="Straight Connector 9"/>
          <p:cNvCxnSpPr/>
          <p:nvPr/>
        </p:nvCxnSpPr>
        <p:spPr>
          <a:xfrm>
            <a:off x="5383213" y="3284538"/>
            <a:ext cx="0" cy="2982912"/>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8919053"/>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par>
                          <p:cTn id="8" fill="hold" nodeType="afterGroup">
                            <p:stCondLst>
                              <p:cond delay="500"/>
                            </p:stCondLst>
                            <p:childTnLst>
                              <p:par>
                                <p:cTn id="9" presetID="42" presetClass="path" presetSubtype="0" accel="50000" decel="50000" fill="hold" grpId="0" nodeType="afterEffect">
                                  <p:stCondLst>
                                    <p:cond delay="0"/>
                                  </p:stCondLst>
                                  <p:childTnLst>
                                    <p:animMotion origin="layout" path="M 3.05556E-6 -2.22222E-6 L 0.025 -0.00764 " pathEditMode="relative" rAng="0" ptsTypes="AA">
                                      <p:cBhvr>
                                        <p:cTn id="10" dur="2000" fill="hold"/>
                                        <p:tgtEl>
                                          <p:spTgt spid="38"/>
                                        </p:tgtEl>
                                        <p:attrNameLst>
                                          <p:attrName>ppt_x</p:attrName>
                                          <p:attrName>ppt_y</p:attrName>
                                        </p:attrNameLst>
                                      </p:cBhvr>
                                      <p:rCtr x="1250" y="-394"/>
                                    </p:animMotion>
                                  </p:childTnLst>
                                </p:cTn>
                              </p:par>
                              <p:par>
                                <p:cTn id="11" presetID="42" presetClass="path" presetSubtype="0" accel="50000" decel="50000" fill="hold" grpId="0" nodeType="withEffect">
                                  <p:stCondLst>
                                    <p:cond delay="0"/>
                                  </p:stCondLst>
                                  <p:childTnLst>
                                    <p:animMotion origin="layout" path="M 5E-6 2.59259E-6 L 0.30556 0.00023 " pathEditMode="relative" rAng="0" ptsTypes="AA">
                                      <p:cBhvr>
                                        <p:cTn id="12" dur="2000" fill="hold"/>
                                        <p:tgtEl>
                                          <p:spTgt spid="39"/>
                                        </p:tgtEl>
                                        <p:attrNameLst>
                                          <p:attrName>ppt_x</p:attrName>
                                          <p:attrName>ppt_y</p:attrName>
                                        </p:attrNameLst>
                                      </p:cBhvr>
                                      <p:rCtr x="15278" y="0"/>
                                    </p:animMotion>
                                  </p:childTnLst>
                                </p:cTn>
                              </p:par>
                              <p:par>
                                <p:cTn id="13" presetID="42" presetClass="path" presetSubtype="0" accel="50000" decel="50000" fill="hold" grpId="0" nodeType="withEffect">
                                  <p:stCondLst>
                                    <p:cond delay="0"/>
                                  </p:stCondLst>
                                  <p:childTnLst>
                                    <p:animMotion origin="layout" path="M 8.33333E-7 -7.40741E-7 L 0.04132 -0.00949 " pathEditMode="relative" rAng="0" ptsTypes="AA">
                                      <p:cBhvr>
                                        <p:cTn id="14" dur="2000" fill="hold"/>
                                        <p:tgtEl>
                                          <p:spTgt spid="40"/>
                                        </p:tgtEl>
                                        <p:attrNameLst>
                                          <p:attrName>ppt_x</p:attrName>
                                          <p:attrName>ppt_y</p:attrName>
                                        </p:attrNameLst>
                                      </p:cBhvr>
                                      <p:rCtr x="2066" y="-486"/>
                                    </p:animMotion>
                                  </p:childTnLst>
                                </p:cTn>
                              </p:par>
                              <p:par>
                                <p:cTn id="15" presetID="42" presetClass="path" presetSubtype="0" accel="50000" decel="50000" fill="hold" grpId="0" nodeType="withEffect">
                                  <p:stCondLst>
                                    <p:cond delay="0"/>
                                  </p:stCondLst>
                                  <p:childTnLst>
                                    <p:animMotion origin="layout" path="M 2.77778E-7 -7.40741E-7 L 0.3684 -7.40741E-7 " pathEditMode="relative" rAng="0" ptsTypes="AA">
                                      <p:cBhvr>
                                        <p:cTn id="16" dur="2000" fill="hold"/>
                                        <p:tgtEl>
                                          <p:spTgt spid="41"/>
                                        </p:tgtEl>
                                        <p:attrNameLst>
                                          <p:attrName>ppt_x</p:attrName>
                                          <p:attrName>ppt_y</p:attrName>
                                        </p:attrNameLst>
                                      </p:cBhvr>
                                      <p:rCtr x="18420" y="0"/>
                                    </p:animMotion>
                                  </p:childTnLst>
                                </p:cTn>
                              </p:par>
                              <p:par>
                                <p:cTn id="17" presetID="42" presetClass="path" presetSubtype="0" accel="50000" decel="50000" fill="hold" grpId="0" nodeType="withEffect">
                                  <p:stCondLst>
                                    <p:cond delay="0"/>
                                  </p:stCondLst>
                                  <p:childTnLst>
                                    <p:animMotion origin="layout" path="M 2.5E-6 -2.22222E-6 L 0.01666 -0.00694 " pathEditMode="relative" rAng="0" ptsTypes="AA">
                                      <p:cBhvr>
                                        <p:cTn id="18" dur="2000" fill="hold"/>
                                        <p:tgtEl>
                                          <p:spTgt spid="34"/>
                                        </p:tgtEl>
                                        <p:attrNameLst>
                                          <p:attrName>ppt_x</p:attrName>
                                          <p:attrName>ppt_y</p:attrName>
                                        </p:attrNameLst>
                                      </p:cBhvr>
                                      <p:rCtr x="833" y="-347"/>
                                    </p:animMotion>
                                  </p:childTnLst>
                                </p:cTn>
                              </p:par>
                              <p:par>
                                <p:cTn id="19" presetID="42" presetClass="path" presetSubtype="0" accel="50000" decel="50000" fill="hold" grpId="0" nodeType="withEffect">
                                  <p:stCondLst>
                                    <p:cond delay="0"/>
                                  </p:stCondLst>
                                  <p:childTnLst>
                                    <p:animMotion origin="layout" path="M 8.33333E-7 -2.96296E-6 L 0.24635 0.00023 " pathEditMode="relative" rAng="0" ptsTypes="AA">
                                      <p:cBhvr>
                                        <p:cTn id="20" dur="2000" fill="hold"/>
                                        <p:tgtEl>
                                          <p:spTgt spid="35"/>
                                        </p:tgtEl>
                                        <p:attrNameLst>
                                          <p:attrName>ppt_x</p:attrName>
                                          <p:attrName>ppt_y</p:attrName>
                                        </p:attrNameLst>
                                      </p:cBhvr>
                                      <p:rCtr x="12309" y="0"/>
                                    </p:animMotion>
                                  </p:childTnLst>
                                </p:cTn>
                              </p:par>
                              <p:par>
                                <p:cTn id="21" presetID="42" presetClass="path" presetSubtype="0" accel="50000" decel="50000" fill="hold" grpId="0" nodeType="withEffect">
                                  <p:stCondLst>
                                    <p:cond delay="0"/>
                                  </p:stCondLst>
                                  <p:childTnLst>
                                    <p:animMotion origin="layout" path="M 2.5E-6 -7.40741E-7 L 0.17778 -7.40741E-7 " pathEditMode="relative" rAng="0" ptsTypes="AA">
                                      <p:cBhvr>
                                        <p:cTn id="22" dur="2000" fill="hold"/>
                                        <p:tgtEl>
                                          <p:spTgt spid="37"/>
                                        </p:tgtEl>
                                        <p:attrNameLst>
                                          <p:attrName>ppt_x</p:attrName>
                                          <p:attrName>ppt_y</p:attrName>
                                        </p:attrNameLst>
                                      </p:cBhvr>
                                      <p:rCtr x="8889" y="0"/>
                                    </p:animMotion>
                                  </p:childTnLst>
                                </p:cTn>
                              </p:par>
                              <p:par>
                                <p:cTn id="23" presetID="42" presetClass="path" presetSubtype="0" accel="50000" decel="50000" fill="hold" grpId="0" nodeType="withEffect">
                                  <p:stCondLst>
                                    <p:cond delay="0"/>
                                  </p:stCondLst>
                                  <p:childTnLst>
                                    <p:animMotion origin="layout" path="M 2.77778E-7 -7.40741E-7 L 0.025 -0.00347 " pathEditMode="relative" rAng="0" ptsTypes="AA">
                                      <p:cBhvr>
                                        <p:cTn id="24" dur="2000" fill="hold"/>
                                        <p:tgtEl>
                                          <p:spTgt spid="36"/>
                                        </p:tgtEl>
                                        <p:attrNameLst>
                                          <p:attrName>ppt_x</p:attrName>
                                          <p:attrName>ppt_y</p:attrName>
                                        </p:attrNameLst>
                                      </p:cBhvr>
                                      <p:rCtr x="1250" y="-185"/>
                                    </p:animMotion>
                                  </p:childTnLst>
                                </p:cTn>
                              </p:par>
                            </p:childTnLst>
                          </p:cTn>
                        </p:par>
                        <p:par>
                          <p:cTn id="25" fill="hold" nodeType="afterGroup">
                            <p:stCondLst>
                              <p:cond delay="2500"/>
                            </p:stCondLst>
                            <p:childTnLst>
                              <p:par>
                                <p:cTn id="26" presetID="10" presetClass="entr" presetSubtype="0" fill="hold" nodeType="after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fade">
                                      <p:cBhvr>
                                        <p:cTn id="28" dur="500"/>
                                        <p:tgtEl>
                                          <p:spTgt spid="32"/>
                                        </p:tgtEl>
                                      </p:cBhvr>
                                    </p:animEffect>
                                  </p:childTnLst>
                                </p:cTn>
                              </p:par>
                              <p:par>
                                <p:cTn id="29" presetID="10" presetClass="entr" presetSubtype="0" fill="hold" nodeType="with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500"/>
                                        <p:tgtEl>
                                          <p:spTgt spid="33"/>
                                        </p:tgtEl>
                                      </p:cBhvr>
                                    </p:animEffect>
                                  </p:childTnLst>
                                </p:cTn>
                              </p:par>
                              <p:par>
                                <p:cTn id="32" presetID="10" presetClass="entr" presetSubtype="0" fill="hold"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par>
                                <p:cTn id="35" presetID="10" presetClass="entr" presetSubtype="0"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par>
                                <p:cTn id="38" presetID="10" presetClass="entr" presetSubtype="0" fill="hold"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fade">
                                      <p:cBhvr>
                                        <p:cTn id="40" dur="500"/>
                                        <p:tgtEl>
                                          <p:spTgt spid="20"/>
                                        </p:tgtEl>
                                      </p:cBhvr>
                                    </p:animEffect>
                                  </p:childTnLst>
                                </p:cTn>
                              </p:par>
                              <p:par>
                                <p:cTn id="41" presetID="10" presetClass="entr" presetSubtype="0" fill="hold" nodeType="with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500"/>
                                        <p:tgtEl>
                                          <p:spTgt spid="21"/>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fade">
                                      <p:cBhvr>
                                        <p:cTn id="46" dur="500"/>
                                        <p:tgtEl>
                                          <p:spTgt spid="24"/>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fade">
                                      <p:cBhvr>
                                        <p:cTn id="49" dur="500"/>
                                        <p:tgtEl>
                                          <p:spTgt spid="25"/>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fade">
                                      <p:cBhvr>
                                        <p:cTn id="52" dur="500"/>
                                        <p:tgtEl>
                                          <p:spTgt spid="22"/>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fade">
                                      <p:cBhvr>
                                        <p:cTn id="55" dur="500"/>
                                        <p:tgtEl>
                                          <p:spTgt spid="23"/>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10" presetClass="exit" presetSubtype="0" fill="hold" grpId="1" nodeType="clickEffect">
                                  <p:stCondLst>
                                    <p:cond delay="0"/>
                                  </p:stCondLst>
                                  <p:childTnLst>
                                    <p:animEffect transition="out" filter="fade">
                                      <p:cBhvr>
                                        <p:cTn id="59" dur="500"/>
                                        <p:tgtEl>
                                          <p:spTgt spid="38"/>
                                        </p:tgtEl>
                                      </p:cBhvr>
                                    </p:animEffect>
                                    <p:set>
                                      <p:cBhvr>
                                        <p:cTn id="60" dur="1" fill="hold">
                                          <p:stCondLst>
                                            <p:cond delay="499"/>
                                          </p:stCondLst>
                                        </p:cTn>
                                        <p:tgtEl>
                                          <p:spTgt spid="38"/>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500"/>
                                        <p:tgtEl>
                                          <p:spTgt spid="40"/>
                                        </p:tgtEl>
                                      </p:cBhvr>
                                    </p:animEffect>
                                    <p:set>
                                      <p:cBhvr>
                                        <p:cTn id="63" dur="1" fill="hold">
                                          <p:stCondLst>
                                            <p:cond delay="499"/>
                                          </p:stCondLst>
                                        </p:cTn>
                                        <p:tgtEl>
                                          <p:spTgt spid="40"/>
                                        </p:tgtEl>
                                        <p:attrNameLst>
                                          <p:attrName>style.visibility</p:attrName>
                                        </p:attrNameLst>
                                      </p:cBhvr>
                                      <p:to>
                                        <p:strVal val="hidden"/>
                                      </p:to>
                                    </p:set>
                                  </p:childTnLst>
                                </p:cTn>
                              </p:par>
                              <p:par>
                                <p:cTn id="64" presetID="10" presetClass="exit" presetSubtype="0" fill="hold" grpId="1" nodeType="withEffect">
                                  <p:stCondLst>
                                    <p:cond delay="0"/>
                                  </p:stCondLst>
                                  <p:childTnLst>
                                    <p:animEffect transition="out" filter="fade">
                                      <p:cBhvr>
                                        <p:cTn id="65" dur="500"/>
                                        <p:tgtEl>
                                          <p:spTgt spid="34"/>
                                        </p:tgtEl>
                                      </p:cBhvr>
                                    </p:animEffect>
                                    <p:set>
                                      <p:cBhvr>
                                        <p:cTn id="66" dur="1" fill="hold">
                                          <p:stCondLst>
                                            <p:cond delay="499"/>
                                          </p:stCondLst>
                                        </p:cTn>
                                        <p:tgtEl>
                                          <p:spTgt spid="34"/>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500"/>
                                        <p:tgtEl>
                                          <p:spTgt spid="36"/>
                                        </p:tgtEl>
                                      </p:cBhvr>
                                    </p:animEffect>
                                    <p:set>
                                      <p:cBhvr>
                                        <p:cTn id="69" dur="1" fill="hold">
                                          <p:stCondLst>
                                            <p:cond delay="499"/>
                                          </p:stCondLst>
                                        </p:cTn>
                                        <p:tgtEl>
                                          <p:spTgt spid="36"/>
                                        </p:tgtEl>
                                        <p:attrNameLst>
                                          <p:attrName>style.visibility</p:attrName>
                                        </p:attrNameLst>
                                      </p:cBhvr>
                                      <p:to>
                                        <p:strVal val="hidden"/>
                                      </p:to>
                                    </p:set>
                                  </p:childTnLst>
                                </p:cTn>
                              </p:par>
                              <p:par>
                                <p:cTn id="70" presetID="10" presetClass="exit" presetSubtype="0" fill="hold" nodeType="withEffect">
                                  <p:stCondLst>
                                    <p:cond delay="0"/>
                                  </p:stCondLst>
                                  <p:childTnLst>
                                    <p:animEffect transition="out" filter="fade">
                                      <p:cBhvr>
                                        <p:cTn id="71" dur="500"/>
                                        <p:tgtEl>
                                          <p:spTgt spid="18"/>
                                        </p:tgtEl>
                                      </p:cBhvr>
                                    </p:animEffect>
                                    <p:set>
                                      <p:cBhvr>
                                        <p:cTn id="72" dur="1" fill="hold">
                                          <p:stCondLst>
                                            <p:cond delay="499"/>
                                          </p:stCondLst>
                                        </p:cTn>
                                        <p:tgtEl>
                                          <p:spTgt spid="18"/>
                                        </p:tgtEl>
                                        <p:attrNameLst>
                                          <p:attrName>style.visibility</p:attrName>
                                        </p:attrNameLst>
                                      </p:cBhvr>
                                      <p:to>
                                        <p:strVal val="hidden"/>
                                      </p:to>
                                    </p:set>
                                  </p:childTnLst>
                                </p:cTn>
                              </p:par>
                              <p:par>
                                <p:cTn id="73" presetID="10" presetClass="exit" presetSubtype="0" fill="hold" nodeType="withEffect">
                                  <p:stCondLst>
                                    <p:cond delay="0"/>
                                  </p:stCondLst>
                                  <p:childTnLst>
                                    <p:animEffect transition="out" filter="fade">
                                      <p:cBhvr>
                                        <p:cTn id="74" dur="500"/>
                                        <p:tgtEl>
                                          <p:spTgt spid="19"/>
                                        </p:tgtEl>
                                      </p:cBhvr>
                                    </p:animEffect>
                                    <p:set>
                                      <p:cBhvr>
                                        <p:cTn id="75" dur="1" fill="hold">
                                          <p:stCondLst>
                                            <p:cond delay="499"/>
                                          </p:stCondLst>
                                        </p:cTn>
                                        <p:tgtEl>
                                          <p:spTgt spid="19"/>
                                        </p:tgtEl>
                                        <p:attrNameLst>
                                          <p:attrName>style.visibility</p:attrName>
                                        </p:attrNameLst>
                                      </p:cBhvr>
                                      <p:to>
                                        <p:strVal val="hidden"/>
                                      </p:to>
                                    </p:set>
                                  </p:childTnLst>
                                </p:cTn>
                              </p:par>
                              <p:par>
                                <p:cTn id="76" presetID="10" presetClass="exit" presetSubtype="0" fill="hold" nodeType="withEffect">
                                  <p:stCondLst>
                                    <p:cond delay="0"/>
                                  </p:stCondLst>
                                  <p:childTnLst>
                                    <p:animEffect transition="out" filter="fade">
                                      <p:cBhvr>
                                        <p:cTn id="77" dur="500"/>
                                        <p:tgtEl>
                                          <p:spTgt spid="20"/>
                                        </p:tgtEl>
                                      </p:cBhvr>
                                    </p:animEffect>
                                    <p:set>
                                      <p:cBhvr>
                                        <p:cTn id="78" dur="1" fill="hold">
                                          <p:stCondLst>
                                            <p:cond delay="499"/>
                                          </p:stCondLst>
                                        </p:cTn>
                                        <p:tgtEl>
                                          <p:spTgt spid="20"/>
                                        </p:tgtEl>
                                        <p:attrNameLst>
                                          <p:attrName>style.visibility</p:attrName>
                                        </p:attrNameLst>
                                      </p:cBhvr>
                                      <p:to>
                                        <p:strVal val="hidden"/>
                                      </p:to>
                                    </p:set>
                                  </p:childTnLst>
                                </p:cTn>
                              </p:par>
                              <p:par>
                                <p:cTn id="79" presetID="10" presetClass="exit" presetSubtype="0" fill="hold" nodeType="withEffect">
                                  <p:stCondLst>
                                    <p:cond delay="0"/>
                                  </p:stCondLst>
                                  <p:childTnLst>
                                    <p:animEffect transition="out" filter="fade">
                                      <p:cBhvr>
                                        <p:cTn id="80" dur="500"/>
                                        <p:tgtEl>
                                          <p:spTgt spid="21"/>
                                        </p:tgtEl>
                                      </p:cBhvr>
                                    </p:animEffect>
                                    <p:set>
                                      <p:cBhvr>
                                        <p:cTn id="81" dur="1" fill="hold">
                                          <p:stCondLst>
                                            <p:cond delay="499"/>
                                          </p:stCondLst>
                                        </p:cTn>
                                        <p:tgtEl>
                                          <p:spTgt spid="21"/>
                                        </p:tgtEl>
                                        <p:attrNameLst>
                                          <p:attrName>style.visibility</p:attrName>
                                        </p:attrNameLst>
                                      </p:cBhvr>
                                      <p:to>
                                        <p:strVal val="hidden"/>
                                      </p:to>
                                    </p:set>
                                  </p:childTnLst>
                                </p:cTn>
                              </p:par>
                              <p:par>
                                <p:cTn id="82" presetID="10" presetClass="exit" presetSubtype="0" fill="hold" grpId="1" nodeType="withEffect">
                                  <p:stCondLst>
                                    <p:cond delay="0"/>
                                  </p:stCondLst>
                                  <p:childTnLst>
                                    <p:animEffect transition="out" filter="fade">
                                      <p:cBhvr>
                                        <p:cTn id="83" dur="500"/>
                                        <p:tgtEl>
                                          <p:spTgt spid="24"/>
                                        </p:tgtEl>
                                      </p:cBhvr>
                                    </p:animEffect>
                                    <p:set>
                                      <p:cBhvr>
                                        <p:cTn id="84" dur="1" fill="hold">
                                          <p:stCondLst>
                                            <p:cond delay="499"/>
                                          </p:stCondLst>
                                        </p:cTn>
                                        <p:tgtEl>
                                          <p:spTgt spid="24"/>
                                        </p:tgtEl>
                                        <p:attrNameLst>
                                          <p:attrName>style.visibility</p:attrName>
                                        </p:attrNameLst>
                                      </p:cBhvr>
                                      <p:to>
                                        <p:strVal val="hidden"/>
                                      </p:to>
                                    </p:set>
                                  </p:childTnLst>
                                </p:cTn>
                              </p:par>
                              <p:par>
                                <p:cTn id="85" presetID="10" presetClass="exit" presetSubtype="0" fill="hold" grpId="1" nodeType="withEffect">
                                  <p:stCondLst>
                                    <p:cond delay="0"/>
                                  </p:stCondLst>
                                  <p:childTnLst>
                                    <p:animEffect transition="out" filter="fade">
                                      <p:cBhvr>
                                        <p:cTn id="86" dur="500"/>
                                        <p:tgtEl>
                                          <p:spTgt spid="25"/>
                                        </p:tgtEl>
                                      </p:cBhvr>
                                    </p:animEffect>
                                    <p:set>
                                      <p:cBhvr>
                                        <p:cTn id="87" dur="1" fill="hold">
                                          <p:stCondLst>
                                            <p:cond delay="499"/>
                                          </p:stCondLst>
                                        </p:cTn>
                                        <p:tgtEl>
                                          <p:spTgt spid="25"/>
                                        </p:tgtEl>
                                        <p:attrNameLst>
                                          <p:attrName>style.visibility</p:attrName>
                                        </p:attrNameLst>
                                      </p:cBhvr>
                                      <p:to>
                                        <p:strVal val="hidden"/>
                                      </p:to>
                                    </p:set>
                                  </p:childTnLst>
                                </p:cTn>
                              </p:par>
                              <p:par>
                                <p:cTn id="88" presetID="10" presetClass="exit" presetSubtype="0" fill="hold" grpId="1" nodeType="withEffect">
                                  <p:stCondLst>
                                    <p:cond delay="0"/>
                                  </p:stCondLst>
                                  <p:childTnLst>
                                    <p:animEffect transition="out" filter="fade">
                                      <p:cBhvr>
                                        <p:cTn id="89" dur="500"/>
                                        <p:tgtEl>
                                          <p:spTgt spid="22"/>
                                        </p:tgtEl>
                                      </p:cBhvr>
                                    </p:animEffect>
                                    <p:set>
                                      <p:cBhvr>
                                        <p:cTn id="90" dur="1" fill="hold">
                                          <p:stCondLst>
                                            <p:cond delay="499"/>
                                          </p:stCondLst>
                                        </p:cTn>
                                        <p:tgtEl>
                                          <p:spTgt spid="22"/>
                                        </p:tgtEl>
                                        <p:attrNameLst>
                                          <p:attrName>style.visibility</p:attrName>
                                        </p:attrNameLst>
                                      </p:cBhvr>
                                      <p:to>
                                        <p:strVal val="hidden"/>
                                      </p:to>
                                    </p:set>
                                  </p:childTnLst>
                                </p:cTn>
                              </p:par>
                              <p:par>
                                <p:cTn id="91" presetID="10" presetClass="exit" presetSubtype="0" fill="hold" grpId="1" nodeType="withEffect">
                                  <p:stCondLst>
                                    <p:cond delay="0"/>
                                  </p:stCondLst>
                                  <p:childTnLst>
                                    <p:animEffect transition="out" filter="fade">
                                      <p:cBhvr>
                                        <p:cTn id="92" dur="500"/>
                                        <p:tgtEl>
                                          <p:spTgt spid="23"/>
                                        </p:tgtEl>
                                      </p:cBhvr>
                                    </p:animEffect>
                                    <p:set>
                                      <p:cBhvr>
                                        <p:cTn id="93" dur="1" fill="hold">
                                          <p:stCondLst>
                                            <p:cond delay="499"/>
                                          </p:stCondLst>
                                        </p:cTn>
                                        <p:tgtEl>
                                          <p:spTgt spid="23"/>
                                        </p:tgtEl>
                                        <p:attrNameLst>
                                          <p:attrName>style.visibility</p:attrName>
                                        </p:attrNameLst>
                                      </p:cBhvr>
                                      <p:to>
                                        <p:strVal val="hidden"/>
                                      </p:to>
                                    </p:set>
                                  </p:childTnLst>
                                </p:cTn>
                              </p:par>
                              <p:par>
                                <p:cTn id="94" presetID="10" presetClass="entr" presetSubtype="0" fill="hold" grpId="0" nodeType="withEffect">
                                  <p:stCondLst>
                                    <p:cond delay="0"/>
                                  </p:stCondLst>
                                  <p:childTnLst>
                                    <p:set>
                                      <p:cBhvr>
                                        <p:cTn id="95" dur="1" fill="hold">
                                          <p:stCondLst>
                                            <p:cond delay="0"/>
                                          </p:stCondLst>
                                        </p:cTn>
                                        <p:tgtEl>
                                          <p:spTgt spid="8"/>
                                        </p:tgtEl>
                                        <p:attrNameLst>
                                          <p:attrName>style.visibility</p:attrName>
                                        </p:attrNameLst>
                                      </p:cBhvr>
                                      <p:to>
                                        <p:strVal val="visible"/>
                                      </p:to>
                                    </p:set>
                                    <p:animEffect transition="in" filter="fade">
                                      <p:cBhvr>
                                        <p:cTn id="96" dur="500"/>
                                        <p:tgtEl>
                                          <p:spTgt spid="8"/>
                                        </p:tgtEl>
                                      </p:cBhvr>
                                    </p:animEffect>
                                  </p:childTnLst>
                                </p:cTn>
                              </p:par>
                            </p:childTnLst>
                          </p:cTn>
                        </p:par>
                      </p:childTnLst>
                    </p:cTn>
                  </p:par>
                  <p:par>
                    <p:cTn id="97" fill="hold" nodeType="clickPar">
                      <p:stCondLst>
                        <p:cond delay="indefinite"/>
                      </p:stCondLst>
                      <p:childTnLst>
                        <p:par>
                          <p:cTn id="98" fill="hold" nodeType="withGroup">
                            <p:stCondLst>
                              <p:cond delay="0"/>
                            </p:stCondLst>
                            <p:childTnLst>
                              <p:par>
                                <p:cTn id="99" presetID="10" presetClass="entr" presetSubtype="0" fill="hold" grpId="2" nodeType="clickEffect">
                                  <p:stCondLst>
                                    <p:cond delay="0"/>
                                  </p:stCondLst>
                                  <p:childTnLst>
                                    <p:set>
                                      <p:cBhvr>
                                        <p:cTn id="100" dur="1" fill="hold">
                                          <p:stCondLst>
                                            <p:cond delay="0"/>
                                          </p:stCondLst>
                                        </p:cTn>
                                        <p:tgtEl>
                                          <p:spTgt spid="38"/>
                                        </p:tgtEl>
                                        <p:attrNameLst>
                                          <p:attrName>style.visibility</p:attrName>
                                        </p:attrNameLst>
                                      </p:cBhvr>
                                      <p:to>
                                        <p:strVal val="visible"/>
                                      </p:to>
                                    </p:set>
                                    <p:animEffect transition="in" filter="fade">
                                      <p:cBhvr>
                                        <p:cTn id="101" dur="500"/>
                                        <p:tgtEl>
                                          <p:spTgt spid="38"/>
                                        </p:tgtEl>
                                      </p:cBhvr>
                                    </p:animEffect>
                                  </p:childTnLst>
                                </p:cTn>
                              </p:par>
                              <p:par>
                                <p:cTn id="102" presetID="10" presetClass="entr" presetSubtype="0" fill="hold" grpId="2" nodeType="withEffect">
                                  <p:stCondLst>
                                    <p:cond delay="0"/>
                                  </p:stCondLst>
                                  <p:childTnLst>
                                    <p:set>
                                      <p:cBhvr>
                                        <p:cTn id="103" dur="1" fill="hold">
                                          <p:stCondLst>
                                            <p:cond delay="0"/>
                                          </p:stCondLst>
                                        </p:cTn>
                                        <p:tgtEl>
                                          <p:spTgt spid="40"/>
                                        </p:tgtEl>
                                        <p:attrNameLst>
                                          <p:attrName>style.visibility</p:attrName>
                                        </p:attrNameLst>
                                      </p:cBhvr>
                                      <p:to>
                                        <p:strVal val="visible"/>
                                      </p:to>
                                    </p:set>
                                    <p:animEffect transition="in" filter="fade">
                                      <p:cBhvr>
                                        <p:cTn id="104" dur="500"/>
                                        <p:tgtEl>
                                          <p:spTgt spid="40"/>
                                        </p:tgtEl>
                                      </p:cBhvr>
                                    </p:animEffect>
                                  </p:childTnLst>
                                </p:cTn>
                              </p:par>
                              <p:par>
                                <p:cTn id="105" presetID="10" presetClass="entr" presetSubtype="0" fill="hold" grpId="2" nodeType="withEffect">
                                  <p:stCondLst>
                                    <p:cond delay="0"/>
                                  </p:stCondLst>
                                  <p:childTnLst>
                                    <p:set>
                                      <p:cBhvr>
                                        <p:cTn id="106" dur="1" fill="hold">
                                          <p:stCondLst>
                                            <p:cond delay="0"/>
                                          </p:stCondLst>
                                        </p:cTn>
                                        <p:tgtEl>
                                          <p:spTgt spid="34"/>
                                        </p:tgtEl>
                                        <p:attrNameLst>
                                          <p:attrName>style.visibility</p:attrName>
                                        </p:attrNameLst>
                                      </p:cBhvr>
                                      <p:to>
                                        <p:strVal val="visible"/>
                                      </p:to>
                                    </p:set>
                                    <p:animEffect transition="in" filter="fade">
                                      <p:cBhvr>
                                        <p:cTn id="107" dur="500"/>
                                        <p:tgtEl>
                                          <p:spTgt spid="34"/>
                                        </p:tgtEl>
                                      </p:cBhvr>
                                    </p:animEffect>
                                  </p:childTnLst>
                                </p:cTn>
                              </p:par>
                              <p:par>
                                <p:cTn id="108" presetID="10" presetClass="entr" presetSubtype="0" fill="hold" grpId="2" nodeType="withEffect">
                                  <p:stCondLst>
                                    <p:cond delay="0"/>
                                  </p:stCondLst>
                                  <p:childTnLst>
                                    <p:set>
                                      <p:cBhvr>
                                        <p:cTn id="109" dur="1" fill="hold">
                                          <p:stCondLst>
                                            <p:cond delay="0"/>
                                          </p:stCondLst>
                                        </p:cTn>
                                        <p:tgtEl>
                                          <p:spTgt spid="36"/>
                                        </p:tgtEl>
                                        <p:attrNameLst>
                                          <p:attrName>style.visibility</p:attrName>
                                        </p:attrNameLst>
                                      </p:cBhvr>
                                      <p:to>
                                        <p:strVal val="visible"/>
                                      </p:to>
                                    </p:set>
                                    <p:animEffect transition="in" filter="fade">
                                      <p:cBhvr>
                                        <p:cTn id="110" dur="500"/>
                                        <p:tgtEl>
                                          <p:spTgt spid="36"/>
                                        </p:tgtEl>
                                      </p:cBhvr>
                                    </p:animEffect>
                                  </p:childTnLst>
                                </p:cTn>
                              </p:par>
                              <p:par>
                                <p:cTn id="111" presetID="10" presetClass="exit" presetSubtype="0" fill="hold" grpId="1" nodeType="withEffect">
                                  <p:stCondLst>
                                    <p:cond delay="0"/>
                                  </p:stCondLst>
                                  <p:childTnLst>
                                    <p:animEffect transition="out" filter="fade">
                                      <p:cBhvr>
                                        <p:cTn id="112" dur="500"/>
                                        <p:tgtEl>
                                          <p:spTgt spid="39"/>
                                        </p:tgtEl>
                                      </p:cBhvr>
                                    </p:animEffect>
                                    <p:set>
                                      <p:cBhvr>
                                        <p:cTn id="113" dur="1" fill="hold">
                                          <p:stCondLst>
                                            <p:cond delay="499"/>
                                          </p:stCondLst>
                                        </p:cTn>
                                        <p:tgtEl>
                                          <p:spTgt spid="39"/>
                                        </p:tgtEl>
                                        <p:attrNameLst>
                                          <p:attrName>style.visibility</p:attrName>
                                        </p:attrNameLst>
                                      </p:cBhvr>
                                      <p:to>
                                        <p:strVal val="hidden"/>
                                      </p:to>
                                    </p:set>
                                  </p:childTnLst>
                                </p:cTn>
                              </p:par>
                              <p:par>
                                <p:cTn id="114" presetID="10" presetClass="exit" presetSubtype="0" fill="hold" grpId="1" nodeType="withEffect">
                                  <p:stCondLst>
                                    <p:cond delay="0"/>
                                  </p:stCondLst>
                                  <p:childTnLst>
                                    <p:animEffect transition="out" filter="fade">
                                      <p:cBhvr>
                                        <p:cTn id="115" dur="500"/>
                                        <p:tgtEl>
                                          <p:spTgt spid="41"/>
                                        </p:tgtEl>
                                      </p:cBhvr>
                                    </p:animEffect>
                                    <p:set>
                                      <p:cBhvr>
                                        <p:cTn id="116" dur="1" fill="hold">
                                          <p:stCondLst>
                                            <p:cond delay="499"/>
                                          </p:stCondLst>
                                        </p:cTn>
                                        <p:tgtEl>
                                          <p:spTgt spid="41"/>
                                        </p:tgtEl>
                                        <p:attrNameLst>
                                          <p:attrName>style.visibility</p:attrName>
                                        </p:attrNameLst>
                                      </p:cBhvr>
                                      <p:to>
                                        <p:strVal val="hidden"/>
                                      </p:to>
                                    </p:set>
                                  </p:childTnLst>
                                </p:cTn>
                              </p:par>
                              <p:par>
                                <p:cTn id="117" presetID="10" presetClass="exit" presetSubtype="0" fill="hold" grpId="1" nodeType="withEffect">
                                  <p:stCondLst>
                                    <p:cond delay="0"/>
                                  </p:stCondLst>
                                  <p:childTnLst>
                                    <p:animEffect transition="out" filter="fade">
                                      <p:cBhvr>
                                        <p:cTn id="118" dur="500"/>
                                        <p:tgtEl>
                                          <p:spTgt spid="35"/>
                                        </p:tgtEl>
                                      </p:cBhvr>
                                    </p:animEffect>
                                    <p:set>
                                      <p:cBhvr>
                                        <p:cTn id="119" dur="1" fill="hold">
                                          <p:stCondLst>
                                            <p:cond delay="499"/>
                                          </p:stCondLst>
                                        </p:cTn>
                                        <p:tgtEl>
                                          <p:spTgt spid="35"/>
                                        </p:tgtEl>
                                        <p:attrNameLst>
                                          <p:attrName>style.visibility</p:attrName>
                                        </p:attrNameLst>
                                      </p:cBhvr>
                                      <p:to>
                                        <p:strVal val="hidden"/>
                                      </p:to>
                                    </p:set>
                                  </p:childTnLst>
                                </p:cTn>
                              </p:par>
                              <p:par>
                                <p:cTn id="120" presetID="10" presetClass="exit" presetSubtype="0" fill="hold" grpId="1" nodeType="withEffect">
                                  <p:stCondLst>
                                    <p:cond delay="0"/>
                                  </p:stCondLst>
                                  <p:childTnLst>
                                    <p:animEffect transition="out" filter="fade">
                                      <p:cBhvr>
                                        <p:cTn id="121" dur="500"/>
                                        <p:tgtEl>
                                          <p:spTgt spid="37"/>
                                        </p:tgtEl>
                                      </p:cBhvr>
                                    </p:animEffect>
                                    <p:set>
                                      <p:cBhvr>
                                        <p:cTn id="122" dur="1" fill="hold">
                                          <p:stCondLst>
                                            <p:cond delay="499"/>
                                          </p:stCondLst>
                                        </p:cTn>
                                        <p:tgtEl>
                                          <p:spTgt spid="37"/>
                                        </p:tgtEl>
                                        <p:attrNameLst>
                                          <p:attrName>style.visibility</p:attrName>
                                        </p:attrNameLst>
                                      </p:cBhvr>
                                      <p:to>
                                        <p:strVal val="hidden"/>
                                      </p:to>
                                    </p:set>
                                  </p:childTnLst>
                                </p:cTn>
                              </p:par>
                              <p:par>
                                <p:cTn id="123" presetID="10" presetClass="entr" presetSubtype="0" fill="hold" grpId="0" nodeType="withEffect">
                                  <p:stCondLst>
                                    <p:cond delay="0"/>
                                  </p:stCondLst>
                                  <p:childTnLst>
                                    <p:set>
                                      <p:cBhvr>
                                        <p:cTn id="124" dur="1" fill="hold">
                                          <p:stCondLst>
                                            <p:cond delay="0"/>
                                          </p:stCondLst>
                                        </p:cTn>
                                        <p:tgtEl>
                                          <p:spTgt spid="44"/>
                                        </p:tgtEl>
                                        <p:attrNameLst>
                                          <p:attrName>style.visibility</p:attrName>
                                        </p:attrNameLst>
                                      </p:cBhvr>
                                      <p:to>
                                        <p:strVal val="visible"/>
                                      </p:to>
                                    </p:set>
                                    <p:animEffect transition="in" filter="fade">
                                      <p:cBhvr>
                                        <p:cTn id="125" dur="500"/>
                                        <p:tgtEl>
                                          <p:spTgt spid="44"/>
                                        </p:tgtEl>
                                      </p:cBhvr>
                                    </p:animEffect>
                                  </p:childTnLst>
                                </p:cTn>
                              </p:par>
                            </p:childTnLst>
                          </p:cTn>
                        </p:par>
                      </p:childTnLst>
                    </p:cTn>
                  </p:par>
                  <p:par>
                    <p:cTn id="126" fill="hold" nodeType="clickPar">
                      <p:stCondLst>
                        <p:cond delay="indefinite"/>
                      </p:stCondLst>
                      <p:childTnLst>
                        <p:par>
                          <p:cTn id="127" fill="hold" nodeType="withGroup">
                            <p:stCondLst>
                              <p:cond delay="0"/>
                            </p:stCondLst>
                            <p:childTnLst>
                              <p:par>
                                <p:cTn id="128" presetID="10" presetClass="exit" presetSubtype="0" fill="hold" grpId="3" nodeType="clickEffect">
                                  <p:stCondLst>
                                    <p:cond delay="0"/>
                                  </p:stCondLst>
                                  <p:childTnLst>
                                    <p:animEffect transition="out" filter="fade">
                                      <p:cBhvr>
                                        <p:cTn id="129" dur="500"/>
                                        <p:tgtEl>
                                          <p:spTgt spid="38"/>
                                        </p:tgtEl>
                                      </p:cBhvr>
                                    </p:animEffect>
                                    <p:set>
                                      <p:cBhvr>
                                        <p:cTn id="130" dur="1" fill="hold">
                                          <p:stCondLst>
                                            <p:cond delay="499"/>
                                          </p:stCondLst>
                                        </p:cTn>
                                        <p:tgtEl>
                                          <p:spTgt spid="38"/>
                                        </p:tgtEl>
                                        <p:attrNameLst>
                                          <p:attrName>style.visibility</p:attrName>
                                        </p:attrNameLst>
                                      </p:cBhvr>
                                      <p:to>
                                        <p:strVal val="hidden"/>
                                      </p:to>
                                    </p:set>
                                  </p:childTnLst>
                                </p:cTn>
                              </p:par>
                              <p:par>
                                <p:cTn id="131" presetID="10" presetClass="exit" presetSubtype="0" fill="hold" grpId="3" nodeType="withEffect">
                                  <p:stCondLst>
                                    <p:cond delay="0"/>
                                  </p:stCondLst>
                                  <p:childTnLst>
                                    <p:animEffect transition="out" filter="fade">
                                      <p:cBhvr>
                                        <p:cTn id="132" dur="500"/>
                                        <p:tgtEl>
                                          <p:spTgt spid="40"/>
                                        </p:tgtEl>
                                      </p:cBhvr>
                                    </p:animEffect>
                                    <p:set>
                                      <p:cBhvr>
                                        <p:cTn id="133" dur="1" fill="hold">
                                          <p:stCondLst>
                                            <p:cond delay="499"/>
                                          </p:stCondLst>
                                        </p:cTn>
                                        <p:tgtEl>
                                          <p:spTgt spid="40"/>
                                        </p:tgtEl>
                                        <p:attrNameLst>
                                          <p:attrName>style.visibility</p:attrName>
                                        </p:attrNameLst>
                                      </p:cBhvr>
                                      <p:to>
                                        <p:strVal val="hidden"/>
                                      </p:to>
                                    </p:set>
                                  </p:childTnLst>
                                </p:cTn>
                              </p:par>
                              <p:par>
                                <p:cTn id="134" presetID="10" presetClass="entr" presetSubtype="0" fill="hold" grpId="2" nodeType="withEffect">
                                  <p:stCondLst>
                                    <p:cond delay="0"/>
                                  </p:stCondLst>
                                  <p:childTnLst>
                                    <p:set>
                                      <p:cBhvr>
                                        <p:cTn id="135" dur="1" fill="hold">
                                          <p:stCondLst>
                                            <p:cond delay="0"/>
                                          </p:stCondLst>
                                        </p:cTn>
                                        <p:tgtEl>
                                          <p:spTgt spid="39"/>
                                        </p:tgtEl>
                                        <p:attrNameLst>
                                          <p:attrName>style.visibility</p:attrName>
                                        </p:attrNameLst>
                                      </p:cBhvr>
                                      <p:to>
                                        <p:strVal val="visible"/>
                                      </p:to>
                                    </p:set>
                                    <p:animEffect transition="in" filter="fade">
                                      <p:cBhvr>
                                        <p:cTn id="136" dur="500"/>
                                        <p:tgtEl>
                                          <p:spTgt spid="39"/>
                                        </p:tgtEl>
                                      </p:cBhvr>
                                    </p:animEffect>
                                  </p:childTnLst>
                                </p:cTn>
                              </p:par>
                              <p:par>
                                <p:cTn id="137" presetID="10" presetClass="entr" presetSubtype="0" fill="hold" grpId="2" nodeType="withEffect">
                                  <p:stCondLst>
                                    <p:cond delay="0"/>
                                  </p:stCondLst>
                                  <p:childTnLst>
                                    <p:set>
                                      <p:cBhvr>
                                        <p:cTn id="138" dur="1" fill="hold">
                                          <p:stCondLst>
                                            <p:cond delay="0"/>
                                          </p:stCondLst>
                                        </p:cTn>
                                        <p:tgtEl>
                                          <p:spTgt spid="41"/>
                                        </p:tgtEl>
                                        <p:attrNameLst>
                                          <p:attrName>style.visibility</p:attrName>
                                        </p:attrNameLst>
                                      </p:cBhvr>
                                      <p:to>
                                        <p:strVal val="visible"/>
                                      </p:to>
                                    </p:set>
                                    <p:animEffect transition="in" filter="fade">
                                      <p:cBhvr>
                                        <p:cTn id="139" dur="500"/>
                                        <p:tgtEl>
                                          <p:spTgt spid="41"/>
                                        </p:tgtEl>
                                      </p:cBhvr>
                                    </p:animEffect>
                                  </p:childTnLst>
                                </p:cTn>
                              </p:par>
                              <p:par>
                                <p:cTn id="140" presetID="10" presetClass="entr" presetSubtype="0" fill="hold" grpId="0" nodeType="withEffect">
                                  <p:stCondLst>
                                    <p:cond delay="0"/>
                                  </p:stCondLst>
                                  <p:childTnLst>
                                    <p:set>
                                      <p:cBhvr>
                                        <p:cTn id="141" dur="1" fill="hold">
                                          <p:stCondLst>
                                            <p:cond delay="0"/>
                                          </p:stCondLst>
                                        </p:cTn>
                                        <p:tgtEl>
                                          <p:spTgt spid="6"/>
                                        </p:tgtEl>
                                        <p:attrNameLst>
                                          <p:attrName>style.visibility</p:attrName>
                                        </p:attrNameLst>
                                      </p:cBhvr>
                                      <p:to>
                                        <p:strVal val="visible"/>
                                      </p:to>
                                    </p:set>
                                    <p:animEffect transition="in" filter="fade">
                                      <p:cBhvr>
                                        <p:cTn id="142" dur="500"/>
                                        <p:tgtEl>
                                          <p:spTgt spid="6"/>
                                        </p:tgtEl>
                                      </p:cBhvr>
                                    </p:animEffect>
                                  </p:childTnLst>
                                </p:cTn>
                              </p:par>
                              <p:par>
                                <p:cTn id="143" presetID="10" presetClass="entr" presetSubtype="0" fill="hold" nodeType="withEffect">
                                  <p:stCondLst>
                                    <p:cond delay="0"/>
                                  </p:stCondLst>
                                  <p:childTnLst>
                                    <p:set>
                                      <p:cBhvr>
                                        <p:cTn id="144" dur="1" fill="hold">
                                          <p:stCondLst>
                                            <p:cond delay="0"/>
                                          </p:stCondLst>
                                        </p:cTn>
                                        <p:tgtEl>
                                          <p:spTgt spid="5"/>
                                        </p:tgtEl>
                                        <p:attrNameLst>
                                          <p:attrName>style.visibility</p:attrName>
                                        </p:attrNameLst>
                                      </p:cBhvr>
                                      <p:to>
                                        <p:strVal val="visible"/>
                                      </p:to>
                                    </p:set>
                                    <p:animEffect transition="in" filter="fade">
                                      <p:cBhvr>
                                        <p:cTn id="145" dur="500"/>
                                        <p:tgtEl>
                                          <p:spTgt spid="5"/>
                                        </p:tgtEl>
                                      </p:cBhvr>
                                    </p:animEffect>
                                  </p:childTnLst>
                                </p:cTn>
                              </p:par>
                              <p:par>
                                <p:cTn id="146" presetID="10" presetClass="entr" presetSubtype="0" fill="hold" nodeType="withEffect">
                                  <p:stCondLst>
                                    <p:cond delay="0"/>
                                  </p:stCondLst>
                                  <p:childTnLst>
                                    <p:set>
                                      <p:cBhvr>
                                        <p:cTn id="147" dur="1" fill="hold">
                                          <p:stCondLst>
                                            <p:cond delay="0"/>
                                          </p:stCondLst>
                                        </p:cTn>
                                        <p:tgtEl>
                                          <p:spTgt spid="7"/>
                                        </p:tgtEl>
                                        <p:attrNameLst>
                                          <p:attrName>style.visibility</p:attrName>
                                        </p:attrNameLst>
                                      </p:cBhvr>
                                      <p:to>
                                        <p:strVal val="visible"/>
                                      </p:to>
                                    </p:set>
                                    <p:animEffect transition="in" filter="fade">
                                      <p:cBhvr>
                                        <p:cTn id="148" dur="500"/>
                                        <p:tgtEl>
                                          <p:spTgt spid="7"/>
                                        </p:tgtEl>
                                      </p:cBhvr>
                                    </p:animEffect>
                                  </p:childTnLst>
                                </p:cTn>
                              </p:par>
                              <p:par>
                                <p:cTn id="149" presetID="10" presetClass="entr" presetSubtype="0" fill="hold" grpId="0" nodeType="withEffect">
                                  <p:stCondLst>
                                    <p:cond delay="0"/>
                                  </p:stCondLst>
                                  <p:childTnLst>
                                    <p:set>
                                      <p:cBhvr>
                                        <p:cTn id="150" dur="1" fill="hold">
                                          <p:stCondLst>
                                            <p:cond delay="0"/>
                                          </p:stCondLst>
                                        </p:cTn>
                                        <p:tgtEl>
                                          <p:spTgt spid="42"/>
                                        </p:tgtEl>
                                        <p:attrNameLst>
                                          <p:attrName>style.visibility</p:attrName>
                                        </p:attrNameLst>
                                      </p:cBhvr>
                                      <p:to>
                                        <p:strVal val="visible"/>
                                      </p:to>
                                    </p:set>
                                    <p:animEffect transition="in" filter="fade">
                                      <p:cBhvr>
                                        <p:cTn id="151" dur="500"/>
                                        <p:tgtEl>
                                          <p:spTgt spid="42"/>
                                        </p:tgtEl>
                                      </p:cBhvr>
                                    </p:animEffect>
                                  </p:childTnLst>
                                </p:cTn>
                              </p:par>
                              <p:par>
                                <p:cTn id="152" presetID="10" presetClass="entr" presetSubtype="0" fill="hold" nodeType="withEffect">
                                  <p:stCondLst>
                                    <p:cond delay="0"/>
                                  </p:stCondLst>
                                  <p:childTnLst>
                                    <p:set>
                                      <p:cBhvr>
                                        <p:cTn id="153" dur="1" fill="hold">
                                          <p:stCondLst>
                                            <p:cond delay="0"/>
                                          </p:stCondLst>
                                        </p:cTn>
                                        <p:tgtEl>
                                          <p:spTgt spid="10"/>
                                        </p:tgtEl>
                                        <p:attrNameLst>
                                          <p:attrName>style.visibility</p:attrName>
                                        </p:attrNameLst>
                                      </p:cBhvr>
                                      <p:to>
                                        <p:strVal val="visible"/>
                                      </p:to>
                                    </p:set>
                                    <p:animEffect transition="in" filter="fade">
                                      <p:cBhvr>
                                        <p:cTn id="15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2" grpId="1" animBg="1"/>
      <p:bldP spid="23" grpId="0" animBg="1"/>
      <p:bldP spid="23" grpId="1" animBg="1"/>
      <p:bldP spid="24" grpId="0" animBg="1"/>
      <p:bldP spid="24" grpId="1" animBg="1"/>
      <p:bldP spid="25" grpId="0" animBg="1"/>
      <p:bldP spid="25" grpId="1" animBg="1"/>
      <p:bldP spid="34" grpId="0" animBg="1"/>
      <p:bldP spid="34" grpId="1" animBg="1"/>
      <p:bldP spid="34" grpId="2" animBg="1"/>
      <p:bldP spid="35" grpId="0" animBg="1"/>
      <p:bldP spid="35" grpId="1" animBg="1"/>
      <p:bldP spid="36" grpId="0" animBg="1"/>
      <p:bldP spid="36" grpId="1" animBg="1"/>
      <p:bldP spid="36" grpId="2" animBg="1"/>
      <p:bldP spid="37" grpId="0" animBg="1"/>
      <p:bldP spid="37" grpId="1" animBg="1"/>
      <p:bldP spid="38" grpId="0" animBg="1"/>
      <p:bldP spid="38" grpId="1" animBg="1"/>
      <p:bldP spid="38" grpId="2" animBg="1"/>
      <p:bldP spid="38" grpId="3" animBg="1"/>
      <p:bldP spid="39" grpId="0" animBg="1"/>
      <p:bldP spid="39" grpId="1" animBg="1"/>
      <p:bldP spid="39" grpId="2" animBg="1"/>
      <p:bldP spid="40" grpId="0" animBg="1"/>
      <p:bldP spid="40" grpId="1" animBg="1"/>
      <p:bldP spid="40" grpId="2" animBg="1"/>
      <p:bldP spid="40" grpId="3" animBg="1"/>
      <p:bldP spid="41" grpId="0" animBg="1"/>
      <p:bldP spid="41" grpId="1" animBg="1"/>
      <p:bldP spid="41" grpId="2" animBg="1"/>
      <p:bldP spid="8" grpId="0" animBg="1"/>
      <p:bldP spid="44" grpId="0" animBg="1"/>
      <p:bldP spid="46" grpId="0"/>
      <p:bldP spid="6" grpId="0"/>
      <p:bldP spid="42" grpId="0"/>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a:ea typeface="+mj-ea"/>
                <a:cs typeface="+mj-cs"/>
              </a:rPr>
              <a:t>Read Disturb Oriented Error Recovery (RDR)</a:t>
            </a:r>
          </a:p>
        </p:txBody>
      </p:sp>
      <p:sp>
        <p:nvSpPr>
          <p:cNvPr id="4" name="Content Placeholder 3"/>
          <p:cNvSpPr>
            <a:spLocks noGrp="1"/>
          </p:cNvSpPr>
          <p:nvPr>
            <p:ph idx="1"/>
          </p:nvPr>
        </p:nvSpPr>
        <p:spPr/>
        <p:txBody>
          <a:bodyPr/>
          <a:lstStyle/>
          <a:p>
            <a:pPr eaLnBrk="1" hangingPunct="1"/>
            <a:r>
              <a:rPr lang="en-US" altLang="en-US">
                <a:ea typeface="ＭＳ Ｐゴシック" charset="-128"/>
              </a:rPr>
              <a:t>Triggered by an uncorrectable flash error</a:t>
            </a:r>
          </a:p>
          <a:p>
            <a:pPr lvl="1" eaLnBrk="1" hangingPunct="1"/>
            <a:r>
              <a:rPr lang="en-US" altLang="en-US">
                <a:solidFill>
                  <a:schemeClr val="accent1"/>
                </a:solidFill>
                <a:ea typeface="ＭＳ Ｐゴシック" charset="-128"/>
              </a:rPr>
              <a:t>Back up </a:t>
            </a:r>
            <a:r>
              <a:rPr lang="en-US" altLang="en-US">
                <a:ea typeface="ＭＳ Ｐゴシック" charset="-128"/>
              </a:rPr>
              <a:t>all valid data in the faulty block</a:t>
            </a:r>
          </a:p>
          <a:p>
            <a:pPr lvl="1" eaLnBrk="1" hangingPunct="1"/>
            <a:r>
              <a:rPr lang="en-US" altLang="en-US">
                <a:solidFill>
                  <a:schemeClr val="accent1"/>
                </a:solidFill>
                <a:ea typeface="ＭＳ Ｐゴシック" charset="-128"/>
              </a:rPr>
              <a:t>Disturb </a:t>
            </a:r>
            <a:r>
              <a:rPr lang="en-US" altLang="en-US">
                <a:ea typeface="ＭＳ Ｐゴシック" charset="-128"/>
              </a:rPr>
              <a:t>the faulty page </a:t>
            </a:r>
            <a:r>
              <a:rPr lang="en-US" altLang="en-US">
                <a:solidFill>
                  <a:schemeClr val="accent1"/>
                </a:solidFill>
                <a:ea typeface="ＭＳ Ｐゴシック" charset="-128"/>
              </a:rPr>
              <a:t>100K</a:t>
            </a:r>
            <a:r>
              <a:rPr lang="en-US" altLang="en-US">
                <a:ea typeface="ＭＳ Ｐゴシック" charset="-128"/>
              </a:rPr>
              <a:t> times (more)</a:t>
            </a:r>
          </a:p>
          <a:p>
            <a:pPr lvl="1" eaLnBrk="1" hangingPunct="1"/>
            <a:r>
              <a:rPr lang="en-US" altLang="en-US">
                <a:solidFill>
                  <a:schemeClr val="accent1"/>
                </a:solidFill>
                <a:ea typeface="ＭＳ Ｐゴシック" charset="-128"/>
              </a:rPr>
              <a:t>Compare</a:t>
            </a:r>
            <a:r>
              <a:rPr lang="en-US" altLang="en-US">
                <a:ea typeface="ＭＳ Ｐゴシック" charset="-128"/>
              </a:rPr>
              <a:t> V</a:t>
            </a:r>
            <a:r>
              <a:rPr lang="en-US" altLang="en-US" baseline="-25000">
                <a:ea typeface="ＭＳ Ｐゴシック" charset="-128"/>
              </a:rPr>
              <a:t>th</a:t>
            </a:r>
            <a:r>
              <a:rPr lang="en-US" altLang="en-US">
                <a:ea typeface="ＭＳ Ｐゴシック" charset="-128"/>
              </a:rPr>
              <a:t>’s before and after read disturb</a:t>
            </a:r>
          </a:p>
          <a:p>
            <a:pPr lvl="1" eaLnBrk="1" hangingPunct="1"/>
            <a:r>
              <a:rPr lang="en-US" altLang="en-US">
                <a:solidFill>
                  <a:schemeClr val="accent1"/>
                </a:solidFill>
                <a:ea typeface="ＭＳ Ｐゴシック" charset="-128"/>
              </a:rPr>
              <a:t>Select</a:t>
            </a:r>
            <a:r>
              <a:rPr lang="en-US" altLang="en-US">
                <a:ea typeface="ＭＳ Ｐゴシック" charset="-128"/>
              </a:rPr>
              <a:t> cells susceptible to flash errors (V</a:t>
            </a:r>
            <a:r>
              <a:rPr lang="en-US" altLang="en-US" baseline="-25000">
                <a:ea typeface="ＭＳ Ｐゴシック" charset="-128"/>
              </a:rPr>
              <a:t>ref</a:t>
            </a:r>
            <a:r>
              <a:rPr lang="en-US" altLang="en-US">
                <a:ea typeface="ＭＳ Ｐゴシック" charset="-128"/>
              </a:rPr>
              <a:t>−</a:t>
            </a:r>
            <a:r>
              <a:rPr lang="el-GR" altLang="en-US">
                <a:ea typeface="ＭＳ Ｐゴシック" charset="-128"/>
              </a:rPr>
              <a:t>σ</a:t>
            </a:r>
            <a:r>
              <a:rPr lang="en-US" altLang="en-US">
                <a:ea typeface="ＭＳ Ｐゴシック" charset="-128"/>
              </a:rPr>
              <a:t>&lt;V</a:t>
            </a:r>
            <a:r>
              <a:rPr lang="en-US" altLang="en-US" baseline="-25000">
                <a:ea typeface="ＭＳ Ｐゴシック" charset="-128"/>
              </a:rPr>
              <a:t>th</a:t>
            </a:r>
            <a:r>
              <a:rPr lang="en-US" altLang="en-US">
                <a:ea typeface="ＭＳ Ｐゴシック" charset="-128"/>
              </a:rPr>
              <a:t>&lt;V</a:t>
            </a:r>
            <a:r>
              <a:rPr lang="en-US" altLang="en-US" baseline="-25000">
                <a:ea typeface="ＭＳ Ｐゴシック" charset="-128"/>
              </a:rPr>
              <a:t>ref</a:t>
            </a:r>
            <a:r>
              <a:rPr lang="en-US" altLang="en-US">
                <a:ea typeface="ＭＳ Ｐゴシック" charset="-128"/>
              </a:rPr>
              <a:t>−</a:t>
            </a:r>
            <a:r>
              <a:rPr lang="el-GR" altLang="en-US">
                <a:ea typeface="ＭＳ Ｐゴシック" charset="-128"/>
              </a:rPr>
              <a:t>σ</a:t>
            </a:r>
            <a:r>
              <a:rPr lang="en-US" altLang="en-US">
                <a:ea typeface="ＭＳ Ｐゴシック" charset="-128"/>
              </a:rPr>
              <a:t>)</a:t>
            </a:r>
          </a:p>
          <a:p>
            <a:pPr lvl="1" eaLnBrk="1" hangingPunct="1"/>
            <a:r>
              <a:rPr lang="en-US" altLang="en-US">
                <a:solidFill>
                  <a:schemeClr val="accent1"/>
                </a:solidFill>
                <a:ea typeface="ＭＳ Ｐゴシック" charset="-128"/>
              </a:rPr>
              <a:t>Predict</a:t>
            </a:r>
            <a:r>
              <a:rPr lang="en-US" altLang="en-US">
                <a:ea typeface="ＭＳ Ｐゴシック" charset="-128"/>
              </a:rPr>
              <a:t> among these susceptible cells</a:t>
            </a:r>
          </a:p>
          <a:p>
            <a:pPr lvl="2" eaLnBrk="1" hangingPunct="1"/>
            <a:r>
              <a:rPr lang="en-US" altLang="en-US">
                <a:ea typeface="ＭＳ Ｐゴシック" charset="-128"/>
              </a:rPr>
              <a:t>Cells with more V</a:t>
            </a:r>
            <a:r>
              <a:rPr lang="en-US" altLang="en-US" baseline="-25000">
                <a:ea typeface="ＭＳ Ｐゴシック" charset="-128"/>
              </a:rPr>
              <a:t>th</a:t>
            </a:r>
            <a:r>
              <a:rPr lang="en-US" altLang="en-US">
                <a:ea typeface="ＭＳ Ｐゴシック" charset="-128"/>
              </a:rPr>
              <a:t> shifts are </a:t>
            </a:r>
            <a:r>
              <a:rPr lang="en-US" altLang="en-US">
                <a:solidFill>
                  <a:schemeClr val="accent1"/>
                </a:solidFill>
                <a:ea typeface="ＭＳ Ｐゴシック" charset="-128"/>
              </a:rPr>
              <a:t>disturb-prone </a:t>
            </a:r>
            <a:r>
              <a:rPr lang="en-US" altLang="en-US">
                <a:solidFill>
                  <a:schemeClr val="accent1"/>
                </a:solidFill>
                <a:ea typeface="ＭＳ Ｐゴシック" charset="-128"/>
                <a:sym typeface="Wingdings" charset="2"/>
              </a:rPr>
              <a:t> Higher V</a:t>
            </a:r>
            <a:r>
              <a:rPr lang="en-US" altLang="en-US" baseline="-25000">
                <a:solidFill>
                  <a:schemeClr val="accent1"/>
                </a:solidFill>
                <a:ea typeface="ＭＳ Ｐゴシック" charset="-128"/>
                <a:sym typeface="Wingdings" charset="2"/>
              </a:rPr>
              <a:t>th</a:t>
            </a:r>
            <a:r>
              <a:rPr lang="en-US" altLang="en-US">
                <a:solidFill>
                  <a:schemeClr val="accent1"/>
                </a:solidFill>
                <a:ea typeface="ＭＳ Ｐゴシック" charset="-128"/>
                <a:sym typeface="Wingdings" charset="2"/>
              </a:rPr>
              <a:t> state</a:t>
            </a:r>
            <a:endParaRPr lang="en-US" altLang="en-US">
              <a:solidFill>
                <a:schemeClr val="accent1"/>
              </a:solidFill>
              <a:ea typeface="ＭＳ Ｐゴシック" charset="-128"/>
            </a:endParaRPr>
          </a:p>
          <a:p>
            <a:pPr lvl="2" eaLnBrk="1" hangingPunct="1"/>
            <a:r>
              <a:rPr lang="en-US" altLang="en-US">
                <a:ea typeface="ＭＳ Ｐゴシック" charset="-128"/>
              </a:rPr>
              <a:t>Cells with less V</a:t>
            </a:r>
            <a:r>
              <a:rPr lang="en-US" altLang="en-US" baseline="-25000">
                <a:ea typeface="ＭＳ Ｐゴシック" charset="-128"/>
              </a:rPr>
              <a:t>th</a:t>
            </a:r>
            <a:r>
              <a:rPr lang="en-US" altLang="en-US">
                <a:ea typeface="ＭＳ Ｐゴシック" charset="-128"/>
              </a:rPr>
              <a:t> shifts are </a:t>
            </a:r>
            <a:r>
              <a:rPr lang="en-US" altLang="en-US">
                <a:solidFill>
                  <a:schemeClr val="accent1"/>
                </a:solidFill>
                <a:ea typeface="ＭＳ Ｐゴシック" charset="-128"/>
              </a:rPr>
              <a:t>disturb-resistant </a:t>
            </a:r>
            <a:r>
              <a:rPr lang="en-US" altLang="en-US">
                <a:solidFill>
                  <a:schemeClr val="accent1"/>
                </a:solidFill>
                <a:ea typeface="ＭＳ Ｐゴシック" charset="-128"/>
                <a:sym typeface="Wingdings" charset="2"/>
              </a:rPr>
              <a:t> Lower V</a:t>
            </a:r>
            <a:r>
              <a:rPr lang="en-US" altLang="en-US" baseline="-25000">
                <a:solidFill>
                  <a:schemeClr val="accent1"/>
                </a:solidFill>
                <a:ea typeface="ＭＳ Ｐゴシック" charset="-128"/>
                <a:sym typeface="Wingdings" charset="2"/>
              </a:rPr>
              <a:t>th</a:t>
            </a:r>
            <a:r>
              <a:rPr lang="en-US" altLang="en-US">
                <a:solidFill>
                  <a:schemeClr val="accent1"/>
                </a:solidFill>
                <a:ea typeface="ＭＳ Ｐゴシック" charset="-128"/>
                <a:sym typeface="Wingdings" charset="2"/>
              </a:rPr>
              <a:t> state</a:t>
            </a:r>
            <a:endParaRPr lang="en-US" altLang="en-US">
              <a:solidFill>
                <a:schemeClr val="accent1"/>
              </a:solidFill>
              <a:ea typeface="ＭＳ Ｐゴシック" charset="-128"/>
            </a:endParaRPr>
          </a:p>
        </p:txBody>
      </p:sp>
      <p:sp>
        <p:nvSpPr>
          <p:cNvPr id="316419"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A43C377-6231-2546-89F2-CD5D971522D7}" type="slidenum">
              <a:rPr kumimoji="0" lang="en-US" altLang="en-US" sz="1200" b="0" i="0" u="none" strike="noStrike" kern="1200" cap="none" spc="0" normalizeH="0" baseline="0" noProof="0">
                <a:ln>
                  <a:noFill/>
                </a:ln>
                <a:solidFill>
                  <a:srgbClr val="898989"/>
                </a:solidFill>
                <a:effectLst/>
                <a:uLnTx/>
                <a:uFillTx/>
                <a:latin typeface="Calibri" charset="0"/>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165</a:t>
            </a:fld>
            <a:endParaRPr kumimoji="0" lang="en-US" altLang="en-US" sz="1200" b="0" i="0" u="none" strike="noStrike" kern="1200" cap="none" spc="0" normalizeH="0" baseline="0" noProof="0">
              <a:ln>
                <a:noFill/>
              </a:ln>
              <a:solidFill>
                <a:srgbClr val="898989"/>
              </a:solidFill>
              <a:effectLst/>
              <a:uLnTx/>
              <a:uFillTx/>
              <a:latin typeface="Calibri" charset="0"/>
              <a:ea typeface="ＭＳ Ｐゴシック" charset="-128"/>
              <a:cs typeface="+mn-cs"/>
            </a:endParaRPr>
          </a:p>
        </p:txBody>
      </p:sp>
      <p:sp>
        <p:nvSpPr>
          <p:cNvPr id="5" name="TextBox 4"/>
          <p:cNvSpPr txBox="1"/>
          <p:nvPr/>
        </p:nvSpPr>
        <p:spPr>
          <a:xfrm>
            <a:off x="231775" y="5416550"/>
            <a:ext cx="7683500" cy="8302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FF"/>
                </a:solidFill>
                <a:effectLst/>
                <a:uLnTx/>
                <a:uFillTx/>
                <a:latin typeface="Calibri"/>
                <a:ea typeface="+mn-ea"/>
                <a:cs typeface="+mn-cs"/>
              </a:rPr>
              <a:t>Reduces total </a:t>
            </a:r>
            <a:r>
              <a:rPr kumimoji="0" lang="en-US" sz="2400" b="0" i="0" u="none" strike="noStrike" kern="1200" cap="none" spc="0" normalizeH="0" baseline="0" noProof="0">
                <a:ln>
                  <a:noFill/>
                </a:ln>
                <a:solidFill>
                  <a:srgbClr val="0000FF"/>
                </a:solidFill>
                <a:effectLst/>
                <a:uLnTx/>
                <a:uFillTx/>
                <a:latin typeface="Calibri"/>
                <a:ea typeface="+mn-ea"/>
                <a:cs typeface="+mn-cs"/>
              </a:rPr>
              <a:t>error count </a:t>
            </a:r>
            <a:r>
              <a:rPr kumimoji="0" lang="en-US" sz="2400" b="0" i="0" u="none" strike="noStrike" kern="1200" cap="none" spc="0" normalizeH="0" baseline="0" noProof="0" dirty="0">
                <a:ln>
                  <a:noFill/>
                </a:ln>
                <a:solidFill>
                  <a:srgbClr val="0000FF"/>
                </a:solidFill>
                <a:effectLst/>
                <a:uLnTx/>
                <a:uFillTx/>
                <a:latin typeface="Calibri"/>
                <a:ea typeface="+mn-ea"/>
                <a:cs typeface="+mn-cs"/>
              </a:rPr>
              <a:t>by up to 36% @ 1M read disturbs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FF"/>
                </a:solidFill>
                <a:effectLst/>
                <a:uLnTx/>
                <a:uFillTx/>
                <a:latin typeface="Calibri"/>
                <a:ea typeface="+mn-ea"/>
                <a:cs typeface="+mn-cs"/>
              </a:rPr>
              <a:t>ECC can be used to correct the remaining errors</a:t>
            </a:r>
          </a:p>
        </p:txBody>
      </p:sp>
    </p:spTree>
    <p:extLst>
      <p:ext uri="{BB962C8B-B14F-4D97-AF65-F5344CB8AC3E}">
        <p14:creationId xmlns:p14="http://schemas.microsoft.com/office/powerpoint/2010/main" val="567729021"/>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fade">
                                      <p:cBhvr>
                                        <p:cTn id="32" dur="500"/>
                                        <p:tgtEl>
                                          <p:spTgt spid="4">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fade">
                                      <p:cBhvr>
                                        <p:cTn id="37" dur="500"/>
                                        <p:tgtEl>
                                          <p:spTgt spid="4">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
                                            <p:txEl>
                                              <p:pRg st="7" end="7"/>
                                            </p:txEl>
                                          </p:spTgt>
                                        </p:tgtEl>
                                        <p:attrNameLst>
                                          <p:attrName>style.visibility</p:attrName>
                                        </p:attrNameLst>
                                      </p:cBhvr>
                                      <p:to>
                                        <p:strVal val="visible"/>
                                      </p:to>
                                    </p:set>
                                    <p:animEffect transition="in" filter="fade">
                                      <p:cBhvr>
                                        <p:cTn id="42" dur="500"/>
                                        <p:tgtEl>
                                          <p:spTgt spid="4">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Title 1"/>
          <p:cNvSpPr>
            <a:spLocks noGrp="1"/>
          </p:cNvSpPr>
          <p:nvPr>
            <p:ph type="title"/>
          </p:nvPr>
        </p:nvSpPr>
        <p:spPr>
          <a:xfrm>
            <a:off x="180528" y="152400"/>
            <a:ext cx="9144000" cy="1066800"/>
          </a:xfrm>
        </p:spPr>
        <p:txBody>
          <a:bodyPr/>
          <a:lstStyle/>
          <a:p>
            <a:r>
              <a:rPr lang="en-US" dirty="0">
                <a:latin typeface="Garamond" charset="0"/>
              </a:rPr>
              <a:t>More on Flash Read Disturb Errors</a:t>
            </a:r>
            <a:r>
              <a:rPr lang="en-US" sz="3200" b="1" dirty="0">
                <a:latin typeface="Garamond" charset="0"/>
              </a:rPr>
              <a:t> [DSN’15]</a:t>
            </a:r>
          </a:p>
        </p:txBody>
      </p:sp>
      <p:sp>
        <p:nvSpPr>
          <p:cNvPr id="256002" name="Content Placeholder 2"/>
          <p:cNvSpPr>
            <a:spLocks noGrp="1"/>
          </p:cNvSpPr>
          <p:nvPr>
            <p:ph idx="1"/>
          </p:nvPr>
        </p:nvSpPr>
        <p:spPr>
          <a:xfrm>
            <a:off x="228600" y="1055688"/>
            <a:ext cx="8610600" cy="5192712"/>
          </a:xfrm>
        </p:spPr>
        <p:txBody>
          <a:bodyPr/>
          <a:lstStyle/>
          <a:p>
            <a:r>
              <a:rPr lang="en-US" sz="2200" dirty="0">
                <a:latin typeface="Tahoma" charset="0"/>
              </a:rPr>
              <a:t>Yu </a:t>
            </a:r>
            <a:r>
              <a:rPr lang="en-US" sz="2200" dirty="0" err="1">
                <a:latin typeface="Tahoma" charset="0"/>
              </a:rPr>
              <a:t>Cai</a:t>
            </a:r>
            <a:r>
              <a:rPr lang="en-US" sz="2200" dirty="0">
                <a:latin typeface="Tahoma" charset="0"/>
              </a:rPr>
              <a:t>, </a:t>
            </a:r>
            <a:r>
              <a:rPr lang="en-US" sz="2200" dirty="0" err="1">
                <a:latin typeface="Tahoma" charset="0"/>
              </a:rPr>
              <a:t>Yixin</a:t>
            </a:r>
            <a:r>
              <a:rPr lang="en-US" sz="2200" dirty="0">
                <a:latin typeface="Tahoma" charset="0"/>
              </a:rPr>
              <a:t> </a:t>
            </a:r>
            <a:r>
              <a:rPr lang="en-US" sz="2200" dirty="0" err="1">
                <a:latin typeface="Tahoma" charset="0"/>
              </a:rPr>
              <a:t>Luo</a:t>
            </a:r>
            <a:r>
              <a:rPr lang="en-US" sz="2200" dirty="0">
                <a:latin typeface="Tahoma" charset="0"/>
              </a:rPr>
              <a:t>, </a:t>
            </a:r>
            <a:r>
              <a:rPr lang="en-US" sz="2200" dirty="0" err="1">
                <a:latin typeface="Tahoma" charset="0"/>
              </a:rPr>
              <a:t>Saugata</a:t>
            </a:r>
            <a:r>
              <a:rPr lang="en-US" sz="2200" dirty="0">
                <a:latin typeface="Tahoma" charset="0"/>
              </a:rPr>
              <a:t> </a:t>
            </a:r>
            <a:r>
              <a:rPr lang="en-US" sz="2200" dirty="0" err="1">
                <a:latin typeface="Tahoma" charset="0"/>
              </a:rPr>
              <a:t>Ghose</a:t>
            </a:r>
            <a:r>
              <a:rPr lang="en-US" sz="2200" dirty="0">
                <a:latin typeface="Tahoma" charset="0"/>
              </a:rPr>
              <a:t>, Erich F. </a:t>
            </a:r>
            <a:r>
              <a:rPr lang="en-US" sz="2200" dirty="0" err="1">
                <a:latin typeface="Tahoma" charset="0"/>
              </a:rPr>
              <a:t>Haratsch</a:t>
            </a:r>
            <a:r>
              <a:rPr lang="en-US" sz="2200" dirty="0">
                <a:latin typeface="Tahoma" charset="0"/>
              </a:rPr>
              <a:t>, Ken Mai, and Onur Mutlu,</a:t>
            </a:r>
            <a:br>
              <a:rPr lang="en-US" sz="2200" dirty="0">
                <a:latin typeface="Tahoma" charset="0"/>
              </a:rPr>
            </a:br>
            <a:r>
              <a:rPr lang="en-US" sz="2200" b="1" dirty="0">
                <a:latin typeface="Tahoma" charset="0"/>
                <a:hlinkClick r:id="rId2"/>
              </a:rPr>
              <a:t>"Read Disturb Errors in MLC NAND Flash Memory: Characterization and Mitigation"</a:t>
            </a:r>
            <a:r>
              <a:rPr lang="en-US" sz="2200" dirty="0">
                <a:latin typeface="Tahoma" charset="0"/>
              </a:rPr>
              <a:t> </a:t>
            </a:r>
            <a:br>
              <a:rPr lang="en-US" sz="2200" dirty="0">
                <a:latin typeface="Tahoma" charset="0"/>
              </a:rPr>
            </a:br>
            <a:r>
              <a:rPr lang="en-US" sz="2200" i="1" dirty="0">
                <a:latin typeface="Tahoma" charset="0"/>
              </a:rPr>
              <a:t>Proceedings of the </a:t>
            </a:r>
            <a:r>
              <a:rPr lang="en-US" sz="2200" i="1" dirty="0">
                <a:latin typeface="Tahoma" charset="0"/>
                <a:hlinkClick r:id="rId3"/>
              </a:rPr>
              <a:t>45th Annual IEEE/IFIP International Conference on Dependable Systems and Networks</a:t>
            </a:r>
            <a:r>
              <a:rPr lang="en-US" sz="2200" i="1" dirty="0">
                <a:latin typeface="Tahoma" charset="0"/>
              </a:rPr>
              <a:t> (</a:t>
            </a:r>
            <a:r>
              <a:rPr lang="en-US" sz="2200" b="1" i="1" dirty="0">
                <a:latin typeface="Tahoma" charset="0"/>
              </a:rPr>
              <a:t>DSN</a:t>
            </a:r>
            <a:r>
              <a:rPr lang="en-US" sz="2200" i="1" dirty="0">
                <a:latin typeface="Tahoma" charset="0"/>
              </a:rPr>
              <a:t>)</a:t>
            </a:r>
            <a:r>
              <a:rPr lang="en-US" sz="2200" dirty="0">
                <a:latin typeface="Tahoma" charset="0"/>
              </a:rPr>
              <a:t>, Rio de Janeiro, Brazil, June 2015. </a:t>
            </a:r>
          </a:p>
          <a:p>
            <a:pPr lvl="1"/>
            <a:endParaRPr lang="en-US" dirty="0">
              <a:latin typeface="Tahoma" charset="0"/>
            </a:endParaRPr>
          </a:p>
          <a:p>
            <a:pPr lvl="1"/>
            <a:endParaRPr lang="en-US" dirty="0">
              <a:latin typeface="Tahoma" charset="0"/>
            </a:endParaRPr>
          </a:p>
          <a:p>
            <a:endParaRPr lang="en-US" dirty="0">
              <a:latin typeface="Tahoma" charset="0"/>
            </a:endParaRPr>
          </a:p>
          <a:p>
            <a:endParaRPr lang="en-US" dirty="0">
              <a:latin typeface="Tahoma" charset="0"/>
            </a:endParaRPr>
          </a:p>
        </p:txBody>
      </p:sp>
      <p:sp>
        <p:nvSpPr>
          <p:cNvPr id="256003"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D8D43E4-1AEE-4448-972F-6510E7266E37}"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166</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2" name="Picture 1"/>
          <p:cNvPicPr>
            <a:picLocks noChangeAspect="1"/>
          </p:cNvPicPr>
          <p:nvPr/>
        </p:nvPicPr>
        <p:blipFill>
          <a:blip r:embed="rId4"/>
          <a:stretch>
            <a:fillRect/>
          </a:stretch>
        </p:blipFill>
        <p:spPr>
          <a:xfrm>
            <a:off x="0" y="4213019"/>
            <a:ext cx="9144000" cy="1808269"/>
          </a:xfrm>
          <a:prstGeom prst="rect">
            <a:avLst/>
          </a:prstGeom>
        </p:spPr>
      </p:pic>
    </p:spTree>
    <p:extLst>
      <p:ext uri="{BB962C8B-B14F-4D97-AF65-F5344CB8AC3E}">
        <p14:creationId xmlns:p14="http://schemas.microsoft.com/office/powerpoint/2010/main" val="2996424015"/>
      </p:ext>
    </p:extLst>
  </p:cSld>
  <p:clrMapOvr>
    <a:masterClrMapping/>
  </p:clrMapOvr>
  <p:transition/>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Large-Scale SSD Error Analysis </a:t>
            </a:r>
            <a:r>
              <a:rPr lang="en-US" sz="2300" b="1" dirty="0">
                <a:solidFill>
                  <a:srgbClr val="006633"/>
                </a:solidFill>
                <a:latin typeface="Garamond" charset="0"/>
              </a:rPr>
              <a:t>[SIGMETRICS’15]</a:t>
            </a:r>
            <a:endParaRPr lang="en-US" sz="2300" dirty="0"/>
          </a:p>
        </p:txBody>
      </p:sp>
      <p:sp>
        <p:nvSpPr>
          <p:cNvPr id="3" name="Content Placeholder 2"/>
          <p:cNvSpPr>
            <a:spLocks noGrp="1"/>
          </p:cNvSpPr>
          <p:nvPr>
            <p:ph idx="1"/>
          </p:nvPr>
        </p:nvSpPr>
        <p:spPr/>
        <p:txBody>
          <a:bodyPr/>
          <a:lstStyle/>
          <a:p>
            <a:r>
              <a:rPr lang="en-US" dirty="0">
                <a:solidFill>
                  <a:srgbClr val="0000FF"/>
                </a:solidFill>
              </a:rPr>
              <a:t>First large-scale field study of flash memory errors</a:t>
            </a:r>
          </a:p>
          <a:p>
            <a:endParaRPr lang="en-US" sz="2200" dirty="0">
              <a:solidFill>
                <a:srgbClr val="0000FF"/>
              </a:solidFill>
            </a:endParaRPr>
          </a:p>
          <a:p>
            <a:r>
              <a:rPr lang="en-US" sz="2000" dirty="0"/>
              <a:t>Justin Meza, </a:t>
            </a:r>
            <a:r>
              <a:rPr lang="en-US" sz="2000" dirty="0" err="1"/>
              <a:t>Qiang</a:t>
            </a:r>
            <a:r>
              <a:rPr lang="en-US" sz="2000" dirty="0"/>
              <a:t> Wu, </a:t>
            </a:r>
            <a:r>
              <a:rPr lang="en-US" sz="2000" dirty="0" err="1"/>
              <a:t>Sanjeev</a:t>
            </a:r>
            <a:r>
              <a:rPr lang="en-US" sz="2000" dirty="0"/>
              <a:t> Kumar, and Onur Mutlu,</a:t>
            </a:r>
            <a:br>
              <a:rPr lang="en-US" sz="2000" dirty="0"/>
            </a:br>
            <a:r>
              <a:rPr lang="en-US" sz="2000" b="1" dirty="0">
                <a:hlinkClick r:id="rId2"/>
              </a:rPr>
              <a:t>"A Large-Scale Study of Flash Memory Errors in the Field"</a:t>
            </a:r>
            <a:r>
              <a:rPr lang="en-US" sz="2000" dirty="0"/>
              <a:t> </a:t>
            </a:r>
            <a:br>
              <a:rPr lang="en-US" sz="2000" dirty="0"/>
            </a:br>
            <a:r>
              <a:rPr lang="en-US" sz="2000" i="1" dirty="0"/>
              <a:t>Proceedings of the </a:t>
            </a:r>
            <a:r>
              <a:rPr lang="en-US" sz="2000" i="1" dirty="0">
                <a:hlinkClick r:id="rId3"/>
              </a:rPr>
              <a:t>ACM International Conference on Measurement and Modeling of Computer Systems</a:t>
            </a:r>
            <a:r>
              <a:rPr lang="en-US" sz="2000" i="1" dirty="0"/>
              <a:t> (</a:t>
            </a:r>
            <a:r>
              <a:rPr lang="en-US" sz="2000" b="1" i="1" dirty="0"/>
              <a:t>SIGMETRICS</a:t>
            </a:r>
            <a:r>
              <a:rPr lang="en-US" sz="2000" i="1" dirty="0"/>
              <a:t>)</a:t>
            </a:r>
            <a:r>
              <a:rPr lang="en-US" sz="2000" dirty="0"/>
              <a:t>, Portland, OR, June 2015.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r>
              <a:rPr lang="en-US" sz="2000" dirty="0">
                <a:hlinkClick r:id="rId6"/>
              </a:rPr>
              <a:t>Coverage at ZDNet</a:t>
            </a:r>
            <a:r>
              <a:rPr lang="en-US" sz="2000" dirty="0"/>
              <a:t>] [</a:t>
            </a:r>
            <a:r>
              <a:rPr lang="en-US" sz="2000" dirty="0">
                <a:hlinkClick r:id="rId7"/>
              </a:rPr>
              <a:t>Coverage on The Register</a:t>
            </a:r>
            <a:r>
              <a:rPr lang="en-US" sz="2000" dirty="0"/>
              <a:t>] [</a:t>
            </a:r>
            <a:r>
              <a:rPr lang="en-US" sz="2000" dirty="0">
                <a:hlinkClick r:id="rId8"/>
              </a:rPr>
              <a:t>Coverage on TechSpot</a:t>
            </a:r>
            <a:r>
              <a:rPr lang="en-US" sz="2000" dirty="0"/>
              <a:t>] [</a:t>
            </a:r>
            <a:r>
              <a:rPr lang="en-US" sz="2000" dirty="0">
                <a:hlinkClick r:id="rId9"/>
              </a:rPr>
              <a:t>Coverage on The Tech Report</a:t>
            </a:r>
            <a:r>
              <a:rPr lang="en-US" sz="2000" dirty="0"/>
              <a:t>] </a:t>
            </a:r>
          </a:p>
          <a:p>
            <a:endParaRPr lang="en-US" sz="2200" dirty="0"/>
          </a:p>
          <a:p>
            <a:endParaRPr lang="en-US" sz="2200"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BB4180-6920-9C42-9DA1-4829E0437063}"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167</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p:cNvPicPr>
            <a:picLocks noChangeAspect="1"/>
          </p:cNvPicPr>
          <p:nvPr/>
        </p:nvPicPr>
        <p:blipFill>
          <a:blip r:embed="rId10"/>
          <a:stretch>
            <a:fillRect/>
          </a:stretch>
        </p:blipFill>
        <p:spPr>
          <a:xfrm>
            <a:off x="0" y="4725144"/>
            <a:ext cx="9144000" cy="1313234"/>
          </a:xfrm>
          <a:prstGeom prst="rect">
            <a:avLst/>
          </a:prstGeom>
        </p:spPr>
      </p:pic>
    </p:spTree>
    <p:extLst>
      <p:ext uri="{BB962C8B-B14F-4D97-AF65-F5344CB8AC3E}">
        <p14:creationId xmlns:p14="http://schemas.microsoft.com/office/powerpoint/2010/main" val="3532605375"/>
      </p:ext>
    </p:extLst>
  </p:cSld>
  <p:clrMapOvr>
    <a:masterClrMapping/>
  </p:clrMapOvr>
  <p:transition/>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6633"/>
                </a:solidFill>
              </a:rPr>
              <a:t>Another Lecture: NAND Flash Reliability</a:t>
            </a:r>
            <a:endParaRPr lang="en-US" sz="3600" dirty="0"/>
          </a:p>
        </p:txBody>
      </p:sp>
      <p:sp>
        <p:nvSpPr>
          <p:cNvPr id="3" name="Content Placeholder 2"/>
          <p:cNvSpPr>
            <a:spLocks noGrp="1"/>
          </p:cNvSpPr>
          <p:nvPr>
            <p:ph idx="1"/>
          </p:nvPr>
        </p:nvSpPr>
        <p:spPr>
          <a:xfrm>
            <a:off x="228600" y="908720"/>
            <a:ext cx="8915400" cy="5256584"/>
          </a:xfrm>
        </p:spPr>
        <p:txBody>
          <a:bodyPr/>
          <a:lstStyle/>
          <a:p>
            <a:r>
              <a:rPr lang="en-US" sz="1800" dirty="0"/>
              <a:t>Yu Cai, Saugata Ghose, Erich F. </a:t>
            </a:r>
            <a:r>
              <a:rPr lang="en-US" sz="1800" dirty="0" err="1"/>
              <a:t>Haratsch</a:t>
            </a:r>
            <a:r>
              <a:rPr lang="en-US" sz="1800" dirty="0"/>
              <a:t>, </a:t>
            </a:r>
            <a:r>
              <a:rPr lang="en-US" sz="1800" dirty="0" err="1"/>
              <a:t>Yixin</a:t>
            </a:r>
            <a:r>
              <a:rPr lang="en-US" sz="1800" dirty="0"/>
              <a:t> Luo, and Onur Mutlu,</a:t>
            </a:r>
            <a:br>
              <a:rPr lang="en-US" sz="1800" dirty="0"/>
            </a:br>
            <a:r>
              <a:rPr lang="en-US" sz="1800" b="1" dirty="0">
                <a:hlinkClick r:id="rId2"/>
              </a:rPr>
              <a:t> "Error Characterization, Mitigation, and Recovery in Flash Memory Based Solid State Drives"</a:t>
            </a:r>
            <a:br>
              <a:rPr lang="en-US" sz="1800" dirty="0"/>
            </a:br>
            <a:r>
              <a:rPr lang="en-US" sz="1800" i="1" dirty="0"/>
              <a:t>to appear in </a:t>
            </a:r>
            <a:r>
              <a:rPr lang="en-US" sz="1800" i="1" dirty="0">
                <a:hlinkClick r:id="rId3"/>
              </a:rPr>
              <a:t>Proceedings of the IEEE</a:t>
            </a:r>
            <a:r>
              <a:rPr lang="en-US" sz="1800" dirty="0"/>
              <a:t>, 2017. </a:t>
            </a:r>
          </a:p>
          <a:p>
            <a:endParaRPr lang="en-US" sz="600" dirty="0"/>
          </a:p>
          <a:p>
            <a:endParaRPr lang="en-US" sz="100" dirty="0"/>
          </a:p>
          <a:p>
            <a:endParaRPr lang="en-US" sz="300" dirty="0"/>
          </a:p>
          <a:p>
            <a:pPr marL="0" indent="0">
              <a:buNone/>
            </a:pPr>
            <a:r>
              <a:rPr lang="en-US" sz="1300" dirty="0" err="1"/>
              <a:t>Cai</a:t>
            </a:r>
            <a:r>
              <a:rPr lang="en-US" sz="1300" dirty="0"/>
              <a:t>+, “</a:t>
            </a:r>
            <a:r>
              <a:rPr lang="en-US" sz="1300" dirty="0">
                <a:solidFill>
                  <a:srgbClr val="0000FF"/>
                </a:solidFill>
              </a:rPr>
              <a:t>Error Patterns in MLC NAND Flash Memory: Measurement, Characterization, and Analysis</a:t>
            </a:r>
            <a:r>
              <a:rPr lang="en-US" sz="1300" dirty="0"/>
              <a:t>,” DATE 2012.</a:t>
            </a:r>
          </a:p>
          <a:p>
            <a:pPr marL="0" indent="0">
              <a:buNone/>
            </a:pPr>
            <a:r>
              <a:rPr lang="en-US" sz="1300" dirty="0" err="1"/>
              <a:t>Cai</a:t>
            </a:r>
            <a:r>
              <a:rPr lang="en-US" sz="1300" dirty="0"/>
              <a:t>+, “</a:t>
            </a:r>
            <a:r>
              <a:rPr lang="en-US" sz="1300" dirty="0">
                <a:solidFill>
                  <a:srgbClr val="0000FF"/>
                </a:solidFill>
              </a:rPr>
              <a:t>Flash Correct-and-Refresh: Retention-Aware Error Management for Increased Flash Memory Lifetime</a:t>
            </a:r>
            <a:r>
              <a:rPr lang="en-US" sz="1300" dirty="0"/>
              <a:t>,” ICCD 2012.</a:t>
            </a:r>
          </a:p>
          <a:p>
            <a:pPr marL="0" indent="0">
              <a:buNone/>
            </a:pPr>
            <a:r>
              <a:rPr lang="en-US" sz="1300" dirty="0" err="1"/>
              <a:t>Cai</a:t>
            </a:r>
            <a:r>
              <a:rPr lang="en-US" sz="1300" dirty="0"/>
              <a:t>+, “</a:t>
            </a:r>
            <a:r>
              <a:rPr lang="en-US" sz="1300" dirty="0">
                <a:solidFill>
                  <a:srgbClr val="0000FF"/>
                </a:solidFill>
              </a:rPr>
              <a:t>Threshold Voltage Distribution in MLC NAND Flash Memory: Characterization, Analysis and Modeling</a:t>
            </a:r>
            <a:r>
              <a:rPr lang="en-US" sz="1300" dirty="0"/>
              <a:t>,” DATE 2013.</a:t>
            </a:r>
          </a:p>
          <a:p>
            <a:pPr marL="0" indent="0">
              <a:buNone/>
            </a:pPr>
            <a:r>
              <a:rPr lang="en-US" sz="1300" dirty="0" err="1"/>
              <a:t>Cai</a:t>
            </a:r>
            <a:r>
              <a:rPr lang="en-US" sz="1300" dirty="0"/>
              <a:t>+, “</a:t>
            </a:r>
            <a:r>
              <a:rPr lang="en-US" sz="1300" dirty="0">
                <a:solidFill>
                  <a:srgbClr val="0000FF"/>
                </a:solidFill>
              </a:rPr>
              <a:t>Error Analysis and Retention-Aware Error Management for NAND Flash Memory</a:t>
            </a:r>
            <a:r>
              <a:rPr lang="en-US" sz="1300" dirty="0"/>
              <a:t>,” Intel Technology Journal 2013.</a:t>
            </a:r>
          </a:p>
          <a:p>
            <a:pPr marL="0" indent="0">
              <a:buNone/>
            </a:pPr>
            <a:r>
              <a:rPr lang="en-US" sz="1300" dirty="0" err="1"/>
              <a:t>Cai</a:t>
            </a:r>
            <a:r>
              <a:rPr lang="en-US" sz="1300" dirty="0"/>
              <a:t>+, “</a:t>
            </a:r>
            <a:r>
              <a:rPr lang="en-US" sz="1300" dirty="0">
                <a:solidFill>
                  <a:srgbClr val="0000FF"/>
                </a:solidFill>
              </a:rPr>
              <a:t>Program Interference in MLC NAND Flash Memory: Characterization, Modeling, and Mitigation</a:t>
            </a:r>
            <a:r>
              <a:rPr lang="en-US" sz="1300" dirty="0"/>
              <a:t>,” ICCD 2013.</a:t>
            </a:r>
          </a:p>
          <a:p>
            <a:pPr marL="0" indent="0">
              <a:buNone/>
            </a:pPr>
            <a:r>
              <a:rPr lang="en-US" sz="1300" dirty="0" err="1"/>
              <a:t>Cai</a:t>
            </a:r>
            <a:r>
              <a:rPr lang="en-US" sz="1300" dirty="0"/>
              <a:t>+, “</a:t>
            </a:r>
            <a:r>
              <a:rPr lang="en-US" sz="1300" dirty="0">
                <a:solidFill>
                  <a:srgbClr val="0000FF"/>
                </a:solidFill>
              </a:rPr>
              <a:t>Neighbor-Cell Assisted Error Correction for MLC NAND Flash Memories</a:t>
            </a:r>
            <a:r>
              <a:rPr lang="en-US" sz="1300" dirty="0"/>
              <a:t>,” SIGMETRICS 2014.</a:t>
            </a:r>
          </a:p>
          <a:p>
            <a:pPr marL="0" indent="0">
              <a:buNone/>
            </a:pPr>
            <a:r>
              <a:rPr lang="en-US" sz="1300" dirty="0" err="1"/>
              <a:t>Cai</a:t>
            </a:r>
            <a:r>
              <a:rPr lang="en-US" sz="1300" dirty="0"/>
              <a:t>+,”</a:t>
            </a:r>
            <a:r>
              <a:rPr lang="en-US" sz="1300" dirty="0">
                <a:solidFill>
                  <a:srgbClr val="0000FF"/>
                </a:solidFill>
              </a:rPr>
              <a:t>Data Retention in MLC NAND Flash Memory: Characterization, Optimization and Recovery</a:t>
            </a:r>
            <a:r>
              <a:rPr lang="en-US" sz="1300" dirty="0"/>
              <a:t>,” HPCA 2015.</a:t>
            </a:r>
          </a:p>
          <a:p>
            <a:pPr marL="0" indent="0">
              <a:buNone/>
            </a:pPr>
            <a:r>
              <a:rPr lang="en-US" sz="1300" dirty="0" err="1"/>
              <a:t>Cai</a:t>
            </a:r>
            <a:r>
              <a:rPr lang="en-US" sz="1300" dirty="0"/>
              <a:t>+, “</a:t>
            </a:r>
            <a:r>
              <a:rPr lang="en-US" sz="1300" dirty="0">
                <a:solidFill>
                  <a:srgbClr val="0000FF"/>
                </a:solidFill>
              </a:rPr>
              <a:t>Read Disturb Errors in MLC NAND Flash Memory: Characterization and Mitigation</a:t>
            </a:r>
            <a:r>
              <a:rPr lang="en-US" sz="1300" dirty="0"/>
              <a:t>,” DSN 2015. </a:t>
            </a:r>
          </a:p>
          <a:p>
            <a:pPr marL="0" indent="0">
              <a:buNone/>
            </a:pPr>
            <a:r>
              <a:rPr lang="en-US" sz="1300" dirty="0" err="1"/>
              <a:t>Luo</a:t>
            </a:r>
            <a:r>
              <a:rPr lang="en-US" sz="1300" dirty="0"/>
              <a:t>+, “</a:t>
            </a:r>
            <a:r>
              <a:rPr lang="en-US" sz="1300" dirty="0">
                <a:solidFill>
                  <a:srgbClr val="0000FF"/>
                </a:solidFill>
              </a:rPr>
              <a:t>WARM: Improving NAND Flash Memory Lifetime with Write-hotness Aware Retention Management</a:t>
            </a:r>
            <a:r>
              <a:rPr lang="en-US" sz="1300" dirty="0"/>
              <a:t>,” MSST 2015.</a:t>
            </a:r>
          </a:p>
          <a:p>
            <a:pPr marL="0" indent="0">
              <a:buNone/>
            </a:pPr>
            <a:r>
              <a:rPr lang="en-US" sz="1300" dirty="0"/>
              <a:t>Meza+, “</a:t>
            </a:r>
            <a:r>
              <a:rPr lang="en-US" sz="1300" dirty="0">
                <a:solidFill>
                  <a:srgbClr val="0000FF"/>
                </a:solidFill>
              </a:rPr>
              <a:t>A Large-Scale Study of Flash Memory Errors in the Field</a:t>
            </a:r>
            <a:r>
              <a:rPr lang="en-US" sz="1300" dirty="0"/>
              <a:t>,” SIGMETRICS 2015.</a:t>
            </a:r>
          </a:p>
          <a:p>
            <a:pPr marL="0" indent="0">
              <a:buNone/>
            </a:pPr>
            <a:r>
              <a:rPr lang="en-US" sz="1300" dirty="0"/>
              <a:t>Luo+, “</a:t>
            </a:r>
            <a:r>
              <a:rPr lang="en-US" sz="1300" dirty="0">
                <a:solidFill>
                  <a:srgbClr val="0000FF"/>
                </a:solidFill>
              </a:rPr>
              <a:t>Enabling Accurate and Practical Online Flash Channel Modeling for Modern MLC NAND Flash Memory</a:t>
            </a:r>
            <a:r>
              <a:rPr lang="en-US" sz="1300" dirty="0"/>
              <a:t>,” IEEE JSAC 2016.</a:t>
            </a:r>
          </a:p>
          <a:p>
            <a:pPr marL="0" indent="0">
              <a:buNone/>
            </a:pPr>
            <a:r>
              <a:rPr lang="en-US" sz="1300" dirty="0"/>
              <a:t>Cai+, “</a:t>
            </a:r>
            <a:r>
              <a:rPr lang="en-US" sz="1300" dirty="0">
                <a:solidFill>
                  <a:srgbClr val="0000FF"/>
                </a:solidFill>
              </a:rPr>
              <a:t>Vulnerabilities in MLC NAND Flash Memory Programming: Experimental Analysis, Exploits, and Mitigation Techniques</a:t>
            </a:r>
            <a:r>
              <a:rPr lang="en-US" sz="1300" dirty="0"/>
              <a:t>,” HPCA 2017.</a:t>
            </a:r>
          </a:p>
          <a:p>
            <a:pPr marL="0" indent="0">
              <a:buNone/>
            </a:pPr>
            <a:r>
              <a:rPr lang="en-US" sz="1300" dirty="0" err="1"/>
              <a:t>Fukami</a:t>
            </a:r>
            <a:r>
              <a:rPr lang="en-US" sz="1300" dirty="0"/>
              <a:t>+, “</a:t>
            </a:r>
            <a:r>
              <a:rPr lang="en-US" sz="1300" dirty="0">
                <a:solidFill>
                  <a:srgbClr val="0000FF"/>
                </a:solidFill>
              </a:rPr>
              <a:t>Improving the Reliability of Chip-Off Forensic Analysis of NAND Flash Memory Devices</a:t>
            </a:r>
            <a:r>
              <a:rPr lang="en-US" sz="1300" dirty="0"/>
              <a:t>,” DFRWS EU 2017. </a:t>
            </a:r>
          </a:p>
          <a:p>
            <a:pPr marL="0" indent="0">
              <a:buNone/>
            </a:pPr>
            <a:endParaRPr lang="en-US" sz="1500" dirty="0"/>
          </a:p>
          <a:p>
            <a:endParaRPr lang="en-US" sz="1700" dirty="0"/>
          </a:p>
          <a:p>
            <a:endParaRPr lang="en-US" sz="2000" dirty="0"/>
          </a:p>
        </p:txBody>
      </p:sp>
      <p:sp>
        <p:nvSpPr>
          <p:cNvPr id="5" name="TextBox 4"/>
          <p:cNvSpPr txBox="1"/>
          <p:nvPr/>
        </p:nvSpPr>
        <p:spPr>
          <a:xfrm>
            <a:off x="-19422" y="6505599"/>
            <a:ext cx="933269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Cai+, “</a:t>
            </a:r>
            <a:r>
              <a:rPr kumimoji="0" lang="en-US" sz="1400" b="0" i="0" u="none" strike="noStrike" kern="1200" cap="none" spc="0" normalizeH="0" baseline="0" noProof="0" dirty="0">
                <a:ln>
                  <a:noFill/>
                </a:ln>
                <a:solidFill>
                  <a:srgbClr val="0000FF"/>
                </a:solidFill>
                <a:effectLst/>
                <a:uLnTx/>
                <a:uFillTx/>
                <a:latin typeface="Tahoma"/>
                <a:ea typeface="+mn-ea"/>
                <a:cs typeface="+mn-cs"/>
              </a:rPr>
              <a:t>Error Characterization, Mitigation, and Recovery in Flash Memory Based Solid State Drives</a:t>
            </a:r>
            <a:r>
              <a:rPr kumimoji="0" lang="en-US" sz="1400" b="0" i="0" u="none" strike="noStrike" kern="1200" cap="none" spc="0" normalizeH="0" baseline="0" noProof="0" dirty="0">
                <a:ln>
                  <a:noFill/>
                </a:ln>
                <a:solidFill>
                  <a:srgbClr val="000000"/>
                </a:solidFill>
                <a:effectLst/>
                <a:uLnTx/>
                <a:uFillTx/>
                <a:latin typeface="Tahoma"/>
                <a:ea typeface="+mn-ea"/>
                <a:cs typeface="+mn-cs"/>
              </a:rPr>
              <a:t>,” Proc. IEEE 2017.</a:t>
            </a:r>
          </a:p>
        </p:txBody>
      </p:sp>
      <p:sp>
        <p:nvSpPr>
          <p:cNvPr id="6" name="Rectangle 5"/>
          <p:cNvSpPr>
            <a:spLocks noChangeArrowheads="1"/>
          </p:cNvSpPr>
          <p:nvPr/>
        </p:nvSpPr>
        <p:spPr bwMode="auto">
          <a:xfrm>
            <a:off x="768535" y="3587957"/>
            <a:ext cx="1643225" cy="288032"/>
          </a:xfrm>
          <a:prstGeom prst="rect">
            <a:avLst/>
          </a:prstGeom>
          <a:noFill/>
          <a:ln w="38100">
            <a:solidFill>
              <a:srgbClr val="FF0000"/>
            </a:solidFill>
            <a:miter lim="800000"/>
            <a:headEnd/>
            <a:tailEnd/>
          </a:ln>
          <a:effectLst>
            <a:outerShdw blurRad="63500" dist="23000" dir="5400000" rotWithShape="0">
              <a:srgbClr val="000000">
                <a:alpha val="34998"/>
              </a:srgbClr>
            </a:outerShdw>
          </a:effectLst>
          <a:extLst>
            <a:ext uri="{909E8E84-426E-40dd-AFC4-6F175D3DCCD1}">
              <a14:hiddenFill xmlns="" xmlns:a14="http://schemas.microsoft.com/office/drawing/2010/main">
                <a:solidFill>
                  <a:srgbClr val="FFFFFF"/>
                </a:solidFill>
              </a14:hiddenFill>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ahoma"/>
              <a:ea typeface="ＭＳ Ｐゴシック" charset="0"/>
              <a:cs typeface="ＭＳ Ｐゴシック" charset="0"/>
            </a:endParaRPr>
          </a:p>
        </p:txBody>
      </p:sp>
      <p:sp>
        <p:nvSpPr>
          <p:cNvPr id="7" name="Rectangle 6"/>
          <p:cNvSpPr>
            <a:spLocks noChangeArrowheads="1"/>
          </p:cNvSpPr>
          <p:nvPr/>
        </p:nvSpPr>
        <p:spPr bwMode="auto">
          <a:xfrm>
            <a:off x="729659" y="4308037"/>
            <a:ext cx="1584176" cy="288032"/>
          </a:xfrm>
          <a:prstGeom prst="rect">
            <a:avLst/>
          </a:prstGeom>
          <a:noFill/>
          <a:ln w="38100">
            <a:solidFill>
              <a:srgbClr val="FF0000"/>
            </a:solidFill>
            <a:miter lim="800000"/>
            <a:headEnd/>
            <a:tailEnd/>
          </a:ln>
          <a:effectLst>
            <a:outerShdw blurRad="63500" dist="23000" dir="5400000" rotWithShape="0">
              <a:srgbClr val="000000">
                <a:alpha val="34998"/>
              </a:srgbClr>
            </a:outerShdw>
          </a:effectLst>
          <a:extLst>
            <a:ext uri="{909E8E84-426E-40dd-AFC4-6F175D3DCCD1}">
              <a14:hiddenFill xmlns="" xmlns:a14="http://schemas.microsoft.com/office/drawing/2010/main">
                <a:solidFill>
                  <a:srgbClr val="FFFFFF"/>
                </a:solidFill>
              </a14:hiddenFill>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ahoma"/>
              <a:ea typeface="ＭＳ Ｐゴシック" charset="0"/>
              <a:cs typeface="ＭＳ Ｐゴシック" charset="0"/>
            </a:endParaRPr>
          </a:p>
        </p:txBody>
      </p:sp>
      <p:sp>
        <p:nvSpPr>
          <p:cNvPr id="8" name="Rectangle 7"/>
          <p:cNvSpPr>
            <a:spLocks noChangeArrowheads="1"/>
          </p:cNvSpPr>
          <p:nvPr/>
        </p:nvSpPr>
        <p:spPr bwMode="auto">
          <a:xfrm>
            <a:off x="755576" y="5643055"/>
            <a:ext cx="4320480" cy="262116"/>
          </a:xfrm>
          <a:prstGeom prst="rect">
            <a:avLst/>
          </a:prstGeom>
          <a:noFill/>
          <a:ln w="38100">
            <a:solidFill>
              <a:srgbClr val="FF0000"/>
            </a:solidFill>
            <a:miter lim="800000"/>
            <a:headEnd/>
            <a:tailEnd/>
          </a:ln>
          <a:effectLst>
            <a:outerShdw blurRad="63500" dist="23000" dir="5400000" rotWithShape="0">
              <a:srgbClr val="000000">
                <a:alpha val="34998"/>
              </a:srgbClr>
            </a:outerShdw>
          </a:effectLst>
          <a:extLst>
            <a:ext uri="{909E8E84-426E-40dd-AFC4-6F175D3DCCD1}">
              <a14:hiddenFill xmlns="" xmlns:a14="http://schemas.microsoft.com/office/drawing/2010/main">
                <a:solidFill>
                  <a:srgbClr val="FFFFFF"/>
                </a:solidFill>
              </a14:hiddenFill>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ahoma"/>
              <a:ea typeface="ＭＳ Ｐゴシック" charset="0"/>
              <a:cs typeface="ＭＳ Ｐゴシック" charset="0"/>
            </a:endParaRPr>
          </a:p>
        </p:txBody>
      </p:sp>
    </p:spTree>
    <p:extLst>
      <p:ext uri="{BB962C8B-B14F-4D97-AF65-F5344CB8AC3E}">
        <p14:creationId xmlns:p14="http://schemas.microsoft.com/office/powerpoint/2010/main" val="22709636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NAND Flash Vulnerabilities </a:t>
            </a:r>
            <a:r>
              <a:rPr lang="en-US" sz="3200" b="1" dirty="0">
                <a:solidFill>
                  <a:srgbClr val="006633"/>
                </a:solidFill>
                <a:latin typeface="Garamond" charset="0"/>
                <a:ea typeface="ＭＳ Ｐゴシック" pitchFamily="-105" charset="-128"/>
                <a:cs typeface="ＭＳ Ｐゴシック" pitchFamily="-105" charset="-128"/>
              </a:rPr>
              <a:t>[HPCA’17]</a:t>
            </a: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169</a:t>
            </a:fld>
            <a:endParaRPr kumimoji="0" lang="en-US" alt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rotWithShape="1">
          <a:blip r:embed="rId2"/>
          <a:srcRect t="6317" b="32108"/>
          <a:stretch/>
        </p:blipFill>
        <p:spPr>
          <a:xfrm>
            <a:off x="35496" y="1052736"/>
            <a:ext cx="8969184" cy="4402008"/>
          </a:xfrm>
          <a:prstGeom prst="rect">
            <a:avLst/>
          </a:prstGeom>
          <a:ln w="19050">
            <a:solidFill>
              <a:schemeClr val="tx1">
                <a:lumMod val="50000"/>
                <a:lumOff val="50000"/>
              </a:schemeClr>
            </a:solidFill>
          </a:ln>
          <a:effectLst>
            <a:outerShdw blurRad="50800" dist="38100" dir="2700000" algn="tl" rotWithShape="0">
              <a:prstClr val="black">
                <a:alpha val="40000"/>
              </a:prstClr>
            </a:outerShdw>
          </a:effectLst>
        </p:spPr>
      </p:pic>
      <p:sp>
        <p:nvSpPr>
          <p:cNvPr id="6" name="TextBox 5"/>
          <p:cNvSpPr txBox="1"/>
          <p:nvPr/>
        </p:nvSpPr>
        <p:spPr>
          <a:xfrm>
            <a:off x="0" y="5805264"/>
            <a:ext cx="9111662" cy="3539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Tahoma"/>
                <a:ea typeface="+mn-ea"/>
                <a:cs typeface="+mn-cs"/>
                <a:hlinkClick r:id="rId3"/>
              </a:rPr>
              <a:t>https://people.inf.ethz.ch/omutlu/pub/flash-memory-programming-vulnerabilities_hpca17.pdf</a:t>
            </a:r>
            <a:r>
              <a:rPr kumimoji="0" lang="en-US" sz="1700" b="0" i="0" u="none" strike="noStrike" kern="1200" cap="none" spc="0" normalizeH="0" baseline="0" noProof="0" dirty="0">
                <a:ln>
                  <a:noFill/>
                </a:ln>
                <a:solidFill>
                  <a:srgbClr val="000000"/>
                </a:solidFill>
                <a:effectLst/>
                <a:uLnTx/>
                <a:uFillTx/>
                <a:latin typeface="Tahoma"/>
                <a:ea typeface="+mn-ea"/>
                <a:cs typeface="+mn-cs"/>
              </a:rPr>
              <a:t> </a:t>
            </a:r>
          </a:p>
        </p:txBody>
      </p:sp>
      <p:sp>
        <p:nvSpPr>
          <p:cNvPr id="7" name="TextBox 6"/>
          <p:cNvSpPr txBox="1"/>
          <p:nvPr/>
        </p:nvSpPr>
        <p:spPr>
          <a:xfrm>
            <a:off x="3538332" y="1009814"/>
            <a:ext cx="189776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srgbClr val="FF0000"/>
                </a:solidFill>
                <a:effectLst/>
                <a:uLnTx/>
                <a:uFillTx/>
                <a:latin typeface="Tahoma"/>
                <a:ea typeface="+mn-ea"/>
                <a:cs typeface="+mn-cs"/>
              </a:rPr>
              <a:t>HPCA, Feb. </a:t>
            </a:r>
            <a:r>
              <a:rPr kumimoji="0" lang="en-US" sz="1800" b="0" i="1" u="none" strike="noStrike" kern="1200" cap="none" spc="0" normalizeH="0" baseline="0" noProof="0" dirty="0">
                <a:ln>
                  <a:noFill/>
                </a:ln>
                <a:solidFill>
                  <a:srgbClr val="FF0000"/>
                </a:solidFill>
                <a:effectLst/>
                <a:uLnTx/>
                <a:uFillTx/>
                <a:latin typeface="Tahoma"/>
                <a:ea typeface="+mn-ea"/>
                <a:cs typeface="+mn-cs"/>
              </a:rPr>
              <a:t>2017</a:t>
            </a:r>
          </a:p>
        </p:txBody>
      </p:sp>
    </p:spTree>
    <p:extLst>
      <p:ext uri="{BB962C8B-B14F-4D97-AF65-F5344CB8AC3E}">
        <p14:creationId xmlns:p14="http://schemas.microsoft.com/office/powerpoint/2010/main" val="1812424085"/>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Curious Discovery </a:t>
            </a:r>
            <a:r>
              <a:rPr lang="en-US" sz="3000" b="1" dirty="0"/>
              <a:t>[Kim et al., ISCA 2014]</a:t>
            </a:r>
          </a:p>
        </p:txBody>
      </p:sp>
      <p:sp>
        <p:nvSpPr>
          <p:cNvPr id="3" name="Content Placeholder 2"/>
          <p:cNvSpPr>
            <a:spLocks noGrp="1"/>
          </p:cNvSpPr>
          <p:nvPr>
            <p:ph idx="1"/>
          </p:nvPr>
        </p:nvSpPr>
        <p:spPr>
          <a:xfrm>
            <a:off x="228600" y="1288504"/>
            <a:ext cx="8610600" cy="4876800"/>
          </a:xfrm>
        </p:spPr>
        <p:txBody>
          <a:bodyPr/>
          <a:lstStyle/>
          <a:p>
            <a:endParaRPr lang="en-US" dirty="0"/>
          </a:p>
          <a:p>
            <a:pPr marL="0" indent="0">
              <a:buNone/>
            </a:pPr>
            <a:endParaRPr lang="en-US" dirty="0"/>
          </a:p>
          <a:p>
            <a:pPr marL="0" indent="0" algn="ctr">
              <a:buNone/>
            </a:pPr>
            <a:r>
              <a:rPr lang="en-US" sz="4400" dirty="0"/>
              <a:t>One can </a:t>
            </a:r>
          </a:p>
          <a:p>
            <a:pPr marL="0" indent="0" algn="ctr">
              <a:buNone/>
            </a:pPr>
            <a:r>
              <a:rPr lang="en-US" sz="4400" dirty="0">
                <a:solidFill>
                  <a:srgbClr val="0000FF"/>
                </a:solidFill>
              </a:rPr>
              <a:t>predictably</a:t>
            </a:r>
            <a:r>
              <a:rPr lang="en-US" sz="4400" dirty="0"/>
              <a:t> </a:t>
            </a:r>
            <a:r>
              <a:rPr lang="en-US" sz="4400" dirty="0">
                <a:solidFill>
                  <a:srgbClr val="FF0000"/>
                </a:solidFill>
              </a:rPr>
              <a:t>induce errors </a:t>
            </a:r>
          </a:p>
          <a:p>
            <a:pPr marL="0" indent="0" algn="ctr">
              <a:buNone/>
            </a:pPr>
            <a:r>
              <a:rPr lang="en-US" sz="4400" dirty="0"/>
              <a:t>in </a:t>
            </a:r>
            <a:r>
              <a:rPr lang="en-US" sz="4400" dirty="0">
                <a:solidFill>
                  <a:srgbClr val="0000FF"/>
                </a:solidFill>
              </a:rPr>
              <a:t>most</a:t>
            </a:r>
            <a:r>
              <a:rPr lang="en-US" sz="4400" dirty="0"/>
              <a:t> DRAM </a:t>
            </a:r>
            <a:r>
              <a:rPr lang="en-US" sz="4400" dirty="0">
                <a:solidFill>
                  <a:srgbClr val="0000FF"/>
                </a:solidFill>
              </a:rPr>
              <a:t>memory</a:t>
            </a:r>
            <a:r>
              <a:rPr lang="en-US" sz="4400" dirty="0"/>
              <a:t> chips</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17</a:t>
            </a:fld>
            <a:endParaRPr lang="en-US" altLang="en-US">
              <a:solidFill>
                <a:srgbClr val="000000"/>
              </a:solidFill>
            </a:endParaRPr>
          </a:p>
        </p:txBody>
      </p:sp>
    </p:spTree>
    <p:extLst>
      <p:ext uri="{BB962C8B-B14F-4D97-AF65-F5344CB8AC3E}">
        <p14:creationId xmlns:p14="http://schemas.microsoft.com/office/powerpoint/2010/main" val="1422301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tps://pbs.twimg.com/media/DKHLt24W0AAE5Fd.jpg:lar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411" y="948688"/>
            <a:ext cx="8316416" cy="508087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28599" y="152400"/>
            <a:ext cx="8851254" cy="1066800"/>
          </a:xfrm>
        </p:spPr>
        <p:txBody>
          <a:bodyPr/>
          <a:lstStyle/>
          <a:p>
            <a:r>
              <a:rPr lang="en-US" dirty="0"/>
              <a:t>NAND Flash Errors: A Modern Survey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170</a:t>
            </a:fld>
            <a:endParaRPr kumimoji="0" lang="en-US" altLang="en-US" sz="1600" b="0" i="0" u="none" strike="noStrike" kern="1200" cap="none" spc="0" normalizeH="0" baseline="0" noProof="0">
              <a:ln>
                <a:noFill/>
              </a:ln>
              <a:solidFill>
                <a:srgbClr val="000000"/>
              </a:solidFill>
              <a:effectLst/>
              <a:uLnTx/>
              <a:uFillTx/>
              <a:latin typeface="Garamond" charset="0"/>
              <a:ea typeface="+mn-ea"/>
            </a:endParaRPr>
          </a:p>
        </p:txBody>
      </p:sp>
      <p:sp>
        <p:nvSpPr>
          <p:cNvPr id="8" name="Rectangle 7">
            <a:hlinkClick r:id="rId3"/>
          </p:cNvPr>
          <p:cNvSpPr/>
          <p:nvPr/>
        </p:nvSpPr>
        <p:spPr>
          <a:xfrm>
            <a:off x="1619672" y="6021288"/>
            <a:ext cx="6048672" cy="415498"/>
          </a:xfrm>
          <a:prstGeom prst="rect">
            <a:avLst/>
          </a:prstGeom>
        </p:spPr>
        <p:txBody>
          <a:bodyPr wrap="square">
            <a:spAutoFit/>
          </a:bodyPr>
          <a:lstStyle/>
          <a:p>
            <a:pPr marL="0" marR="0" lvl="0" indent="0" algn="ctr" defTabSz="914400" rtl="0" eaLnBrk="1" fontAlgn="auto" latinLnBrk="0" hangingPunct="1">
              <a:lnSpc>
                <a:spcPct val="100000"/>
              </a:lnSpc>
              <a:spcBef>
                <a:spcPts val="450"/>
              </a:spcBef>
              <a:spcAft>
                <a:spcPts val="0"/>
              </a:spcAft>
              <a:buClrTx/>
              <a:buSzTx/>
              <a:buFontTx/>
              <a:buNone/>
              <a:tabLst/>
              <a:defRPr/>
            </a:pPr>
            <a:r>
              <a:rPr kumimoji="0" lang="en-US" sz="2100" b="1" i="0" u="none" strike="noStrike" kern="1200" cap="none" spc="0" normalizeH="0" baseline="0" noProof="0" dirty="0">
                <a:ln>
                  <a:noFill/>
                </a:ln>
                <a:solidFill>
                  <a:srgbClr val="0000FF"/>
                </a:solidFill>
                <a:effectLst/>
                <a:uLnTx/>
                <a:uFillTx/>
                <a:latin typeface="Adobe Garamond Pro" panose="02020502060506020403" pitchFamily="18" charset="0"/>
                <a:ea typeface="+mn-ea"/>
                <a:cs typeface="+mn-cs"/>
                <a:hlinkClick r:id="rId3"/>
              </a:rPr>
              <a:t>https://arxiv.org/pdf/1706.08642</a:t>
            </a:r>
            <a:r>
              <a:rPr kumimoji="0" lang="en-US" sz="2100" b="1" i="0" u="none" strike="noStrike" kern="1200" cap="none" spc="0" normalizeH="0" baseline="0" noProof="0" dirty="0">
                <a:ln>
                  <a:noFill/>
                </a:ln>
                <a:solidFill>
                  <a:srgbClr val="0000FF"/>
                </a:solidFill>
                <a:effectLst/>
                <a:uLnTx/>
                <a:uFillTx/>
                <a:latin typeface="Adobe Garamond Pro" panose="02020502060506020403" pitchFamily="18" charset="0"/>
                <a:ea typeface="+mn-ea"/>
                <a:cs typeface="+mn-cs"/>
              </a:rPr>
              <a:t>  </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4585" y="1009676"/>
            <a:ext cx="1915268" cy="1915268"/>
          </a:xfrm>
          <a:prstGeom prst="rect">
            <a:avLst/>
          </a:prstGeom>
        </p:spPr>
      </p:pic>
      <p:sp>
        <p:nvSpPr>
          <p:cNvPr id="9" name="TextBox 8"/>
          <p:cNvSpPr txBox="1"/>
          <p:nvPr/>
        </p:nvSpPr>
        <p:spPr>
          <a:xfrm>
            <a:off x="2483768" y="1340768"/>
            <a:ext cx="38741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FF0000"/>
                </a:solidFill>
                <a:effectLst/>
                <a:uLnTx/>
                <a:uFillTx/>
                <a:latin typeface="Tahoma"/>
                <a:ea typeface="+mn-ea"/>
                <a:cs typeface="+mn-cs"/>
              </a:rPr>
              <a:t>Proceedings of the IEEE, Sept. 2017</a:t>
            </a:r>
          </a:p>
        </p:txBody>
      </p:sp>
    </p:spTree>
    <p:extLst>
      <p:ext uri="{BB962C8B-B14F-4D97-AF65-F5344CB8AC3E}">
        <p14:creationId xmlns:p14="http://schemas.microsoft.com/office/powerpoint/2010/main" val="3929385941"/>
      </p:ext>
    </p:extLst>
  </p:cSld>
  <p:clrMapOvr>
    <a:masterClrMapping/>
  </p:clrMapOvr>
  <p:transition/>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 Memory Reliability and Security</a:t>
            </a:r>
          </a:p>
        </p:txBody>
      </p:sp>
      <p:sp>
        <p:nvSpPr>
          <p:cNvPr id="3" name="Content Placeholder 2"/>
          <p:cNvSpPr>
            <a:spLocks noGrp="1"/>
          </p:cNvSpPr>
          <p:nvPr>
            <p:ph idx="1"/>
          </p:nvPr>
        </p:nvSpPr>
        <p:spPr>
          <a:xfrm>
            <a:off x="251520" y="1052736"/>
            <a:ext cx="8892480" cy="5256584"/>
          </a:xfrm>
        </p:spPr>
        <p:txBody>
          <a:bodyPr/>
          <a:lstStyle/>
          <a:p>
            <a:r>
              <a:rPr lang="en-US" sz="2200" dirty="0">
                <a:solidFill>
                  <a:srgbClr val="FF0000"/>
                </a:solidFill>
              </a:rPr>
              <a:t>Memory reliability is reducing</a:t>
            </a:r>
          </a:p>
          <a:p>
            <a:r>
              <a:rPr lang="en-US" sz="2200" dirty="0"/>
              <a:t>Reliability issues open up security vulnerabilities</a:t>
            </a:r>
          </a:p>
          <a:p>
            <a:pPr lvl="1"/>
            <a:r>
              <a:rPr lang="en-US" sz="2000" dirty="0"/>
              <a:t>Very hard to defend against</a:t>
            </a:r>
          </a:p>
          <a:p>
            <a:r>
              <a:rPr lang="en-US" sz="2200" dirty="0" err="1"/>
              <a:t>Rowhammer</a:t>
            </a:r>
            <a:r>
              <a:rPr lang="en-US" sz="2200" dirty="0"/>
              <a:t> is an example </a:t>
            </a:r>
          </a:p>
          <a:p>
            <a:pPr lvl="1"/>
            <a:r>
              <a:rPr lang="en-US" sz="2000" dirty="0"/>
              <a:t>Its implications on system security research are tremendous &amp; exciting</a:t>
            </a:r>
          </a:p>
          <a:p>
            <a:endParaRPr lang="en-US" dirty="0">
              <a:solidFill>
                <a:srgbClr val="0000FF"/>
              </a:solidFill>
            </a:endParaRPr>
          </a:p>
          <a:p>
            <a:r>
              <a:rPr lang="en-US" sz="2200" b="1" dirty="0">
                <a:solidFill>
                  <a:schemeClr val="accent6">
                    <a:lumMod val="75000"/>
                  </a:schemeClr>
                </a:solidFill>
              </a:rPr>
              <a:t>Good news: We have a lot more to do.</a:t>
            </a:r>
          </a:p>
          <a:p>
            <a:r>
              <a:rPr lang="en-US" sz="2200" dirty="0">
                <a:solidFill>
                  <a:srgbClr val="FF0000"/>
                </a:solidFill>
              </a:rPr>
              <a:t>Understand:</a:t>
            </a:r>
            <a:r>
              <a:rPr lang="en-US" sz="2200" dirty="0">
                <a:solidFill>
                  <a:srgbClr val="0000FF"/>
                </a:solidFill>
              </a:rPr>
              <a:t> Solid methodologies for failure modeling and discovery</a:t>
            </a:r>
          </a:p>
          <a:p>
            <a:pPr lvl="1"/>
            <a:r>
              <a:rPr lang="en-US" sz="2000" dirty="0"/>
              <a:t>Modeling based on real device data – small scale and large scale</a:t>
            </a:r>
          </a:p>
          <a:p>
            <a:r>
              <a:rPr lang="en-US" sz="2200" dirty="0">
                <a:solidFill>
                  <a:srgbClr val="FF0000"/>
                </a:solidFill>
              </a:rPr>
              <a:t>Architect:</a:t>
            </a:r>
            <a:r>
              <a:rPr lang="en-US" sz="2200" dirty="0">
                <a:solidFill>
                  <a:srgbClr val="0000FF"/>
                </a:solidFill>
              </a:rPr>
              <a:t> Principled co-architecting of system and memory</a:t>
            </a:r>
          </a:p>
          <a:p>
            <a:pPr lvl="1"/>
            <a:r>
              <a:rPr lang="en-US" sz="2000" dirty="0"/>
              <a:t>Good partitioning of duties across the stack</a:t>
            </a:r>
          </a:p>
          <a:p>
            <a:r>
              <a:rPr lang="en-US" sz="2200" dirty="0">
                <a:solidFill>
                  <a:srgbClr val="FF0000"/>
                </a:solidFill>
              </a:rPr>
              <a:t>Design &amp; Test:</a:t>
            </a:r>
            <a:r>
              <a:rPr lang="en-US" sz="2200" dirty="0">
                <a:solidFill>
                  <a:srgbClr val="0000FF"/>
                </a:solidFill>
              </a:rPr>
              <a:t> Principled electronic design, automation, testing</a:t>
            </a:r>
          </a:p>
          <a:p>
            <a:pPr lvl="1"/>
            <a:r>
              <a:rPr lang="en-US" sz="2000" dirty="0"/>
              <a:t>High coverage and good interaction with system reliability methods</a:t>
            </a:r>
          </a:p>
          <a:p>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BB4180-6920-9C42-9DA1-4829E0437063}"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171</a:t>
            </a:fld>
            <a:endParaRPr kumimoji="0" lang="en-US" sz="1600" b="0" i="0" u="none" strike="noStrike" kern="1200" cap="none" spc="0" normalizeH="0" baseline="0" noProof="0">
              <a:ln>
                <a:noFill/>
              </a:ln>
              <a:solidFill>
                <a:srgbClr val="000000"/>
              </a:solidFill>
              <a:effectLst/>
              <a:uLnTx/>
              <a:uFillTx/>
              <a:latin typeface="Garamond" charset="0"/>
              <a:ea typeface="+mn-ea"/>
              <a:cs typeface="Arial" charset="0"/>
            </a:endParaRPr>
          </a:p>
        </p:txBody>
      </p:sp>
    </p:spTree>
    <p:extLst>
      <p:ext uri="{BB962C8B-B14F-4D97-AF65-F5344CB8AC3E}">
        <p14:creationId xmlns:p14="http://schemas.microsoft.com/office/powerpoint/2010/main" val="347612977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Other Works on Flash Memory</a:t>
            </a:r>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CAD05-5F98-C240-A41D-E171A6304933}" type="slidenum">
              <a:rPr kumimoji="0" lang="en-US" sz="12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172</a:t>
            </a:fld>
            <a:endParaRPr kumimoji="0" lang="en-US" sz="12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25807847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Title 1"/>
          <p:cNvSpPr>
            <a:spLocks noGrp="1"/>
          </p:cNvSpPr>
          <p:nvPr>
            <p:ph type="title"/>
          </p:nvPr>
        </p:nvSpPr>
        <p:spPr/>
        <p:txBody>
          <a:bodyPr/>
          <a:lstStyle/>
          <a:p>
            <a:r>
              <a:rPr lang="en-US">
                <a:latin typeface="Garamond" charset="0"/>
              </a:rPr>
              <a:t>NAND Flash Error Model</a:t>
            </a:r>
          </a:p>
        </p:txBody>
      </p:sp>
      <p:pic>
        <p:nvPicPr>
          <p:cNvPr id="21299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3575" y="998538"/>
            <a:ext cx="2533650" cy="173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2995" name="TextBox 58"/>
          <p:cNvSpPr txBox="1">
            <a:spLocks noChangeArrowheads="1"/>
          </p:cNvSpPr>
          <p:nvPr/>
        </p:nvSpPr>
        <p:spPr bwMode="auto">
          <a:xfrm>
            <a:off x="3368675" y="1617663"/>
            <a:ext cx="2201863"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a:ln>
                  <a:noFill/>
                </a:ln>
                <a:solidFill>
                  <a:srgbClr val="FFFFFF"/>
                </a:solidFill>
                <a:effectLst/>
                <a:uLnTx/>
                <a:uFillTx/>
                <a:latin typeface="Arial" charset="0"/>
                <a:ea typeface="ＭＳ Ｐゴシック" charset="0"/>
              </a:rPr>
              <a:t>Noisy NAND</a:t>
            </a:r>
          </a:p>
        </p:txBody>
      </p:sp>
      <p:cxnSp>
        <p:nvCxnSpPr>
          <p:cNvPr id="212996" name="Straight Arrow Connector 7"/>
          <p:cNvCxnSpPr>
            <a:cxnSpLocks noChangeShapeType="1"/>
          </p:cNvCxnSpPr>
          <p:nvPr/>
        </p:nvCxnSpPr>
        <p:spPr bwMode="auto">
          <a:xfrm>
            <a:off x="2141538" y="1849438"/>
            <a:ext cx="1060450" cy="0"/>
          </a:xfrm>
          <a:prstGeom prst="straightConnector1">
            <a:avLst/>
          </a:prstGeom>
          <a:noFill/>
          <a:ln w="57150">
            <a:solidFill>
              <a:schemeClr val="tx1"/>
            </a:solidFill>
            <a:round/>
            <a:headEnd/>
            <a:tailEnd type="arrow" w="med" len="med"/>
          </a:ln>
          <a:extLst>
            <a:ext uri="{909E8E84-426E-40dd-AFC4-6F175D3DCCD1}">
              <a14:hiddenFill xmlns:a14="http://schemas.microsoft.com/office/drawing/2010/main" xmlns="">
                <a:noFill/>
              </a14:hiddenFill>
            </a:ext>
          </a:extLst>
        </p:spPr>
      </p:cxnSp>
      <p:cxnSp>
        <p:nvCxnSpPr>
          <p:cNvPr id="212997" name="Straight Arrow Connector 8"/>
          <p:cNvCxnSpPr>
            <a:cxnSpLocks noChangeShapeType="1"/>
          </p:cNvCxnSpPr>
          <p:nvPr/>
        </p:nvCxnSpPr>
        <p:spPr bwMode="auto">
          <a:xfrm>
            <a:off x="5683250" y="1843088"/>
            <a:ext cx="1060450" cy="0"/>
          </a:xfrm>
          <a:prstGeom prst="straightConnector1">
            <a:avLst/>
          </a:prstGeom>
          <a:noFill/>
          <a:ln w="57150">
            <a:solidFill>
              <a:schemeClr val="tx1"/>
            </a:solidFill>
            <a:round/>
            <a:headEnd/>
            <a:tailEnd type="arrow" w="med" len="med"/>
          </a:ln>
          <a:extLst>
            <a:ext uri="{909E8E84-426E-40dd-AFC4-6F175D3DCCD1}">
              <a14:hiddenFill xmlns:a14="http://schemas.microsoft.com/office/drawing/2010/main" xmlns="">
                <a:noFill/>
              </a14:hiddenFill>
            </a:ext>
          </a:extLst>
        </p:spPr>
      </p:cxnSp>
      <p:sp>
        <p:nvSpPr>
          <p:cNvPr id="212998" name="TextBox 67"/>
          <p:cNvSpPr txBox="1">
            <a:spLocks noChangeArrowheads="1"/>
          </p:cNvSpPr>
          <p:nvPr/>
        </p:nvSpPr>
        <p:spPr bwMode="auto">
          <a:xfrm>
            <a:off x="896938" y="1541463"/>
            <a:ext cx="10160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a:ln>
                  <a:noFill/>
                </a:ln>
                <a:solidFill>
                  <a:srgbClr val="000000"/>
                </a:solidFill>
                <a:effectLst/>
                <a:uLnTx/>
                <a:uFillTx/>
                <a:latin typeface="Arial" charset="0"/>
                <a:ea typeface="ＭＳ Ｐゴシック" charset="0"/>
              </a:rPr>
              <a:t>Write</a:t>
            </a:r>
          </a:p>
        </p:txBody>
      </p:sp>
      <p:sp>
        <p:nvSpPr>
          <p:cNvPr id="212999" name="TextBox 68"/>
          <p:cNvSpPr txBox="1">
            <a:spLocks noChangeArrowheads="1"/>
          </p:cNvSpPr>
          <p:nvPr/>
        </p:nvSpPr>
        <p:spPr bwMode="auto">
          <a:xfrm>
            <a:off x="6907213" y="1563688"/>
            <a:ext cx="1044575"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a:ln>
                  <a:noFill/>
                </a:ln>
                <a:solidFill>
                  <a:srgbClr val="000000"/>
                </a:solidFill>
                <a:effectLst/>
                <a:uLnTx/>
                <a:uFillTx/>
                <a:latin typeface="Arial" charset="0"/>
                <a:ea typeface="ＭＳ Ｐゴシック" charset="0"/>
              </a:rPr>
              <a:t>Read</a:t>
            </a:r>
          </a:p>
        </p:txBody>
      </p:sp>
      <p:sp>
        <p:nvSpPr>
          <p:cNvPr id="143369" name="TextBox 102"/>
          <p:cNvSpPr txBox="1">
            <a:spLocks noChangeArrowheads="1"/>
          </p:cNvSpPr>
          <p:nvPr/>
        </p:nvSpPr>
        <p:spPr bwMode="auto">
          <a:xfrm>
            <a:off x="1089025" y="2740918"/>
            <a:ext cx="696912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srgbClr val="3B812F"/>
                </a:solidFill>
                <a:effectLst/>
                <a:uLnTx/>
                <a:uFillTx/>
                <a:latin typeface="Arial" charset="0"/>
                <a:ea typeface="ＭＳ Ｐゴシック" charset="0"/>
              </a:rPr>
              <a:t>Experimentally characterize and model dominant errors</a:t>
            </a:r>
          </a:p>
        </p:txBody>
      </p:sp>
      <p:grpSp>
        <p:nvGrpSpPr>
          <p:cNvPr id="4" name="Group 3"/>
          <p:cNvGrpSpPr>
            <a:grpSpLocks/>
          </p:cNvGrpSpPr>
          <p:nvPr/>
        </p:nvGrpSpPr>
        <p:grpSpPr bwMode="auto">
          <a:xfrm>
            <a:off x="3549650" y="3617913"/>
            <a:ext cx="2174478" cy="912812"/>
            <a:chOff x="3549171" y="3617913"/>
            <a:chExt cx="2065817" cy="912812"/>
          </a:xfrm>
        </p:grpSpPr>
        <p:sp>
          <p:nvSpPr>
            <p:cNvPr id="15" name="Content Placeholder 2"/>
            <p:cNvSpPr txBox="1">
              <a:spLocks/>
            </p:cNvSpPr>
            <p:nvPr/>
          </p:nvSpPr>
          <p:spPr bwMode="auto">
            <a:xfrm>
              <a:off x="3549171" y="3673475"/>
              <a:ext cx="2059466" cy="638175"/>
            </a:xfrm>
            <a:prstGeom prst="rect">
              <a:avLst/>
            </a:prstGeom>
            <a:noFill/>
            <a:ln w="9525">
              <a:noFill/>
              <a:miter lim="800000"/>
              <a:headEnd/>
              <a:tailEnd/>
            </a:ln>
          </p:spPr>
          <p:txBody>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pPr marL="91440" marR="0" lvl="0" indent="-91440" algn="l" defTabSz="914400" rtl="0" eaLnBrk="0" fontAlgn="base" latinLnBrk="0" hangingPunct="0">
                <a:lnSpc>
                  <a:spcPct val="100000"/>
                </a:lnSpc>
                <a:spcBef>
                  <a:spcPct val="20000"/>
                </a:spcBef>
                <a:spcAft>
                  <a:spcPct val="0"/>
                </a:spcAft>
                <a:buClr>
                  <a:srgbClr val="400561"/>
                </a:buClr>
                <a:buSzTx/>
                <a:buFont typeface="Wingdings" charset="2"/>
                <a:buChar char="§"/>
                <a:tabLst/>
                <a:defRPr/>
              </a:pPr>
              <a:r>
                <a:rPr kumimoji="0" lang="en-US" sz="1600" b="1" i="0" u="none" strike="noStrike" kern="0" cap="none" spc="0" normalizeH="0" baseline="0" noProof="0" dirty="0">
                  <a:ln>
                    <a:noFill/>
                  </a:ln>
                  <a:solidFill>
                    <a:srgbClr val="000000"/>
                  </a:solidFill>
                  <a:effectLst/>
                  <a:uLnTx/>
                  <a:uFillTx/>
                  <a:latin typeface="Tahoma"/>
                  <a:ea typeface="ＭＳ Ｐゴシック" charset="-128"/>
                  <a:cs typeface="+mn-cs"/>
                </a:rPr>
                <a:t> Neighbor page </a:t>
              </a:r>
              <a:r>
                <a:rPr kumimoji="0" lang="en-US" sz="1600" b="1" i="0" u="none" strike="noStrike" kern="0" cap="none" spc="0" normalizeH="0" baseline="0" noProof="0" dirty="0" err="1">
                  <a:ln>
                    <a:noFill/>
                  </a:ln>
                  <a:solidFill>
                    <a:srgbClr val="000000"/>
                  </a:solidFill>
                  <a:effectLst/>
                  <a:uLnTx/>
                  <a:uFillTx/>
                  <a:latin typeface="Tahoma"/>
                  <a:ea typeface="ＭＳ Ｐゴシック" charset="-128"/>
                  <a:cs typeface="+mn-cs"/>
                </a:rPr>
                <a:t>prog</a:t>
              </a:r>
              <a:r>
                <a:rPr kumimoji="0" lang="en-US" sz="1600" b="1" i="0" u="none" strike="noStrike" kern="0" cap="none" spc="0" normalizeH="0" baseline="0" noProof="0" dirty="0">
                  <a:ln>
                    <a:noFill/>
                  </a:ln>
                  <a:solidFill>
                    <a:srgbClr val="000000"/>
                  </a:solidFill>
                  <a:effectLst/>
                  <a:uLnTx/>
                  <a:uFillTx/>
                  <a:latin typeface="Tahoma"/>
                  <a:ea typeface="ＭＳ Ｐゴシック" charset="-128"/>
                  <a:cs typeface="+mn-cs"/>
                </a:rPr>
                <a:t>/read (c-to-c interference)</a:t>
              </a:r>
            </a:p>
          </p:txBody>
        </p:sp>
        <p:sp>
          <p:nvSpPr>
            <p:cNvPr id="213022" name="Rounded Rectangle 30"/>
            <p:cNvSpPr>
              <a:spLocks noChangeArrowheads="1"/>
            </p:cNvSpPr>
            <p:nvPr/>
          </p:nvSpPr>
          <p:spPr bwMode="auto">
            <a:xfrm>
              <a:off x="3573463" y="3617913"/>
              <a:ext cx="2041525" cy="912812"/>
            </a:xfrm>
            <a:prstGeom prst="roundRect">
              <a:avLst>
                <a:gd name="adj" fmla="val 16667"/>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ahoma"/>
                <a:ea typeface="+mn-ea"/>
                <a:cs typeface="+mn-cs"/>
              </a:endParaRPr>
            </a:p>
          </p:txBody>
        </p:sp>
      </p:grpSp>
      <p:grpSp>
        <p:nvGrpSpPr>
          <p:cNvPr id="6" name="Group 5"/>
          <p:cNvGrpSpPr>
            <a:grpSpLocks/>
          </p:cNvGrpSpPr>
          <p:nvPr/>
        </p:nvGrpSpPr>
        <p:grpSpPr bwMode="auto">
          <a:xfrm>
            <a:off x="6175375" y="3624263"/>
            <a:ext cx="2043113" cy="912812"/>
            <a:chOff x="6175375" y="3624263"/>
            <a:chExt cx="2043113" cy="912812"/>
          </a:xfrm>
        </p:grpSpPr>
        <p:sp>
          <p:nvSpPr>
            <p:cNvPr id="16" name="Content Placeholder 2"/>
            <p:cNvSpPr txBox="1">
              <a:spLocks/>
            </p:cNvSpPr>
            <p:nvPr/>
          </p:nvSpPr>
          <p:spPr bwMode="auto">
            <a:xfrm>
              <a:off x="6413500" y="3871913"/>
              <a:ext cx="1566863" cy="433387"/>
            </a:xfrm>
            <a:prstGeom prst="rect">
              <a:avLst/>
            </a:prstGeom>
            <a:noFill/>
            <a:ln w="9525">
              <a:noFill/>
              <a:miter lim="800000"/>
              <a:headEnd/>
              <a:tailEnd/>
            </a:ln>
          </p:spPr>
          <p:txBody>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pPr marL="91440" marR="0" lvl="0" indent="-91440" algn="l" defTabSz="914400" rtl="0" eaLnBrk="0" fontAlgn="base" latinLnBrk="0" hangingPunct="0">
                <a:lnSpc>
                  <a:spcPct val="100000"/>
                </a:lnSpc>
                <a:spcBef>
                  <a:spcPct val="20000"/>
                </a:spcBef>
                <a:spcAft>
                  <a:spcPct val="0"/>
                </a:spcAft>
                <a:buClr>
                  <a:srgbClr val="400561"/>
                </a:buClr>
                <a:buSzTx/>
                <a:buFont typeface="Wingdings" charset="2"/>
                <a:buChar char="§"/>
                <a:tabLst/>
                <a:defRPr/>
              </a:pPr>
              <a:r>
                <a:rPr kumimoji="0" lang="en-US" sz="1600" b="1" i="0" u="none" strike="noStrike" kern="0" cap="none" spc="0" normalizeH="0" baseline="0" noProof="0" dirty="0">
                  <a:ln>
                    <a:noFill/>
                  </a:ln>
                  <a:solidFill>
                    <a:srgbClr val="000000"/>
                  </a:solidFill>
                  <a:effectLst/>
                  <a:uLnTx/>
                  <a:uFillTx/>
                  <a:latin typeface="Tahoma"/>
                  <a:ea typeface="ＭＳ Ｐゴシック" charset="-128"/>
                  <a:cs typeface="+mn-cs"/>
                </a:rPr>
                <a:t> Retention</a:t>
              </a:r>
            </a:p>
          </p:txBody>
        </p:sp>
        <p:sp>
          <p:nvSpPr>
            <p:cNvPr id="213020" name="Rounded Rectangle 28"/>
            <p:cNvSpPr>
              <a:spLocks noChangeArrowheads="1"/>
            </p:cNvSpPr>
            <p:nvPr/>
          </p:nvSpPr>
          <p:spPr bwMode="auto">
            <a:xfrm>
              <a:off x="6175375" y="3624263"/>
              <a:ext cx="2043113" cy="912812"/>
            </a:xfrm>
            <a:prstGeom prst="roundRect">
              <a:avLst>
                <a:gd name="adj" fmla="val 16667"/>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ahoma"/>
                <a:ea typeface="+mn-ea"/>
                <a:cs typeface="+mn-cs"/>
              </a:endParaRPr>
            </a:p>
          </p:txBody>
        </p:sp>
      </p:grpSp>
      <p:grpSp>
        <p:nvGrpSpPr>
          <p:cNvPr id="3" name="Group 2"/>
          <p:cNvGrpSpPr>
            <a:grpSpLocks/>
          </p:cNvGrpSpPr>
          <p:nvPr/>
        </p:nvGrpSpPr>
        <p:grpSpPr bwMode="auto">
          <a:xfrm>
            <a:off x="963613" y="3630613"/>
            <a:ext cx="2041525" cy="912812"/>
            <a:chOff x="963613" y="3630613"/>
            <a:chExt cx="2041525" cy="912812"/>
          </a:xfrm>
        </p:grpSpPr>
        <p:sp>
          <p:nvSpPr>
            <p:cNvPr id="14" name="Content Placeholder 2"/>
            <p:cNvSpPr txBox="1">
              <a:spLocks/>
            </p:cNvSpPr>
            <p:nvPr/>
          </p:nvSpPr>
          <p:spPr bwMode="auto">
            <a:xfrm>
              <a:off x="1027113" y="3767138"/>
              <a:ext cx="1978025" cy="638175"/>
            </a:xfrm>
            <a:prstGeom prst="rect">
              <a:avLst/>
            </a:prstGeom>
            <a:noFill/>
            <a:ln w="9525">
              <a:noFill/>
              <a:miter lim="800000"/>
              <a:headEnd/>
              <a:tailEnd/>
            </a:ln>
          </p:spPr>
          <p:txBody>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pPr marL="91440" marR="0" lvl="0" indent="-91440" algn="l" defTabSz="914400" rtl="0" eaLnBrk="0" fontAlgn="base" latinLnBrk="0" hangingPunct="0">
                <a:lnSpc>
                  <a:spcPct val="100000"/>
                </a:lnSpc>
                <a:spcBef>
                  <a:spcPct val="20000"/>
                </a:spcBef>
                <a:spcAft>
                  <a:spcPct val="0"/>
                </a:spcAft>
                <a:buClr>
                  <a:srgbClr val="400561"/>
                </a:buClr>
                <a:buSzTx/>
                <a:buFont typeface="Wingdings" charset="2"/>
                <a:buChar char="§"/>
                <a:tabLst/>
                <a:defRPr/>
              </a:pPr>
              <a:r>
                <a:rPr kumimoji="0" lang="en-US" sz="1600" b="1" i="0" u="none" strike="noStrike" kern="0" cap="none" spc="0" normalizeH="0" baseline="0" noProof="0" dirty="0">
                  <a:ln>
                    <a:noFill/>
                  </a:ln>
                  <a:solidFill>
                    <a:srgbClr val="000000"/>
                  </a:solidFill>
                  <a:effectLst/>
                  <a:uLnTx/>
                  <a:uFillTx/>
                  <a:latin typeface="Tahoma"/>
                  <a:ea typeface="ＭＳ Ｐゴシック" charset="-128"/>
                  <a:cs typeface="+mn-cs"/>
                </a:rPr>
                <a:t> Erase block</a:t>
              </a:r>
            </a:p>
            <a:p>
              <a:pPr marL="91440" marR="0" lvl="0" indent="-91440" algn="l" defTabSz="914400" rtl="0" eaLnBrk="0" fontAlgn="base" latinLnBrk="0" hangingPunct="0">
                <a:lnSpc>
                  <a:spcPct val="100000"/>
                </a:lnSpc>
                <a:spcBef>
                  <a:spcPct val="20000"/>
                </a:spcBef>
                <a:spcAft>
                  <a:spcPct val="0"/>
                </a:spcAft>
                <a:buClr>
                  <a:srgbClr val="400561"/>
                </a:buClr>
                <a:buSzTx/>
                <a:buFont typeface="Wingdings" charset="2"/>
                <a:buChar char="§"/>
                <a:tabLst/>
                <a:defRPr/>
              </a:pPr>
              <a:r>
                <a:rPr kumimoji="0" lang="en-US" sz="1600" b="1" i="0" u="none" strike="noStrike" kern="0" cap="none" spc="0" normalizeH="0" baseline="0" noProof="0" dirty="0">
                  <a:ln>
                    <a:noFill/>
                  </a:ln>
                  <a:solidFill>
                    <a:srgbClr val="000000"/>
                  </a:solidFill>
                  <a:effectLst/>
                  <a:uLnTx/>
                  <a:uFillTx/>
                  <a:latin typeface="Tahoma"/>
                  <a:ea typeface="ＭＳ Ｐゴシック" charset="-128"/>
                  <a:cs typeface="+mn-cs"/>
                </a:rPr>
                <a:t> Program page</a:t>
              </a:r>
            </a:p>
          </p:txBody>
        </p:sp>
        <p:sp>
          <p:nvSpPr>
            <p:cNvPr id="213018" name="Rounded Rectangle 26"/>
            <p:cNvSpPr>
              <a:spLocks noChangeArrowheads="1"/>
            </p:cNvSpPr>
            <p:nvPr/>
          </p:nvSpPr>
          <p:spPr bwMode="auto">
            <a:xfrm>
              <a:off x="963613" y="3630613"/>
              <a:ext cx="2041525" cy="912812"/>
            </a:xfrm>
            <a:prstGeom prst="roundRect">
              <a:avLst>
                <a:gd name="adj" fmla="val 16667"/>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ahoma"/>
                <a:ea typeface="+mn-ea"/>
                <a:cs typeface="+mn-cs"/>
              </a:endParaRPr>
            </a:p>
          </p:txBody>
        </p:sp>
      </p:grpSp>
      <p:cxnSp>
        <p:nvCxnSpPr>
          <p:cNvPr id="27670" name="Straight Arrow Connector 22"/>
          <p:cNvCxnSpPr>
            <a:cxnSpLocks noChangeShapeType="1"/>
            <a:stCxn id="213018" idx="3"/>
          </p:cNvCxnSpPr>
          <p:nvPr/>
        </p:nvCxnSpPr>
        <p:spPr bwMode="auto">
          <a:xfrm>
            <a:off x="3005138" y="4086225"/>
            <a:ext cx="561975" cy="4763"/>
          </a:xfrm>
          <a:prstGeom prst="straightConnector1">
            <a:avLst/>
          </a:prstGeom>
          <a:noFill/>
          <a:ln w="38100">
            <a:solidFill>
              <a:schemeClr val="tx1"/>
            </a:solidFill>
            <a:round/>
            <a:headEnd/>
            <a:tailEnd type="arrow" w="med" len="med"/>
          </a:ln>
          <a:extLst>
            <a:ext uri="{909E8E84-426E-40dd-AFC4-6F175D3DCCD1}">
              <a14:hiddenFill xmlns:a14="http://schemas.microsoft.com/office/drawing/2010/main" xmlns="">
                <a:noFill/>
              </a14:hiddenFill>
            </a:ext>
          </a:extLst>
        </p:spPr>
      </p:cxnSp>
      <p:cxnSp>
        <p:nvCxnSpPr>
          <p:cNvPr id="27671" name="Straight Arrow Connector 23"/>
          <p:cNvCxnSpPr>
            <a:cxnSpLocks noChangeShapeType="1"/>
          </p:cNvCxnSpPr>
          <p:nvPr/>
        </p:nvCxnSpPr>
        <p:spPr bwMode="auto">
          <a:xfrm>
            <a:off x="5608638" y="4092575"/>
            <a:ext cx="561975" cy="4763"/>
          </a:xfrm>
          <a:prstGeom prst="straightConnector1">
            <a:avLst/>
          </a:prstGeom>
          <a:noFill/>
          <a:ln w="38100">
            <a:solidFill>
              <a:schemeClr val="tx1"/>
            </a:solidFill>
            <a:round/>
            <a:headEnd/>
            <a:tailEnd type="arrow" w="med" len="med"/>
          </a:ln>
          <a:extLst>
            <a:ext uri="{909E8E84-426E-40dd-AFC4-6F175D3DCCD1}">
              <a14:hiddenFill xmlns:a14="http://schemas.microsoft.com/office/drawing/2010/main" xmlns="">
                <a:noFill/>
              </a14:hiddenFill>
            </a:ext>
          </a:extLst>
        </p:spPr>
      </p:cxnSp>
      <p:cxnSp>
        <p:nvCxnSpPr>
          <p:cNvPr id="213006" name="Straight Arrow Connector 24"/>
          <p:cNvCxnSpPr>
            <a:cxnSpLocks noChangeShapeType="1"/>
          </p:cNvCxnSpPr>
          <p:nvPr/>
        </p:nvCxnSpPr>
        <p:spPr bwMode="auto">
          <a:xfrm>
            <a:off x="390525" y="4092575"/>
            <a:ext cx="560388" cy="4763"/>
          </a:xfrm>
          <a:prstGeom prst="straightConnector1">
            <a:avLst/>
          </a:prstGeom>
          <a:noFill/>
          <a:ln w="38100">
            <a:solidFill>
              <a:schemeClr val="tx1"/>
            </a:solidFill>
            <a:round/>
            <a:headEnd/>
            <a:tailEnd type="arrow" w="med" len="med"/>
          </a:ln>
          <a:extLst>
            <a:ext uri="{909E8E84-426E-40dd-AFC4-6F175D3DCCD1}">
              <a14:hiddenFill xmlns:a14="http://schemas.microsoft.com/office/drawing/2010/main" xmlns="">
                <a:noFill/>
              </a14:hiddenFill>
            </a:ext>
          </a:extLst>
        </p:spPr>
      </p:cxnSp>
      <p:cxnSp>
        <p:nvCxnSpPr>
          <p:cNvPr id="213007" name="Straight Arrow Connector 25"/>
          <p:cNvCxnSpPr>
            <a:cxnSpLocks noChangeShapeType="1"/>
          </p:cNvCxnSpPr>
          <p:nvPr/>
        </p:nvCxnSpPr>
        <p:spPr bwMode="auto">
          <a:xfrm>
            <a:off x="8224838" y="4086225"/>
            <a:ext cx="560387" cy="4763"/>
          </a:xfrm>
          <a:prstGeom prst="straightConnector1">
            <a:avLst/>
          </a:prstGeom>
          <a:noFill/>
          <a:ln w="38100">
            <a:solidFill>
              <a:schemeClr val="tx1"/>
            </a:solidFill>
            <a:round/>
            <a:headEnd/>
            <a:tailEnd type="arrow" w="med" len="med"/>
          </a:ln>
          <a:extLst>
            <a:ext uri="{909E8E84-426E-40dd-AFC4-6F175D3DCCD1}">
              <a14:hiddenFill xmlns:a14="http://schemas.microsoft.com/office/drawing/2010/main" xmlns="">
                <a:noFill/>
              </a14:hiddenFill>
            </a:ext>
          </a:extLst>
        </p:spPr>
      </p:cxnSp>
      <p:sp>
        <p:nvSpPr>
          <p:cNvPr id="213008" name="TextBox 106"/>
          <p:cNvSpPr txBox="1">
            <a:spLocks noChangeArrowheads="1"/>
          </p:cNvSpPr>
          <p:nvPr/>
        </p:nvSpPr>
        <p:spPr bwMode="auto">
          <a:xfrm>
            <a:off x="139700" y="3713163"/>
            <a:ext cx="720725"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srgbClr val="000000"/>
                </a:solidFill>
                <a:effectLst/>
                <a:uLnTx/>
                <a:uFillTx/>
                <a:latin typeface="Arial" charset="0"/>
                <a:ea typeface="ＭＳ Ｐゴシック" charset="0"/>
              </a:rPr>
              <a:t>Write</a:t>
            </a:r>
          </a:p>
        </p:txBody>
      </p:sp>
      <p:sp>
        <p:nvSpPr>
          <p:cNvPr id="213009" name="TextBox 107"/>
          <p:cNvSpPr txBox="1">
            <a:spLocks noChangeArrowheads="1"/>
          </p:cNvSpPr>
          <p:nvPr/>
        </p:nvSpPr>
        <p:spPr bwMode="auto">
          <a:xfrm>
            <a:off x="8267700" y="3695700"/>
            <a:ext cx="736600"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srgbClr val="000000"/>
                </a:solidFill>
                <a:effectLst/>
                <a:uLnTx/>
                <a:uFillTx/>
                <a:latin typeface="Arial" charset="0"/>
                <a:ea typeface="ＭＳ Ｐゴシック" charset="0"/>
              </a:rPr>
              <a:t>Read</a:t>
            </a:r>
          </a:p>
        </p:txBody>
      </p:sp>
      <p:sp>
        <p:nvSpPr>
          <p:cNvPr id="33" name="TextBox 32"/>
          <p:cNvSpPr txBox="1">
            <a:spLocks noChangeArrowheads="1"/>
          </p:cNvSpPr>
          <p:nvPr/>
        </p:nvSpPr>
        <p:spPr bwMode="auto">
          <a:xfrm>
            <a:off x="79375" y="4581128"/>
            <a:ext cx="2836441" cy="1938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FF"/>
                </a:solidFill>
                <a:effectLst/>
                <a:uLnTx/>
                <a:uFillTx/>
                <a:latin typeface="Arial" charset="0"/>
                <a:ea typeface="ＭＳ Ｐゴシック" charset="0"/>
              </a:rPr>
              <a:t>Cai et al., </a:t>
            </a:r>
            <a:r>
              <a:rPr kumimoji="0" lang="ja-JP" altLang="en-US" sz="1200" b="0" i="0" u="none" strike="noStrike" kern="1200" cap="none" spc="0" normalizeH="0" baseline="0" noProof="0" dirty="0">
                <a:ln>
                  <a:noFill/>
                </a:ln>
                <a:solidFill>
                  <a:srgbClr val="0000FF"/>
                </a:solidFill>
                <a:effectLst/>
                <a:uLnTx/>
                <a:uFillTx/>
                <a:latin typeface="Arial" charset="0"/>
                <a:ea typeface="ＭＳ Ｐゴシック" charset="0"/>
              </a:rPr>
              <a:t>“</a:t>
            </a:r>
            <a:r>
              <a:rPr kumimoji="0" lang="en-US" altLang="ja-JP" sz="1200" b="0" i="0" u="none" strike="noStrike" kern="1200" cap="none" spc="0" normalizeH="0" baseline="0" noProof="0" dirty="0">
                <a:ln>
                  <a:noFill/>
                </a:ln>
                <a:solidFill>
                  <a:srgbClr val="0000FF"/>
                </a:solidFill>
                <a:effectLst/>
                <a:uLnTx/>
                <a:uFillTx/>
                <a:latin typeface="Arial" charset="0"/>
                <a:ea typeface="ＭＳ Ｐゴシック" charset="0"/>
              </a:rPr>
              <a:t>Threshold voltage distribution in MLC NAND Flash Memory: Characterization, Analysis, and Modeling</a:t>
            </a:r>
            <a:r>
              <a:rPr kumimoji="0" lang="ja-JP" altLang="en-US" sz="1200" b="0" i="0" u="none" strike="noStrike" kern="1200" cap="none" spc="0" normalizeH="0" baseline="0" noProof="0" dirty="0">
                <a:ln>
                  <a:noFill/>
                </a:ln>
                <a:solidFill>
                  <a:srgbClr val="0000FF"/>
                </a:solidFill>
                <a:effectLst/>
                <a:uLnTx/>
                <a:uFillTx/>
                <a:latin typeface="Arial" charset="0"/>
                <a:ea typeface="ＭＳ Ｐゴシック" charset="0"/>
              </a:rPr>
              <a:t>”</a:t>
            </a:r>
            <a:r>
              <a:rPr kumimoji="0" lang="en-US" altLang="ja-JP" sz="1200" b="0" i="0" u="none" strike="noStrike" kern="1200" cap="none" spc="0" normalizeH="0" baseline="0" noProof="0" dirty="0">
                <a:ln>
                  <a:noFill/>
                </a:ln>
                <a:solidFill>
                  <a:srgbClr val="0000FF"/>
                </a:solidFill>
                <a:effectLst/>
                <a:uLnTx/>
                <a:uFillTx/>
                <a:latin typeface="Arial" charset="0"/>
                <a:ea typeface="ＭＳ Ｐゴシック" charset="0"/>
              </a:rPr>
              <a:t>, </a:t>
            </a:r>
            <a:r>
              <a:rPr kumimoji="0" lang="en-US" altLang="ja-JP" sz="1200" b="1" i="0" u="none" strike="noStrike" kern="1200" cap="none" spc="0" normalizeH="0" baseline="0" noProof="0" dirty="0">
                <a:ln>
                  <a:noFill/>
                </a:ln>
                <a:solidFill>
                  <a:srgbClr val="0000FF"/>
                </a:solidFill>
                <a:effectLst/>
                <a:uLnTx/>
                <a:uFillTx/>
                <a:latin typeface="Arial" charset="0"/>
                <a:ea typeface="ＭＳ Ｐゴシック" charset="0"/>
              </a:rPr>
              <a:t>DATE 2013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0000FF"/>
              </a:solidFill>
              <a:effectLst/>
              <a:uLnTx/>
              <a:uFillTx/>
              <a:latin typeface="Arial" charset="0"/>
              <a:ea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FF"/>
                </a:solidFill>
                <a:effectLst/>
                <a:uLnTx/>
                <a:uFillTx/>
                <a:latin typeface="Arial" charset="0"/>
                <a:ea typeface="ＭＳ Ｐゴシック" charset="0"/>
              </a:rPr>
              <a:t>Cai et al., </a:t>
            </a:r>
            <a:r>
              <a:rPr kumimoji="0" lang="ja-JP" altLang="en-US" sz="1200" b="0" i="0" u="none" strike="noStrike" kern="1200" cap="none" spc="0" normalizeH="0" baseline="0" noProof="0" dirty="0">
                <a:ln>
                  <a:noFill/>
                </a:ln>
                <a:solidFill>
                  <a:srgbClr val="0000FF"/>
                </a:solidFill>
                <a:effectLst/>
                <a:uLnTx/>
                <a:uFillTx/>
                <a:latin typeface="Arial" charset="0"/>
                <a:ea typeface="ＭＳ Ｐゴシック" charset="0"/>
              </a:rPr>
              <a:t>“</a:t>
            </a:r>
            <a:r>
              <a:rPr kumimoji="0" lang="en-US" altLang="ja-JP" sz="1200" b="0" i="0" u="none" strike="noStrike" kern="1200" cap="none" spc="0" normalizeH="0" baseline="0" noProof="0" dirty="0">
                <a:ln>
                  <a:noFill/>
                </a:ln>
                <a:solidFill>
                  <a:srgbClr val="0000FF"/>
                </a:solidFill>
                <a:effectLst/>
                <a:uLnTx/>
                <a:uFillTx/>
                <a:latin typeface="Arial" charset="0"/>
                <a:ea typeface="ＭＳ Ｐゴシック" charset="0"/>
              </a:rPr>
              <a:t>Vulnerabilities in MLC NAND Flash Memory Programming: Experimental Analysis, Exploits, and Mitigation Techniques</a:t>
            </a:r>
            <a:r>
              <a:rPr kumimoji="0" lang="ja-JP" altLang="en-US" sz="1200" b="0" i="0" u="none" strike="noStrike" kern="1200" cap="none" spc="0" normalizeH="0" baseline="0" noProof="0" dirty="0">
                <a:ln>
                  <a:noFill/>
                </a:ln>
                <a:solidFill>
                  <a:srgbClr val="0000FF"/>
                </a:solidFill>
                <a:effectLst/>
                <a:uLnTx/>
                <a:uFillTx/>
                <a:latin typeface="Arial" charset="0"/>
                <a:ea typeface="ＭＳ Ｐゴシック" charset="0"/>
              </a:rPr>
              <a:t>”</a:t>
            </a:r>
            <a:r>
              <a:rPr kumimoji="0" lang="en-US" altLang="ja-JP" sz="1200" b="0" i="0" u="none" strike="noStrike" kern="1200" cap="none" spc="0" normalizeH="0" baseline="0" noProof="0" dirty="0">
                <a:ln>
                  <a:noFill/>
                </a:ln>
                <a:solidFill>
                  <a:srgbClr val="0000FF"/>
                </a:solidFill>
                <a:effectLst/>
                <a:uLnTx/>
                <a:uFillTx/>
                <a:latin typeface="Arial" charset="0"/>
                <a:ea typeface="ＭＳ Ｐゴシック" charset="0"/>
              </a:rPr>
              <a:t>, </a:t>
            </a:r>
            <a:r>
              <a:rPr kumimoji="0" lang="en-US" altLang="ja-JP" sz="1200" b="1" i="0" u="none" strike="noStrike" kern="1200" cap="none" spc="0" normalizeH="0" baseline="0" noProof="0" dirty="0">
                <a:ln>
                  <a:noFill/>
                </a:ln>
                <a:solidFill>
                  <a:srgbClr val="0000FF"/>
                </a:solidFill>
                <a:effectLst/>
                <a:uLnTx/>
                <a:uFillTx/>
                <a:latin typeface="Arial" charset="0"/>
                <a:ea typeface="ＭＳ Ｐゴシック" charset="0"/>
              </a:rPr>
              <a:t>HPCA 2017</a:t>
            </a:r>
            <a:endParaRPr kumimoji="0" lang="en-US" sz="1200" b="1" i="0" u="none" strike="noStrike" kern="1200" cap="none" spc="0" normalizeH="0" baseline="0" noProof="0" dirty="0">
              <a:ln>
                <a:noFill/>
              </a:ln>
              <a:solidFill>
                <a:srgbClr val="0000FF"/>
              </a:solidFill>
              <a:effectLst/>
              <a:uLnTx/>
              <a:uFillTx/>
              <a:latin typeface="Arial" charset="0"/>
              <a:ea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0000FF"/>
              </a:solidFill>
              <a:effectLst/>
              <a:uLnTx/>
              <a:uFillTx/>
              <a:latin typeface="Arial" charset="0"/>
              <a:ea typeface="ＭＳ Ｐゴシック" charset="0"/>
            </a:endParaRPr>
          </a:p>
        </p:txBody>
      </p:sp>
      <p:sp>
        <p:nvSpPr>
          <p:cNvPr id="35" name="TextBox 34"/>
          <p:cNvSpPr txBox="1">
            <a:spLocks noChangeArrowheads="1"/>
          </p:cNvSpPr>
          <p:nvPr/>
        </p:nvSpPr>
        <p:spPr bwMode="auto">
          <a:xfrm>
            <a:off x="5957888" y="4509120"/>
            <a:ext cx="3254375"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FF"/>
                </a:solidFill>
                <a:effectLst/>
                <a:uLnTx/>
                <a:uFillTx/>
                <a:latin typeface="Arial" charset="0"/>
                <a:ea typeface="ＭＳ Ｐゴシック" charset="0"/>
              </a:rPr>
              <a:t>Cai et al., </a:t>
            </a:r>
            <a:r>
              <a:rPr kumimoji="0" lang="ja-JP" altLang="en-US" sz="1200" b="0" i="0" u="none" strike="noStrike" kern="1200" cap="none" spc="0" normalizeH="0" baseline="0" noProof="0" dirty="0">
                <a:ln>
                  <a:noFill/>
                </a:ln>
                <a:solidFill>
                  <a:srgbClr val="0000FF"/>
                </a:solidFill>
                <a:effectLst/>
                <a:uLnTx/>
                <a:uFillTx/>
                <a:latin typeface="Arial" charset="0"/>
                <a:ea typeface="ＭＳ Ｐゴシック" charset="0"/>
              </a:rPr>
              <a:t>“</a:t>
            </a:r>
            <a:r>
              <a:rPr kumimoji="0" lang="en-US" altLang="ja-JP" sz="1200" b="0" i="0" u="none" strike="noStrike" kern="1200" cap="none" spc="0" normalizeH="0" baseline="0" noProof="0" dirty="0">
                <a:ln>
                  <a:noFill/>
                </a:ln>
                <a:solidFill>
                  <a:srgbClr val="0000FF"/>
                </a:solidFill>
                <a:effectLst/>
                <a:uLnTx/>
                <a:uFillTx/>
                <a:latin typeface="Arial" charset="0"/>
                <a:ea typeface="ＭＳ Ｐゴシック" charset="0"/>
              </a:rPr>
              <a:t>Flash Correct-and-Refresh: Retention-aware error management for increased flash memory lifetime</a:t>
            </a:r>
            <a:r>
              <a:rPr kumimoji="0" lang="ja-JP" altLang="en-US" sz="1200" b="0" i="0" u="none" strike="noStrike" kern="1200" cap="none" spc="0" normalizeH="0" baseline="0" noProof="0" dirty="0">
                <a:ln>
                  <a:noFill/>
                </a:ln>
                <a:solidFill>
                  <a:srgbClr val="0000FF"/>
                </a:solidFill>
                <a:effectLst/>
                <a:uLnTx/>
                <a:uFillTx/>
                <a:latin typeface="Arial" charset="0"/>
                <a:ea typeface="ＭＳ Ｐゴシック" charset="0"/>
              </a:rPr>
              <a:t>”</a:t>
            </a:r>
            <a:r>
              <a:rPr kumimoji="0" lang="en-US" altLang="ja-JP" sz="1200" b="0" i="0" u="none" strike="noStrike" kern="1200" cap="none" spc="0" normalizeH="0" baseline="0" noProof="0" dirty="0">
                <a:ln>
                  <a:noFill/>
                </a:ln>
                <a:solidFill>
                  <a:srgbClr val="0000FF"/>
                </a:solidFill>
                <a:effectLst/>
                <a:uLnTx/>
                <a:uFillTx/>
                <a:latin typeface="Arial" charset="0"/>
                <a:ea typeface="ＭＳ Ｐゴシック" charset="0"/>
              </a:rPr>
              <a:t>, </a:t>
            </a:r>
            <a:r>
              <a:rPr kumimoji="0" lang="en-US" altLang="ja-JP" sz="1200" b="1" i="0" u="none" strike="noStrike" kern="1200" cap="none" spc="0" normalizeH="0" baseline="0" noProof="0" dirty="0">
                <a:ln>
                  <a:noFill/>
                </a:ln>
                <a:solidFill>
                  <a:srgbClr val="0000FF"/>
                </a:solidFill>
                <a:effectLst/>
                <a:uLnTx/>
                <a:uFillTx/>
                <a:latin typeface="Arial" charset="0"/>
                <a:ea typeface="ＭＳ Ｐゴシック" charset="0"/>
              </a:rPr>
              <a:t>ICCD 2012</a:t>
            </a:r>
            <a:endParaRPr kumimoji="0" lang="en-US" sz="1200" b="1" i="0" u="none" strike="noStrike" kern="1200" cap="none" spc="0" normalizeH="0" baseline="0" noProof="0" dirty="0">
              <a:ln>
                <a:noFill/>
              </a:ln>
              <a:solidFill>
                <a:srgbClr val="0000FF"/>
              </a:solidFill>
              <a:effectLst/>
              <a:uLnTx/>
              <a:uFillTx/>
              <a:latin typeface="Arial" charset="0"/>
              <a:ea typeface="ＭＳ Ｐゴシック" charset="0"/>
            </a:endParaRPr>
          </a:p>
        </p:txBody>
      </p:sp>
      <p:sp>
        <p:nvSpPr>
          <p:cNvPr id="213012" name="Slide Number Placeholder 1"/>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0EE30EC-A97F-1C49-9637-E521652DD1DF}"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173</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
        <p:nvSpPr>
          <p:cNvPr id="32" name="TextBox 31"/>
          <p:cNvSpPr txBox="1">
            <a:spLocks noChangeArrowheads="1"/>
          </p:cNvSpPr>
          <p:nvPr/>
        </p:nvSpPr>
        <p:spPr bwMode="auto">
          <a:xfrm>
            <a:off x="2915817" y="4564285"/>
            <a:ext cx="3042072" cy="20621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FF"/>
                </a:solidFill>
                <a:effectLst/>
                <a:uLnTx/>
                <a:uFillTx/>
                <a:latin typeface="Arial" charset="0"/>
                <a:ea typeface="ＭＳ Ｐゴシック" charset="0"/>
              </a:rPr>
              <a:t>Cai et al., </a:t>
            </a:r>
            <a:r>
              <a:rPr kumimoji="0" lang="ja-JP" altLang="en-US" sz="1200" b="0" i="0" u="none" strike="noStrike" kern="1200" cap="none" spc="0" normalizeH="0" baseline="0" noProof="0" dirty="0">
                <a:ln>
                  <a:noFill/>
                </a:ln>
                <a:solidFill>
                  <a:srgbClr val="0000FF"/>
                </a:solidFill>
                <a:effectLst/>
                <a:uLnTx/>
                <a:uFillTx/>
                <a:latin typeface="Arial" charset="0"/>
                <a:ea typeface="ＭＳ Ｐゴシック" charset="0"/>
              </a:rPr>
              <a:t>“</a:t>
            </a:r>
            <a:r>
              <a:rPr kumimoji="0" lang="en-US" altLang="ja-JP" sz="1200" b="0" i="0" u="none" strike="noStrike" kern="1200" cap="none" spc="0" normalizeH="0" baseline="0" noProof="0" dirty="0">
                <a:ln>
                  <a:noFill/>
                </a:ln>
                <a:solidFill>
                  <a:srgbClr val="0000FF"/>
                </a:solidFill>
                <a:effectLst/>
                <a:uLnTx/>
                <a:uFillTx/>
                <a:latin typeface="Arial" charset="0"/>
                <a:ea typeface="ＭＳ Ｐゴシック" charset="0"/>
              </a:rPr>
              <a:t>Program Interference in MLC NAND Flash Memory: Characterization, Modeling, and Mitigation</a:t>
            </a:r>
            <a:r>
              <a:rPr kumimoji="0" lang="ja-JP" altLang="en-US" sz="1200" b="0" i="0" u="none" strike="noStrike" kern="1200" cap="none" spc="0" normalizeH="0" baseline="0" noProof="0" dirty="0">
                <a:ln>
                  <a:noFill/>
                </a:ln>
                <a:solidFill>
                  <a:srgbClr val="0000FF"/>
                </a:solidFill>
                <a:effectLst/>
                <a:uLnTx/>
                <a:uFillTx/>
                <a:latin typeface="Arial" charset="0"/>
                <a:ea typeface="ＭＳ Ｐゴシック" charset="0"/>
              </a:rPr>
              <a:t>”</a:t>
            </a:r>
            <a:r>
              <a:rPr kumimoji="0" lang="en-US" altLang="ja-JP" sz="1200" b="0" i="0" u="none" strike="noStrike" kern="1200" cap="none" spc="0" normalizeH="0" baseline="0" noProof="0" dirty="0">
                <a:ln>
                  <a:noFill/>
                </a:ln>
                <a:solidFill>
                  <a:srgbClr val="0000FF"/>
                </a:solidFill>
                <a:effectLst/>
                <a:uLnTx/>
                <a:uFillTx/>
                <a:latin typeface="Arial" charset="0"/>
                <a:ea typeface="ＭＳ Ｐゴシック" charset="0"/>
              </a:rPr>
              <a:t>, </a:t>
            </a:r>
            <a:r>
              <a:rPr kumimoji="0" lang="en-US" altLang="ja-JP" sz="1200" b="1" i="0" u="none" strike="noStrike" kern="1200" cap="none" spc="0" normalizeH="0" baseline="0" noProof="0" dirty="0">
                <a:ln>
                  <a:noFill/>
                </a:ln>
                <a:solidFill>
                  <a:srgbClr val="0000FF"/>
                </a:solidFill>
                <a:effectLst/>
                <a:uLnTx/>
                <a:uFillTx/>
                <a:latin typeface="Arial" charset="0"/>
                <a:ea typeface="ＭＳ Ｐゴシック" charset="0"/>
              </a:rPr>
              <a:t>ICCD 2013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 b="0" i="0" u="none" strike="noStrike" kern="1200" cap="none" spc="0" normalizeH="0" baseline="0" noProof="0" dirty="0">
              <a:ln>
                <a:noFill/>
              </a:ln>
              <a:solidFill>
                <a:srgbClr val="2C6123"/>
              </a:solidFill>
              <a:effectLst/>
              <a:uLnTx/>
              <a:uFillTx/>
              <a:latin typeface="Arial" charset="0"/>
              <a:ea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FF"/>
                </a:solidFill>
                <a:effectLst/>
                <a:uLnTx/>
                <a:uFillTx/>
                <a:latin typeface="Arial" charset="0"/>
                <a:ea typeface="ＭＳ Ｐゴシック" charset="0"/>
              </a:rPr>
              <a:t>Cai et al., “Neighbor-Cell Assisted Error Correction in MLC NAND Flash Memories”, </a:t>
            </a:r>
            <a:r>
              <a:rPr kumimoji="0" lang="en-US" sz="1200" b="1" i="0" u="none" strike="noStrike" kern="1200" cap="none" spc="0" normalizeH="0" baseline="0" noProof="0" dirty="0">
                <a:ln>
                  <a:noFill/>
                </a:ln>
                <a:solidFill>
                  <a:srgbClr val="0000FF"/>
                </a:solidFill>
                <a:effectLst/>
                <a:uLnTx/>
                <a:uFillTx/>
                <a:latin typeface="Arial" charset="0"/>
                <a:ea typeface="ＭＳ Ｐゴシック" charset="0"/>
              </a:rPr>
              <a:t>SIGMETRICS 2014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0000FF"/>
              </a:solidFill>
              <a:effectLst/>
              <a:uLnTx/>
              <a:uFillTx/>
              <a:latin typeface="Arial" charset="0"/>
              <a:ea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FF"/>
                </a:solidFill>
                <a:effectLst/>
                <a:uLnTx/>
                <a:uFillTx/>
                <a:latin typeface="Arial" charset="0"/>
                <a:ea typeface="ＭＳ Ｐゴシック" charset="0"/>
              </a:rPr>
              <a:t>Cai et al., “Read Disturb Errors in MLC NAND Flash Memory: Characterization and Mitigation”, </a:t>
            </a:r>
            <a:r>
              <a:rPr kumimoji="0" lang="en-US" sz="1200" b="1" i="0" u="none" strike="noStrike" kern="1200" cap="none" spc="0" normalizeH="0" baseline="0" noProof="0" dirty="0">
                <a:ln>
                  <a:noFill/>
                </a:ln>
                <a:solidFill>
                  <a:srgbClr val="0000FF"/>
                </a:solidFill>
                <a:effectLst/>
                <a:uLnTx/>
                <a:uFillTx/>
                <a:latin typeface="Arial" charset="0"/>
                <a:ea typeface="ＭＳ Ｐゴシック" charset="0"/>
              </a:rPr>
              <a:t>DSN 2015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0000FF"/>
              </a:solidFill>
              <a:effectLst/>
              <a:uLnTx/>
              <a:uFillTx/>
              <a:latin typeface="Arial" charset="0"/>
              <a:ea typeface="ＭＳ Ｐゴシック" charset="0"/>
            </a:endParaRPr>
          </a:p>
        </p:txBody>
      </p:sp>
      <p:sp>
        <p:nvSpPr>
          <p:cNvPr id="2" name="Rectangle 1"/>
          <p:cNvSpPr>
            <a:spLocks noChangeArrowheads="1"/>
          </p:cNvSpPr>
          <p:nvPr/>
        </p:nvSpPr>
        <p:spPr bwMode="auto">
          <a:xfrm>
            <a:off x="635000" y="3068960"/>
            <a:ext cx="80391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FF"/>
                </a:solidFill>
                <a:effectLst/>
                <a:uLnTx/>
                <a:uFillTx/>
                <a:latin typeface="Tahoma"/>
                <a:ea typeface="+mn-ea"/>
                <a:cs typeface="+mn-cs"/>
              </a:rPr>
              <a:t>Cai et al., “Error Patterns in MLC NAND Flash Memory: Measurement, Characterization, and Analysis””, </a:t>
            </a:r>
            <a:r>
              <a:rPr kumimoji="0" lang="en-US" sz="1200" b="1" i="0" u="none" strike="noStrike" kern="1200" cap="none" spc="0" normalizeH="0" baseline="0" noProof="0" dirty="0">
                <a:ln>
                  <a:noFill/>
                </a:ln>
                <a:solidFill>
                  <a:srgbClr val="0000FF"/>
                </a:solidFill>
                <a:effectLst/>
                <a:uLnTx/>
                <a:uFillTx/>
                <a:latin typeface="Tahoma"/>
                <a:ea typeface="+mn-ea"/>
                <a:cs typeface="+mn-cs"/>
              </a:rPr>
              <a:t>DATE 2012</a:t>
            </a:r>
          </a:p>
        </p:txBody>
      </p:sp>
      <p:sp>
        <p:nvSpPr>
          <p:cNvPr id="5" name="Rectangle 4"/>
          <p:cNvSpPr>
            <a:spLocks noChangeArrowheads="1"/>
          </p:cNvSpPr>
          <p:nvPr/>
        </p:nvSpPr>
        <p:spPr bwMode="auto">
          <a:xfrm>
            <a:off x="5956300" y="5130930"/>
            <a:ext cx="3022600"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FF"/>
                </a:solidFill>
                <a:effectLst/>
                <a:uLnTx/>
                <a:uFillTx/>
                <a:latin typeface="Tahoma"/>
                <a:ea typeface="+mn-ea"/>
                <a:cs typeface="Arial" charset="0"/>
              </a:rPr>
              <a:t>Cai et al., “Error Analysis and Retention-Aware Error Management for NAND Flash Memory</a:t>
            </a:r>
            <a:r>
              <a:rPr kumimoji="0" lang="en-US" sz="1200" b="1" i="0" u="none" strike="noStrike" kern="1200" cap="none" spc="0" normalizeH="0" baseline="0" noProof="0" dirty="0">
                <a:ln>
                  <a:noFill/>
                </a:ln>
                <a:solidFill>
                  <a:srgbClr val="0000FF"/>
                </a:solidFill>
                <a:effectLst/>
                <a:uLnTx/>
                <a:uFillTx/>
                <a:latin typeface="Tahoma"/>
                <a:ea typeface="+mn-ea"/>
                <a:cs typeface="Arial" charset="0"/>
              </a:rPr>
              <a:t>, ITJ 2013</a:t>
            </a:r>
          </a:p>
        </p:txBody>
      </p:sp>
      <p:sp>
        <p:nvSpPr>
          <p:cNvPr id="34" name="Rectangle 33"/>
          <p:cNvSpPr>
            <a:spLocks noChangeArrowheads="1"/>
          </p:cNvSpPr>
          <p:nvPr/>
        </p:nvSpPr>
        <p:spPr bwMode="auto">
          <a:xfrm>
            <a:off x="5940152" y="5779002"/>
            <a:ext cx="3203848"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FF"/>
                </a:solidFill>
                <a:effectLst/>
                <a:uLnTx/>
                <a:uFillTx/>
                <a:latin typeface="Tahoma"/>
                <a:ea typeface="+mn-ea"/>
                <a:cs typeface="Arial" charset="0"/>
              </a:rPr>
              <a:t>Cai et al., “Data Retention in MLC NAND Flash Memory: Characterization, Optimization and Recovery" </a:t>
            </a:r>
            <a:r>
              <a:rPr kumimoji="0" lang="en-US" sz="1200" b="1" i="0" u="none" strike="noStrike" kern="1200" cap="none" spc="0" normalizeH="0" baseline="0" noProof="0" dirty="0">
                <a:ln>
                  <a:noFill/>
                </a:ln>
                <a:solidFill>
                  <a:srgbClr val="0000FF"/>
                </a:solidFill>
                <a:effectLst/>
                <a:uLnTx/>
                <a:uFillTx/>
                <a:latin typeface="Tahoma"/>
                <a:ea typeface="+mn-ea"/>
                <a:cs typeface="Arial" charset="0"/>
              </a:rPr>
              <a:t>, HPCA 2015</a:t>
            </a:r>
          </a:p>
        </p:txBody>
      </p:sp>
      <p:sp>
        <p:nvSpPr>
          <p:cNvPr id="37" name="Rectangle 36"/>
          <p:cNvSpPr>
            <a:spLocks noChangeArrowheads="1"/>
          </p:cNvSpPr>
          <p:nvPr/>
        </p:nvSpPr>
        <p:spPr bwMode="auto">
          <a:xfrm>
            <a:off x="251520" y="3255487"/>
            <a:ext cx="8784976"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FF"/>
                </a:solidFill>
                <a:effectLst/>
                <a:uLnTx/>
                <a:uFillTx/>
                <a:latin typeface="Tahoma"/>
                <a:ea typeface="+mn-ea"/>
                <a:cs typeface="+mn-cs"/>
              </a:rPr>
              <a:t>Luo et al., “Enabling Accurate and Practical Online Flash Channel Modeling for Modern MLC NAND Flash Memory”, </a:t>
            </a:r>
            <a:r>
              <a:rPr kumimoji="0" lang="en-US" sz="1200" b="1" i="0" u="none" strike="noStrike" kern="1200" cap="none" spc="0" normalizeH="0" baseline="0" noProof="0" dirty="0">
                <a:ln>
                  <a:noFill/>
                </a:ln>
                <a:solidFill>
                  <a:srgbClr val="0000FF"/>
                </a:solidFill>
                <a:effectLst/>
                <a:uLnTx/>
                <a:uFillTx/>
                <a:latin typeface="Tahoma"/>
                <a:ea typeface="+mn-ea"/>
                <a:cs typeface="+mn-cs"/>
              </a:rPr>
              <a:t>JSAC 2016</a:t>
            </a:r>
          </a:p>
        </p:txBody>
      </p:sp>
    </p:spTree>
    <p:extLst>
      <p:ext uri="{BB962C8B-B14F-4D97-AF65-F5344CB8AC3E}">
        <p14:creationId xmlns:p14="http://schemas.microsoft.com/office/powerpoint/2010/main" val="27929381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336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767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2"/>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7671"/>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69" grpId="0"/>
      <p:bldP spid="33" grpId="0"/>
      <p:bldP spid="35" grpId="0"/>
      <p:bldP spid="32" grpId="0"/>
      <p:bldP spid="2" grpId="0"/>
      <p:bldP spid="5" grpId="0"/>
      <p:bldP spid="34" grpId="0"/>
      <p:bldP spid="37" grpId="0"/>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Title 1"/>
          <p:cNvSpPr>
            <a:spLocks noGrp="1"/>
          </p:cNvSpPr>
          <p:nvPr>
            <p:ph type="title"/>
          </p:nvPr>
        </p:nvSpPr>
        <p:spPr/>
        <p:txBody>
          <a:bodyPr/>
          <a:lstStyle/>
          <a:p>
            <a:r>
              <a:rPr lang="en-US" dirty="0">
                <a:latin typeface="Garamond" charset="0"/>
              </a:rPr>
              <a:t>Threshold Voltage Distribution</a:t>
            </a:r>
          </a:p>
        </p:txBody>
      </p:sp>
      <p:sp>
        <p:nvSpPr>
          <p:cNvPr id="246786" name="Content Placeholder 2"/>
          <p:cNvSpPr>
            <a:spLocks noGrp="1"/>
          </p:cNvSpPr>
          <p:nvPr>
            <p:ph idx="1"/>
          </p:nvPr>
        </p:nvSpPr>
        <p:spPr/>
        <p:txBody>
          <a:bodyPr/>
          <a:lstStyle/>
          <a:p>
            <a:r>
              <a:rPr lang="en-US">
                <a:latin typeface="Tahoma" charset="0"/>
              </a:rPr>
              <a:t>Yu Cai, Erich F. Haratsch, Onur Mutlu, and Ken Mai,</a:t>
            </a:r>
            <a:br>
              <a:rPr lang="en-US">
                <a:latin typeface="Tahoma" charset="0"/>
              </a:rPr>
            </a:br>
            <a:r>
              <a:rPr lang="en-US" b="1">
                <a:latin typeface="Tahoma" charset="0"/>
                <a:hlinkClick r:id="rId2"/>
              </a:rPr>
              <a:t>"Threshold Voltage Distribution in MLC NAND Flash Memory: Characterization, Analysis and Modeling"</a:t>
            </a:r>
            <a:r>
              <a:rPr lang="en-US">
                <a:latin typeface="Tahoma" charset="0"/>
              </a:rPr>
              <a:t> </a:t>
            </a:r>
            <a:br>
              <a:rPr lang="en-US">
                <a:latin typeface="Tahoma" charset="0"/>
              </a:rPr>
            </a:br>
            <a:r>
              <a:rPr lang="en-US" i="1">
                <a:latin typeface="Tahoma" charset="0"/>
              </a:rPr>
              <a:t>Proceedings of the </a:t>
            </a:r>
            <a:r>
              <a:rPr lang="en-US" i="1">
                <a:latin typeface="Tahoma" charset="0"/>
                <a:hlinkClick r:id="rId3"/>
              </a:rPr>
              <a:t>Design, Automation, and Test in Europe Conference</a:t>
            </a:r>
            <a:r>
              <a:rPr lang="en-US" i="1">
                <a:latin typeface="Tahoma" charset="0"/>
              </a:rPr>
              <a:t> (</a:t>
            </a:r>
            <a:r>
              <a:rPr lang="en-US" b="1" i="1">
                <a:latin typeface="Tahoma" charset="0"/>
              </a:rPr>
              <a:t>DATE</a:t>
            </a:r>
            <a:r>
              <a:rPr lang="en-US" i="1">
                <a:latin typeface="Tahoma" charset="0"/>
              </a:rPr>
              <a:t>)</a:t>
            </a:r>
            <a:r>
              <a:rPr lang="en-US">
                <a:latin typeface="Tahoma" charset="0"/>
              </a:rPr>
              <a:t>, Grenoble, France, March 2013. </a:t>
            </a:r>
            <a:r>
              <a:rPr lang="en-US">
                <a:latin typeface="Tahoma" charset="0"/>
                <a:hlinkClick r:id="rId4"/>
              </a:rPr>
              <a:t>Slides (ppt)</a:t>
            </a:r>
            <a:endParaRPr lang="en-US">
              <a:latin typeface="Tahoma" charset="0"/>
            </a:endParaRPr>
          </a:p>
          <a:p>
            <a:endParaRPr lang="en-US">
              <a:latin typeface="Tahoma" charset="0"/>
            </a:endParaRPr>
          </a:p>
        </p:txBody>
      </p:sp>
      <p:sp>
        <p:nvSpPr>
          <p:cNvPr id="246787"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A1FF60C-2D8A-1345-BC30-FDA3D120B9A6}"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174</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2" name="Picture 1"/>
          <p:cNvPicPr>
            <a:picLocks noChangeAspect="1"/>
          </p:cNvPicPr>
          <p:nvPr/>
        </p:nvPicPr>
        <p:blipFill>
          <a:blip r:embed="rId5"/>
          <a:stretch>
            <a:fillRect/>
          </a:stretch>
        </p:blipFill>
        <p:spPr>
          <a:xfrm>
            <a:off x="15837" y="4365104"/>
            <a:ext cx="9144000" cy="1710047"/>
          </a:xfrm>
          <a:prstGeom prst="rect">
            <a:avLst/>
          </a:prstGeom>
        </p:spPr>
      </p:pic>
    </p:spTree>
    <p:extLst>
      <p:ext uri="{BB962C8B-B14F-4D97-AF65-F5344CB8AC3E}">
        <p14:creationId xmlns:p14="http://schemas.microsoft.com/office/powerpoint/2010/main" val="2056024679"/>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Title 1"/>
          <p:cNvSpPr>
            <a:spLocks noGrp="1"/>
          </p:cNvSpPr>
          <p:nvPr>
            <p:ph type="title"/>
          </p:nvPr>
        </p:nvSpPr>
        <p:spPr>
          <a:xfrm>
            <a:off x="228600" y="152400"/>
            <a:ext cx="8915400" cy="1066800"/>
          </a:xfrm>
        </p:spPr>
        <p:txBody>
          <a:bodyPr/>
          <a:lstStyle/>
          <a:p>
            <a:r>
              <a:rPr lang="en-US" dirty="0">
                <a:latin typeface="Garamond" charset="0"/>
              </a:rPr>
              <a:t>Program Interference and </a:t>
            </a:r>
            <a:r>
              <a:rPr lang="en-US" dirty="0" err="1">
                <a:latin typeface="Garamond" charset="0"/>
              </a:rPr>
              <a:t>Vref</a:t>
            </a:r>
            <a:r>
              <a:rPr lang="en-US" dirty="0">
                <a:latin typeface="Garamond" charset="0"/>
              </a:rPr>
              <a:t> Prediction</a:t>
            </a:r>
          </a:p>
        </p:txBody>
      </p:sp>
      <p:sp>
        <p:nvSpPr>
          <p:cNvPr id="266242" name="Content Placeholder 2"/>
          <p:cNvSpPr>
            <a:spLocks noGrp="1"/>
          </p:cNvSpPr>
          <p:nvPr>
            <p:ph idx="1"/>
          </p:nvPr>
        </p:nvSpPr>
        <p:spPr/>
        <p:txBody>
          <a:bodyPr/>
          <a:lstStyle/>
          <a:p>
            <a:r>
              <a:rPr lang="en-US">
                <a:latin typeface="Tahoma" charset="0"/>
              </a:rPr>
              <a:t>Yu Cai, Onur Mutlu, Erich F. Haratsch, and Ken Mai,</a:t>
            </a:r>
            <a:br>
              <a:rPr lang="en-US">
                <a:latin typeface="Tahoma" charset="0"/>
              </a:rPr>
            </a:br>
            <a:r>
              <a:rPr lang="en-US" b="1">
                <a:latin typeface="Tahoma" charset="0"/>
                <a:hlinkClick r:id="rId2"/>
              </a:rPr>
              <a:t>"Program Interference in MLC NAND Flash Memory: Characterization, Modeling, and Mitigation"</a:t>
            </a:r>
            <a:br>
              <a:rPr lang="en-US">
                <a:latin typeface="Tahoma" charset="0"/>
              </a:rPr>
            </a:br>
            <a:r>
              <a:rPr lang="en-US" i="1">
                <a:latin typeface="Tahoma" charset="0"/>
              </a:rPr>
              <a:t>Proceedings of the </a:t>
            </a:r>
            <a:r>
              <a:rPr lang="en-US" i="1">
                <a:latin typeface="Tahoma" charset="0"/>
                <a:hlinkClick r:id="rId3"/>
              </a:rPr>
              <a:t>31st IEEE International Conference on Computer Design</a:t>
            </a:r>
            <a:r>
              <a:rPr lang="en-US" i="1">
                <a:latin typeface="Tahoma" charset="0"/>
              </a:rPr>
              <a:t> (</a:t>
            </a:r>
            <a:r>
              <a:rPr lang="en-US" b="1" i="1">
                <a:latin typeface="Tahoma" charset="0"/>
              </a:rPr>
              <a:t>ICCD</a:t>
            </a:r>
            <a:r>
              <a:rPr lang="en-US" i="1">
                <a:latin typeface="Tahoma" charset="0"/>
              </a:rPr>
              <a:t>)</a:t>
            </a:r>
            <a:r>
              <a:rPr lang="en-US">
                <a:latin typeface="Tahoma" charset="0"/>
              </a:rPr>
              <a:t>, Asheville, NC, October 2013. </a:t>
            </a:r>
            <a:r>
              <a:rPr lang="en-US">
                <a:latin typeface="Tahoma" charset="0"/>
                <a:hlinkClick r:id="rId4"/>
              </a:rPr>
              <a:t>Slides (pptx)</a:t>
            </a:r>
            <a:r>
              <a:rPr lang="en-US">
                <a:latin typeface="Tahoma" charset="0"/>
              </a:rPr>
              <a:t> </a:t>
            </a:r>
            <a:r>
              <a:rPr lang="en-US">
                <a:latin typeface="Tahoma" charset="0"/>
                <a:hlinkClick r:id="rId5"/>
              </a:rPr>
              <a:t>(pdf)</a:t>
            </a:r>
            <a:r>
              <a:rPr lang="en-US">
                <a:latin typeface="Tahoma" charset="0"/>
              </a:rPr>
              <a:t> </a:t>
            </a:r>
            <a:r>
              <a:rPr lang="en-US">
                <a:latin typeface="Tahoma" charset="0"/>
                <a:hlinkClick r:id="rId6"/>
              </a:rPr>
              <a:t>Lightning Session Slides (pdf)</a:t>
            </a:r>
            <a:r>
              <a:rPr lang="en-US">
                <a:latin typeface="Tahoma" charset="0"/>
              </a:rPr>
              <a:t> </a:t>
            </a:r>
          </a:p>
        </p:txBody>
      </p:sp>
      <p:sp>
        <p:nvSpPr>
          <p:cNvPr id="266243"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666C632-2AB3-BE41-B63C-DC9C00931982}"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175</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2" name="Picture 1"/>
          <p:cNvPicPr>
            <a:picLocks noChangeAspect="1"/>
          </p:cNvPicPr>
          <p:nvPr/>
        </p:nvPicPr>
        <p:blipFill>
          <a:blip r:embed="rId7"/>
          <a:stretch>
            <a:fillRect/>
          </a:stretch>
        </p:blipFill>
        <p:spPr>
          <a:xfrm>
            <a:off x="0" y="4509120"/>
            <a:ext cx="9144000" cy="1751960"/>
          </a:xfrm>
          <a:prstGeom prst="rect">
            <a:avLst/>
          </a:prstGeom>
        </p:spPr>
      </p:pic>
    </p:spTree>
    <p:extLst>
      <p:ext uri="{BB962C8B-B14F-4D97-AF65-F5344CB8AC3E}">
        <p14:creationId xmlns:p14="http://schemas.microsoft.com/office/powerpoint/2010/main" val="3499514782"/>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Title 1"/>
          <p:cNvSpPr>
            <a:spLocks noGrp="1"/>
          </p:cNvSpPr>
          <p:nvPr>
            <p:ph type="title"/>
          </p:nvPr>
        </p:nvSpPr>
        <p:spPr>
          <a:xfrm>
            <a:off x="228600" y="152400"/>
            <a:ext cx="8915400" cy="1066800"/>
          </a:xfrm>
        </p:spPr>
        <p:txBody>
          <a:bodyPr/>
          <a:lstStyle/>
          <a:p>
            <a:r>
              <a:rPr lang="en-US" sz="3600" dirty="0">
                <a:latin typeface="Garamond" charset="0"/>
              </a:rPr>
              <a:t>Neighbor-Assisted Error Correction</a:t>
            </a:r>
          </a:p>
        </p:txBody>
      </p:sp>
      <p:sp>
        <p:nvSpPr>
          <p:cNvPr id="280578" name="Content Placeholder 2"/>
          <p:cNvSpPr>
            <a:spLocks noGrp="1"/>
          </p:cNvSpPr>
          <p:nvPr>
            <p:ph idx="1"/>
          </p:nvPr>
        </p:nvSpPr>
        <p:spPr/>
        <p:txBody>
          <a:bodyPr/>
          <a:lstStyle/>
          <a:p>
            <a:r>
              <a:rPr lang="en-US" sz="2200" dirty="0">
                <a:latin typeface="Tahoma" charset="0"/>
              </a:rPr>
              <a:t>Yu </a:t>
            </a:r>
            <a:r>
              <a:rPr lang="en-US" sz="2200" dirty="0" err="1">
                <a:latin typeface="Tahoma" charset="0"/>
              </a:rPr>
              <a:t>Cai</a:t>
            </a:r>
            <a:r>
              <a:rPr lang="en-US" sz="2200" dirty="0">
                <a:latin typeface="Tahoma" charset="0"/>
              </a:rPr>
              <a:t>, </a:t>
            </a:r>
            <a:r>
              <a:rPr lang="en-US" sz="2200" dirty="0" err="1">
                <a:latin typeface="Tahoma" charset="0"/>
              </a:rPr>
              <a:t>Gulay</a:t>
            </a:r>
            <a:r>
              <a:rPr lang="en-US" sz="2200" dirty="0">
                <a:latin typeface="Tahoma" charset="0"/>
              </a:rPr>
              <a:t> </a:t>
            </a:r>
            <a:r>
              <a:rPr lang="en-US" sz="2200" dirty="0" err="1">
                <a:latin typeface="Tahoma" charset="0"/>
              </a:rPr>
              <a:t>Yalcin</a:t>
            </a:r>
            <a:r>
              <a:rPr lang="en-US" sz="2200" dirty="0">
                <a:latin typeface="Tahoma" charset="0"/>
              </a:rPr>
              <a:t>, Onur Mutlu, Eric </a:t>
            </a:r>
            <a:r>
              <a:rPr lang="en-US" sz="2200" dirty="0" err="1">
                <a:latin typeface="Tahoma" charset="0"/>
              </a:rPr>
              <a:t>Haratsch</a:t>
            </a:r>
            <a:r>
              <a:rPr lang="en-US" sz="2200" dirty="0">
                <a:latin typeface="Tahoma" charset="0"/>
              </a:rPr>
              <a:t>, Osman </a:t>
            </a:r>
            <a:r>
              <a:rPr lang="en-US" sz="2200" dirty="0" err="1">
                <a:latin typeface="Tahoma" charset="0"/>
              </a:rPr>
              <a:t>Unsal</a:t>
            </a:r>
            <a:r>
              <a:rPr lang="en-US" sz="2200" dirty="0">
                <a:latin typeface="Tahoma" charset="0"/>
              </a:rPr>
              <a:t>, Adrian Cristal, and Ken Mai,</a:t>
            </a:r>
            <a:br>
              <a:rPr lang="en-US" sz="2200" dirty="0">
                <a:latin typeface="Tahoma" charset="0"/>
              </a:rPr>
            </a:br>
            <a:r>
              <a:rPr lang="en-US" sz="2200" b="1" dirty="0">
                <a:latin typeface="Tahoma" charset="0"/>
                <a:hlinkClick r:id="rId2"/>
              </a:rPr>
              <a:t>"Neighbor-Cell Assisted Error Correction for MLC NAND Flash Memories"</a:t>
            </a:r>
            <a:r>
              <a:rPr lang="en-US" sz="2200" dirty="0">
                <a:latin typeface="Tahoma" charset="0"/>
              </a:rPr>
              <a:t> </a:t>
            </a:r>
            <a:br>
              <a:rPr lang="en-US" sz="2200" dirty="0">
                <a:latin typeface="Tahoma" charset="0"/>
              </a:rPr>
            </a:br>
            <a:r>
              <a:rPr lang="en-US" sz="2200" i="1" dirty="0">
                <a:latin typeface="Tahoma" charset="0"/>
              </a:rPr>
              <a:t>Proceedings of the </a:t>
            </a:r>
            <a:r>
              <a:rPr lang="en-US" sz="2200" i="1" dirty="0">
                <a:latin typeface="Tahoma" charset="0"/>
                <a:hlinkClick r:id="rId3"/>
              </a:rPr>
              <a:t>ACM International Conference on Measurement and Modeling of Computer Systems </a:t>
            </a:r>
            <a:r>
              <a:rPr lang="en-US" sz="2200" i="1" dirty="0">
                <a:latin typeface="Tahoma" charset="0"/>
              </a:rPr>
              <a:t>(</a:t>
            </a:r>
            <a:r>
              <a:rPr lang="en-US" sz="2200" b="1" i="1" dirty="0">
                <a:latin typeface="Tahoma" charset="0"/>
              </a:rPr>
              <a:t>SIGMETRICS</a:t>
            </a:r>
            <a:r>
              <a:rPr lang="en-US" sz="2200" i="1" dirty="0">
                <a:latin typeface="Tahoma" charset="0"/>
              </a:rPr>
              <a:t>)</a:t>
            </a:r>
            <a:r>
              <a:rPr lang="en-US" sz="2200" dirty="0">
                <a:latin typeface="Tahoma" charset="0"/>
              </a:rPr>
              <a:t>, Austin, TX, June 2014. </a:t>
            </a:r>
            <a:r>
              <a:rPr lang="en-US" sz="2200" dirty="0">
                <a:latin typeface="Tahoma" charset="0"/>
                <a:hlinkClick r:id="rId4"/>
              </a:rPr>
              <a:t>Slides (ppt)</a:t>
            </a:r>
            <a:r>
              <a:rPr lang="en-US" sz="2200" dirty="0">
                <a:latin typeface="Tahoma" charset="0"/>
              </a:rPr>
              <a:t> </a:t>
            </a:r>
            <a:r>
              <a:rPr lang="en-US" sz="2200" dirty="0">
                <a:latin typeface="Tahoma" charset="0"/>
                <a:hlinkClick r:id="rId5"/>
              </a:rPr>
              <a:t>(pdf)</a:t>
            </a:r>
            <a:r>
              <a:rPr lang="en-US" sz="2200" dirty="0">
                <a:latin typeface="Tahoma" charset="0"/>
              </a:rPr>
              <a:t> </a:t>
            </a:r>
          </a:p>
        </p:txBody>
      </p:sp>
      <p:sp>
        <p:nvSpPr>
          <p:cNvPr id="280579"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486FEB7-C7BC-2442-889E-F00F9BCF27C9}"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176</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2" name="Picture 1"/>
          <p:cNvPicPr>
            <a:picLocks noChangeAspect="1"/>
          </p:cNvPicPr>
          <p:nvPr/>
        </p:nvPicPr>
        <p:blipFill>
          <a:blip r:embed="rId6"/>
          <a:stretch>
            <a:fillRect/>
          </a:stretch>
        </p:blipFill>
        <p:spPr>
          <a:xfrm>
            <a:off x="0" y="4221088"/>
            <a:ext cx="9144000" cy="2018805"/>
          </a:xfrm>
          <a:prstGeom prst="rect">
            <a:avLst/>
          </a:prstGeom>
        </p:spPr>
      </p:pic>
    </p:spTree>
    <p:extLst>
      <p:ext uri="{BB962C8B-B14F-4D97-AF65-F5344CB8AC3E}">
        <p14:creationId xmlns:p14="http://schemas.microsoft.com/office/powerpoint/2010/main" val="2201158889"/>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Title 1"/>
          <p:cNvSpPr>
            <a:spLocks noGrp="1"/>
          </p:cNvSpPr>
          <p:nvPr>
            <p:ph type="title"/>
          </p:nvPr>
        </p:nvSpPr>
        <p:spPr/>
        <p:txBody>
          <a:bodyPr/>
          <a:lstStyle/>
          <a:p>
            <a:r>
              <a:rPr lang="en-US" dirty="0">
                <a:latin typeface="Garamond" charset="0"/>
              </a:rPr>
              <a:t>Data Retention</a:t>
            </a:r>
          </a:p>
        </p:txBody>
      </p:sp>
      <p:sp>
        <p:nvSpPr>
          <p:cNvPr id="256002" name="Content Placeholder 2"/>
          <p:cNvSpPr>
            <a:spLocks noGrp="1"/>
          </p:cNvSpPr>
          <p:nvPr>
            <p:ph idx="1"/>
          </p:nvPr>
        </p:nvSpPr>
        <p:spPr>
          <a:xfrm>
            <a:off x="228600" y="1055688"/>
            <a:ext cx="8610600" cy="5192712"/>
          </a:xfrm>
        </p:spPr>
        <p:txBody>
          <a:bodyPr/>
          <a:lstStyle/>
          <a:p>
            <a:r>
              <a:rPr lang="en-US" sz="2000" dirty="0"/>
              <a:t>Yu </a:t>
            </a:r>
            <a:r>
              <a:rPr lang="en-US" sz="2000" dirty="0" err="1"/>
              <a:t>Cai</a:t>
            </a:r>
            <a:r>
              <a:rPr lang="en-US" sz="2000" dirty="0"/>
              <a:t>, </a:t>
            </a:r>
            <a:r>
              <a:rPr lang="en-US" sz="2000" dirty="0" err="1"/>
              <a:t>Yixin</a:t>
            </a:r>
            <a:r>
              <a:rPr lang="en-US" sz="2000" dirty="0"/>
              <a:t> </a:t>
            </a:r>
            <a:r>
              <a:rPr lang="en-US" sz="2000" dirty="0" err="1"/>
              <a:t>Luo</a:t>
            </a:r>
            <a:r>
              <a:rPr lang="en-US" sz="2000" dirty="0"/>
              <a:t>, Erich F. </a:t>
            </a:r>
            <a:r>
              <a:rPr lang="en-US" sz="2000" dirty="0" err="1"/>
              <a:t>Haratsch</a:t>
            </a:r>
            <a:r>
              <a:rPr lang="en-US" sz="2000" dirty="0"/>
              <a:t>, Ken Mai, and Onur Mutlu,</a:t>
            </a:r>
            <a:br>
              <a:rPr lang="en-US" sz="2000" dirty="0"/>
            </a:br>
            <a:r>
              <a:rPr lang="en-US" sz="2000" b="1" dirty="0">
                <a:hlinkClick r:id="rId2"/>
              </a:rPr>
              <a:t>"Data Retention in MLC NAND Flash Memory: Characterization, Optimization and Recovery"</a:t>
            </a:r>
            <a:r>
              <a:rPr lang="en-US" sz="2000" dirty="0"/>
              <a:t> </a:t>
            </a:r>
            <a:br>
              <a:rPr lang="en-US" sz="2000" dirty="0"/>
            </a:br>
            <a:r>
              <a:rPr lang="en-US" sz="2000" i="1" dirty="0"/>
              <a:t>Proceedings of the </a:t>
            </a:r>
            <a:r>
              <a:rPr lang="en-US" sz="2000" i="1" dirty="0">
                <a:hlinkClick r:id="rId3"/>
              </a:rPr>
              <a:t>21st International Symposium on High-Performance Computer Architecture</a:t>
            </a:r>
            <a:r>
              <a:rPr lang="en-US" sz="2000" i="1" dirty="0"/>
              <a:t> (</a:t>
            </a:r>
            <a:r>
              <a:rPr lang="en-US" sz="2000" b="1" i="1" dirty="0"/>
              <a:t>HPCA</a:t>
            </a:r>
            <a:r>
              <a:rPr lang="en-US" sz="2000" i="1" dirty="0"/>
              <a:t>)</a:t>
            </a:r>
            <a:r>
              <a:rPr lang="en-US" sz="2000" dirty="0"/>
              <a:t>, Bay Area, CA, February 2015.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endParaRPr lang="en-US" sz="2200" dirty="0">
              <a:latin typeface="Tahoma" charset="0"/>
            </a:endParaRPr>
          </a:p>
          <a:p>
            <a:pPr lvl="1"/>
            <a:endParaRPr lang="en-US" dirty="0">
              <a:latin typeface="Tahoma" charset="0"/>
            </a:endParaRPr>
          </a:p>
          <a:p>
            <a:endParaRPr lang="en-US" dirty="0">
              <a:latin typeface="Tahoma" charset="0"/>
            </a:endParaRPr>
          </a:p>
          <a:p>
            <a:endParaRPr lang="en-US" dirty="0">
              <a:latin typeface="Tahoma" charset="0"/>
            </a:endParaRPr>
          </a:p>
        </p:txBody>
      </p:sp>
      <p:sp>
        <p:nvSpPr>
          <p:cNvPr id="256003"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D8D43E4-1AEE-4448-972F-6510E7266E37}"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177</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3" name="Picture 2"/>
          <p:cNvPicPr>
            <a:picLocks noChangeAspect="1"/>
          </p:cNvPicPr>
          <p:nvPr/>
        </p:nvPicPr>
        <p:blipFill>
          <a:blip r:embed="rId6"/>
          <a:stretch>
            <a:fillRect/>
          </a:stretch>
        </p:blipFill>
        <p:spPr>
          <a:xfrm>
            <a:off x="0" y="4077072"/>
            <a:ext cx="9144000" cy="2061523"/>
          </a:xfrm>
          <a:prstGeom prst="rect">
            <a:avLst/>
          </a:prstGeom>
        </p:spPr>
      </p:pic>
    </p:spTree>
    <p:extLst>
      <p:ext uri="{BB962C8B-B14F-4D97-AF65-F5344CB8AC3E}">
        <p14:creationId xmlns:p14="http://schemas.microsoft.com/office/powerpoint/2010/main" val="3908888898"/>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SSD Error Analysis in the Field</a:t>
            </a:r>
          </a:p>
        </p:txBody>
      </p:sp>
      <p:sp>
        <p:nvSpPr>
          <p:cNvPr id="3" name="Content Placeholder 2"/>
          <p:cNvSpPr>
            <a:spLocks noGrp="1"/>
          </p:cNvSpPr>
          <p:nvPr>
            <p:ph idx="1"/>
          </p:nvPr>
        </p:nvSpPr>
        <p:spPr/>
        <p:txBody>
          <a:bodyPr/>
          <a:lstStyle/>
          <a:p>
            <a:r>
              <a:rPr lang="en-US" sz="2200" dirty="0">
                <a:solidFill>
                  <a:srgbClr val="0000FF"/>
                </a:solidFill>
              </a:rPr>
              <a:t>First large-scale field study of flash memory errors</a:t>
            </a:r>
          </a:p>
          <a:p>
            <a:r>
              <a:rPr lang="en-US" sz="2200" dirty="0"/>
              <a:t>Justin Meza, </a:t>
            </a:r>
            <a:r>
              <a:rPr lang="en-US" sz="2200" dirty="0" err="1"/>
              <a:t>Qiang</a:t>
            </a:r>
            <a:r>
              <a:rPr lang="en-US" sz="2200" dirty="0"/>
              <a:t> Wu, </a:t>
            </a:r>
            <a:r>
              <a:rPr lang="en-US" sz="2200" dirty="0" err="1"/>
              <a:t>Sanjeev</a:t>
            </a:r>
            <a:r>
              <a:rPr lang="en-US" sz="2200" dirty="0"/>
              <a:t> Kumar, and </a:t>
            </a:r>
            <a:r>
              <a:rPr lang="en-US" sz="2200" u="sng" dirty="0"/>
              <a:t>Onur Mutlu</a:t>
            </a:r>
            <a:r>
              <a:rPr lang="en-US" sz="2200" dirty="0"/>
              <a:t>,</a:t>
            </a:r>
            <a:br>
              <a:rPr lang="en-US" sz="2200" dirty="0"/>
            </a:br>
            <a:r>
              <a:rPr lang="en-US" sz="2200" b="1" dirty="0">
                <a:hlinkClick r:id="rId2"/>
              </a:rPr>
              <a:t>"A Large-Scale Study of Flash Memory Errors in the Field"</a:t>
            </a:r>
            <a:r>
              <a:rPr lang="en-US" sz="2200" dirty="0"/>
              <a:t> </a:t>
            </a:r>
            <a:br>
              <a:rPr lang="en-US" sz="2200" dirty="0"/>
            </a:br>
            <a:r>
              <a:rPr lang="en-US" sz="2200" i="1" dirty="0"/>
              <a:t>Proceedings of the </a:t>
            </a:r>
            <a:r>
              <a:rPr lang="en-US" sz="2200" i="1" dirty="0">
                <a:hlinkClick r:id="rId3"/>
              </a:rPr>
              <a:t>ACM International Conference on Measurement and Modeling of Computer Systems</a:t>
            </a:r>
            <a:r>
              <a:rPr lang="en-US" sz="2200" i="1" dirty="0"/>
              <a:t> (</a:t>
            </a:r>
            <a:r>
              <a:rPr lang="en-US" sz="2200" b="1" i="1" dirty="0"/>
              <a:t>SIGMETRICS</a:t>
            </a:r>
            <a:r>
              <a:rPr lang="en-US" sz="2200" i="1" dirty="0"/>
              <a:t>)</a:t>
            </a:r>
            <a:r>
              <a:rPr lang="en-US" sz="2200" dirty="0"/>
              <a:t>, Portland, OR, June 2015. </a:t>
            </a:r>
            <a:br>
              <a:rPr lang="en-US" sz="2200" dirty="0"/>
            </a:br>
            <a:r>
              <a:rPr lang="en-US" sz="2200" dirty="0"/>
              <a:t>[</a:t>
            </a:r>
            <a:r>
              <a:rPr lang="en-US" sz="2200" dirty="0">
                <a:hlinkClick r:id="rId4"/>
              </a:rPr>
              <a:t>Slides (pptx)</a:t>
            </a:r>
            <a:r>
              <a:rPr lang="en-US" sz="2200" dirty="0"/>
              <a:t> </a:t>
            </a:r>
            <a:r>
              <a:rPr lang="en-US" sz="2200" dirty="0">
                <a:hlinkClick r:id="rId5"/>
              </a:rPr>
              <a:t>(pdf)</a:t>
            </a:r>
            <a:r>
              <a:rPr lang="en-US" sz="2200" dirty="0"/>
              <a:t>] [</a:t>
            </a:r>
            <a:r>
              <a:rPr lang="en-US" sz="2200" dirty="0">
                <a:hlinkClick r:id="rId6"/>
              </a:rPr>
              <a:t>Coverage at ZDNet</a:t>
            </a:r>
            <a:r>
              <a:rPr lang="en-US" sz="2200" dirty="0"/>
              <a:t>] [</a:t>
            </a:r>
            <a:r>
              <a:rPr lang="en-US" sz="2200" dirty="0">
                <a:hlinkClick r:id="rId7"/>
              </a:rPr>
              <a:t>Coverage on The Register</a:t>
            </a:r>
            <a:r>
              <a:rPr lang="en-US" sz="2200" dirty="0"/>
              <a:t>] [</a:t>
            </a:r>
            <a:r>
              <a:rPr lang="en-US" sz="2200" dirty="0">
                <a:hlinkClick r:id="rId8"/>
              </a:rPr>
              <a:t>Coverage on TechSpot</a:t>
            </a:r>
            <a:r>
              <a:rPr lang="en-US" sz="2200" dirty="0"/>
              <a:t>] [</a:t>
            </a:r>
            <a:r>
              <a:rPr lang="en-US" sz="2200" dirty="0">
                <a:hlinkClick r:id="rId9"/>
              </a:rPr>
              <a:t>Coverage on The Tech Report</a:t>
            </a:r>
            <a:r>
              <a:rPr lang="en-US" sz="2200" dirty="0"/>
              <a:t>] </a:t>
            </a:r>
          </a:p>
          <a:p>
            <a:endParaRPr lang="en-US" sz="2200" dirty="0"/>
          </a:p>
          <a:p>
            <a:endParaRPr lang="en-US" sz="2200"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BB4180-6920-9C42-9DA1-4829E0437063}"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178</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p:cNvPicPr>
            <a:picLocks noChangeAspect="1"/>
          </p:cNvPicPr>
          <p:nvPr/>
        </p:nvPicPr>
        <p:blipFill>
          <a:blip r:embed="rId10"/>
          <a:stretch>
            <a:fillRect/>
          </a:stretch>
        </p:blipFill>
        <p:spPr>
          <a:xfrm>
            <a:off x="0" y="4708054"/>
            <a:ext cx="9144000" cy="1313234"/>
          </a:xfrm>
          <a:prstGeom prst="rect">
            <a:avLst/>
          </a:prstGeom>
        </p:spPr>
      </p:pic>
    </p:spTree>
    <p:extLst>
      <p:ext uri="{BB962C8B-B14F-4D97-AF65-F5344CB8AC3E}">
        <p14:creationId xmlns:p14="http://schemas.microsoft.com/office/powerpoint/2010/main" val="3032109757"/>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Flash Memory Programming Vulnerabilities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179</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6" name="Picture 5"/>
          <p:cNvPicPr>
            <a:picLocks noChangeAspect="1"/>
          </p:cNvPicPr>
          <p:nvPr/>
        </p:nvPicPr>
        <p:blipFill>
          <a:blip r:embed="rId2"/>
          <a:stretch>
            <a:fillRect/>
          </a:stretch>
        </p:blipFill>
        <p:spPr>
          <a:xfrm>
            <a:off x="0" y="4559137"/>
            <a:ext cx="9144000" cy="814079"/>
          </a:xfrm>
          <a:prstGeom prst="rect">
            <a:avLst/>
          </a:prstGeom>
        </p:spPr>
      </p:pic>
      <p:pic>
        <p:nvPicPr>
          <p:cNvPr id="7" name="Picture 6"/>
          <p:cNvPicPr>
            <a:picLocks noChangeAspect="1"/>
          </p:cNvPicPr>
          <p:nvPr/>
        </p:nvPicPr>
        <p:blipFill>
          <a:blip r:embed="rId3"/>
          <a:stretch>
            <a:fillRect/>
          </a:stretch>
        </p:blipFill>
        <p:spPr>
          <a:xfrm>
            <a:off x="0" y="5529541"/>
            <a:ext cx="9144000" cy="635763"/>
          </a:xfrm>
          <a:prstGeom prst="rect">
            <a:avLst/>
          </a:prstGeom>
        </p:spPr>
      </p:pic>
      <p:sp>
        <p:nvSpPr>
          <p:cNvPr id="8" name="Content Placeholder 2"/>
          <p:cNvSpPr>
            <a:spLocks noGrp="1"/>
          </p:cNvSpPr>
          <p:nvPr>
            <p:ph idx="1"/>
          </p:nvPr>
        </p:nvSpPr>
        <p:spPr>
          <a:xfrm>
            <a:off x="228600" y="1055688"/>
            <a:ext cx="8915400" cy="5037608"/>
          </a:xfrm>
        </p:spPr>
        <p:txBody>
          <a:bodyPr/>
          <a:lstStyle/>
          <a:p>
            <a:r>
              <a:rPr lang="en-US" sz="2000" dirty="0"/>
              <a:t>Yu Cai, </a:t>
            </a:r>
            <a:r>
              <a:rPr lang="en-US" sz="2000" dirty="0" err="1"/>
              <a:t>Saugata</a:t>
            </a:r>
            <a:r>
              <a:rPr lang="en-US" sz="2000" dirty="0"/>
              <a:t> </a:t>
            </a:r>
            <a:r>
              <a:rPr lang="en-US" sz="2000" dirty="0" err="1"/>
              <a:t>Ghose</a:t>
            </a:r>
            <a:r>
              <a:rPr lang="en-US" sz="2000" dirty="0"/>
              <a:t>, </a:t>
            </a:r>
            <a:r>
              <a:rPr lang="en-US" sz="2000" dirty="0" err="1"/>
              <a:t>Yixin</a:t>
            </a:r>
            <a:r>
              <a:rPr lang="en-US" sz="2000" dirty="0"/>
              <a:t> Luo, Ken Mai, </a:t>
            </a:r>
            <a:r>
              <a:rPr lang="en-US" sz="2000" u="sng" dirty="0"/>
              <a:t>Onur Mutlu</a:t>
            </a:r>
            <a:r>
              <a:rPr lang="en-US" sz="2000" dirty="0"/>
              <a:t>, and Erich F. </a:t>
            </a:r>
            <a:r>
              <a:rPr lang="en-US" sz="2000" dirty="0" err="1"/>
              <a:t>Haratsch</a:t>
            </a:r>
            <a:r>
              <a:rPr lang="en-US" sz="2000" dirty="0"/>
              <a:t>,</a:t>
            </a:r>
            <a:br>
              <a:rPr lang="en-US" sz="2000" dirty="0"/>
            </a:br>
            <a:r>
              <a:rPr lang="en-US" sz="2000" b="1" dirty="0">
                <a:hlinkClick r:id="rId4"/>
              </a:rPr>
              <a:t>"Vulnerabilities in MLC NAND Flash Memory Programming: Experimental Analysis, Exploits, and Mitigation Techniques"</a:t>
            </a:r>
            <a:r>
              <a:rPr lang="en-US" sz="2000" dirty="0"/>
              <a:t> </a:t>
            </a:r>
            <a:br>
              <a:rPr lang="en-US" sz="2000" dirty="0"/>
            </a:br>
            <a:r>
              <a:rPr lang="en-US" sz="2000" i="1" dirty="0"/>
              <a:t>Proceedings of the </a:t>
            </a:r>
            <a:r>
              <a:rPr lang="en-US" sz="2000" i="1" dirty="0">
                <a:hlinkClick r:id="rId5"/>
              </a:rPr>
              <a:t>23rd International Symposium on High-Performance Computer Architecture</a:t>
            </a:r>
            <a:r>
              <a:rPr lang="en-US" sz="2000" i="1" dirty="0"/>
              <a:t> (</a:t>
            </a:r>
            <a:r>
              <a:rPr lang="en-US" sz="2000" b="1" i="1" dirty="0"/>
              <a:t>HPCA</a:t>
            </a:r>
            <a:r>
              <a:rPr lang="en-US" sz="2000" i="1" dirty="0"/>
              <a:t>) Industrial Session</a:t>
            </a:r>
            <a:r>
              <a:rPr lang="en-US" sz="2000" dirty="0"/>
              <a:t>, Austin, TX, USA, February 2017. </a:t>
            </a:r>
            <a:br>
              <a:rPr lang="en-US" sz="2000" dirty="0"/>
            </a:br>
            <a:r>
              <a:rPr lang="en-US" sz="2000" dirty="0"/>
              <a:t>[</a:t>
            </a:r>
            <a:r>
              <a:rPr lang="en-US" sz="2000" dirty="0">
                <a:hlinkClick r:id="rId6"/>
              </a:rPr>
              <a:t>Slides (pptx)</a:t>
            </a:r>
            <a:r>
              <a:rPr lang="en-US" sz="2000" dirty="0"/>
              <a:t> </a:t>
            </a:r>
            <a:r>
              <a:rPr lang="en-US" sz="2000" dirty="0">
                <a:hlinkClick r:id="rId7"/>
              </a:rPr>
              <a:t>(pdf)</a:t>
            </a:r>
            <a:r>
              <a:rPr lang="en-US" sz="2000" dirty="0"/>
              <a:t>] [</a:t>
            </a:r>
            <a:r>
              <a:rPr lang="en-US" sz="2000" dirty="0">
                <a:hlinkClick r:id="rId8"/>
              </a:rPr>
              <a:t>Lightning Session Slides (pptx)</a:t>
            </a:r>
            <a:r>
              <a:rPr lang="en-US" sz="2000" dirty="0"/>
              <a:t> </a:t>
            </a:r>
            <a:r>
              <a:rPr lang="en-US" sz="2000" dirty="0">
                <a:hlinkClick r:id="rId9"/>
              </a:rPr>
              <a:t>(pdf)</a:t>
            </a:r>
            <a:r>
              <a:rPr lang="en-US" sz="2000" dirty="0"/>
              <a:t>] </a:t>
            </a:r>
            <a:endParaRPr lang="en-US" dirty="0">
              <a:latin typeface="Tahoma" charset="0"/>
            </a:endParaRPr>
          </a:p>
          <a:p>
            <a:pPr lvl="1"/>
            <a:endParaRPr lang="en-US" dirty="0">
              <a:latin typeface="Tahoma" charset="0"/>
            </a:endParaRPr>
          </a:p>
          <a:p>
            <a:endParaRPr lang="en-US" dirty="0">
              <a:latin typeface="Tahoma" charset="0"/>
            </a:endParaRPr>
          </a:p>
          <a:p>
            <a:endParaRPr lang="en-US" dirty="0">
              <a:latin typeface="Tahoma" charset="0"/>
            </a:endParaRPr>
          </a:p>
        </p:txBody>
      </p:sp>
    </p:spTree>
    <p:extLst>
      <p:ext uri="{BB962C8B-B14F-4D97-AF65-F5344CB8AC3E}">
        <p14:creationId xmlns:p14="http://schemas.microsoft.com/office/powerpoint/2010/main" val="560087886"/>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Title 1"/>
          <p:cNvSpPr>
            <a:spLocks noGrp="1"/>
          </p:cNvSpPr>
          <p:nvPr>
            <p:ph type="title"/>
          </p:nvPr>
        </p:nvSpPr>
        <p:spPr/>
        <p:txBody>
          <a:bodyPr/>
          <a:lstStyle/>
          <a:p>
            <a:r>
              <a:rPr lang="en-US" dirty="0">
                <a:latin typeface="Garamond" charset="0"/>
              </a:rPr>
              <a:t>DRAM RowHammer</a:t>
            </a:r>
          </a:p>
        </p:txBody>
      </p:sp>
      <p:sp>
        <p:nvSpPr>
          <p:cNvPr id="231426" name="Content Placeholder 2"/>
          <p:cNvSpPr>
            <a:spLocks noGrp="1"/>
          </p:cNvSpPr>
          <p:nvPr>
            <p:ph idx="1"/>
          </p:nvPr>
        </p:nvSpPr>
        <p:spPr>
          <a:xfrm>
            <a:off x="228600" y="1115020"/>
            <a:ext cx="8610600" cy="5194300"/>
          </a:xfrm>
        </p:spPr>
        <p:txBody>
          <a:bodyPr/>
          <a:lstStyle/>
          <a:p>
            <a:pPr marL="0" indent="0" algn="ctr">
              <a:buNone/>
            </a:pPr>
            <a:r>
              <a:rPr lang="en-US" sz="3200" dirty="0">
                <a:solidFill>
                  <a:srgbClr val="0000FF"/>
                </a:solidFill>
                <a:latin typeface="Tahoma" charset="0"/>
              </a:rPr>
              <a:t>A simple hardware failure mechanism </a:t>
            </a:r>
          </a:p>
          <a:p>
            <a:pPr marL="0" indent="0" algn="ctr">
              <a:buNone/>
            </a:pPr>
            <a:r>
              <a:rPr lang="en-US" sz="3200" dirty="0">
                <a:solidFill>
                  <a:srgbClr val="0000FF"/>
                </a:solidFill>
                <a:latin typeface="Tahoma" charset="0"/>
              </a:rPr>
              <a:t>can create a widespread </a:t>
            </a:r>
          </a:p>
          <a:p>
            <a:pPr marL="0" indent="0" algn="ctr">
              <a:buNone/>
            </a:pPr>
            <a:r>
              <a:rPr lang="en-US" sz="3200" dirty="0">
                <a:solidFill>
                  <a:srgbClr val="FF0000"/>
                </a:solidFill>
                <a:latin typeface="Tahoma" charset="0"/>
              </a:rPr>
              <a:t>system security vulnerability</a:t>
            </a:r>
          </a:p>
        </p:txBody>
      </p:sp>
      <p:sp>
        <p:nvSpPr>
          <p:cNvPr id="230403"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52E3B1D-8F75-8B42-8367-02A3C0FD41CB}" type="slidenum">
              <a:rPr lang="en-US" sz="1600">
                <a:solidFill>
                  <a:srgbClr val="000000"/>
                </a:solidFill>
                <a:latin typeface="Garamond" charset="0"/>
                <a:cs typeface="Arial" charset="0"/>
              </a:rPr>
              <a:pPr eaLnBrk="1" hangingPunct="1"/>
              <a:t>18</a:t>
            </a:fld>
            <a:endParaRPr lang="en-US" sz="1600">
              <a:solidFill>
                <a:srgbClr val="000000"/>
              </a:solidFill>
              <a:latin typeface="Garamond" charset="0"/>
              <a:cs typeface="Arial"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046413"/>
            <a:ext cx="9144000" cy="3811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69029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3142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142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31426">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Accurate and Online Channel Modeling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180</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
        <p:nvSpPr>
          <p:cNvPr id="8" name="Content Placeholder 2"/>
          <p:cNvSpPr>
            <a:spLocks noGrp="1"/>
          </p:cNvSpPr>
          <p:nvPr>
            <p:ph idx="1"/>
          </p:nvPr>
        </p:nvSpPr>
        <p:spPr>
          <a:xfrm>
            <a:off x="228600" y="1055688"/>
            <a:ext cx="8915400" cy="5037608"/>
          </a:xfrm>
        </p:spPr>
        <p:txBody>
          <a:bodyPr/>
          <a:lstStyle/>
          <a:p>
            <a:r>
              <a:rPr lang="en-US" sz="2000" dirty="0" err="1"/>
              <a:t>Yixin</a:t>
            </a:r>
            <a:r>
              <a:rPr lang="en-US" sz="2000" dirty="0"/>
              <a:t> Luo, </a:t>
            </a:r>
            <a:r>
              <a:rPr lang="en-US" sz="2000" dirty="0" err="1"/>
              <a:t>Saugata</a:t>
            </a:r>
            <a:r>
              <a:rPr lang="en-US" sz="2000" dirty="0"/>
              <a:t> </a:t>
            </a:r>
            <a:r>
              <a:rPr lang="en-US" sz="2000" dirty="0" err="1"/>
              <a:t>Ghose</a:t>
            </a:r>
            <a:r>
              <a:rPr lang="en-US" sz="2000" dirty="0"/>
              <a:t>, Yu Cai, Erich F. </a:t>
            </a:r>
            <a:r>
              <a:rPr lang="en-US" sz="2000" dirty="0" err="1"/>
              <a:t>Haratsch</a:t>
            </a:r>
            <a:r>
              <a:rPr lang="en-US" sz="2000" dirty="0"/>
              <a:t>, and </a:t>
            </a:r>
            <a:r>
              <a:rPr lang="en-US" sz="2000" u="sng" dirty="0"/>
              <a:t>Onur Mutlu</a:t>
            </a:r>
            <a:r>
              <a:rPr lang="en-US" sz="2000" dirty="0"/>
              <a:t>,</a:t>
            </a:r>
            <a:br>
              <a:rPr lang="en-US" sz="2000" dirty="0"/>
            </a:br>
            <a:r>
              <a:rPr lang="en-US" sz="2000" b="1" dirty="0">
                <a:hlinkClick r:id="rId2"/>
              </a:rPr>
              <a:t>"Enabling Accurate and Practical Online Flash Channel Modeling for Modern MLC NAND Flash Memory"</a:t>
            </a:r>
            <a:br>
              <a:rPr lang="en-US" sz="2000" dirty="0"/>
            </a:br>
            <a:r>
              <a:rPr lang="en-US" sz="2000" i="1" dirty="0"/>
              <a:t>to appear in </a:t>
            </a:r>
            <a:r>
              <a:rPr lang="en-US" sz="2000" i="1" dirty="0">
                <a:hlinkClick r:id="rId3"/>
              </a:rPr>
              <a:t>IEEE Journal on Selected Areas in Communications</a:t>
            </a:r>
            <a:r>
              <a:rPr lang="en-US" sz="2000" i="1" dirty="0"/>
              <a:t> (</a:t>
            </a:r>
            <a:r>
              <a:rPr lang="en-US" sz="2000" b="1" i="1" dirty="0"/>
              <a:t>JSAC</a:t>
            </a:r>
            <a:r>
              <a:rPr lang="en-US" sz="2000" i="1" dirty="0"/>
              <a:t>)</a:t>
            </a:r>
            <a:r>
              <a:rPr lang="en-US" sz="2000" dirty="0"/>
              <a:t>, 2016. </a:t>
            </a:r>
            <a:endParaRPr lang="en-US" dirty="0">
              <a:latin typeface="Tahoma" charset="0"/>
            </a:endParaRPr>
          </a:p>
          <a:p>
            <a:endParaRPr lang="en-US" dirty="0">
              <a:latin typeface="Tahoma" charset="0"/>
            </a:endParaRPr>
          </a:p>
          <a:p>
            <a:endParaRPr lang="en-US" dirty="0">
              <a:latin typeface="Tahoma" charset="0"/>
            </a:endParaRPr>
          </a:p>
        </p:txBody>
      </p:sp>
      <p:pic>
        <p:nvPicPr>
          <p:cNvPr id="3" name="Picture 2"/>
          <p:cNvPicPr>
            <a:picLocks noChangeAspect="1"/>
          </p:cNvPicPr>
          <p:nvPr/>
        </p:nvPicPr>
        <p:blipFill>
          <a:blip r:embed="rId4"/>
          <a:stretch>
            <a:fillRect/>
          </a:stretch>
        </p:blipFill>
        <p:spPr>
          <a:xfrm>
            <a:off x="292100" y="3726780"/>
            <a:ext cx="8559800" cy="2222500"/>
          </a:xfrm>
          <a:prstGeom prst="rect">
            <a:avLst/>
          </a:prstGeom>
        </p:spPr>
      </p:pic>
    </p:spTree>
    <p:extLst>
      <p:ext uri="{BB962C8B-B14F-4D97-AF65-F5344CB8AC3E}">
        <p14:creationId xmlns:p14="http://schemas.microsoft.com/office/powerpoint/2010/main" val="1560846595"/>
      </p:ext>
    </p:extLst>
  </p:cSld>
  <p:clrMapOvr>
    <a:masterClrMapping/>
  </p:clrMapOvr>
  <p:transition/>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F092CD-381C-7C45-9785-4A855047A957}"/>
              </a:ext>
            </a:extLst>
          </p:cNvPr>
          <p:cNvSpPr>
            <a:spLocks noGrp="1"/>
          </p:cNvSpPr>
          <p:nvPr>
            <p:ph type="title"/>
          </p:nvPr>
        </p:nvSpPr>
        <p:spPr/>
        <p:txBody>
          <a:bodyPr/>
          <a:lstStyle/>
          <a:p>
            <a:r>
              <a:rPr lang="en-US" dirty="0"/>
              <a:t>3D NAND Flash Reliability I </a:t>
            </a:r>
            <a:r>
              <a:rPr lang="en-US" sz="3200" b="1" dirty="0">
                <a:solidFill>
                  <a:srgbClr val="006633"/>
                </a:solidFill>
                <a:latin typeface="Garamond" charset="0"/>
                <a:ea typeface="ＭＳ Ｐゴシック" pitchFamily="-105" charset="-128"/>
                <a:cs typeface="ＭＳ Ｐゴシック" pitchFamily="-105" charset="-128"/>
              </a:rPr>
              <a:t>[HPCA’18]</a:t>
            </a:r>
            <a:r>
              <a:rPr lang="en-US" dirty="0"/>
              <a:t> </a:t>
            </a:r>
          </a:p>
        </p:txBody>
      </p:sp>
      <p:sp>
        <p:nvSpPr>
          <p:cNvPr id="3" name="Content Placeholder 2">
            <a:extLst>
              <a:ext uri="{FF2B5EF4-FFF2-40B4-BE49-F238E27FC236}">
                <a16:creationId xmlns:a16="http://schemas.microsoft.com/office/drawing/2014/main" id="{B3C132E5-3F90-7947-BD1B-0E3FAA005A5C}"/>
              </a:ext>
            </a:extLst>
          </p:cNvPr>
          <p:cNvSpPr>
            <a:spLocks noGrp="1"/>
          </p:cNvSpPr>
          <p:nvPr>
            <p:ph idx="1"/>
          </p:nvPr>
        </p:nvSpPr>
        <p:spPr/>
        <p:txBody>
          <a:bodyPr/>
          <a:lstStyle/>
          <a:p>
            <a:r>
              <a:rPr lang="en-US" sz="2000" dirty="0"/>
              <a:t>Yixin Luo, Saugata Ghose, Yu Cai, Erich F. </a:t>
            </a:r>
            <a:r>
              <a:rPr lang="en-US" sz="2000" dirty="0" err="1"/>
              <a:t>Haratsch</a:t>
            </a:r>
            <a:r>
              <a:rPr lang="en-US" sz="2000" dirty="0"/>
              <a:t>, and Onur Mutlu,</a:t>
            </a:r>
            <a:br>
              <a:rPr lang="en-US" sz="2000" dirty="0"/>
            </a:br>
            <a:r>
              <a:rPr lang="en-US" sz="2000" b="1" dirty="0">
                <a:hlinkClick r:id="rId2"/>
              </a:rPr>
              <a:t>"HeatWatch: Improving 3D NAND Flash Memory Device Reliability by Exploiting Self-Recovery and Temperature-Awareness"</a:t>
            </a:r>
            <a:r>
              <a:rPr lang="en-US" sz="2000" dirty="0"/>
              <a:t> </a:t>
            </a:r>
            <a:br>
              <a:rPr lang="en-US" sz="2000" dirty="0"/>
            </a:br>
            <a:r>
              <a:rPr lang="en-US" sz="2000" i="1" dirty="0"/>
              <a:t>Proceedings of the </a:t>
            </a:r>
            <a:r>
              <a:rPr lang="en-US" sz="2000" i="1" dirty="0">
                <a:hlinkClick r:id="rId3"/>
              </a:rPr>
              <a:t>24th International Symposium on High-Performance Computer Architecture</a:t>
            </a:r>
            <a:r>
              <a:rPr lang="en-US" sz="2000" i="1" dirty="0"/>
              <a:t> (</a:t>
            </a:r>
            <a:r>
              <a:rPr lang="en-US" sz="2000" b="1" i="1" dirty="0"/>
              <a:t>HPCA</a:t>
            </a:r>
            <a:r>
              <a:rPr lang="en-US" sz="2000" i="1" dirty="0"/>
              <a:t>)</a:t>
            </a:r>
            <a:r>
              <a:rPr lang="en-US" sz="2000" dirty="0"/>
              <a:t>, Vienna, Austria, February 2018. </a:t>
            </a:r>
            <a:br>
              <a:rPr lang="en-US" sz="2000" dirty="0"/>
            </a:br>
            <a:r>
              <a:rPr lang="en-US" sz="2000" dirty="0"/>
              <a:t>[</a:t>
            </a:r>
            <a:r>
              <a:rPr lang="en-US" sz="2000" dirty="0">
                <a:hlinkClick r:id="rId4"/>
              </a:rPr>
              <a:t>Lightning Talk Video</a:t>
            </a:r>
            <a:r>
              <a:rPr lang="en-US" sz="2000" dirty="0"/>
              <a:t>] </a:t>
            </a:r>
            <a:br>
              <a:rPr lang="en-US" sz="2000" dirty="0"/>
            </a:br>
            <a:r>
              <a:rPr lang="en-US" sz="2000" dirty="0"/>
              <a:t>[</a:t>
            </a:r>
            <a:r>
              <a:rPr lang="en-US" sz="2000" dirty="0">
                <a:hlinkClick r:id="rId5"/>
              </a:rPr>
              <a:t>Slides (pptx)</a:t>
            </a:r>
            <a:r>
              <a:rPr lang="en-US" sz="2000" dirty="0"/>
              <a:t> </a:t>
            </a:r>
            <a:r>
              <a:rPr lang="en-US" sz="2000" dirty="0">
                <a:hlinkClick r:id="rId6"/>
              </a:rPr>
              <a:t>(pdf)</a:t>
            </a:r>
            <a:r>
              <a:rPr lang="en-US" sz="2000" dirty="0"/>
              <a:t>] [</a:t>
            </a:r>
            <a:r>
              <a:rPr lang="en-US" sz="2000" dirty="0">
                <a:hlinkClick r:id="rId7"/>
              </a:rPr>
              <a:t>Lightning Session Slides (pptx)</a:t>
            </a:r>
            <a:r>
              <a:rPr lang="en-US" sz="2000" dirty="0"/>
              <a:t> </a:t>
            </a:r>
            <a:r>
              <a:rPr lang="en-US" sz="2000" dirty="0">
                <a:hlinkClick r:id="rId8"/>
              </a:rPr>
              <a:t>(pdf)</a:t>
            </a:r>
            <a:r>
              <a:rPr lang="en-US" sz="2000" dirty="0"/>
              <a:t>]</a:t>
            </a:r>
          </a:p>
          <a:p>
            <a:pPr marL="0" indent="0">
              <a:buNone/>
            </a:pPr>
            <a:endParaRPr lang="en-US" dirty="0"/>
          </a:p>
        </p:txBody>
      </p:sp>
      <p:sp>
        <p:nvSpPr>
          <p:cNvPr id="4" name="Slide Number Placeholder 3">
            <a:extLst>
              <a:ext uri="{FF2B5EF4-FFF2-40B4-BE49-F238E27FC236}">
                <a16:creationId xmlns:a16="http://schemas.microsoft.com/office/drawing/2014/main" id="{3950B8C8-DAF4-6549-8895-6579AD5382E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181</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a:extLst>
              <a:ext uri="{FF2B5EF4-FFF2-40B4-BE49-F238E27FC236}">
                <a16:creationId xmlns:a16="http://schemas.microsoft.com/office/drawing/2014/main" id="{D4CC2D85-85E9-C443-AED0-5ED880D0C28D}"/>
              </a:ext>
            </a:extLst>
          </p:cNvPr>
          <p:cNvPicPr>
            <a:picLocks noChangeAspect="1"/>
          </p:cNvPicPr>
          <p:nvPr/>
        </p:nvPicPr>
        <p:blipFill>
          <a:blip r:embed="rId9"/>
          <a:stretch>
            <a:fillRect/>
          </a:stretch>
        </p:blipFill>
        <p:spPr>
          <a:xfrm>
            <a:off x="0" y="4346293"/>
            <a:ext cx="9144000" cy="1674995"/>
          </a:xfrm>
          <a:prstGeom prst="rect">
            <a:avLst/>
          </a:prstGeom>
        </p:spPr>
      </p:pic>
    </p:spTree>
    <p:extLst>
      <p:ext uri="{BB962C8B-B14F-4D97-AF65-F5344CB8AC3E}">
        <p14:creationId xmlns:p14="http://schemas.microsoft.com/office/powerpoint/2010/main" val="3765193726"/>
      </p:ext>
    </p:extLst>
  </p:cSld>
  <p:clrMapOvr>
    <a:masterClrMapping/>
  </p:clrMapOvr>
  <p:transition/>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F092CD-381C-7C45-9785-4A855047A957}"/>
              </a:ext>
            </a:extLst>
          </p:cNvPr>
          <p:cNvSpPr>
            <a:spLocks noGrp="1"/>
          </p:cNvSpPr>
          <p:nvPr>
            <p:ph type="title"/>
          </p:nvPr>
        </p:nvSpPr>
        <p:spPr>
          <a:xfrm>
            <a:off x="228600" y="152400"/>
            <a:ext cx="8915400" cy="1066800"/>
          </a:xfrm>
        </p:spPr>
        <p:txBody>
          <a:bodyPr/>
          <a:lstStyle/>
          <a:p>
            <a:r>
              <a:rPr lang="en-US" dirty="0"/>
              <a:t>3D NAND Flash Reliability II</a:t>
            </a:r>
            <a:r>
              <a:rPr lang="en-US" sz="2400" dirty="0"/>
              <a:t> </a:t>
            </a:r>
            <a:r>
              <a:rPr lang="en-US" sz="2400" b="1" dirty="0">
                <a:solidFill>
                  <a:srgbClr val="006633"/>
                </a:solidFill>
                <a:latin typeface="Garamond" charset="0"/>
                <a:ea typeface="ＭＳ Ｐゴシック" pitchFamily="-105" charset="-128"/>
                <a:cs typeface="ＭＳ Ｐゴシック" pitchFamily="-105" charset="-128"/>
              </a:rPr>
              <a:t>[SIGMETRICS’18]</a:t>
            </a:r>
            <a:r>
              <a:rPr lang="en-US" sz="2400" dirty="0"/>
              <a:t> </a:t>
            </a:r>
          </a:p>
        </p:txBody>
      </p:sp>
      <p:sp>
        <p:nvSpPr>
          <p:cNvPr id="3" name="Content Placeholder 2">
            <a:extLst>
              <a:ext uri="{FF2B5EF4-FFF2-40B4-BE49-F238E27FC236}">
                <a16:creationId xmlns:a16="http://schemas.microsoft.com/office/drawing/2014/main" id="{B3C132E5-3F90-7947-BD1B-0E3FAA005A5C}"/>
              </a:ext>
            </a:extLst>
          </p:cNvPr>
          <p:cNvSpPr>
            <a:spLocks noGrp="1"/>
          </p:cNvSpPr>
          <p:nvPr>
            <p:ph idx="1"/>
          </p:nvPr>
        </p:nvSpPr>
        <p:spPr/>
        <p:txBody>
          <a:bodyPr/>
          <a:lstStyle/>
          <a:p>
            <a:r>
              <a:rPr lang="en-US" sz="2000" dirty="0"/>
              <a:t>Yixin Luo, Saugata Ghose, Yu Cai, Erich F. </a:t>
            </a:r>
            <a:r>
              <a:rPr lang="en-US" sz="2000" dirty="0" err="1"/>
              <a:t>Haratsch</a:t>
            </a:r>
            <a:r>
              <a:rPr lang="en-US" sz="2000" dirty="0"/>
              <a:t>, and Onur Mutlu,</a:t>
            </a:r>
            <a:br>
              <a:rPr lang="en-US" sz="2000" dirty="0"/>
            </a:br>
            <a:r>
              <a:rPr lang="en-US" sz="2000" b="1" dirty="0"/>
              <a:t>"Improving 3D NAND Flash Memory Lifetime by Tolerating Early Retention Loss and Process Variation"</a:t>
            </a:r>
            <a:r>
              <a:rPr lang="en-US" sz="2000" dirty="0"/>
              <a:t> </a:t>
            </a:r>
            <a:br>
              <a:rPr lang="en-US" sz="2000" dirty="0"/>
            </a:br>
            <a:r>
              <a:rPr lang="en-US" sz="2000" i="1" dirty="0"/>
              <a:t>Proceedings of the </a:t>
            </a:r>
            <a:r>
              <a:rPr lang="en-US" sz="2000" i="1" dirty="0">
                <a:hlinkClick r:id="rId2"/>
              </a:rPr>
              <a:t>ACM International Conference on Measurement and Modeling of Computer Systems</a:t>
            </a:r>
            <a:r>
              <a:rPr lang="en-US" sz="2000" i="1" dirty="0"/>
              <a:t> (</a:t>
            </a:r>
            <a:r>
              <a:rPr lang="en-US" sz="2000" b="1" i="1" dirty="0"/>
              <a:t>SIGMETRICS</a:t>
            </a:r>
            <a:r>
              <a:rPr lang="en-US" sz="2000" i="1" dirty="0"/>
              <a:t>)</a:t>
            </a:r>
            <a:r>
              <a:rPr lang="en-US" sz="2000" dirty="0"/>
              <a:t>, Irvine, CA, USA, June 2018. </a:t>
            </a:r>
            <a:br>
              <a:rPr lang="en-US" sz="2000" dirty="0"/>
            </a:br>
            <a:r>
              <a:rPr lang="en-US" sz="2000" dirty="0"/>
              <a:t>[</a:t>
            </a:r>
            <a:r>
              <a:rPr lang="en-US" sz="2000" dirty="0">
                <a:hlinkClick r:id="rId3"/>
              </a:rPr>
              <a:t>Abstract</a:t>
            </a:r>
            <a:r>
              <a:rPr lang="en-US" sz="2000" dirty="0"/>
              <a:t>]</a:t>
            </a:r>
          </a:p>
          <a:p>
            <a:pPr marL="0" indent="0">
              <a:buNone/>
            </a:pPr>
            <a:br>
              <a:rPr lang="en-US" sz="2000" dirty="0"/>
            </a:br>
            <a:endParaRPr lang="en-US" dirty="0"/>
          </a:p>
        </p:txBody>
      </p:sp>
      <p:sp>
        <p:nvSpPr>
          <p:cNvPr id="4" name="Slide Number Placeholder 3">
            <a:extLst>
              <a:ext uri="{FF2B5EF4-FFF2-40B4-BE49-F238E27FC236}">
                <a16:creationId xmlns:a16="http://schemas.microsoft.com/office/drawing/2014/main" id="{3950B8C8-DAF4-6549-8895-6579AD5382E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182</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6" name="Picture 5">
            <a:extLst>
              <a:ext uri="{FF2B5EF4-FFF2-40B4-BE49-F238E27FC236}">
                <a16:creationId xmlns:a16="http://schemas.microsoft.com/office/drawing/2014/main" id="{9DE96A07-FDB9-AD4A-A94E-B3BE0AD167ED}"/>
              </a:ext>
            </a:extLst>
          </p:cNvPr>
          <p:cNvPicPr>
            <a:picLocks noChangeAspect="1"/>
          </p:cNvPicPr>
          <p:nvPr/>
        </p:nvPicPr>
        <p:blipFill>
          <a:blip r:embed="rId4"/>
          <a:stretch>
            <a:fillRect/>
          </a:stretch>
        </p:blipFill>
        <p:spPr>
          <a:xfrm>
            <a:off x="0" y="4062093"/>
            <a:ext cx="9144000" cy="1743171"/>
          </a:xfrm>
          <a:prstGeom prst="rect">
            <a:avLst/>
          </a:prstGeom>
        </p:spPr>
      </p:pic>
    </p:spTree>
    <p:extLst>
      <p:ext uri="{BB962C8B-B14F-4D97-AF65-F5344CB8AC3E}">
        <p14:creationId xmlns:p14="http://schemas.microsoft.com/office/powerpoint/2010/main" val="907224917"/>
      </p:ext>
    </p:extLst>
  </p:cSld>
  <p:clrMapOvr>
    <a:masterClrMapping/>
  </p:clrMapOvr>
  <p:transition/>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67544" y="3645024"/>
            <a:ext cx="8208912" cy="614362"/>
          </a:xfrm>
        </p:spPr>
        <p:txBody>
          <a:bodyPr>
            <a:noAutofit/>
          </a:bodyPr>
          <a:lstStyle/>
          <a:p>
            <a:r>
              <a:rPr lang="en-US" sz="2200" dirty="0">
                <a:solidFill>
                  <a:srgbClr val="0000FF"/>
                </a:solidFill>
              </a:rPr>
              <a:t>Prof. Onur Mutlu</a:t>
            </a:r>
          </a:p>
          <a:p>
            <a:r>
              <a:rPr lang="en-US" sz="2200" dirty="0">
                <a:hlinkClick r:id="rId3"/>
              </a:rPr>
              <a:t>omutlu@gmail.com</a:t>
            </a:r>
            <a:r>
              <a:rPr lang="en-US" sz="2200" dirty="0"/>
              <a:t> </a:t>
            </a:r>
          </a:p>
          <a:p>
            <a:r>
              <a:rPr lang="en-US" sz="2200" dirty="0">
                <a:hlinkClick r:id="rId4"/>
              </a:rPr>
              <a:t>https://people.inf.ethz.ch/omutlu</a:t>
            </a:r>
            <a:endParaRPr lang="en-US" sz="2200" dirty="0"/>
          </a:p>
          <a:p>
            <a:r>
              <a:rPr lang="en-US" sz="2200" dirty="0"/>
              <a:t>9-13 July 2018</a:t>
            </a:r>
          </a:p>
          <a:p>
            <a:r>
              <a:rPr lang="en-US" sz="2200" dirty="0"/>
              <a:t>HiPEAC ACACES Summer School 2018</a:t>
            </a:r>
          </a:p>
          <a:p>
            <a:endParaRPr lang="en-US" sz="2200" dirty="0"/>
          </a:p>
          <a:p>
            <a:pPr algn="l"/>
            <a:endParaRPr lang="en-US" sz="2200" dirty="0"/>
          </a:p>
        </p:txBody>
      </p:sp>
      <p:pic>
        <p:nvPicPr>
          <p:cNvPr id="7" name="Picture 6" descr="safari.png"/>
          <p:cNvPicPr>
            <a:picLocks noChangeAspect="1"/>
          </p:cNvPicPr>
          <p:nvPr/>
        </p:nvPicPr>
        <p:blipFill>
          <a:blip r:embed="rId5" cstate="print"/>
          <a:stretch>
            <a:fillRect/>
          </a:stretch>
        </p:blipFill>
        <p:spPr>
          <a:xfrm>
            <a:off x="179512" y="6453336"/>
            <a:ext cx="1080120" cy="312522"/>
          </a:xfrm>
          <a:prstGeom prst="rect">
            <a:avLst/>
          </a:prstGeom>
        </p:spPr>
      </p:pic>
      <p:pic>
        <p:nvPicPr>
          <p:cNvPr id="11" name="Picture 18" descr="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04" y="5229200"/>
            <a:ext cx="1387508" cy="1152128"/>
          </a:xfrm>
          <a:prstGeom prst="rect">
            <a:avLst/>
          </a:prstGeom>
          <a:noFill/>
          <a:extLst>
            <a:ext uri="{909E8E84-426E-40dd-AFC4-6F175D3DCCD1}">
              <a14:hiddenFill xmlns="" xmlns:a14="http://schemas.microsoft.com/office/drawing/2010/main">
                <a:solidFill>
                  <a:srgbClr val="FFFFFF"/>
                </a:solidFill>
              </a14:hiddenFill>
            </a:ext>
          </a:extLst>
        </p:spPr>
      </p:pic>
      <p:sp>
        <p:nvSpPr>
          <p:cNvPr id="13" name="Title 1"/>
          <p:cNvSpPr>
            <a:spLocks noGrp="1"/>
          </p:cNvSpPr>
          <p:nvPr>
            <p:ph type="ctrTitle"/>
          </p:nvPr>
        </p:nvSpPr>
        <p:spPr>
          <a:xfrm>
            <a:off x="216024" y="1299592"/>
            <a:ext cx="8820472" cy="2201416"/>
          </a:xfrm>
        </p:spPr>
        <p:txBody>
          <a:bodyPr>
            <a:normAutofit/>
          </a:bodyPr>
          <a:lstStyle/>
          <a:p>
            <a:pPr algn="ctr"/>
            <a:r>
              <a:rPr lang="en-US" sz="3600" dirty="0"/>
              <a:t>Memory Systems </a:t>
            </a:r>
            <a:br>
              <a:rPr lang="en-US" sz="3600" dirty="0"/>
            </a:br>
            <a:r>
              <a:rPr lang="en-US" sz="3600" dirty="0"/>
              <a:t>and Memory-Centric Computing Systems</a:t>
            </a:r>
            <a:br>
              <a:rPr lang="en-US" sz="3600" dirty="0"/>
            </a:br>
            <a:r>
              <a:rPr lang="en-US" sz="3600" dirty="0">
                <a:solidFill>
                  <a:srgbClr val="FF0000"/>
                </a:solidFill>
              </a:rPr>
              <a:t>Topic 2: Memory Reliability and Security</a:t>
            </a:r>
          </a:p>
        </p:txBody>
      </p:sp>
      <p:pic>
        <p:nvPicPr>
          <p:cNvPr id="10" name="Picture 2" descr="ETH Zurich short logo, black"/>
          <p:cNvPicPr>
            <a:picLocks noChangeAspect="1" noChangeArrowheads="1"/>
          </p:cNvPicPr>
          <p:nvPr/>
        </p:nvPicPr>
        <p:blipFill rotWithShape="1">
          <a:blip r:embed="rId7">
            <a:extLst>
              <a:ext uri="{28A0092B-C50C-407E-A947-70E740481C1C}">
                <a14:useLocalDpi xmlns:a14="http://schemas.microsoft.com/office/drawing/2010/main" val="0"/>
              </a:ext>
            </a:extLst>
          </a:blip>
          <a:srcRect l="6982" t="19970" r="7940" b="18111"/>
          <a:stretch/>
        </p:blipFill>
        <p:spPr bwMode="auto">
          <a:xfrm>
            <a:off x="3261625" y="5805264"/>
            <a:ext cx="2750535" cy="783754"/>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7" descr="Burgundy_CMU_JPG_Logo.jpg">
            <a:extLst>
              <a:ext uri="{FF2B5EF4-FFF2-40B4-BE49-F238E27FC236}">
                <a16:creationId xmlns:a16="http://schemas.microsoft.com/office/drawing/2014/main" id="{FDEF4BF8-4C42-2C48-ACA7-CAA3C1B63EDB}"/>
              </a:ext>
            </a:extLst>
          </p:cNvPr>
          <p:cNvPicPr>
            <a:picLocks noChangeAspect="1"/>
          </p:cNvPicPr>
          <p:nvPr/>
        </p:nvPicPr>
        <p:blipFill>
          <a:blip r:embed="rId8" cstate="print"/>
          <a:stretch>
            <a:fillRect/>
          </a:stretch>
        </p:blipFill>
        <p:spPr>
          <a:xfrm>
            <a:off x="6478027" y="5805264"/>
            <a:ext cx="2532185" cy="914400"/>
          </a:xfrm>
          <a:prstGeom prst="rect">
            <a:avLst/>
          </a:prstGeom>
        </p:spPr>
      </p:pic>
    </p:spTree>
    <p:extLst>
      <p:ext uri="{BB962C8B-B14F-4D97-AF65-F5344CB8AC3E}">
        <p14:creationId xmlns:p14="http://schemas.microsoft.com/office/powerpoint/2010/main" val="2845132635"/>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Backup Slides</a:t>
            </a:r>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CAD05-5F98-C240-A41D-E171A6304933}" type="slidenum">
              <a:rPr kumimoji="0" 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184</a:t>
            </a:fld>
            <a:endParaRPr kumimoji="0" 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009628113"/>
      </p:ext>
    </p:extLst>
  </p:cSld>
  <p:clrMapOvr>
    <a:masterClrMapping/>
  </p:clrMapOvr>
  <p:transition/>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a:t>More on DRAM Refresh</a:t>
            </a:r>
          </a:p>
        </p:txBody>
      </p:sp>
      <p:sp>
        <p:nvSpPr>
          <p:cNvPr id="6" name="Subtitle 5"/>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2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185</a:t>
            </a:fld>
            <a:endParaRPr kumimoji="0" lang="en-US" altLang="en-US" sz="12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1469316823"/>
      </p:ext>
    </p:extLst>
  </p:cSld>
  <p:clrMapOvr>
    <a:masterClrMapping/>
  </p:clrMapOvr>
  <p:transition/>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Tackling Refresh: Solutions</a:t>
            </a:r>
          </a:p>
        </p:txBody>
      </p:sp>
      <p:sp>
        <p:nvSpPr>
          <p:cNvPr id="3" name="Content Placeholder 2"/>
          <p:cNvSpPr>
            <a:spLocks noGrp="1"/>
          </p:cNvSpPr>
          <p:nvPr>
            <p:ph idx="1"/>
          </p:nvPr>
        </p:nvSpPr>
        <p:spPr>
          <a:xfrm>
            <a:off x="228600" y="1196752"/>
            <a:ext cx="8610600" cy="5051648"/>
          </a:xfrm>
        </p:spPr>
        <p:txBody>
          <a:bodyPr/>
          <a:lstStyle/>
          <a:p>
            <a:r>
              <a:rPr lang="en-US" dirty="0">
                <a:solidFill>
                  <a:srgbClr val="0000FF"/>
                </a:solidFill>
              </a:rPr>
              <a:t>Parallelize refreshes with accesses </a:t>
            </a:r>
            <a:r>
              <a:rPr lang="en-US" sz="1800" dirty="0">
                <a:solidFill>
                  <a:srgbClr val="0000FF"/>
                </a:solidFill>
              </a:rPr>
              <a:t>[Chang+ HPCA’14]</a:t>
            </a:r>
          </a:p>
          <a:p>
            <a:endParaRPr lang="en-US" dirty="0">
              <a:solidFill>
                <a:srgbClr val="0000FF"/>
              </a:solidFill>
            </a:endParaRPr>
          </a:p>
          <a:p>
            <a:r>
              <a:rPr lang="en-US" dirty="0">
                <a:solidFill>
                  <a:srgbClr val="0000FF"/>
                </a:solidFill>
              </a:rPr>
              <a:t>Eliminate unnecessary refreshes </a:t>
            </a:r>
            <a:r>
              <a:rPr lang="en-US" sz="1800" dirty="0">
                <a:solidFill>
                  <a:srgbClr val="0000FF"/>
                </a:solidFill>
              </a:rPr>
              <a:t>[Liu+ ISCA’12]</a:t>
            </a:r>
          </a:p>
          <a:p>
            <a:pPr lvl="1"/>
            <a:r>
              <a:rPr lang="en-US" dirty="0"/>
              <a:t>Exploit device characteristics </a:t>
            </a:r>
          </a:p>
          <a:p>
            <a:pPr lvl="1"/>
            <a:r>
              <a:rPr lang="en-US" dirty="0"/>
              <a:t>Exploit data and application characteristics</a:t>
            </a:r>
          </a:p>
          <a:p>
            <a:pPr marL="0" indent="0">
              <a:buNone/>
            </a:pPr>
            <a:endParaRPr lang="en-US" dirty="0"/>
          </a:p>
          <a:p>
            <a:r>
              <a:rPr lang="en-US" dirty="0">
                <a:solidFill>
                  <a:srgbClr val="0000FF"/>
                </a:solidFill>
              </a:rPr>
              <a:t>Reduce refresh rate and </a:t>
            </a:r>
            <a:r>
              <a:rPr lang="en-US" dirty="0" err="1">
                <a:solidFill>
                  <a:srgbClr val="0000FF"/>
                </a:solidFill>
              </a:rPr>
              <a:t>detect+correct</a:t>
            </a:r>
            <a:r>
              <a:rPr lang="en-US" dirty="0">
                <a:solidFill>
                  <a:srgbClr val="0000FF"/>
                </a:solidFill>
              </a:rPr>
              <a:t> errors that occur </a:t>
            </a:r>
            <a:r>
              <a:rPr lang="en-US" sz="1800" dirty="0">
                <a:solidFill>
                  <a:srgbClr val="0000FF"/>
                </a:solidFill>
              </a:rPr>
              <a:t>[Khan+ SIGMETRICS’14]</a:t>
            </a:r>
          </a:p>
          <a:p>
            <a:endParaRPr lang="en-US" dirty="0"/>
          </a:p>
          <a:p>
            <a:r>
              <a:rPr lang="en-US" dirty="0">
                <a:solidFill>
                  <a:schemeClr val="accent2">
                    <a:lumMod val="75000"/>
                  </a:schemeClr>
                </a:solidFill>
              </a:rPr>
              <a:t>Understand retention time behavior in DRAM </a:t>
            </a:r>
            <a:r>
              <a:rPr lang="en-US" sz="1800" dirty="0">
                <a:solidFill>
                  <a:schemeClr val="accent2">
                    <a:lumMod val="75000"/>
                  </a:schemeClr>
                </a:solidFill>
              </a:rPr>
              <a:t>[Liu+ ISCA’13]</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Rectangle 4"/>
          <p:cNvSpPr/>
          <p:nvPr/>
        </p:nvSpPr>
        <p:spPr>
          <a:xfrm>
            <a:off x="539552" y="1114381"/>
            <a:ext cx="6912768" cy="648072"/>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1840111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Summary: Refresh-Access Parallelization</a:t>
            </a:r>
          </a:p>
        </p:txBody>
      </p:sp>
      <p:sp>
        <p:nvSpPr>
          <p:cNvPr id="3" name="Content Placeholder 2"/>
          <p:cNvSpPr>
            <a:spLocks noGrp="1"/>
          </p:cNvSpPr>
          <p:nvPr>
            <p:ph idx="1"/>
          </p:nvPr>
        </p:nvSpPr>
        <p:spPr>
          <a:xfrm>
            <a:off x="304800" y="1143000"/>
            <a:ext cx="8534400" cy="5334000"/>
          </a:xfrm>
        </p:spPr>
        <p:txBody>
          <a:bodyPr>
            <a:noAutofit/>
          </a:bodyPr>
          <a:lstStyle/>
          <a:p>
            <a:r>
              <a:rPr lang="en-US" sz="2400" dirty="0"/>
              <a:t>DRAM </a:t>
            </a:r>
            <a:r>
              <a:rPr lang="en-US" sz="2400" b="1" dirty="0"/>
              <a:t>refresh interferes with memory accesses</a:t>
            </a:r>
            <a:r>
              <a:rPr lang="en-US" sz="2400" dirty="0"/>
              <a:t> </a:t>
            </a:r>
          </a:p>
          <a:p>
            <a:pPr lvl="1"/>
            <a:r>
              <a:rPr lang="en-US" sz="2000" dirty="0">
                <a:solidFill>
                  <a:srgbClr val="FF0000"/>
                </a:solidFill>
              </a:rPr>
              <a:t>Degrades system performance and energy efficiency</a:t>
            </a:r>
          </a:p>
          <a:p>
            <a:pPr lvl="1"/>
            <a:r>
              <a:rPr lang="en-US" sz="2000" dirty="0">
                <a:solidFill>
                  <a:srgbClr val="FF0000"/>
                </a:solidFill>
              </a:rPr>
              <a:t>Becomes exacerbated as DRAM density increases</a:t>
            </a:r>
          </a:p>
          <a:p>
            <a:r>
              <a:rPr lang="en-US" sz="2400" u="sng" dirty="0"/>
              <a:t>Goal</a:t>
            </a:r>
            <a:r>
              <a:rPr lang="en-US" sz="2400" dirty="0"/>
              <a:t>: Serve memory accesses in parallel with refreshes to reduce refresh interference on demand requests</a:t>
            </a:r>
          </a:p>
          <a:p>
            <a:r>
              <a:rPr lang="en-US" sz="2400" u="sng" dirty="0"/>
              <a:t>Our mechanisms</a:t>
            </a:r>
            <a:r>
              <a:rPr lang="en-US" sz="2400" dirty="0"/>
              <a:t>:</a:t>
            </a:r>
          </a:p>
          <a:p>
            <a:pPr lvl="1"/>
            <a:r>
              <a:rPr lang="en-US" sz="2000" dirty="0"/>
              <a:t>1. Enable more parallelization between refreshes and accesses across different banks with </a:t>
            </a:r>
            <a:r>
              <a:rPr lang="en-US" sz="2000" dirty="0">
                <a:solidFill>
                  <a:srgbClr val="064FBA"/>
                </a:solidFill>
              </a:rPr>
              <a:t>new per-bank refresh scheduling algorithms</a:t>
            </a:r>
          </a:p>
          <a:p>
            <a:pPr lvl="1"/>
            <a:r>
              <a:rPr lang="en-US" sz="2000" dirty="0"/>
              <a:t>2. Enable serving accesses concurrently with refreshes in the same bank by </a:t>
            </a:r>
            <a:r>
              <a:rPr lang="en-US" sz="2000" dirty="0">
                <a:solidFill>
                  <a:srgbClr val="064FBA"/>
                </a:solidFill>
              </a:rPr>
              <a:t>exploiting parallelism across DRAM subarrays</a:t>
            </a:r>
          </a:p>
          <a:p>
            <a:r>
              <a:rPr lang="en-US" sz="2400" dirty="0"/>
              <a:t>Improve system performance and energy efficiency for a wide variety of different workloads and DRAM densities</a:t>
            </a:r>
          </a:p>
          <a:p>
            <a:pPr lvl="1"/>
            <a:r>
              <a:rPr lang="en-US" sz="2000" dirty="0"/>
              <a:t>20.2% and 9.0% for 8-core systems using 32Gb DRAM at low cost</a:t>
            </a:r>
          </a:p>
          <a:p>
            <a:pPr lvl="1"/>
            <a:r>
              <a:rPr lang="en-US" sz="2000" dirty="0"/>
              <a:t>Very close to the ideal scheme without refreshes</a:t>
            </a:r>
          </a:p>
          <a:p>
            <a:pPr marL="457200" lvl="1" indent="0">
              <a:buNone/>
            </a:pPr>
            <a:endParaRPr lang="en-US" sz="20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F32364-6BA0-48AA-B029-3ED2192016F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Rectangle 9"/>
          <p:cNvSpPr>
            <a:spLocks noChangeArrowheads="1"/>
          </p:cNvSpPr>
          <p:nvPr/>
        </p:nvSpPr>
        <p:spPr bwMode="auto">
          <a:xfrm>
            <a:off x="179461" y="6525344"/>
            <a:ext cx="8208963"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ahoma" charset="0"/>
                <a:ea typeface="ＭＳ Ｐゴシック" charset="0"/>
                <a:cs typeface="ＭＳ Ｐゴシック" charset="0"/>
              </a:rPr>
              <a:t>Chang+, “</a:t>
            </a:r>
            <a:r>
              <a:rPr kumimoji="0" lang="en-US" sz="1400" b="0" i="0" u="none" strike="noStrike" kern="1200" cap="none" spc="0" normalizeH="0" baseline="0" noProof="0" dirty="0">
                <a:ln>
                  <a:noFill/>
                </a:ln>
                <a:solidFill>
                  <a:srgbClr val="0000FF"/>
                </a:solidFill>
                <a:effectLst/>
                <a:uLnTx/>
                <a:uFillTx/>
                <a:latin typeface="Tahoma" charset="0"/>
                <a:ea typeface="ＭＳ Ｐゴシック" charset="0"/>
                <a:cs typeface="ＭＳ Ｐゴシック" charset="0"/>
              </a:rPr>
              <a:t>Improving DRAM Performance by Parallelizing Refreshes with Accesses</a:t>
            </a:r>
            <a:r>
              <a:rPr kumimoji="0" lang="en-US" sz="1400" b="0" i="0" u="none" strike="noStrike" kern="1200" cap="none" spc="0" normalizeH="0" baseline="0" noProof="0" dirty="0">
                <a:ln>
                  <a:noFill/>
                </a:ln>
                <a:solidFill>
                  <a:prstClr val="black"/>
                </a:solidFill>
                <a:effectLst/>
                <a:uLnTx/>
                <a:uFillTx/>
                <a:latin typeface="Tahoma" charset="0"/>
                <a:ea typeface="ＭＳ Ｐゴシック" charset="0"/>
                <a:cs typeface="ＭＳ Ｐゴシック" charset="0"/>
              </a:rPr>
              <a:t>,” HPCA 2014.</a:t>
            </a:r>
          </a:p>
        </p:txBody>
      </p:sp>
    </p:spTree>
    <p:extLst>
      <p:ext uri="{BB962C8B-B14F-4D97-AF65-F5344CB8AC3E}">
        <p14:creationId xmlns:p14="http://schemas.microsoft.com/office/powerpoint/2010/main" val="21962338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Refresh Penalty</a:t>
            </a:r>
          </a:p>
        </p:txBody>
      </p:sp>
      <p:grpSp>
        <p:nvGrpSpPr>
          <p:cNvPr id="13" name="Group 12"/>
          <p:cNvGrpSpPr/>
          <p:nvPr/>
        </p:nvGrpSpPr>
        <p:grpSpPr>
          <a:xfrm>
            <a:off x="489662" y="2951035"/>
            <a:ext cx="2329738" cy="1352803"/>
            <a:chOff x="575594" y="1712784"/>
            <a:chExt cx="2329738" cy="1352803"/>
          </a:xfrm>
        </p:grpSpPr>
        <p:grpSp>
          <p:nvGrpSpPr>
            <p:cNvPr id="12" name="Group 11"/>
            <p:cNvGrpSpPr/>
            <p:nvPr/>
          </p:nvGrpSpPr>
          <p:grpSpPr>
            <a:xfrm>
              <a:off x="575594" y="1751733"/>
              <a:ext cx="2329738" cy="1258166"/>
              <a:chOff x="718262" y="1751733"/>
              <a:chExt cx="2329738" cy="1258166"/>
            </a:xfrm>
          </p:grpSpPr>
          <p:grpSp>
            <p:nvGrpSpPr>
              <p:cNvPr id="8" name="Group 7"/>
              <p:cNvGrpSpPr/>
              <p:nvPr/>
            </p:nvGrpSpPr>
            <p:grpSpPr>
              <a:xfrm>
                <a:off x="752268" y="1751733"/>
                <a:ext cx="2295732" cy="1258166"/>
                <a:chOff x="218869" y="1446934"/>
                <a:chExt cx="2295732" cy="1258166"/>
              </a:xfrm>
            </p:grpSpPr>
            <p:sp>
              <p:nvSpPr>
                <p:cNvPr id="5" name="R"/>
                <p:cNvSpPr/>
                <p:nvPr/>
              </p:nvSpPr>
              <p:spPr>
                <a:xfrm>
                  <a:off x="218869" y="1447800"/>
                  <a:ext cx="2295732" cy="1257300"/>
                </a:xfrm>
                <a:prstGeom prst="roundRect">
                  <a:avLst>
                    <a:gd name="adj" fmla="val 5494"/>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1" u="none" strike="noStrike" kern="1200" cap="none" spc="0" normalizeH="0" baseline="0" noProof="0" dirty="0">
                    <a:ln>
                      <a:noFill/>
                    </a:ln>
                    <a:solidFill>
                      <a:prstClr val="black"/>
                    </a:solidFill>
                    <a:effectLst/>
                    <a:uLnTx/>
                    <a:uFillTx/>
                    <a:latin typeface="Calibri"/>
                    <a:ea typeface="+mn-ea"/>
                    <a:cs typeface="+mn-cs"/>
                  </a:endParaRPr>
                </a:p>
              </p:txBody>
            </p:sp>
            <p:sp>
              <p:nvSpPr>
                <p:cNvPr id="6" name="R"/>
                <p:cNvSpPr/>
                <p:nvPr/>
              </p:nvSpPr>
              <p:spPr>
                <a:xfrm rot="16200000">
                  <a:off x="1577568" y="1771217"/>
                  <a:ext cx="1258166" cy="609599"/>
                </a:xfrm>
                <a:prstGeom prst="roundRect">
                  <a:avLst>
                    <a:gd name="adj" fmla="val 549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1" u="none" strike="noStrike" kern="1200" cap="none" spc="0" normalizeH="0" baseline="0" noProof="0" dirty="0">
                    <a:ln>
                      <a:noFill/>
                    </a:ln>
                    <a:solidFill>
                      <a:prstClr val="black"/>
                    </a:solidFill>
                    <a:effectLst/>
                    <a:uLnTx/>
                    <a:uFillTx/>
                    <a:latin typeface="Calibri"/>
                    <a:ea typeface="+mn-ea"/>
                    <a:cs typeface="+mn-cs"/>
                  </a:endParaRPr>
                </a:p>
              </p:txBody>
            </p:sp>
          </p:grpSp>
          <p:sp>
            <p:nvSpPr>
              <p:cNvPr id="7" name="R"/>
              <p:cNvSpPr/>
              <p:nvPr/>
            </p:nvSpPr>
            <p:spPr>
              <a:xfrm>
                <a:off x="718262" y="2194718"/>
                <a:ext cx="1710406" cy="388936"/>
              </a:xfrm>
              <a:prstGeom prst="roundRect">
                <a:avLst>
                  <a:gd name="adj" fmla="val 5494"/>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Processor</a:t>
                </a:r>
              </a:p>
            </p:txBody>
          </p:sp>
        </p:grpSp>
        <p:sp>
          <p:nvSpPr>
            <p:cNvPr id="43" name="MC text"/>
            <p:cNvSpPr/>
            <p:nvPr/>
          </p:nvSpPr>
          <p:spPr>
            <a:xfrm rot="16200000">
              <a:off x="1891852" y="2084386"/>
              <a:ext cx="1352803" cy="609599"/>
            </a:xfrm>
            <a:prstGeom prst="roundRect">
              <a:avLst>
                <a:gd name="adj" fmla="val 5494"/>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black"/>
                  </a:solidFill>
                  <a:effectLst/>
                  <a:uLnTx/>
                  <a:uFillTx/>
                  <a:latin typeface="Calibri"/>
                  <a:ea typeface="+mn-ea"/>
                  <a:cs typeface="+mn-cs"/>
                </a:rPr>
                <a:t>Memory Controller</a:t>
              </a:r>
            </a:p>
          </p:txBody>
        </p:sp>
      </p:gr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F32364-6BA0-48AA-B029-3ED2192016F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Left-Right Arrow 8"/>
          <p:cNvSpPr/>
          <p:nvPr/>
        </p:nvSpPr>
        <p:spPr>
          <a:xfrm>
            <a:off x="2895600" y="3276600"/>
            <a:ext cx="1309917" cy="685798"/>
          </a:xfrm>
          <a:prstGeom prst="lef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DRAM"/>
          <p:cNvSpPr/>
          <p:nvPr/>
        </p:nvSpPr>
        <p:spPr>
          <a:xfrm>
            <a:off x="4296014" y="2989984"/>
            <a:ext cx="2057400" cy="1258166"/>
          </a:xfrm>
          <a:prstGeom prst="roundRect">
            <a:avLst>
              <a:gd name="adj" fmla="val 549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DRAM</a:t>
            </a:r>
          </a:p>
        </p:txBody>
      </p:sp>
      <p:sp>
        <p:nvSpPr>
          <p:cNvPr id="14" name="Ref"/>
          <p:cNvSpPr/>
          <p:nvPr/>
        </p:nvSpPr>
        <p:spPr>
          <a:xfrm>
            <a:off x="2279715" y="3409953"/>
            <a:ext cx="1097280" cy="260805"/>
          </a:xfrm>
          <a:prstGeom prst="roundRect">
            <a:avLst/>
          </a:prstGeom>
          <a:solidFill>
            <a:srgbClr val="FF8C6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a:ea typeface="+mn-ea"/>
                <a:cs typeface="+mn-cs"/>
              </a:rPr>
              <a:t>Refresh</a:t>
            </a:r>
          </a:p>
        </p:txBody>
      </p:sp>
      <p:sp>
        <p:nvSpPr>
          <p:cNvPr id="41" name="read"/>
          <p:cNvSpPr/>
          <p:nvPr/>
        </p:nvSpPr>
        <p:spPr>
          <a:xfrm>
            <a:off x="2279715" y="3552752"/>
            <a:ext cx="822960" cy="265331"/>
          </a:xfrm>
          <a:prstGeom prst="roundRect">
            <a:avLst/>
          </a:prstGeom>
          <a:solidFill>
            <a:srgbClr val="404F2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a:ea typeface="+mn-ea"/>
                <a:cs typeface="+mn-cs"/>
              </a:rPr>
              <a:t>Read</a:t>
            </a:r>
          </a:p>
        </p:txBody>
      </p:sp>
      <p:sp>
        <p:nvSpPr>
          <p:cNvPr id="44" name="data"/>
          <p:cNvSpPr/>
          <p:nvPr/>
        </p:nvSpPr>
        <p:spPr>
          <a:xfrm>
            <a:off x="4440556" y="3752851"/>
            <a:ext cx="822960" cy="265331"/>
          </a:xfrm>
          <a:prstGeom prst="roundRect">
            <a:avLst/>
          </a:prstGeom>
          <a:solidFill>
            <a:srgbClr val="404F2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a:ea typeface="+mn-ea"/>
                <a:cs typeface="+mn-cs"/>
              </a:rPr>
              <a:t>Data</a:t>
            </a: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59989" y="4324353"/>
            <a:ext cx="435217" cy="419098"/>
          </a:xfrm>
          <a:prstGeom prst="rect">
            <a:avLst/>
          </a:prstGeom>
        </p:spPr>
      </p:pic>
      <p:grpSp>
        <p:nvGrpSpPr>
          <p:cNvPr id="52" name="Group 51"/>
          <p:cNvGrpSpPr/>
          <p:nvPr/>
        </p:nvGrpSpPr>
        <p:grpSpPr>
          <a:xfrm>
            <a:off x="6044671" y="2457451"/>
            <a:ext cx="2692612" cy="2219276"/>
            <a:chOff x="6130603" y="1219200"/>
            <a:chExt cx="2692612" cy="2219276"/>
          </a:xfrm>
        </p:grpSpPr>
        <p:grpSp>
          <p:nvGrpSpPr>
            <p:cNvPr id="19" name="Group 18"/>
            <p:cNvGrpSpPr/>
            <p:nvPr/>
          </p:nvGrpSpPr>
          <p:grpSpPr>
            <a:xfrm>
              <a:off x="6794502" y="1386092"/>
              <a:ext cx="1663698" cy="1691003"/>
              <a:chOff x="6794502" y="899797"/>
              <a:chExt cx="1663698" cy="1691003"/>
            </a:xfrm>
          </p:grpSpPr>
          <p:cxnSp>
            <p:nvCxnSpPr>
              <p:cNvPr id="20" name="Straight Arrow Connector 19"/>
              <p:cNvCxnSpPr/>
              <p:nvPr/>
            </p:nvCxnSpPr>
            <p:spPr>
              <a:xfrm flipH="1">
                <a:off x="6794502" y="1287153"/>
                <a:ext cx="1663698"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grpSp>
            <p:nvGrpSpPr>
              <p:cNvPr id="21" name="Group 20"/>
              <p:cNvGrpSpPr/>
              <p:nvPr/>
            </p:nvGrpSpPr>
            <p:grpSpPr>
              <a:xfrm>
                <a:off x="6988345" y="1301115"/>
                <a:ext cx="1241256" cy="1289685"/>
                <a:chOff x="3145581" y="1582420"/>
                <a:chExt cx="1482167" cy="1615192"/>
              </a:xfrm>
            </p:grpSpPr>
            <p:cxnSp>
              <p:nvCxnSpPr>
                <p:cNvPr id="23" name="Straight Arrow Connector 22"/>
                <p:cNvCxnSpPr/>
                <p:nvPr/>
              </p:nvCxnSpPr>
              <p:spPr>
                <a:xfrm>
                  <a:off x="4399148" y="2917386"/>
                  <a:ext cx="0" cy="280226"/>
                </a:xfrm>
                <a:prstGeom prst="straightConnector1">
                  <a:avLst/>
                </a:prstGeom>
                <a:ln w="25400">
                  <a:solidFill>
                    <a:schemeClr val="tx1"/>
                  </a:solidFill>
                  <a:headEnd type="none" w="lg" len="med"/>
                  <a:tailEnd type="triangle" w="lg" len="med"/>
                </a:ln>
                <a:effectLst/>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a:off x="4170550" y="2802737"/>
                  <a:ext cx="457198"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4399148" y="2802738"/>
                  <a:ext cx="0" cy="114648"/>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3689709" y="1737098"/>
                  <a:ext cx="0" cy="137012"/>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a:off x="3469196" y="1880461"/>
                  <a:ext cx="439480"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H="1" flipV="1">
                  <a:off x="3908674" y="1978413"/>
                  <a:ext cx="1" cy="22860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a:off x="3469196" y="1978413"/>
                  <a:ext cx="439480"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3908674" y="2207013"/>
                  <a:ext cx="170121"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3299074" y="2207013"/>
                  <a:ext cx="170122"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H="1" flipV="1">
                  <a:off x="3469195" y="1978413"/>
                  <a:ext cx="1" cy="22860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3689709" y="1582420"/>
                  <a:ext cx="1" cy="176039"/>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H="1" flipV="1">
                  <a:off x="3145581" y="2207013"/>
                  <a:ext cx="153494" cy="1293"/>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V="1">
                  <a:off x="4399148" y="2319211"/>
                  <a:ext cx="0" cy="13360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H="1">
                  <a:off x="4170550" y="2452811"/>
                  <a:ext cx="457198"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37" name="Elbow Connector 36"/>
                <p:cNvCxnSpPr/>
                <p:nvPr/>
              </p:nvCxnSpPr>
              <p:spPr>
                <a:xfrm rot="10800000">
                  <a:off x="3995269" y="2207015"/>
                  <a:ext cx="403880" cy="228599"/>
                </a:xfrm>
                <a:prstGeom prst="bentConnector3">
                  <a:avLst>
                    <a:gd name="adj1" fmla="val -825"/>
                  </a:avLst>
                </a:prstGeom>
                <a:ln w="25400">
                  <a:solidFill>
                    <a:schemeClr val="tx1"/>
                  </a:solidFill>
                </a:ln>
                <a:effectLst/>
              </p:spPr>
              <p:style>
                <a:lnRef idx="2">
                  <a:schemeClr val="accent1"/>
                </a:lnRef>
                <a:fillRef idx="0">
                  <a:schemeClr val="accent1"/>
                </a:fillRef>
                <a:effectRef idx="1">
                  <a:schemeClr val="accent1"/>
                </a:effectRef>
                <a:fontRef idx="minor">
                  <a:schemeClr val="tx1"/>
                </a:fontRef>
              </p:style>
            </p:cxnSp>
          </p:grpSp>
          <p:cxnSp>
            <p:nvCxnSpPr>
              <p:cNvPr id="22" name="Straight Arrow Connector 21"/>
              <p:cNvCxnSpPr/>
              <p:nvPr/>
            </p:nvCxnSpPr>
            <p:spPr>
              <a:xfrm flipV="1">
                <a:off x="6988659" y="899797"/>
                <a:ext cx="0" cy="1691003"/>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grpSp>
        <p:sp>
          <p:nvSpPr>
            <p:cNvPr id="39" name="TextBox 38"/>
            <p:cNvSpPr txBox="1"/>
            <p:nvPr/>
          </p:nvSpPr>
          <p:spPr>
            <a:xfrm>
              <a:off x="7486984" y="2987872"/>
              <a:ext cx="119981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black"/>
                  </a:solidFill>
                  <a:effectLst/>
                  <a:uLnTx/>
                  <a:uFillTx/>
                  <a:latin typeface="Calibri"/>
                  <a:ea typeface="+mn-ea"/>
                  <a:cs typeface="+mn-cs"/>
                </a:rPr>
                <a:t>Capacitor</a:t>
              </a:r>
            </a:p>
          </p:txBody>
        </p:sp>
        <p:sp>
          <p:nvSpPr>
            <p:cNvPr id="40" name="TextBox 39"/>
            <p:cNvSpPr txBox="1"/>
            <p:nvPr/>
          </p:nvSpPr>
          <p:spPr>
            <a:xfrm>
              <a:off x="7620000" y="1754285"/>
              <a:ext cx="1203215" cy="590931"/>
            </a:xfrm>
            <a:prstGeom prst="rect">
              <a:avLst/>
            </a:prstGeom>
            <a:noFill/>
          </p:spPr>
          <p:txBody>
            <a:bodyPr wrap="none" rtlCol="0">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black"/>
                  </a:solidFill>
                  <a:effectLst/>
                  <a:uLnTx/>
                  <a:uFillTx/>
                  <a:latin typeface="Calibri"/>
                  <a:ea typeface="+mn-ea"/>
                  <a:cs typeface="+mn-cs"/>
                </a:rPr>
                <a:t>Access</a:t>
              </a:r>
              <a:br>
                <a:rPr kumimoji="0" lang="en-US" sz="2000" b="1" i="1" u="none" strike="noStrike" kern="1200" cap="none" spc="0" normalizeH="0" baseline="0" noProof="0" dirty="0">
                  <a:ln>
                    <a:noFill/>
                  </a:ln>
                  <a:solidFill>
                    <a:prstClr val="black"/>
                  </a:solidFill>
                  <a:effectLst/>
                  <a:uLnTx/>
                  <a:uFillTx/>
                  <a:latin typeface="Calibri"/>
                  <a:ea typeface="+mn-ea"/>
                  <a:cs typeface="+mn-cs"/>
                </a:rPr>
              </a:br>
              <a:r>
                <a:rPr kumimoji="0" lang="en-US" sz="2000" b="1" i="1" u="none" strike="noStrike" kern="1200" cap="none" spc="0" normalizeH="0" baseline="0" noProof="0" dirty="0">
                  <a:ln>
                    <a:noFill/>
                  </a:ln>
                  <a:solidFill>
                    <a:prstClr val="black"/>
                  </a:solidFill>
                  <a:effectLst/>
                  <a:uLnTx/>
                  <a:uFillTx/>
                  <a:latin typeface="Calibri"/>
                  <a:ea typeface="+mn-ea"/>
                  <a:cs typeface="+mn-cs"/>
                </a:rPr>
                <a:t>transistor</a:t>
              </a:r>
            </a:p>
          </p:txBody>
        </p:sp>
        <p:cxnSp>
          <p:nvCxnSpPr>
            <p:cNvPr id="46" name="Straight Connector 45"/>
            <p:cNvCxnSpPr/>
            <p:nvPr/>
          </p:nvCxnSpPr>
          <p:spPr>
            <a:xfrm flipV="1">
              <a:off x="6130603" y="1219200"/>
              <a:ext cx="663899" cy="1209855"/>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6130603" y="2429055"/>
              <a:ext cx="922014" cy="1009421"/>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pic>
        <p:nvPicPr>
          <p:cNvPr id="54" name="new lock"/>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10494" y="3157894"/>
            <a:ext cx="956906" cy="956906"/>
          </a:xfrm>
          <a:prstGeom prst="rect">
            <a:avLst/>
          </a:prstGeom>
        </p:spPr>
      </p:pic>
      <p:sp>
        <p:nvSpPr>
          <p:cNvPr id="45" name="capa"/>
          <p:cNvSpPr/>
          <p:nvPr/>
        </p:nvSpPr>
        <p:spPr>
          <a:xfrm>
            <a:off x="7760782" y="3744943"/>
            <a:ext cx="393192" cy="23774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7" name="leftover charge"/>
          <p:cNvSpPr/>
          <p:nvPr/>
        </p:nvSpPr>
        <p:spPr>
          <a:xfrm>
            <a:off x="7760782" y="3894693"/>
            <a:ext cx="393192" cy="8799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8" name="discharge"/>
          <p:cNvGrpSpPr/>
          <p:nvPr/>
        </p:nvGrpSpPr>
        <p:grpSpPr>
          <a:xfrm>
            <a:off x="7036970" y="3494977"/>
            <a:ext cx="1297143" cy="699989"/>
            <a:chOff x="7036970" y="3494977"/>
            <a:chExt cx="1297143" cy="699989"/>
          </a:xfrm>
        </p:grpSpPr>
        <p:sp>
          <p:nvSpPr>
            <p:cNvPr id="15" name="Oval 14"/>
            <p:cNvSpPr/>
            <p:nvPr/>
          </p:nvSpPr>
          <p:spPr>
            <a:xfrm>
              <a:off x="7555314" y="3494977"/>
              <a:ext cx="778799" cy="699989"/>
            </a:xfrm>
            <a:prstGeom prst="ellipse">
              <a:avLst/>
            </a:prstGeom>
            <a:solidFill>
              <a:srgbClr val="FF0000">
                <a:alpha val="10000"/>
              </a:srgb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Lightning Bolt 16"/>
            <p:cNvSpPr/>
            <p:nvPr/>
          </p:nvSpPr>
          <p:spPr>
            <a:xfrm>
              <a:off x="7036970" y="3691897"/>
              <a:ext cx="463157" cy="488205"/>
            </a:xfrm>
            <a:prstGeom prst="lightningBol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51" name="recharge"/>
          <p:cNvGrpSpPr/>
          <p:nvPr/>
        </p:nvGrpSpPr>
        <p:grpSpPr>
          <a:xfrm>
            <a:off x="7036970" y="3494977"/>
            <a:ext cx="1297143" cy="699989"/>
            <a:chOff x="7036970" y="3494977"/>
            <a:chExt cx="1297143" cy="699989"/>
          </a:xfrm>
        </p:grpSpPr>
        <p:sp>
          <p:nvSpPr>
            <p:cNvPr id="53" name="Oval 52"/>
            <p:cNvSpPr/>
            <p:nvPr/>
          </p:nvSpPr>
          <p:spPr>
            <a:xfrm>
              <a:off x="7555314" y="3494977"/>
              <a:ext cx="778799" cy="699989"/>
            </a:xfrm>
            <a:prstGeom prst="ellipse">
              <a:avLst/>
            </a:prstGeom>
            <a:solidFill>
              <a:srgbClr val="6699FF">
                <a:alpha val="10000"/>
              </a:srgbClr>
            </a:solidFill>
            <a:ln w="57150">
              <a:solidFill>
                <a:srgbClr val="66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5" name="Lightning Bolt 54"/>
            <p:cNvSpPr/>
            <p:nvPr/>
          </p:nvSpPr>
          <p:spPr>
            <a:xfrm>
              <a:off x="7036970" y="3691897"/>
              <a:ext cx="463157" cy="488205"/>
            </a:xfrm>
            <a:prstGeom prst="lightningBolt">
              <a:avLst/>
            </a:prstGeom>
            <a:solidFill>
              <a:srgbClr val="6699FF"/>
            </a:solidFill>
            <a:ln>
              <a:solidFill>
                <a:srgbClr val="66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38" name="refresh penalty"/>
          <p:cNvSpPr txBox="1"/>
          <p:nvPr/>
        </p:nvSpPr>
        <p:spPr>
          <a:xfrm>
            <a:off x="828884" y="4805610"/>
            <a:ext cx="499460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FF0000"/>
                </a:solidFill>
                <a:effectLst/>
                <a:uLnTx/>
                <a:uFillTx/>
                <a:latin typeface="Calibri"/>
                <a:ea typeface="+mn-ea"/>
                <a:cs typeface="+mn-cs"/>
              </a:rPr>
              <a:t>Refresh delays requests by 100s of ns</a:t>
            </a:r>
          </a:p>
        </p:txBody>
      </p:sp>
      <p:grpSp>
        <p:nvGrpSpPr>
          <p:cNvPr id="3" name="cover"/>
          <p:cNvGrpSpPr/>
          <p:nvPr/>
        </p:nvGrpSpPr>
        <p:grpSpPr>
          <a:xfrm>
            <a:off x="0" y="1295399"/>
            <a:ext cx="9144000" cy="5410201"/>
            <a:chOff x="0" y="1295399"/>
            <a:chExt cx="9144000" cy="5410201"/>
          </a:xfrm>
        </p:grpSpPr>
        <p:sp>
          <p:nvSpPr>
            <p:cNvPr id="48" name="punchline"/>
            <p:cNvSpPr/>
            <p:nvPr/>
          </p:nvSpPr>
          <p:spPr>
            <a:xfrm>
              <a:off x="0" y="1295399"/>
              <a:ext cx="9144000" cy="5410201"/>
            </a:xfrm>
            <a:prstGeom prst="roundRect">
              <a:avLst>
                <a:gd name="adj" fmla="val 0"/>
              </a:avLst>
            </a:prstGeom>
            <a:solidFill>
              <a:srgbClr val="FFFFFF">
                <a:alpha val="7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1" u="none" strike="noStrike" kern="1200" cap="none" spc="0" normalizeH="0" baseline="0" noProof="0" dirty="0">
                <a:ln>
                  <a:noFill/>
                </a:ln>
                <a:solidFill>
                  <a:prstClr val="white"/>
                </a:solidFill>
                <a:effectLst/>
                <a:uLnTx/>
                <a:uFillTx/>
                <a:latin typeface="Calibri"/>
                <a:ea typeface="+mn-ea"/>
                <a:cs typeface="+mn-cs"/>
              </a:endParaRPr>
            </a:p>
          </p:txBody>
        </p:sp>
        <p:sp>
          <p:nvSpPr>
            <p:cNvPr id="16" name="Rectangle 15"/>
            <p:cNvSpPr/>
            <p:nvPr/>
          </p:nvSpPr>
          <p:spPr>
            <a:xfrm rot="21013284">
              <a:off x="205573" y="3564934"/>
              <a:ext cx="8839728" cy="707886"/>
            </a:xfrm>
            <a:prstGeom prst="rect">
              <a:avLst/>
            </a:prstGeom>
            <a:solidFill>
              <a:srgbClr val="FF0000"/>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dirty="0">
                  <a:ln>
                    <a:noFill/>
                  </a:ln>
                  <a:solidFill>
                    <a:prstClr val="white"/>
                  </a:solidFill>
                  <a:effectLst/>
                  <a:uLnTx/>
                  <a:uFillTx/>
                  <a:latin typeface="Calibri"/>
                  <a:ea typeface="+mn-ea"/>
                  <a:cs typeface="+mn-cs"/>
                </a:rPr>
                <a:t>Refresh interferes with memory accesses</a:t>
              </a:r>
            </a:p>
          </p:txBody>
        </p:sp>
      </p:grpSp>
    </p:spTree>
    <p:extLst>
      <p:ext uri="{BB962C8B-B14F-4D97-AF65-F5344CB8AC3E}">
        <p14:creationId xmlns:p14="http://schemas.microsoft.com/office/powerpoint/2010/main" val="12313856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par>
                                <p:cTn id="7" presetID="1" presetClass="entr" presetSubtype="0" fill="hold" grpId="0" nodeType="withEffect">
                                  <p:stCondLst>
                                    <p:cond delay="2890"/>
                                  </p:stCondLst>
                                  <p:childTnLst>
                                    <p:set>
                                      <p:cBhvr>
                                        <p:cTn id="8" dur="1" fill="hold">
                                          <p:stCondLst>
                                            <p:cond delay="0"/>
                                          </p:stCondLst>
                                        </p:cTn>
                                        <p:tgtEl>
                                          <p:spTgt spid="4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7"/>
                                        </p:tgtEl>
                                        <p:attrNameLst>
                                          <p:attrName>style.visibility</p:attrName>
                                        </p:attrNameLst>
                                      </p:cBhvr>
                                      <p:to>
                                        <p:strVal val="visible"/>
                                      </p:to>
                                    </p:set>
                                  </p:childTnLst>
                                </p:cTn>
                              </p:par>
                              <p:par>
                                <p:cTn id="15" presetID="22" presetClass="exit" presetSubtype="1" fill="hold" grpId="1" nodeType="withEffect">
                                  <p:stCondLst>
                                    <p:cond delay="700"/>
                                  </p:stCondLst>
                                  <p:childTnLst>
                                    <p:animEffect transition="out" filter="wipe(up)">
                                      <p:cBhvr>
                                        <p:cTn id="16" dur="3300"/>
                                        <p:tgtEl>
                                          <p:spTgt spid="45"/>
                                        </p:tgtEl>
                                      </p:cBhvr>
                                    </p:animEffect>
                                    <p:set>
                                      <p:cBhvr>
                                        <p:cTn id="17" dur="1" fill="hold">
                                          <p:stCondLst>
                                            <p:cond delay="3299"/>
                                          </p:stCondLst>
                                        </p:cTn>
                                        <p:tgtEl>
                                          <p:spTgt spid="4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2" nodeType="clickEffect">
                                  <p:stCondLst>
                                    <p:cond delay="0"/>
                                  </p:stCondLst>
                                  <p:childTnLst>
                                    <p:set>
                                      <p:cBhvr>
                                        <p:cTn id="21" dur="1" fill="hold">
                                          <p:stCondLst>
                                            <p:cond delay="0"/>
                                          </p:stCondLst>
                                        </p:cTn>
                                        <p:tgtEl>
                                          <p:spTgt spid="14"/>
                                        </p:tgtEl>
                                        <p:attrNameLst>
                                          <p:attrName>style.visibility</p:attrName>
                                        </p:attrNameLst>
                                      </p:cBhvr>
                                      <p:to>
                                        <p:strVal val="visible"/>
                                      </p:to>
                                    </p:set>
                                  </p:childTnLst>
                                </p:cTn>
                              </p:par>
                              <p:par>
                                <p:cTn id="22" presetID="42" presetClass="path" presetSubtype="0" accel="50000" decel="50000" fill="hold" grpId="0" nodeType="withEffect">
                                  <p:stCondLst>
                                    <p:cond delay="0"/>
                                  </p:stCondLst>
                                  <p:childTnLst>
                                    <p:animMotion origin="layout" path="M 1.66667E-6 1.85185E-6 L 0.28646 -0.00232 " pathEditMode="relative" rAng="0" ptsTypes="AA">
                                      <p:cBhvr>
                                        <p:cTn id="23" dur="2000" fill="hold"/>
                                        <p:tgtEl>
                                          <p:spTgt spid="14"/>
                                        </p:tgtEl>
                                        <p:attrNameLst>
                                          <p:attrName>ppt_x</p:attrName>
                                          <p:attrName>ppt_y</p:attrName>
                                        </p:attrNameLst>
                                      </p:cBhvr>
                                      <p:rCtr x="14323" y="-116"/>
                                    </p:animMotion>
                                  </p:childTnLst>
                                </p:cTn>
                              </p:par>
                              <p:par>
                                <p:cTn id="24" presetID="1" presetClass="exit" presetSubtype="0" fill="hold" grpId="1" nodeType="withEffect">
                                  <p:stCondLst>
                                    <p:cond delay="2000"/>
                                  </p:stCondLst>
                                  <p:childTnLst>
                                    <p:set>
                                      <p:cBhvr>
                                        <p:cTn id="25" dur="1" fill="hold">
                                          <p:stCondLst>
                                            <p:cond delay="0"/>
                                          </p:stCondLst>
                                        </p:cTn>
                                        <p:tgtEl>
                                          <p:spTgt spid="14"/>
                                        </p:tgtEl>
                                        <p:attrNameLst>
                                          <p:attrName>style.visibility</p:attrName>
                                        </p:attrNameLst>
                                      </p:cBhvr>
                                      <p:to>
                                        <p:strVal val="hidden"/>
                                      </p:to>
                                    </p:set>
                                  </p:childTnLst>
                                </p:cTn>
                              </p:par>
                              <p:par>
                                <p:cTn id="26" presetID="1" presetClass="emph" presetSubtype="2" fill="hold" nodeType="withEffect">
                                  <p:stCondLst>
                                    <p:cond delay="2000"/>
                                  </p:stCondLst>
                                  <p:childTnLst>
                                    <p:animClr clrSpc="rgb" dir="cw">
                                      <p:cBhvr>
                                        <p:cTn id="27" dur="2000" fill="hold"/>
                                        <p:tgtEl>
                                          <p:spTgt spid="11"/>
                                        </p:tgtEl>
                                        <p:attrNameLst>
                                          <p:attrName>fillcolor</p:attrName>
                                        </p:attrNameLst>
                                      </p:cBhvr>
                                      <p:to>
                                        <a:schemeClr val="accent2"/>
                                      </p:to>
                                    </p:animClr>
                                    <p:set>
                                      <p:cBhvr>
                                        <p:cTn id="28" dur="2000" fill="hold"/>
                                        <p:tgtEl>
                                          <p:spTgt spid="11"/>
                                        </p:tgtEl>
                                        <p:attrNameLst>
                                          <p:attrName>fill.type</p:attrName>
                                        </p:attrNameLst>
                                      </p:cBhvr>
                                      <p:to>
                                        <p:strVal val="solid"/>
                                      </p:to>
                                    </p:set>
                                    <p:set>
                                      <p:cBhvr>
                                        <p:cTn id="29" dur="2000" fill="hold"/>
                                        <p:tgtEl>
                                          <p:spTgt spid="11"/>
                                        </p:tgtEl>
                                        <p:attrNameLst>
                                          <p:attrName>fill.on</p:attrName>
                                        </p:attrNameLst>
                                      </p:cBhvr>
                                      <p:to>
                                        <p:strVal val="true"/>
                                      </p:to>
                                    </p:set>
                                  </p:childTnLst>
                                </p:cTn>
                              </p:par>
                              <p:par>
                                <p:cTn id="30" presetID="1" presetClass="entr" presetSubtype="0" fill="hold" nodeType="withEffect">
                                  <p:stCondLst>
                                    <p:cond delay="3900"/>
                                  </p:stCondLst>
                                  <p:childTnLst>
                                    <p:set>
                                      <p:cBhvr>
                                        <p:cTn id="31" dur="1" fill="hold">
                                          <p:stCondLst>
                                            <p:cond delay="0"/>
                                          </p:stCondLst>
                                        </p:cTn>
                                        <p:tgtEl>
                                          <p:spTgt spid="54"/>
                                        </p:tgtEl>
                                        <p:attrNameLst>
                                          <p:attrName>style.visibility</p:attrName>
                                        </p:attrNameLst>
                                      </p:cBhvr>
                                      <p:to>
                                        <p:strVal val="visible"/>
                                      </p:to>
                                    </p:set>
                                  </p:childTnLst>
                                </p:cTn>
                              </p:par>
                              <p:par>
                                <p:cTn id="32" presetID="22" presetClass="entr" presetSubtype="4" fill="hold" grpId="2" nodeType="withEffect">
                                  <p:stCondLst>
                                    <p:cond delay="3900"/>
                                  </p:stCondLst>
                                  <p:childTnLst>
                                    <p:set>
                                      <p:cBhvr>
                                        <p:cTn id="33" dur="1" fill="hold">
                                          <p:stCondLst>
                                            <p:cond delay="0"/>
                                          </p:stCondLst>
                                        </p:cTn>
                                        <p:tgtEl>
                                          <p:spTgt spid="45"/>
                                        </p:tgtEl>
                                        <p:attrNameLst>
                                          <p:attrName>style.visibility</p:attrName>
                                        </p:attrNameLst>
                                      </p:cBhvr>
                                      <p:to>
                                        <p:strVal val="visible"/>
                                      </p:to>
                                    </p:set>
                                    <p:animEffect transition="in" filter="wipe(down)">
                                      <p:cBhvr>
                                        <p:cTn id="34" dur="4000"/>
                                        <p:tgtEl>
                                          <p:spTgt spid="45"/>
                                        </p:tgtEl>
                                      </p:cBhvr>
                                    </p:animEffect>
                                  </p:childTnLst>
                                </p:cTn>
                              </p:par>
                              <p:par>
                                <p:cTn id="35" presetID="1" presetClass="exit" presetSubtype="0" fill="hold" nodeType="withEffect">
                                  <p:stCondLst>
                                    <p:cond delay="2100"/>
                                  </p:stCondLst>
                                  <p:childTnLst>
                                    <p:set>
                                      <p:cBhvr>
                                        <p:cTn id="36" dur="1" fill="hold">
                                          <p:stCondLst>
                                            <p:cond delay="0"/>
                                          </p:stCondLst>
                                        </p:cTn>
                                        <p:tgtEl>
                                          <p:spTgt spid="18"/>
                                        </p:tgtEl>
                                        <p:attrNameLst>
                                          <p:attrName>style.visibility</p:attrName>
                                        </p:attrNameLst>
                                      </p:cBhvr>
                                      <p:to>
                                        <p:strVal val="hidden"/>
                                      </p:to>
                                    </p:set>
                                  </p:childTnLst>
                                </p:cTn>
                              </p:par>
                              <p:par>
                                <p:cTn id="37" presetID="1" presetClass="entr" presetSubtype="0" fill="hold" nodeType="withEffect">
                                  <p:stCondLst>
                                    <p:cond delay="2100"/>
                                  </p:stCondLst>
                                  <p:childTnLst>
                                    <p:set>
                                      <p:cBhvr>
                                        <p:cTn id="38" dur="1" fill="hold">
                                          <p:stCondLst>
                                            <p:cond delay="0"/>
                                          </p:stCondLst>
                                        </p:cTn>
                                        <p:tgtEl>
                                          <p:spTgt spid="5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1"/>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nodeType="clickEffect">
                                  <p:stCondLst>
                                    <p:cond delay="0"/>
                                  </p:stCondLst>
                                  <p:childTnLst>
                                    <p:set>
                                      <p:cBhvr>
                                        <p:cTn id="50" dur="1" fill="hold">
                                          <p:stCondLst>
                                            <p:cond delay="0"/>
                                          </p:stCondLst>
                                        </p:cTn>
                                        <p:tgtEl>
                                          <p:spTgt spid="54"/>
                                        </p:tgtEl>
                                        <p:attrNameLst>
                                          <p:attrName>style.visibility</p:attrName>
                                        </p:attrNameLst>
                                      </p:cBhvr>
                                      <p:to>
                                        <p:strVal val="hidden"/>
                                      </p:to>
                                    </p:set>
                                  </p:childTnLst>
                                </p:cTn>
                              </p:par>
                              <p:par>
                                <p:cTn id="51" presetID="1" presetClass="emph" presetSubtype="2" fill="hold" nodeType="withEffect">
                                  <p:stCondLst>
                                    <p:cond delay="0"/>
                                  </p:stCondLst>
                                  <p:childTnLst>
                                    <p:animClr clrSpc="rgb" dir="cw">
                                      <p:cBhvr>
                                        <p:cTn id="52" dur="100" fill="hold"/>
                                        <p:tgtEl>
                                          <p:spTgt spid="11"/>
                                        </p:tgtEl>
                                        <p:attrNameLst>
                                          <p:attrName>fillcolor</p:attrName>
                                        </p:attrNameLst>
                                      </p:cBhvr>
                                      <p:to>
                                        <a:schemeClr val="bg1"/>
                                      </p:to>
                                    </p:animClr>
                                    <p:set>
                                      <p:cBhvr>
                                        <p:cTn id="53" dur="100" fill="hold"/>
                                        <p:tgtEl>
                                          <p:spTgt spid="11"/>
                                        </p:tgtEl>
                                        <p:attrNameLst>
                                          <p:attrName>fill.type</p:attrName>
                                        </p:attrNameLst>
                                      </p:cBhvr>
                                      <p:to>
                                        <p:strVal val="solid"/>
                                      </p:to>
                                    </p:set>
                                    <p:set>
                                      <p:cBhvr>
                                        <p:cTn id="54" dur="100" fill="hold"/>
                                        <p:tgtEl>
                                          <p:spTgt spid="11"/>
                                        </p:tgtEl>
                                        <p:attrNameLst>
                                          <p:attrName>fill.on</p:attrName>
                                        </p:attrNameLst>
                                      </p:cBhvr>
                                      <p:to>
                                        <p:strVal val="true"/>
                                      </p:to>
                                    </p:set>
                                  </p:childTnLst>
                                </p:cTn>
                              </p:par>
                              <p:par>
                                <p:cTn id="55" presetID="1" presetClass="exit" presetSubtype="0" fill="hold" nodeType="withEffect">
                                  <p:stCondLst>
                                    <p:cond delay="750"/>
                                  </p:stCondLst>
                                  <p:childTnLst>
                                    <p:set>
                                      <p:cBhvr>
                                        <p:cTn id="56" dur="1" fill="hold">
                                          <p:stCondLst>
                                            <p:cond delay="0"/>
                                          </p:stCondLst>
                                        </p:cTn>
                                        <p:tgtEl>
                                          <p:spTgt spid="10"/>
                                        </p:tgtEl>
                                        <p:attrNameLst>
                                          <p:attrName>style.visibility</p:attrName>
                                        </p:attrNameLst>
                                      </p:cBhvr>
                                      <p:to>
                                        <p:strVal val="hidden"/>
                                      </p:to>
                                    </p:set>
                                  </p:childTnLst>
                                </p:cTn>
                              </p:par>
                              <p:par>
                                <p:cTn id="57" presetID="1" presetClass="exit" presetSubtype="0" fill="hold" grpId="1" nodeType="withEffect">
                                  <p:stCondLst>
                                    <p:cond delay="750"/>
                                  </p:stCondLst>
                                  <p:childTnLst>
                                    <p:set>
                                      <p:cBhvr>
                                        <p:cTn id="58" dur="1" fill="hold">
                                          <p:stCondLst>
                                            <p:cond delay="0"/>
                                          </p:stCondLst>
                                        </p:cTn>
                                        <p:tgtEl>
                                          <p:spTgt spid="38"/>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42" presetClass="path" presetSubtype="0" accel="50000" decel="50000" fill="hold" grpId="1" nodeType="clickEffect">
                                  <p:stCondLst>
                                    <p:cond delay="0"/>
                                  </p:stCondLst>
                                  <p:childTnLst>
                                    <p:animMotion origin="layout" path="M -8.33333E-7 -2.96296E-6 L 0.28906 0.00023 " pathEditMode="relative" rAng="0" ptsTypes="AA">
                                      <p:cBhvr>
                                        <p:cTn id="62" dur="2000" fill="hold"/>
                                        <p:tgtEl>
                                          <p:spTgt spid="41"/>
                                        </p:tgtEl>
                                        <p:attrNameLst>
                                          <p:attrName>ppt_x</p:attrName>
                                          <p:attrName>ppt_y</p:attrName>
                                        </p:attrNameLst>
                                      </p:cBhvr>
                                      <p:rCtr x="14444" y="0"/>
                                    </p:animMotion>
                                  </p:childTnLst>
                                </p:cTn>
                              </p:par>
                              <p:par>
                                <p:cTn id="63" presetID="1" presetClass="exit" presetSubtype="0" fill="hold" grpId="2" nodeType="withEffect">
                                  <p:stCondLst>
                                    <p:cond delay="2000"/>
                                  </p:stCondLst>
                                  <p:childTnLst>
                                    <p:set>
                                      <p:cBhvr>
                                        <p:cTn id="64" dur="1" fill="hold">
                                          <p:stCondLst>
                                            <p:cond delay="0"/>
                                          </p:stCondLst>
                                        </p:cTn>
                                        <p:tgtEl>
                                          <p:spTgt spid="41"/>
                                        </p:tgtEl>
                                        <p:attrNameLst>
                                          <p:attrName>style.visibility</p:attrName>
                                        </p:attrNameLst>
                                      </p:cBhvr>
                                      <p:to>
                                        <p:strVal val="hidden"/>
                                      </p:to>
                                    </p:set>
                                  </p:childTnLst>
                                </p:cTn>
                              </p:par>
                              <p:par>
                                <p:cTn id="65" presetID="1" presetClass="entr" presetSubtype="0" fill="hold" grpId="2" nodeType="withEffect">
                                  <p:stCondLst>
                                    <p:cond delay="2000"/>
                                  </p:stCondLst>
                                  <p:childTnLst>
                                    <p:set>
                                      <p:cBhvr>
                                        <p:cTn id="66" dur="1" fill="hold">
                                          <p:stCondLst>
                                            <p:cond delay="0"/>
                                          </p:stCondLst>
                                        </p:cTn>
                                        <p:tgtEl>
                                          <p:spTgt spid="44"/>
                                        </p:tgtEl>
                                        <p:attrNameLst>
                                          <p:attrName>style.visibility</p:attrName>
                                        </p:attrNameLst>
                                      </p:cBhvr>
                                      <p:to>
                                        <p:strVal val="visible"/>
                                      </p:to>
                                    </p:set>
                                  </p:childTnLst>
                                </p:cTn>
                              </p:par>
                              <p:par>
                                <p:cTn id="67" presetID="1" presetClass="entr" presetSubtype="0" fill="hold" grpId="0" nodeType="withEffect">
                                  <p:stCondLst>
                                    <p:cond delay="2000"/>
                                  </p:stCondLst>
                                  <p:childTnLst>
                                    <p:set>
                                      <p:cBhvr>
                                        <p:cTn id="68" dur="1" fill="hold">
                                          <p:stCondLst>
                                            <p:cond delay="0"/>
                                          </p:stCondLst>
                                        </p:cTn>
                                        <p:tgtEl>
                                          <p:spTgt spid="44"/>
                                        </p:tgtEl>
                                        <p:attrNameLst>
                                          <p:attrName>style.visibility</p:attrName>
                                        </p:attrNameLst>
                                      </p:cBhvr>
                                      <p:to>
                                        <p:strVal val="visible"/>
                                      </p:to>
                                    </p:set>
                                  </p:childTnLst>
                                </p:cTn>
                              </p:par>
                              <p:par>
                                <p:cTn id="69" presetID="42" presetClass="path" presetSubtype="0" accel="50000" decel="50000" fill="hold" grpId="1" nodeType="withEffect">
                                  <p:stCondLst>
                                    <p:cond delay="2000"/>
                                  </p:stCondLst>
                                  <p:childTnLst>
                                    <p:animMotion origin="layout" path="M -3.88889E-6 3.7037E-7 L -0.30243 3.7037E-7 " pathEditMode="relative" rAng="0" ptsTypes="AA">
                                      <p:cBhvr>
                                        <p:cTn id="70" dur="2000" fill="hold"/>
                                        <p:tgtEl>
                                          <p:spTgt spid="44"/>
                                        </p:tgtEl>
                                        <p:attrNameLst>
                                          <p:attrName>ppt_x</p:attrName>
                                          <p:attrName>ppt_y</p:attrName>
                                        </p:attrNameLst>
                                      </p:cBhvr>
                                      <p:rCtr x="-15122" y="0"/>
                                    </p:animMotion>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4" grpId="2" animBg="1"/>
      <p:bldP spid="41" grpId="0" animBg="1"/>
      <p:bldP spid="41" grpId="1" animBg="1"/>
      <p:bldP spid="41" grpId="2" animBg="1"/>
      <p:bldP spid="44" grpId="0" animBg="1"/>
      <p:bldP spid="44" grpId="1" animBg="1"/>
      <p:bldP spid="44" grpId="2" animBg="1"/>
      <p:bldP spid="45" grpId="0" animBg="1"/>
      <p:bldP spid="45" grpId="1" animBg="1"/>
      <p:bldP spid="45" grpId="2" animBg="1"/>
      <p:bldP spid="47" grpId="0" animBg="1"/>
      <p:bldP spid="38" grpId="0"/>
      <p:bldP spid="38" grpId="1"/>
    </p:bld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6" name="Group 165"/>
          <p:cNvGrpSpPr/>
          <p:nvPr/>
        </p:nvGrpSpPr>
        <p:grpSpPr>
          <a:xfrm>
            <a:off x="304800" y="3886200"/>
            <a:ext cx="6058069" cy="2290172"/>
            <a:chOff x="304800" y="3886200"/>
            <a:chExt cx="6058069" cy="2290172"/>
          </a:xfrm>
        </p:grpSpPr>
        <p:sp>
          <p:nvSpPr>
            <p:cNvPr id="101" name="TextBox 100"/>
            <p:cNvSpPr txBox="1"/>
            <p:nvPr/>
          </p:nvSpPr>
          <p:spPr>
            <a:xfrm>
              <a:off x="4547448" y="4614704"/>
              <a:ext cx="71147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Time</a:t>
              </a:r>
            </a:p>
          </p:txBody>
        </p:sp>
        <p:grpSp>
          <p:nvGrpSpPr>
            <p:cNvPr id="165" name="Group 164"/>
            <p:cNvGrpSpPr/>
            <p:nvPr/>
          </p:nvGrpSpPr>
          <p:grpSpPr>
            <a:xfrm>
              <a:off x="304800" y="3886200"/>
              <a:ext cx="6058069" cy="2290172"/>
              <a:chOff x="304800" y="3886200"/>
              <a:chExt cx="6058069" cy="2290172"/>
            </a:xfrm>
          </p:grpSpPr>
          <p:sp>
            <p:nvSpPr>
              <p:cNvPr id="59" name="TextBox 58"/>
              <p:cNvSpPr txBox="1"/>
              <p:nvPr/>
            </p:nvSpPr>
            <p:spPr>
              <a:xfrm>
                <a:off x="304800" y="3886200"/>
                <a:ext cx="605806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Per-bank refresh </a:t>
                </a:r>
                <a:r>
                  <a:rPr kumimoji="0" lang="en-US" sz="2400" b="0" i="0" u="none" strike="noStrike" kern="1200" cap="none" spc="0" normalizeH="0" baseline="0" noProof="0" dirty="0">
                    <a:ln>
                      <a:noFill/>
                    </a:ln>
                    <a:solidFill>
                      <a:prstClr val="black"/>
                    </a:solidFill>
                    <a:effectLst/>
                    <a:uLnTx/>
                    <a:uFillTx/>
                    <a:latin typeface="Calibri"/>
                    <a:ea typeface="+mn-ea"/>
                    <a:cs typeface="+mn-cs"/>
                  </a:rPr>
                  <a:t>in mobile DRAM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LPDDRx</a:t>
                </a:r>
                <a:r>
                  <a:rPr kumimoji="0" lang="en-US" sz="2400" b="0" i="0" u="none" strike="noStrike" kern="1200" cap="none" spc="0" normalizeH="0" baseline="0" noProof="0" dirty="0">
                    <a:ln>
                      <a:noFill/>
                    </a:ln>
                    <a:solidFill>
                      <a:prstClr val="black"/>
                    </a:solidFill>
                    <a:effectLst/>
                    <a:uLnTx/>
                    <a:uFillTx/>
                    <a:latin typeface="Calibri"/>
                    <a:ea typeface="+mn-ea"/>
                    <a:cs typeface="+mn-cs"/>
                  </a:rPr>
                  <a:t>)</a:t>
                </a:r>
              </a:p>
            </p:txBody>
          </p:sp>
          <p:cxnSp>
            <p:nvCxnSpPr>
              <p:cNvPr id="103" name="timeline"/>
              <p:cNvCxnSpPr/>
              <p:nvPr/>
            </p:nvCxnSpPr>
            <p:spPr>
              <a:xfrm flipV="1">
                <a:off x="534524" y="4825488"/>
                <a:ext cx="4114800" cy="7949"/>
              </a:xfrm>
              <a:prstGeom prst="line">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3" name="timeline"/>
              <p:cNvCxnSpPr/>
              <p:nvPr/>
            </p:nvCxnSpPr>
            <p:spPr>
              <a:xfrm flipV="1">
                <a:off x="534524" y="5699229"/>
                <a:ext cx="4114800" cy="7949"/>
              </a:xfrm>
              <a:prstGeom prst="line">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7" name="timeline"/>
              <p:cNvCxnSpPr/>
              <p:nvPr/>
            </p:nvCxnSpPr>
            <p:spPr>
              <a:xfrm flipV="1">
                <a:off x="534524" y="6168423"/>
                <a:ext cx="4114800" cy="7949"/>
              </a:xfrm>
              <a:prstGeom prst="line">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8" name="timeline"/>
              <p:cNvCxnSpPr/>
              <p:nvPr/>
            </p:nvCxnSpPr>
            <p:spPr>
              <a:xfrm flipV="1">
                <a:off x="533400" y="5249851"/>
                <a:ext cx="4114800" cy="7949"/>
              </a:xfrm>
              <a:prstGeom prst="line">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sp>
        <p:nvSpPr>
          <p:cNvPr id="2" name="Title 1"/>
          <p:cNvSpPr>
            <a:spLocks noGrp="1"/>
          </p:cNvSpPr>
          <p:nvPr>
            <p:ph type="title"/>
          </p:nvPr>
        </p:nvSpPr>
        <p:spPr/>
        <p:txBody>
          <a:bodyPr/>
          <a:lstStyle/>
          <a:p>
            <a:r>
              <a:rPr lang="en-US" dirty="0"/>
              <a:t>Existing Refresh Modes</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F32364-6BA0-48AA-B029-3ED2192016F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TextBox 6"/>
          <p:cNvSpPr txBox="1"/>
          <p:nvPr/>
        </p:nvSpPr>
        <p:spPr>
          <a:xfrm>
            <a:off x="4546324" y="1905000"/>
            <a:ext cx="71147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Time</a:t>
            </a:r>
          </a:p>
        </p:txBody>
      </p:sp>
      <p:cxnSp>
        <p:nvCxnSpPr>
          <p:cNvPr id="5" name="timeline"/>
          <p:cNvCxnSpPr/>
          <p:nvPr/>
        </p:nvCxnSpPr>
        <p:spPr>
          <a:xfrm flipV="1">
            <a:off x="533400" y="2115784"/>
            <a:ext cx="4114800" cy="7949"/>
          </a:xfrm>
          <a:prstGeom prst="line">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304800" y="1219200"/>
            <a:ext cx="636584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All-bank refresh </a:t>
            </a:r>
            <a:r>
              <a:rPr kumimoji="0" lang="en-US" sz="2400" b="0" i="0" u="none" strike="noStrike" kern="1200" cap="none" spc="0" normalizeH="0" baseline="0" noProof="0" dirty="0">
                <a:ln>
                  <a:noFill/>
                </a:ln>
                <a:solidFill>
                  <a:prstClr val="black"/>
                </a:solidFill>
                <a:effectLst/>
                <a:uLnTx/>
                <a:uFillTx/>
                <a:latin typeface="Calibri"/>
                <a:ea typeface="+mn-ea"/>
                <a:cs typeface="+mn-cs"/>
              </a:rPr>
              <a:t>in commodity DRAM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DDRx</a:t>
            </a:r>
            <a:r>
              <a:rPr kumimoji="0" lang="en-US" sz="2400" b="0" i="0" u="none" strike="noStrike" kern="1200" cap="none" spc="0" normalizeH="0" baseline="0" noProof="0" dirty="0">
                <a:ln>
                  <a:noFill/>
                </a:ln>
                <a:solidFill>
                  <a:prstClr val="black"/>
                </a:solidFill>
                <a:effectLst/>
                <a:uLnTx/>
                <a:uFillTx/>
                <a:latin typeface="Calibri"/>
                <a:ea typeface="+mn-ea"/>
                <a:cs typeface="+mn-cs"/>
              </a:rPr>
              <a:t>)</a:t>
            </a:r>
          </a:p>
        </p:txBody>
      </p:sp>
      <p:sp>
        <p:nvSpPr>
          <p:cNvPr id="38" name="DRAM"/>
          <p:cNvSpPr/>
          <p:nvPr/>
        </p:nvSpPr>
        <p:spPr>
          <a:xfrm>
            <a:off x="5332877" y="1842572"/>
            <a:ext cx="3277723" cy="1754842"/>
          </a:xfrm>
          <a:prstGeom prst="roundRect">
            <a:avLst>
              <a:gd name="adj" fmla="val 549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1" u="none" strike="noStrike" kern="1200" cap="none" spc="0" normalizeH="0" baseline="0" noProof="0" dirty="0">
              <a:ln>
                <a:noFill/>
              </a:ln>
              <a:solidFill>
                <a:prstClr val="black"/>
              </a:solidFill>
              <a:effectLst/>
              <a:uLnTx/>
              <a:uFillTx/>
              <a:latin typeface="Calibri"/>
              <a:ea typeface="+mn-ea"/>
              <a:cs typeface="+mn-cs"/>
            </a:endParaRPr>
          </a:p>
        </p:txBody>
      </p:sp>
      <p:sp>
        <p:nvSpPr>
          <p:cNvPr id="39" name="DRAM"/>
          <p:cNvSpPr/>
          <p:nvPr/>
        </p:nvSpPr>
        <p:spPr>
          <a:xfrm>
            <a:off x="5332877" y="1842572"/>
            <a:ext cx="3277723" cy="438912"/>
          </a:xfrm>
          <a:prstGeom prst="roundRect">
            <a:avLst>
              <a:gd name="adj" fmla="val 549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Bank 7</a:t>
            </a:r>
          </a:p>
        </p:txBody>
      </p:sp>
      <p:sp>
        <p:nvSpPr>
          <p:cNvPr id="40" name="DRAM"/>
          <p:cNvSpPr/>
          <p:nvPr/>
        </p:nvSpPr>
        <p:spPr>
          <a:xfrm>
            <a:off x="5332875" y="2281081"/>
            <a:ext cx="3277723" cy="438912"/>
          </a:xfrm>
          <a:prstGeom prst="roundRect">
            <a:avLst>
              <a:gd name="adj" fmla="val 549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1" u="none" strike="noStrike" kern="1200" cap="none" spc="0" normalizeH="0" baseline="0" noProof="0" dirty="0">
              <a:ln>
                <a:noFill/>
              </a:ln>
              <a:solidFill>
                <a:prstClr val="black"/>
              </a:solidFill>
              <a:effectLst/>
              <a:uLnTx/>
              <a:uFillTx/>
              <a:latin typeface="Calibri"/>
              <a:ea typeface="+mn-ea"/>
              <a:cs typeface="+mn-cs"/>
            </a:endParaRPr>
          </a:p>
        </p:txBody>
      </p:sp>
      <p:sp>
        <p:nvSpPr>
          <p:cNvPr id="41" name="DRAM"/>
          <p:cNvSpPr/>
          <p:nvPr/>
        </p:nvSpPr>
        <p:spPr>
          <a:xfrm>
            <a:off x="5332876" y="2719590"/>
            <a:ext cx="3277723" cy="438912"/>
          </a:xfrm>
          <a:prstGeom prst="roundRect">
            <a:avLst>
              <a:gd name="adj" fmla="val 549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Bank 1</a:t>
            </a:r>
          </a:p>
        </p:txBody>
      </p:sp>
      <p:sp>
        <p:nvSpPr>
          <p:cNvPr id="42" name="DRAM"/>
          <p:cNvSpPr/>
          <p:nvPr/>
        </p:nvSpPr>
        <p:spPr>
          <a:xfrm>
            <a:off x="5332876" y="3157696"/>
            <a:ext cx="3277723" cy="438912"/>
          </a:xfrm>
          <a:prstGeom prst="roundRect">
            <a:avLst>
              <a:gd name="adj" fmla="val 549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Bank 0</a:t>
            </a:r>
          </a:p>
        </p:txBody>
      </p:sp>
      <p:sp>
        <p:nvSpPr>
          <p:cNvPr id="43" name="TextBox 42"/>
          <p:cNvSpPr txBox="1"/>
          <p:nvPr/>
        </p:nvSpPr>
        <p:spPr>
          <a:xfrm rot="5400000">
            <a:off x="6772803" y="2269503"/>
            <a:ext cx="39786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a:t>
            </a:r>
          </a:p>
        </p:txBody>
      </p:sp>
      <p:grpSp>
        <p:nvGrpSpPr>
          <p:cNvPr id="6" name="Group 5"/>
          <p:cNvGrpSpPr/>
          <p:nvPr/>
        </p:nvGrpSpPr>
        <p:grpSpPr>
          <a:xfrm>
            <a:off x="5332874" y="1828800"/>
            <a:ext cx="3277723" cy="1769207"/>
            <a:chOff x="5332874" y="1828800"/>
            <a:chExt cx="3277723" cy="1769207"/>
          </a:xfrm>
        </p:grpSpPr>
        <p:sp>
          <p:nvSpPr>
            <p:cNvPr id="47" name="DRAM"/>
            <p:cNvSpPr/>
            <p:nvPr/>
          </p:nvSpPr>
          <p:spPr>
            <a:xfrm>
              <a:off x="5332874" y="1828800"/>
              <a:ext cx="3277723" cy="1769207"/>
            </a:xfrm>
            <a:prstGeom prst="roundRect">
              <a:avLst>
                <a:gd name="adj" fmla="val 988"/>
              </a:avLst>
            </a:prstGeom>
            <a:solidFill>
              <a:srgbClr val="FF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1" u="none" strike="noStrike" kern="1200" cap="none" spc="0" normalizeH="0" baseline="0" noProof="0" dirty="0">
                <a:ln>
                  <a:noFill/>
                </a:ln>
                <a:solidFill>
                  <a:prstClr val="black"/>
                </a:solidFill>
                <a:effectLst/>
                <a:uLnTx/>
                <a:uFillTx/>
                <a:latin typeface="Calibri"/>
                <a:ea typeface="+mn-ea"/>
                <a:cs typeface="+mn-cs"/>
              </a:endParaRPr>
            </a:p>
          </p:txBody>
        </p:sp>
        <p:pic>
          <p:nvPicPr>
            <p:cNvPr id="56" name="new lock"/>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0" y="2209800"/>
              <a:ext cx="989474" cy="989474"/>
            </a:xfrm>
            <a:prstGeom prst="rect">
              <a:avLst/>
            </a:prstGeom>
          </p:spPr>
        </p:pic>
      </p:grpSp>
      <p:cxnSp>
        <p:nvCxnSpPr>
          <p:cNvPr id="58" name="Straight Connector 57"/>
          <p:cNvCxnSpPr/>
          <p:nvPr/>
        </p:nvCxnSpPr>
        <p:spPr>
          <a:xfrm>
            <a:off x="0" y="3810000"/>
            <a:ext cx="9144000" cy="0"/>
          </a:xfrm>
          <a:prstGeom prst="line">
            <a:avLst/>
          </a:prstGeom>
          <a:ln w="1270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93" name="timeline"/>
          <p:cNvCxnSpPr/>
          <p:nvPr/>
        </p:nvCxnSpPr>
        <p:spPr>
          <a:xfrm flipV="1">
            <a:off x="533400" y="3011074"/>
            <a:ext cx="4114800" cy="7949"/>
          </a:xfrm>
          <a:prstGeom prst="line">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7" name="timeline"/>
          <p:cNvCxnSpPr/>
          <p:nvPr/>
        </p:nvCxnSpPr>
        <p:spPr>
          <a:xfrm flipV="1">
            <a:off x="533400" y="3458719"/>
            <a:ext cx="4114800" cy="7949"/>
          </a:xfrm>
          <a:prstGeom prst="line">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172" name="Group 171"/>
          <p:cNvGrpSpPr/>
          <p:nvPr/>
        </p:nvGrpSpPr>
        <p:grpSpPr>
          <a:xfrm>
            <a:off x="5333999" y="4552276"/>
            <a:ext cx="3277725" cy="1754842"/>
            <a:chOff x="5333999" y="4552276"/>
            <a:chExt cx="3277725" cy="1754842"/>
          </a:xfrm>
        </p:grpSpPr>
        <p:sp>
          <p:nvSpPr>
            <p:cNvPr id="106" name="DRAM"/>
            <p:cNvSpPr/>
            <p:nvPr/>
          </p:nvSpPr>
          <p:spPr>
            <a:xfrm>
              <a:off x="5334001" y="4552276"/>
              <a:ext cx="3277723" cy="1754842"/>
            </a:xfrm>
            <a:prstGeom prst="roundRect">
              <a:avLst>
                <a:gd name="adj" fmla="val 549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1" u="none" strike="noStrike" kern="1200" cap="none" spc="0" normalizeH="0" baseline="0" noProof="0" dirty="0">
                <a:ln>
                  <a:noFill/>
                </a:ln>
                <a:solidFill>
                  <a:prstClr val="black"/>
                </a:solidFill>
                <a:effectLst/>
                <a:uLnTx/>
                <a:uFillTx/>
                <a:latin typeface="Calibri"/>
                <a:ea typeface="+mn-ea"/>
                <a:cs typeface="+mn-cs"/>
              </a:endParaRPr>
            </a:p>
          </p:txBody>
        </p:sp>
        <p:sp>
          <p:nvSpPr>
            <p:cNvPr id="107" name="DRAM"/>
            <p:cNvSpPr/>
            <p:nvPr/>
          </p:nvSpPr>
          <p:spPr>
            <a:xfrm>
              <a:off x="5334001" y="4552276"/>
              <a:ext cx="3277723" cy="438912"/>
            </a:xfrm>
            <a:prstGeom prst="roundRect">
              <a:avLst>
                <a:gd name="adj" fmla="val 549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Bank 7</a:t>
              </a:r>
            </a:p>
          </p:txBody>
        </p:sp>
        <p:sp>
          <p:nvSpPr>
            <p:cNvPr id="108" name="DRAM"/>
            <p:cNvSpPr/>
            <p:nvPr/>
          </p:nvSpPr>
          <p:spPr>
            <a:xfrm>
              <a:off x="5333999" y="4990785"/>
              <a:ext cx="3277723" cy="438912"/>
            </a:xfrm>
            <a:prstGeom prst="roundRect">
              <a:avLst>
                <a:gd name="adj" fmla="val 549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1" u="none" strike="noStrike" kern="1200" cap="none" spc="0" normalizeH="0" baseline="0" noProof="0" dirty="0">
                <a:ln>
                  <a:noFill/>
                </a:ln>
                <a:solidFill>
                  <a:prstClr val="black"/>
                </a:solidFill>
                <a:effectLst/>
                <a:uLnTx/>
                <a:uFillTx/>
                <a:latin typeface="Calibri"/>
                <a:ea typeface="+mn-ea"/>
                <a:cs typeface="+mn-cs"/>
              </a:endParaRPr>
            </a:p>
          </p:txBody>
        </p:sp>
        <p:sp>
          <p:nvSpPr>
            <p:cNvPr id="109" name="DRAM"/>
            <p:cNvSpPr/>
            <p:nvPr/>
          </p:nvSpPr>
          <p:spPr>
            <a:xfrm>
              <a:off x="5334000" y="5429294"/>
              <a:ext cx="3277723" cy="438912"/>
            </a:xfrm>
            <a:prstGeom prst="roundRect">
              <a:avLst>
                <a:gd name="adj" fmla="val 549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Bank 1</a:t>
              </a:r>
            </a:p>
          </p:txBody>
        </p:sp>
        <p:sp>
          <p:nvSpPr>
            <p:cNvPr id="110" name="DRAM"/>
            <p:cNvSpPr/>
            <p:nvPr/>
          </p:nvSpPr>
          <p:spPr>
            <a:xfrm>
              <a:off x="5334000" y="5867400"/>
              <a:ext cx="3277723" cy="438912"/>
            </a:xfrm>
            <a:prstGeom prst="roundRect">
              <a:avLst>
                <a:gd name="adj" fmla="val 549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Bank 0</a:t>
              </a:r>
            </a:p>
          </p:txBody>
        </p:sp>
        <p:sp>
          <p:nvSpPr>
            <p:cNvPr id="111" name="TextBox 110"/>
            <p:cNvSpPr txBox="1"/>
            <p:nvPr/>
          </p:nvSpPr>
          <p:spPr>
            <a:xfrm rot="5400000">
              <a:off x="6773927" y="4979207"/>
              <a:ext cx="39786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a:t>
              </a:r>
            </a:p>
          </p:txBody>
        </p:sp>
      </p:grpSp>
      <p:cxnSp>
        <p:nvCxnSpPr>
          <p:cNvPr id="155" name="timeline"/>
          <p:cNvCxnSpPr/>
          <p:nvPr/>
        </p:nvCxnSpPr>
        <p:spPr>
          <a:xfrm flipV="1">
            <a:off x="533400" y="2563429"/>
            <a:ext cx="4114800" cy="7949"/>
          </a:xfrm>
          <a:prstGeom prst="line">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4" name="ref1"/>
          <p:cNvSpPr/>
          <p:nvPr/>
        </p:nvSpPr>
        <p:spPr>
          <a:xfrm>
            <a:off x="1981200" y="1981200"/>
            <a:ext cx="1143000" cy="1609344"/>
          </a:xfrm>
          <a:prstGeom prst="roundRect">
            <a:avLst>
              <a:gd name="adj" fmla="val 4273"/>
            </a:avLst>
          </a:prstGeom>
          <a:solidFill>
            <a:srgbClr val="FF8C6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a:ea typeface="+mn-ea"/>
                <a:cs typeface="+mn-cs"/>
              </a:rPr>
              <a:t>Refresh</a:t>
            </a:r>
          </a:p>
        </p:txBody>
      </p:sp>
      <p:grpSp>
        <p:nvGrpSpPr>
          <p:cNvPr id="188" name="Group 187"/>
          <p:cNvGrpSpPr/>
          <p:nvPr/>
        </p:nvGrpSpPr>
        <p:grpSpPr>
          <a:xfrm>
            <a:off x="1981200" y="5716126"/>
            <a:ext cx="6630523" cy="684674"/>
            <a:chOff x="1981200" y="5716126"/>
            <a:chExt cx="6630523" cy="684674"/>
          </a:xfrm>
        </p:grpSpPr>
        <p:sp>
          <p:nvSpPr>
            <p:cNvPr id="128" name="ref1"/>
            <p:cNvSpPr/>
            <p:nvPr/>
          </p:nvSpPr>
          <p:spPr>
            <a:xfrm>
              <a:off x="1981200" y="6043394"/>
              <a:ext cx="276244" cy="281206"/>
            </a:xfrm>
            <a:prstGeom prst="roundRect">
              <a:avLst/>
            </a:prstGeom>
            <a:solidFill>
              <a:srgbClr val="FF8C6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p:grpSp>
          <p:nvGrpSpPr>
            <p:cNvPr id="184" name="Group 183"/>
            <p:cNvGrpSpPr/>
            <p:nvPr/>
          </p:nvGrpSpPr>
          <p:grpSpPr>
            <a:xfrm>
              <a:off x="5334000" y="5716126"/>
              <a:ext cx="3277723" cy="684674"/>
              <a:chOff x="5334000" y="5716126"/>
              <a:chExt cx="3277723" cy="684674"/>
            </a:xfrm>
          </p:grpSpPr>
          <p:sp>
            <p:nvSpPr>
              <p:cNvPr id="174" name="DRAM"/>
              <p:cNvSpPr/>
              <p:nvPr/>
            </p:nvSpPr>
            <p:spPr>
              <a:xfrm>
                <a:off x="5334000" y="5867400"/>
                <a:ext cx="3277723" cy="457200"/>
              </a:xfrm>
              <a:prstGeom prst="roundRect">
                <a:avLst>
                  <a:gd name="adj" fmla="val 5494"/>
                </a:avLst>
              </a:prstGeom>
              <a:solidFill>
                <a:srgbClr val="FF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1" u="none" strike="noStrike" kern="1200" cap="none" spc="0" normalizeH="0" baseline="0" noProof="0" dirty="0">
                  <a:ln>
                    <a:noFill/>
                  </a:ln>
                  <a:solidFill>
                    <a:prstClr val="black"/>
                  </a:solidFill>
                  <a:effectLst/>
                  <a:uLnTx/>
                  <a:uFillTx/>
                  <a:latin typeface="Calibri"/>
                  <a:ea typeface="+mn-ea"/>
                  <a:cs typeface="+mn-cs"/>
                </a:endParaRPr>
              </a:p>
            </p:txBody>
          </p:sp>
          <p:pic>
            <p:nvPicPr>
              <p:cNvPr id="178" name="new lock"/>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24800" y="5716126"/>
                <a:ext cx="684674" cy="684674"/>
              </a:xfrm>
              <a:prstGeom prst="rect">
                <a:avLst/>
              </a:prstGeom>
            </p:spPr>
          </p:pic>
        </p:grpSp>
      </p:grpSp>
      <p:grpSp>
        <p:nvGrpSpPr>
          <p:cNvPr id="189" name="Group 188"/>
          <p:cNvGrpSpPr/>
          <p:nvPr/>
        </p:nvGrpSpPr>
        <p:grpSpPr>
          <a:xfrm>
            <a:off x="2362200" y="5335126"/>
            <a:ext cx="6249523" cy="684674"/>
            <a:chOff x="2362200" y="5335126"/>
            <a:chExt cx="6249523" cy="684674"/>
          </a:xfrm>
        </p:grpSpPr>
        <p:sp>
          <p:nvSpPr>
            <p:cNvPr id="130" name="ref1"/>
            <p:cNvSpPr/>
            <p:nvPr/>
          </p:nvSpPr>
          <p:spPr>
            <a:xfrm>
              <a:off x="2362200" y="5562600"/>
              <a:ext cx="276244" cy="281206"/>
            </a:xfrm>
            <a:prstGeom prst="roundRect">
              <a:avLst/>
            </a:prstGeom>
            <a:solidFill>
              <a:srgbClr val="FF8C6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p:grpSp>
          <p:nvGrpSpPr>
            <p:cNvPr id="185" name="Group 184"/>
            <p:cNvGrpSpPr/>
            <p:nvPr/>
          </p:nvGrpSpPr>
          <p:grpSpPr>
            <a:xfrm>
              <a:off x="5334000" y="5335126"/>
              <a:ext cx="3277723" cy="684674"/>
              <a:chOff x="5334000" y="5335126"/>
              <a:chExt cx="3277723" cy="684674"/>
            </a:xfrm>
          </p:grpSpPr>
          <p:sp>
            <p:nvSpPr>
              <p:cNvPr id="175" name="DRAM"/>
              <p:cNvSpPr/>
              <p:nvPr/>
            </p:nvSpPr>
            <p:spPr>
              <a:xfrm>
                <a:off x="5334000" y="5410200"/>
                <a:ext cx="3277723" cy="453625"/>
              </a:xfrm>
              <a:prstGeom prst="roundRect">
                <a:avLst>
                  <a:gd name="adj" fmla="val 5494"/>
                </a:avLst>
              </a:prstGeom>
              <a:solidFill>
                <a:srgbClr val="FF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1" u="none" strike="noStrike" kern="1200" cap="none" spc="0" normalizeH="0" baseline="0" noProof="0" dirty="0">
                  <a:ln>
                    <a:noFill/>
                  </a:ln>
                  <a:solidFill>
                    <a:prstClr val="black"/>
                  </a:solidFill>
                  <a:effectLst/>
                  <a:uLnTx/>
                  <a:uFillTx/>
                  <a:latin typeface="Calibri"/>
                  <a:ea typeface="+mn-ea"/>
                  <a:cs typeface="+mn-cs"/>
                </a:endParaRPr>
              </a:p>
            </p:txBody>
          </p:sp>
          <p:pic>
            <p:nvPicPr>
              <p:cNvPr id="179" name="new lock"/>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24800" y="5335126"/>
                <a:ext cx="684674" cy="684674"/>
              </a:xfrm>
              <a:prstGeom prst="rect">
                <a:avLst/>
              </a:prstGeom>
            </p:spPr>
          </p:pic>
        </p:grpSp>
      </p:grpSp>
      <p:grpSp>
        <p:nvGrpSpPr>
          <p:cNvPr id="190" name="Group 189"/>
          <p:cNvGrpSpPr/>
          <p:nvPr/>
        </p:nvGrpSpPr>
        <p:grpSpPr>
          <a:xfrm>
            <a:off x="2771756" y="4877926"/>
            <a:ext cx="5839967" cy="684674"/>
            <a:chOff x="2771756" y="4877926"/>
            <a:chExt cx="5839967" cy="684674"/>
          </a:xfrm>
        </p:grpSpPr>
        <p:sp>
          <p:nvSpPr>
            <p:cNvPr id="160" name="ref1"/>
            <p:cNvSpPr/>
            <p:nvPr/>
          </p:nvSpPr>
          <p:spPr>
            <a:xfrm>
              <a:off x="2771756" y="5105400"/>
              <a:ext cx="276244" cy="281206"/>
            </a:xfrm>
            <a:prstGeom prst="roundRect">
              <a:avLst/>
            </a:prstGeom>
            <a:solidFill>
              <a:srgbClr val="FF8C6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p:grpSp>
          <p:nvGrpSpPr>
            <p:cNvPr id="186" name="Group 185"/>
            <p:cNvGrpSpPr/>
            <p:nvPr/>
          </p:nvGrpSpPr>
          <p:grpSpPr>
            <a:xfrm>
              <a:off x="5334000" y="4877926"/>
              <a:ext cx="3277723" cy="684674"/>
              <a:chOff x="5334000" y="4877926"/>
              <a:chExt cx="3277723" cy="684674"/>
            </a:xfrm>
          </p:grpSpPr>
          <p:sp>
            <p:nvSpPr>
              <p:cNvPr id="176" name="DRAM"/>
              <p:cNvSpPr/>
              <p:nvPr/>
            </p:nvSpPr>
            <p:spPr>
              <a:xfrm>
                <a:off x="5334000" y="4974336"/>
                <a:ext cx="3277723" cy="450049"/>
              </a:xfrm>
              <a:prstGeom prst="roundRect">
                <a:avLst>
                  <a:gd name="adj" fmla="val 5494"/>
                </a:avLst>
              </a:prstGeom>
              <a:solidFill>
                <a:srgbClr val="FF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1" u="none" strike="noStrike" kern="1200" cap="none" spc="0" normalizeH="0" baseline="0" noProof="0" dirty="0">
                  <a:ln>
                    <a:noFill/>
                  </a:ln>
                  <a:solidFill>
                    <a:prstClr val="black"/>
                  </a:solidFill>
                  <a:effectLst/>
                  <a:uLnTx/>
                  <a:uFillTx/>
                  <a:latin typeface="Calibri"/>
                  <a:ea typeface="+mn-ea"/>
                  <a:cs typeface="+mn-cs"/>
                </a:endParaRPr>
              </a:p>
            </p:txBody>
          </p:sp>
          <p:pic>
            <p:nvPicPr>
              <p:cNvPr id="182" name="new lock"/>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24800" y="4877926"/>
                <a:ext cx="684674" cy="684674"/>
              </a:xfrm>
              <a:prstGeom prst="rect">
                <a:avLst/>
              </a:prstGeom>
            </p:spPr>
          </p:pic>
        </p:grpSp>
      </p:grpSp>
      <p:grpSp>
        <p:nvGrpSpPr>
          <p:cNvPr id="191" name="Group 190"/>
          <p:cNvGrpSpPr/>
          <p:nvPr/>
        </p:nvGrpSpPr>
        <p:grpSpPr>
          <a:xfrm>
            <a:off x="3533756" y="4420726"/>
            <a:ext cx="5077967" cy="684674"/>
            <a:chOff x="3533756" y="4420726"/>
            <a:chExt cx="5077967" cy="684674"/>
          </a:xfrm>
        </p:grpSpPr>
        <p:sp>
          <p:nvSpPr>
            <p:cNvPr id="161" name="ref1"/>
            <p:cNvSpPr/>
            <p:nvPr/>
          </p:nvSpPr>
          <p:spPr>
            <a:xfrm>
              <a:off x="3533756" y="4671794"/>
              <a:ext cx="276244" cy="281206"/>
            </a:xfrm>
            <a:prstGeom prst="roundRect">
              <a:avLst/>
            </a:prstGeom>
            <a:solidFill>
              <a:srgbClr val="FF8C6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p:grpSp>
          <p:nvGrpSpPr>
            <p:cNvPr id="187" name="Group 186"/>
            <p:cNvGrpSpPr/>
            <p:nvPr/>
          </p:nvGrpSpPr>
          <p:grpSpPr>
            <a:xfrm>
              <a:off x="5334000" y="4420726"/>
              <a:ext cx="3277723" cy="684674"/>
              <a:chOff x="5334000" y="4420726"/>
              <a:chExt cx="3277723" cy="684674"/>
            </a:xfrm>
          </p:grpSpPr>
          <p:sp>
            <p:nvSpPr>
              <p:cNvPr id="177" name="DRAM"/>
              <p:cNvSpPr/>
              <p:nvPr/>
            </p:nvSpPr>
            <p:spPr>
              <a:xfrm>
                <a:off x="5334000" y="4562856"/>
                <a:ext cx="3277723" cy="420623"/>
              </a:xfrm>
              <a:prstGeom prst="roundRect">
                <a:avLst>
                  <a:gd name="adj" fmla="val 5494"/>
                </a:avLst>
              </a:prstGeom>
              <a:solidFill>
                <a:srgbClr val="FF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1" u="none" strike="noStrike" kern="1200" cap="none" spc="0" normalizeH="0" baseline="0" noProof="0" dirty="0">
                  <a:ln>
                    <a:noFill/>
                  </a:ln>
                  <a:solidFill>
                    <a:prstClr val="black"/>
                  </a:solidFill>
                  <a:effectLst/>
                  <a:uLnTx/>
                  <a:uFillTx/>
                  <a:latin typeface="Calibri"/>
                  <a:ea typeface="+mn-ea"/>
                  <a:cs typeface="+mn-cs"/>
                </a:endParaRPr>
              </a:p>
            </p:txBody>
          </p:sp>
          <p:pic>
            <p:nvPicPr>
              <p:cNvPr id="183" name="new lock"/>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24800" y="4420726"/>
                <a:ext cx="684674" cy="684674"/>
              </a:xfrm>
              <a:prstGeom prst="rect">
                <a:avLst/>
              </a:prstGeom>
            </p:spPr>
          </p:pic>
        </p:grpSp>
      </p:grpSp>
      <p:grpSp>
        <p:nvGrpSpPr>
          <p:cNvPr id="197" name="Group 196"/>
          <p:cNvGrpSpPr/>
          <p:nvPr/>
        </p:nvGrpSpPr>
        <p:grpSpPr>
          <a:xfrm>
            <a:off x="780366" y="4343400"/>
            <a:ext cx="2767460" cy="2057400"/>
            <a:chOff x="780366" y="4343400"/>
            <a:chExt cx="2767460" cy="2057400"/>
          </a:xfrm>
        </p:grpSpPr>
        <p:sp>
          <p:nvSpPr>
            <p:cNvPr id="195" name="Circular Arrow 194"/>
            <p:cNvSpPr/>
            <p:nvPr/>
          </p:nvSpPr>
          <p:spPr>
            <a:xfrm>
              <a:off x="780366" y="4463366"/>
              <a:ext cx="822960" cy="1937434"/>
            </a:xfrm>
            <a:prstGeom prst="circularArrow">
              <a:avLst>
                <a:gd name="adj1" fmla="val 12500"/>
                <a:gd name="adj2" fmla="val 2962361"/>
                <a:gd name="adj3" fmla="val 20457681"/>
                <a:gd name="adj4" fmla="val 3523906"/>
                <a:gd name="adj5" fmla="val 19027"/>
              </a:avLst>
            </a:prstGeom>
            <a:solidFill>
              <a:srgbClr val="064FBA"/>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6" name="TextBox 195"/>
            <p:cNvSpPr txBox="1"/>
            <p:nvPr/>
          </p:nvSpPr>
          <p:spPr>
            <a:xfrm>
              <a:off x="1295400" y="4343400"/>
              <a:ext cx="225242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64FBA"/>
                  </a:solidFill>
                  <a:effectLst/>
                  <a:uLnTx/>
                  <a:uFillTx/>
                  <a:latin typeface="Calibri"/>
                  <a:ea typeface="+mn-ea"/>
                  <a:cs typeface="+mn-cs"/>
                </a:rPr>
                <a:t>Round-robin order</a:t>
              </a:r>
            </a:p>
          </p:txBody>
        </p:sp>
      </p:grpSp>
      <p:sp>
        <p:nvSpPr>
          <p:cNvPr id="66" name="ref1"/>
          <p:cNvSpPr/>
          <p:nvPr/>
        </p:nvSpPr>
        <p:spPr>
          <a:xfrm>
            <a:off x="2362200" y="5562600"/>
            <a:ext cx="276244" cy="281206"/>
          </a:xfrm>
          <a:prstGeom prst="roundRect">
            <a:avLst/>
          </a:prstGeom>
          <a:solidFill>
            <a:srgbClr val="FF8C6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p:sp>
        <p:nvSpPr>
          <p:cNvPr id="67" name="ref1"/>
          <p:cNvSpPr/>
          <p:nvPr/>
        </p:nvSpPr>
        <p:spPr>
          <a:xfrm>
            <a:off x="2770632" y="5105400"/>
            <a:ext cx="276244" cy="281206"/>
          </a:xfrm>
          <a:prstGeom prst="roundRect">
            <a:avLst/>
          </a:prstGeom>
          <a:solidFill>
            <a:srgbClr val="FF8C6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p:sp>
        <p:nvSpPr>
          <p:cNvPr id="68" name="ref1"/>
          <p:cNvSpPr/>
          <p:nvPr/>
        </p:nvSpPr>
        <p:spPr>
          <a:xfrm>
            <a:off x="3529584" y="4672584"/>
            <a:ext cx="276244" cy="281206"/>
          </a:xfrm>
          <a:prstGeom prst="roundRect">
            <a:avLst/>
          </a:prstGeom>
          <a:solidFill>
            <a:srgbClr val="FF8C6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p:sp>
        <p:nvSpPr>
          <p:cNvPr id="69" name="ref1"/>
          <p:cNvSpPr/>
          <p:nvPr/>
        </p:nvSpPr>
        <p:spPr>
          <a:xfrm>
            <a:off x="1981200" y="6044184"/>
            <a:ext cx="276244" cy="281206"/>
          </a:xfrm>
          <a:prstGeom prst="roundRect">
            <a:avLst/>
          </a:prstGeom>
          <a:solidFill>
            <a:srgbClr val="FF8C6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p:sp>
        <p:nvSpPr>
          <p:cNvPr id="70" name="TextBox 69"/>
          <p:cNvSpPr txBox="1"/>
          <p:nvPr/>
        </p:nvSpPr>
        <p:spPr>
          <a:xfrm rot="8573043">
            <a:off x="3236943" y="4875255"/>
            <a:ext cx="39786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a:t>
            </a:r>
          </a:p>
        </p:txBody>
      </p:sp>
      <p:grpSp>
        <p:nvGrpSpPr>
          <p:cNvPr id="3" name="punch cover"/>
          <p:cNvGrpSpPr/>
          <p:nvPr/>
        </p:nvGrpSpPr>
        <p:grpSpPr>
          <a:xfrm>
            <a:off x="0" y="1295399"/>
            <a:ext cx="9144000" cy="5410201"/>
            <a:chOff x="0" y="1295399"/>
            <a:chExt cx="9144000" cy="5410201"/>
          </a:xfrm>
        </p:grpSpPr>
        <p:sp>
          <p:nvSpPr>
            <p:cNvPr id="64" name="punchline"/>
            <p:cNvSpPr/>
            <p:nvPr/>
          </p:nvSpPr>
          <p:spPr>
            <a:xfrm>
              <a:off x="0" y="1295399"/>
              <a:ext cx="9144000" cy="5410201"/>
            </a:xfrm>
            <a:prstGeom prst="roundRect">
              <a:avLst>
                <a:gd name="adj" fmla="val 0"/>
              </a:avLst>
            </a:prstGeom>
            <a:solidFill>
              <a:srgbClr val="FFFFFF">
                <a:alpha val="7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1" u="none" strike="noStrike" kern="1200" cap="none" spc="0" normalizeH="0" baseline="0" noProof="0" dirty="0">
                <a:ln>
                  <a:noFill/>
                </a:ln>
                <a:solidFill>
                  <a:prstClr val="white"/>
                </a:solidFill>
                <a:effectLst/>
                <a:uLnTx/>
                <a:uFillTx/>
                <a:latin typeface="Calibri"/>
                <a:ea typeface="+mn-ea"/>
                <a:cs typeface="+mn-cs"/>
              </a:endParaRPr>
            </a:p>
          </p:txBody>
        </p:sp>
        <p:sp>
          <p:nvSpPr>
            <p:cNvPr id="200" name="Rectangle 199"/>
            <p:cNvSpPr/>
            <p:nvPr/>
          </p:nvSpPr>
          <p:spPr>
            <a:xfrm>
              <a:off x="914400" y="3505200"/>
              <a:ext cx="7467600" cy="1077218"/>
            </a:xfrm>
            <a:prstGeom prst="rect">
              <a:avLst/>
            </a:prstGeom>
            <a:solidFill>
              <a:srgbClr val="064FBA"/>
            </a:solidFill>
            <a:ln>
              <a:solidFill>
                <a:srgbClr val="00000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dirty="0">
                  <a:ln>
                    <a:noFill/>
                  </a:ln>
                  <a:solidFill>
                    <a:prstClr val="white"/>
                  </a:solidFill>
                  <a:effectLst/>
                  <a:uLnTx/>
                  <a:uFillTx/>
                  <a:latin typeface="Calibri"/>
                  <a:ea typeface="+mn-ea"/>
                  <a:cs typeface="+mn-cs"/>
                </a:rPr>
                <a:t>Per-bank refresh allows accesses to other banks while a bank is refreshing</a:t>
              </a:r>
            </a:p>
          </p:txBody>
        </p:sp>
      </p:grpSp>
    </p:spTree>
    <p:extLst>
      <p:ext uri="{BB962C8B-B14F-4D97-AF65-F5344CB8AC3E}">
        <p14:creationId xmlns:p14="http://schemas.microsoft.com/office/powerpoint/2010/main" val="31802821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6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188"/>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6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89"/>
                                        </p:tgtEl>
                                        <p:attrNameLst>
                                          <p:attrName>style.visibility</p:attrName>
                                        </p:attrNameLst>
                                      </p:cBhvr>
                                      <p:to>
                                        <p:strVal val="visible"/>
                                      </p:to>
                                    </p:set>
                                  </p:childTnLst>
                                </p:cTn>
                              </p:par>
                              <p:par>
                                <p:cTn id="29" presetID="1" presetClass="exit" presetSubtype="0" fill="hold" nodeType="withEffect">
                                  <p:stCondLst>
                                    <p:cond delay="500"/>
                                  </p:stCondLst>
                                  <p:childTnLst>
                                    <p:set>
                                      <p:cBhvr>
                                        <p:cTn id="30" dur="1" fill="hold">
                                          <p:stCondLst>
                                            <p:cond delay="0"/>
                                          </p:stCondLst>
                                        </p:cTn>
                                        <p:tgtEl>
                                          <p:spTgt spid="189"/>
                                        </p:tgtEl>
                                        <p:attrNameLst>
                                          <p:attrName>style.visibility</p:attrName>
                                        </p:attrNameLst>
                                      </p:cBhvr>
                                      <p:to>
                                        <p:strVal val="hidden"/>
                                      </p:to>
                                    </p:set>
                                  </p:childTnLst>
                                </p:cTn>
                              </p:par>
                              <p:par>
                                <p:cTn id="31" presetID="1" presetClass="entr" presetSubtype="0" fill="hold" grpId="0" nodeType="withEffect">
                                  <p:stCondLst>
                                    <p:cond delay="500"/>
                                  </p:stCondLst>
                                  <p:childTnLst>
                                    <p:set>
                                      <p:cBhvr>
                                        <p:cTn id="32" dur="1" fill="hold">
                                          <p:stCondLst>
                                            <p:cond delay="0"/>
                                          </p:stCondLst>
                                        </p:cTn>
                                        <p:tgtEl>
                                          <p:spTgt spid="66"/>
                                        </p:tgtEl>
                                        <p:attrNameLst>
                                          <p:attrName>style.visibility</p:attrName>
                                        </p:attrNameLst>
                                      </p:cBhvr>
                                      <p:to>
                                        <p:strVal val="visible"/>
                                      </p:to>
                                    </p:set>
                                  </p:childTnLst>
                                </p:cTn>
                              </p:par>
                              <p:par>
                                <p:cTn id="33" presetID="1" presetClass="entr" presetSubtype="0" fill="hold" nodeType="withEffect">
                                  <p:stCondLst>
                                    <p:cond delay="500"/>
                                  </p:stCondLst>
                                  <p:childTnLst>
                                    <p:set>
                                      <p:cBhvr>
                                        <p:cTn id="34" dur="1" fill="hold">
                                          <p:stCondLst>
                                            <p:cond delay="0"/>
                                          </p:stCondLst>
                                        </p:cTn>
                                        <p:tgtEl>
                                          <p:spTgt spid="190"/>
                                        </p:tgtEl>
                                        <p:attrNameLst>
                                          <p:attrName>style.visibility</p:attrName>
                                        </p:attrNameLst>
                                      </p:cBhvr>
                                      <p:to>
                                        <p:strVal val="visible"/>
                                      </p:to>
                                    </p:set>
                                  </p:childTnLst>
                                </p:cTn>
                              </p:par>
                              <p:par>
                                <p:cTn id="35" presetID="1" presetClass="exit" presetSubtype="0" fill="hold" nodeType="withEffect">
                                  <p:stCondLst>
                                    <p:cond delay="1000"/>
                                  </p:stCondLst>
                                  <p:childTnLst>
                                    <p:set>
                                      <p:cBhvr>
                                        <p:cTn id="36" dur="1" fill="hold">
                                          <p:stCondLst>
                                            <p:cond delay="0"/>
                                          </p:stCondLst>
                                        </p:cTn>
                                        <p:tgtEl>
                                          <p:spTgt spid="190"/>
                                        </p:tgtEl>
                                        <p:attrNameLst>
                                          <p:attrName>style.visibility</p:attrName>
                                        </p:attrNameLst>
                                      </p:cBhvr>
                                      <p:to>
                                        <p:strVal val="hidden"/>
                                      </p:to>
                                    </p:set>
                                  </p:childTnLst>
                                </p:cTn>
                              </p:par>
                              <p:par>
                                <p:cTn id="37" presetID="1" presetClass="entr" presetSubtype="0" fill="hold" grpId="0" nodeType="withEffect">
                                  <p:stCondLst>
                                    <p:cond delay="1000"/>
                                  </p:stCondLst>
                                  <p:childTnLst>
                                    <p:set>
                                      <p:cBhvr>
                                        <p:cTn id="38" dur="1" fill="hold">
                                          <p:stCondLst>
                                            <p:cond delay="0"/>
                                          </p:stCondLst>
                                        </p:cTn>
                                        <p:tgtEl>
                                          <p:spTgt spid="67"/>
                                        </p:tgtEl>
                                        <p:attrNameLst>
                                          <p:attrName>style.visibility</p:attrName>
                                        </p:attrNameLst>
                                      </p:cBhvr>
                                      <p:to>
                                        <p:strVal val="visible"/>
                                      </p:to>
                                    </p:set>
                                  </p:childTnLst>
                                </p:cTn>
                              </p:par>
                              <p:par>
                                <p:cTn id="39" presetID="1" presetClass="entr" presetSubtype="0" fill="hold" nodeType="withEffect">
                                  <p:stCondLst>
                                    <p:cond delay="1000"/>
                                  </p:stCondLst>
                                  <p:childTnLst>
                                    <p:set>
                                      <p:cBhvr>
                                        <p:cTn id="40" dur="1" fill="hold">
                                          <p:stCondLst>
                                            <p:cond delay="0"/>
                                          </p:stCondLst>
                                        </p:cTn>
                                        <p:tgtEl>
                                          <p:spTgt spid="191"/>
                                        </p:tgtEl>
                                        <p:attrNameLst>
                                          <p:attrName>style.visibility</p:attrName>
                                        </p:attrNameLst>
                                      </p:cBhvr>
                                      <p:to>
                                        <p:strVal val="visible"/>
                                      </p:to>
                                    </p:set>
                                  </p:childTnLst>
                                </p:cTn>
                              </p:par>
                              <p:par>
                                <p:cTn id="41" presetID="1" presetClass="entr" presetSubtype="0" fill="hold" grpId="0" nodeType="withEffect">
                                  <p:stCondLst>
                                    <p:cond delay="1000"/>
                                  </p:stCondLst>
                                  <p:childTnLst>
                                    <p:set>
                                      <p:cBhvr>
                                        <p:cTn id="42" dur="1" fill="hold">
                                          <p:stCondLst>
                                            <p:cond delay="0"/>
                                          </p:stCondLst>
                                        </p:cTn>
                                        <p:tgtEl>
                                          <p:spTgt spid="68"/>
                                        </p:tgtEl>
                                        <p:attrNameLst>
                                          <p:attrName>style.visibility</p:attrName>
                                        </p:attrNameLst>
                                      </p:cBhvr>
                                      <p:to>
                                        <p:strVal val="visible"/>
                                      </p:to>
                                    </p:set>
                                  </p:childTnLst>
                                </p:cTn>
                              </p:par>
                              <p:par>
                                <p:cTn id="43" presetID="1" presetClass="entr" presetSubtype="0" fill="hold" grpId="0" nodeType="withEffect">
                                  <p:stCondLst>
                                    <p:cond delay="1000"/>
                                  </p:stCondLst>
                                  <p:childTnLst>
                                    <p:set>
                                      <p:cBhvr>
                                        <p:cTn id="44" dur="1" fill="hold">
                                          <p:stCondLst>
                                            <p:cond delay="0"/>
                                          </p:stCondLst>
                                        </p:cTn>
                                        <p:tgtEl>
                                          <p:spTgt spid="7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nodeType="clickEffect">
                                  <p:stCondLst>
                                    <p:cond delay="0"/>
                                  </p:stCondLst>
                                  <p:childTnLst>
                                    <p:set>
                                      <p:cBhvr>
                                        <p:cTn id="48" dur="1" fill="hold">
                                          <p:stCondLst>
                                            <p:cond delay="0"/>
                                          </p:stCondLst>
                                        </p:cTn>
                                        <p:tgtEl>
                                          <p:spTgt spid="191"/>
                                        </p:tgtEl>
                                        <p:attrNameLst>
                                          <p:attrName>style.visibility</p:attrName>
                                        </p:attrNameLst>
                                      </p:cBhvr>
                                      <p:to>
                                        <p:strVal val="hidden"/>
                                      </p:to>
                                    </p:set>
                                  </p:childTnLst>
                                </p:cTn>
                              </p:par>
                              <p:par>
                                <p:cTn id="49" presetID="1" presetClass="entr" presetSubtype="0" fill="hold" nodeType="withEffect">
                                  <p:stCondLst>
                                    <p:cond delay="0"/>
                                  </p:stCondLst>
                                  <p:childTnLst>
                                    <p:set>
                                      <p:cBhvr>
                                        <p:cTn id="5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 grpId="0" animBg="1"/>
      <p:bldP spid="66" grpId="0" animBg="1"/>
      <p:bldP spid="67" grpId="0" animBg="1"/>
      <p:bldP spid="68" grpId="0" animBg="1"/>
      <p:bldP spid="69" grpId="0" animBg="1"/>
      <p:bldP spid="7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914400" y="914400"/>
            <a:ext cx="7315200" cy="3962400"/>
          </a:xfrm>
          <a:prstGeom prst="roundRect">
            <a:avLst>
              <a:gd name="adj" fmla="val 11319"/>
            </a:avLst>
          </a:prstGeom>
          <a:solidFill>
            <a:schemeClr val="bg1">
              <a:lumMod val="85000"/>
            </a:schemeClr>
          </a:solidFill>
          <a:ln w="38100">
            <a:no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cxnSp>
        <p:nvCxnSpPr>
          <p:cNvPr id="9" name="Straight Connector 8"/>
          <p:cNvCxnSpPr/>
          <p:nvPr/>
        </p:nvCxnSpPr>
        <p:spPr>
          <a:xfrm flipH="1" flipV="1">
            <a:off x="1371600" y="1676400"/>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1371600" y="2286000"/>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 name="Wordline"/>
          <p:cNvCxnSpPr/>
          <p:nvPr/>
        </p:nvCxnSpPr>
        <p:spPr>
          <a:xfrm flipH="1">
            <a:off x="1371600" y="2895600"/>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1371600" y="3505200"/>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flipV="1">
            <a:off x="1371600" y="4116388"/>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1828800" y="1382713"/>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defRPr/>
            </a:pPr>
            <a:r>
              <a:rPr lang="en-US" sz="3600" dirty="0">
                <a:solidFill>
                  <a:prstClr val="black"/>
                </a:solidFill>
                <a:latin typeface="Calibri Light"/>
              </a:rPr>
              <a:t> Row of Cells</a:t>
            </a:r>
          </a:p>
        </p:txBody>
      </p:sp>
      <p:sp>
        <p:nvSpPr>
          <p:cNvPr id="16" name="Rectangle 15"/>
          <p:cNvSpPr/>
          <p:nvPr/>
        </p:nvSpPr>
        <p:spPr>
          <a:xfrm>
            <a:off x="1828800" y="1981200"/>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defRPr/>
            </a:pPr>
            <a:r>
              <a:rPr lang="en-US" sz="4000">
                <a:solidFill>
                  <a:prstClr val="black"/>
                </a:solidFill>
                <a:latin typeface="Calibri Light"/>
              </a:rPr>
              <a:t> Row</a:t>
            </a:r>
          </a:p>
        </p:txBody>
      </p:sp>
      <p:sp>
        <p:nvSpPr>
          <p:cNvPr id="17" name="Row"/>
          <p:cNvSpPr/>
          <p:nvPr/>
        </p:nvSpPr>
        <p:spPr>
          <a:xfrm>
            <a:off x="1828800" y="2590800"/>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defRPr/>
            </a:pPr>
            <a:r>
              <a:rPr lang="en-US" sz="4000">
                <a:solidFill>
                  <a:prstClr val="black"/>
                </a:solidFill>
                <a:latin typeface="Calibri Light"/>
              </a:rPr>
              <a:t> Row</a:t>
            </a:r>
          </a:p>
        </p:txBody>
      </p:sp>
      <p:sp>
        <p:nvSpPr>
          <p:cNvPr id="18" name="Rectangle 17"/>
          <p:cNvSpPr/>
          <p:nvPr/>
        </p:nvSpPr>
        <p:spPr>
          <a:xfrm>
            <a:off x="1828800" y="3200400"/>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defRPr/>
            </a:pPr>
            <a:r>
              <a:rPr lang="en-US" sz="4000">
                <a:solidFill>
                  <a:prstClr val="black"/>
                </a:solidFill>
                <a:latin typeface="Calibri Light"/>
              </a:rPr>
              <a:t> Row</a:t>
            </a:r>
          </a:p>
        </p:txBody>
      </p:sp>
      <p:sp>
        <p:nvSpPr>
          <p:cNvPr id="19" name="Rectangle 18"/>
          <p:cNvSpPr/>
          <p:nvPr/>
        </p:nvSpPr>
        <p:spPr>
          <a:xfrm>
            <a:off x="1828800" y="3810000"/>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defRPr/>
            </a:pPr>
            <a:r>
              <a:rPr lang="en-US" sz="3600" dirty="0">
                <a:solidFill>
                  <a:prstClr val="black"/>
                </a:solidFill>
                <a:latin typeface="Calibri Light"/>
              </a:rPr>
              <a:t> Row</a:t>
            </a:r>
          </a:p>
        </p:txBody>
      </p:sp>
      <p:sp>
        <p:nvSpPr>
          <p:cNvPr id="20" name="TextBox 19"/>
          <p:cNvSpPr txBox="1"/>
          <p:nvPr/>
        </p:nvSpPr>
        <p:spPr>
          <a:xfrm>
            <a:off x="5943600" y="1447800"/>
            <a:ext cx="2286000" cy="457200"/>
          </a:xfrm>
          <a:prstGeom prst="rect">
            <a:avLst/>
          </a:prstGeom>
          <a:noFill/>
        </p:spPr>
        <p:txBody>
          <a:bodyPr anchor="ctr"/>
          <a:lstStyle/>
          <a:p>
            <a:pPr>
              <a:defRPr/>
            </a:pPr>
            <a:r>
              <a:rPr lang="en-US" sz="4000">
                <a:solidFill>
                  <a:prstClr val="black"/>
                </a:solidFill>
                <a:latin typeface="Calibri Light"/>
                <a:ea typeface="ＭＳ Ｐゴシック" charset="0"/>
                <a:cs typeface="ＭＳ Ｐゴシック" charset="0"/>
              </a:rPr>
              <a:t> Wordline</a:t>
            </a:r>
          </a:p>
        </p:txBody>
      </p:sp>
      <p:sp>
        <p:nvSpPr>
          <p:cNvPr id="21" name="Low Volt"/>
          <p:cNvSpPr txBox="1"/>
          <p:nvPr/>
        </p:nvSpPr>
        <p:spPr>
          <a:xfrm>
            <a:off x="5943600" y="2667000"/>
            <a:ext cx="2286000" cy="457200"/>
          </a:xfrm>
          <a:prstGeom prst="rect">
            <a:avLst/>
          </a:prstGeom>
          <a:noFill/>
        </p:spPr>
        <p:txBody>
          <a:bodyPr anchor="ctr"/>
          <a:lstStyle/>
          <a:p>
            <a:pPr>
              <a:defRPr/>
            </a:pPr>
            <a:r>
              <a:rPr lang="en-US" sz="4400" b="1" i="1">
                <a:solidFill>
                  <a:prstClr val="black">
                    <a:lumMod val="65000"/>
                    <a:lumOff val="35000"/>
                  </a:prstClr>
                </a:solidFill>
                <a:latin typeface="Calibri Light"/>
                <a:ea typeface="ＭＳ Ｐゴシック" charset="0"/>
                <a:cs typeface="ＭＳ Ｐゴシック" charset="0"/>
              </a:rPr>
              <a:t> V</a:t>
            </a:r>
            <a:r>
              <a:rPr lang="en-US" sz="4800" b="1" i="1" baseline="-20000">
                <a:solidFill>
                  <a:prstClr val="black">
                    <a:lumMod val="65000"/>
                    <a:lumOff val="35000"/>
                  </a:prstClr>
                </a:solidFill>
                <a:latin typeface="Calibri Light"/>
                <a:ea typeface="ＭＳ Ｐゴシック" charset="0"/>
                <a:cs typeface="ＭＳ Ｐゴシック" charset="0"/>
              </a:rPr>
              <a:t>LOW</a:t>
            </a:r>
            <a:endParaRPr lang="en-US" sz="4400" b="1" i="1" baseline="-20000">
              <a:solidFill>
                <a:prstClr val="black">
                  <a:lumMod val="65000"/>
                  <a:lumOff val="35000"/>
                </a:prstClr>
              </a:solidFill>
              <a:latin typeface="Calibri Light"/>
              <a:ea typeface="ＭＳ Ｐゴシック" charset="0"/>
              <a:cs typeface="ＭＳ Ｐゴシック" charset="0"/>
            </a:endParaRPr>
          </a:p>
        </p:txBody>
      </p:sp>
      <p:sp>
        <p:nvSpPr>
          <p:cNvPr id="22" name="High Volt"/>
          <p:cNvSpPr txBox="1"/>
          <p:nvPr/>
        </p:nvSpPr>
        <p:spPr>
          <a:xfrm>
            <a:off x="5943600" y="2667000"/>
            <a:ext cx="2286000" cy="457200"/>
          </a:xfrm>
          <a:prstGeom prst="rect">
            <a:avLst/>
          </a:prstGeom>
          <a:noFill/>
        </p:spPr>
        <p:txBody>
          <a:bodyPr anchor="ctr"/>
          <a:lstStyle/>
          <a:p>
            <a:pPr>
              <a:defRPr/>
            </a:pPr>
            <a:r>
              <a:rPr lang="en-US" sz="4400" b="1">
                <a:solidFill>
                  <a:srgbClr val="FF0000"/>
                </a:solidFill>
                <a:latin typeface="Calibri Light"/>
                <a:ea typeface="ＭＳ Ｐゴシック" charset="0"/>
                <a:cs typeface="ＭＳ Ｐゴシック" charset="0"/>
              </a:rPr>
              <a:t> </a:t>
            </a:r>
            <a:r>
              <a:rPr lang="en-US" sz="4400" b="1" i="1">
                <a:solidFill>
                  <a:srgbClr val="FF0000"/>
                </a:solidFill>
                <a:latin typeface="Calibri Light"/>
                <a:ea typeface="ＭＳ Ｐゴシック" charset="0"/>
                <a:cs typeface="ＭＳ Ｐゴシック" charset="0"/>
              </a:rPr>
              <a:t>V</a:t>
            </a:r>
            <a:r>
              <a:rPr lang="en-US" sz="4800" b="1" i="1" baseline="-20000">
                <a:solidFill>
                  <a:srgbClr val="FF0000"/>
                </a:solidFill>
                <a:latin typeface="Calibri Light"/>
                <a:ea typeface="ＭＳ Ｐゴシック" charset="0"/>
                <a:cs typeface="ＭＳ Ｐゴシック" charset="0"/>
              </a:rPr>
              <a:t>HIGH</a:t>
            </a:r>
            <a:endParaRPr lang="en-US" sz="4400" b="1" i="1" baseline="-20000">
              <a:solidFill>
                <a:srgbClr val="FF0000"/>
              </a:solidFill>
              <a:latin typeface="Calibri Light"/>
              <a:ea typeface="ＭＳ Ｐゴシック" charset="0"/>
              <a:cs typeface="ＭＳ Ｐゴシック" charset="0"/>
            </a:endParaRPr>
          </a:p>
        </p:txBody>
      </p:sp>
      <p:sp>
        <p:nvSpPr>
          <p:cNvPr id="23" name="Error"/>
          <p:cNvSpPr/>
          <p:nvPr/>
        </p:nvSpPr>
        <p:spPr>
          <a:xfrm>
            <a:off x="4876800" y="1976438"/>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4" name="Error"/>
          <p:cNvSpPr/>
          <p:nvPr/>
        </p:nvSpPr>
        <p:spPr>
          <a:xfrm>
            <a:off x="4267200" y="3203575"/>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5" name="Error"/>
          <p:cNvSpPr/>
          <p:nvPr/>
        </p:nvSpPr>
        <p:spPr>
          <a:xfrm>
            <a:off x="3657600" y="1976438"/>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6" name="Error"/>
          <p:cNvSpPr/>
          <p:nvPr/>
        </p:nvSpPr>
        <p:spPr>
          <a:xfrm>
            <a:off x="3657600" y="3197225"/>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7" name="Error"/>
          <p:cNvSpPr/>
          <p:nvPr/>
        </p:nvSpPr>
        <p:spPr>
          <a:xfrm>
            <a:off x="2419350" y="1976438"/>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31" name="Victim"/>
          <p:cNvSpPr/>
          <p:nvPr/>
        </p:nvSpPr>
        <p:spPr>
          <a:xfrm>
            <a:off x="1828800" y="3200400"/>
            <a:ext cx="3657600" cy="609600"/>
          </a:xfrm>
          <a:prstGeom prst="rect">
            <a:avLst/>
          </a:prstGeom>
          <a:solidFill>
            <a:schemeClr val="accent4"/>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defRPr/>
            </a:pPr>
            <a:r>
              <a:rPr lang="en-US" sz="3600" b="1" dirty="0">
                <a:solidFill>
                  <a:prstClr val="white"/>
                </a:solidFill>
                <a:latin typeface="Calibri Light"/>
              </a:rPr>
              <a:t> </a:t>
            </a:r>
            <a:r>
              <a:rPr lang="en-US" sz="3600" b="1" dirty="0">
                <a:solidFill>
                  <a:prstClr val="black"/>
                </a:solidFill>
                <a:latin typeface="Calibri Light"/>
              </a:rPr>
              <a:t>Victim Row</a:t>
            </a:r>
          </a:p>
        </p:txBody>
      </p:sp>
      <p:sp>
        <p:nvSpPr>
          <p:cNvPr id="32" name="Victim"/>
          <p:cNvSpPr/>
          <p:nvPr/>
        </p:nvSpPr>
        <p:spPr>
          <a:xfrm>
            <a:off x="1828800" y="1982788"/>
            <a:ext cx="3657600" cy="609600"/>
          </a:xfrm>
          <a:prstGeom prst="rect">
            <a:avLst/>
          </a:prstGeom>
          <a:solidFill>
            <a:schemeClr val="accent4"/>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defRPr/>
            </a:pPr>
            <a:r>
              <a:rPr lang="en-US" sz="3600" b="1" dirty="0">
                <a:solidFill>
                  <a:prstClr val="white"/>
                </a:solidFill>
                <a:latin typeface="Calibri Light"/>
              </a:rPr>
              <a:t> </a:t>
            </a:r>
            <a:r>
              <a:rPr lang="en-US" sz="3600" b="1" dirty="0">
                <a:solidFill>
                  <a:prstClr val="black"/>
                </a:solidFill>
                <a:latin typeface="Calibri Light"/>
              </a:rPr>
              <a:t>Victim Row</a:t>
            </a:r>
          </a:p>
        </p:txBody>
      </p:sp>
      <p:sp>
        <p:nvSpPr>
          <p:cNvPr id="33" name="Aggressor"/>
          <p:cNvSpPr/>
          <p:nvPr/>
        </p:nvSpPr>
        <p:spPr>
          <a:xfrm>
            <a:off x="1828800" y="2590800"/>
            <a:ext cx="3657600" cy="609600"/>
          </a:xfrm>
          <a:prstGeom prst="rect">
            <a:avLst/>
          </a:prstGeom>
          <a:solidFill>
            <a:srgbClr val="FF0000"/>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defRPr/>
            </a:pPr>
            <a:r>
              <a:rPr lang="en-US" sz="3600" b="1" dirty="0">
                <a:solidFill>
                  <a:prstClr val="white"/>
                </a:solidFill>
                <a:latin typeface="Calibri Light"/>
              </a:rPr>
              <a:t> Hammered Row</a:t>
            </a:r>
          </a:p>
        </p:txBody>
      </p:sp>
      <p:sp>
        <p:nvSpPr>
          <p:cNvPr id="34" name="Punchline"/>
          <p:cNvSpPr txBox="1"/>
          <p:nvPr/>
        </p:nvSpPr>
        <p:spPr>
          <a:xfrm>
            <a:off x="395288" y="4953000"/>
            <a:ext cx="8359775" cy="1143000"/>
          </a:xfrm>
          <a:prstGeom prst="rect">
            <a:avLst/>
          </a:prstGeom>
          <a:noFill/>
        </p:spPr>
        <p:txBody>
          <a:bodyPr anchor="ctr"/>
          <a:lstStyle/>
          <a:p>
            <a:pPr>
              <a:defRPr/>
            </a:pPr>
            <a:r>
              <a:rPr lang="en-US" sz="2600" b="1" dirty="0">
                <a:solidFill>
                  <a:prstClr val="black"/>
                </a:solidFill>
                <a:latin typeface="Calibri Light"/>
                <a:ea typeface="ＭＳ Ｐゴシック" charset="0"/>
                <a:cs typeface="ＭＳ Ｐゴシック" charset="0"/>
              </a:rPr>
              <a:t>Repeatedly</a:t>
            </a:r>
            <a:r>
              <a:rPr lang="en-US" sz="2600" dirty="0">
                <a:solidFill>
                  <a:prstClr val="black"/>
                </a:solidFill>
                <a:latin typeface="Calibri Light"/>
                <a:ea typeface="ＭＳ Ｐゴシック" charset="0"/>
                <a:cs typeface="ＭＳ Ｐゴシック" charset="0"/>
              </a:rPr>
              <a:t> </a:t>
            </a:r>
            <a:r>
              <a:rPr lang="en-US" sz="2600" b="1" dirty="0">
                <a:solidFill>
                  <a:prstClr val="black"/>
                </a:solidFill>
                <a:latin typeface="Calibri Light"/>
                <a:ea typeface="ＭＳ Ｐゴシック" charset="0"/>
                <a:cs typeface="ＭＳ Ｐゴシック" charset="0"/>
              </a:rPr>
              <a:t>reading</a:t>
            </a:r>
            <a:r>
              <a:rPr lang="en-US" sz="2600" dirty="0">
                <a:solidFill>
                  <a:prstClr val="black"/>
                </a:solidFill>
                <a:latin typeface="Calibri Light"/>
                <a:ea typeface="ＭＳ Ｐゴシック" charset="0"/>
                <a:cs typeface="ＭＳ Ｐゴシック" charset="0"/>
              </a:rPr>
              <a:t> a row enough times (before memory gets refreshed) induces </a:t>
            </a:r>
            <a:r>
              <a:rPr lang="en-US" sz="2600" b="1" dirty="0">
                <a:solidFill>
                  <a:srgbClr val="FF0000"/>
                </a:solidFill>
                <a:latin typeface="Calibri Light"/>
                <a:ea typeface="ＭＳ Ｐゴシック" charset="0"/>
                <a:cs typeface="ＭＳ Ｐゴシック" charset="0"/>
              </a:rPr>
              <a:t>disturbance errors</a:t>
            </a:r>
            <a:r>
              <a:rPr lang="en-US" sz="2600" dirty="0">
                <a:solidFill>
                  <a:srgbClr val="FF0000"/>
                </a:solidFill>
                <a:latin typeface="Calibri Light"/>
                <a:ea typeface="ＭＳ Ｐゴシック" charset="0"/>
                <a:cs typeface="ＭＳ Ｐゴシック" charset="0"/>
              </a:rPr>
              <a:t> </a:t>
            </a:r>
            <a:r>
              <a:rPr lang="en-US" sz="2600" dirty="0">
                <a:solidFill>
                  <a:prstClr val="black"/>
                </a:solidFill>
                <a:latin typeface="Calibri Light"/>
                <a:ea typeface="ＭＳ Ｐゴシック" charset="0"/>
                <a:cs typeface="ＭＳ Ｐゴシック" charset="0"/>
              </a:rPr>
              <a:t>in </a:t>
            </a:r>
            <a:r>
              <a:rPr lang="en-US" sz="2600" b="1" dirty="0">
                <a:solidFill>
                  <a:prstClr val="black"/>
                </a:solidFill>
                <a:latin typeface="Calibri Light"/>
                <a:ea typeface="ＭＳ Ｐゴシック" charset="0"/>
                <a:cs typeface="ＭＳ Ｐゴシック" charset="0"/>
              </a:rPr>
              <a:t>adjacent</a:t>
            </a:r>
            <a:r>
              <a:rPr lang="en-US" sz="2600" dirty="0">
                <a:solidFill>
                  <a:prstClr val="black"/>
                </a:solidFill>
                <a:latin typeface="Calibri Light"/>
                <a:ea typeface="ＭＳ Ｐゴシック" charset="0"/>
                <a:cs typeface="ＭＳ Ｐゴシック" charset="0"/>
              </a:rPr>
              <a:t> </a:t>
            </a:r>
            <a:r>
              <a:rPr lang="en-US" sz="2600" b="1" dirty="0">
                <a:solidFill>
                  <a:prstClr val="black"/>
                </a:solidFill>
                <a:latin typeface="Calibri Light"/>
                <a:ea typeface="ＭＳ Ｐゴシック" charset="0"/>
                <a:cs typeface="ＭＳ Ｐゴシック" charset="0"/>
              </a:rPr>
              <a:t>rows</a:t>
            </a:r>
            <a:r>
              <a:rPr lang="en-US" sz="2600" dirty="0">
                <a:solidFill>
                  <a:prstClr val="black"/>
                </a:solidFill>
                <a:latin typeface="Calibri Light"/>
                <a:ea typeface="ＭＳ Ｐゴシック" charset="0"/>
                <a:cs typeface="ＭＳ Ｐゴシック" charset="0"/>
              </a:rPr>
              <a:t> in </a:t>
            </a:r>
            <a:r>
              <a:rPr lang="en-US" sz="2600" b="1" dirty="0">
                <a:solidFill>
                  <a:srgbClr val="FF0000"/>
                </a:solidFill>
                <a:latin typeface="Calibri Light"/>
                <a:ea typeface="ＭＳ Ｐゴシック" charset="0"/>
                <a:cs typeface="ＭＳ Ｐゴシック" charset="0"/>
              </a:rPr>
              <a:t>most real DRAM chips you can buy today</a:t>
            </a:r>
            <a:endParaRPr lang="en-US" sz="2600" dirty="0">
              <a:solidFill>
                <a:prstClr val="black"/>
              </a:solidFill>
              <a:latin typeface="Calibri Light"/>
              <a:ea typeface="ＭＳ Ｐゴシック" charset="0"/>
              <a:cs typeface="ＭＳ Ｐゴシック" charset="0"/>
            </a:endParaRPr>
          </a:p>
        </p:txBody>
      </p:sp>
      <p:sp>
        <p:nvSpPr>
          <p:cNvPr id="35" name="Opened"/>
          <p:cNvSpPr txBox="1"/>
          <p:nvPr/>
        </p:nvSpPr>
        <p:spPr>
          <a:xfrm>
            <a:off x="3124200" y="2671763"/>
            <a:ext cx="2209800" cy="457200"/>
          </a:xfrm>
          <a:prstGeom prst="rect">
            <a:avLst/>
          </a:prstGeom>
          <a:noFill/>
        </p:spPr>
        <p:txBody>
          <a:bodyPr anchor="ctr"/>
          <a:lstStyle/>
          <a:p>
            <a:pPr algn="r">
              <a:defRPr/>
            </a:pPr>
            <a:r>
              <a:rPr lang="en-US" sz="4000" b="1" i="1">
                <a:solidFill>
                  <a:prstClr val="black"/>
                </a:solidFill>
                <a:latin typeface="Calibri Light"/>
                <a:ea typeface="ＭＳ Ｐゴシック" charset="0"/>
                <a:cs typeface="ＭＳ Ｐゴシック" charset="0"/>
              </a:rPr>
              <a:t>Opened</a:t>
            </a:r>
          </a:p>
        </p:txBody>
      </p:sp>
      <p:sp>
        <p:nvSpPr>
          <p:cNvPr id="28" name="Closed"/>
          <p:cNvSpPr txBox="1"/>
          <p:nvPr/>
        </p:nvSpPr>
        <p:spPr>
          <a:xfrm>
            <a:off x="3133725" y="2671763"/>
            <a:ext cx="2200275" cy="457200"/>
          </a:xfrm>
          <a:prstGeom prst="rect">
            <a:avLst/>
          </a:prstGeom>
          <a:noFill/>
        </p:spPr>
        <p:txBody>
          <a:bodyPr anchor="ctr"/>
          <a:lstStyle/>
          <a:p>
            <a:pPr algn="r">
              <a:defRPr/>
            </a:pPr>
            <a:r>
              <a:rPr lang="en-US" sz="4000" b="1" i="1">
                <a:solidFill>
                  <a:prstClr val="black"/>
                </a:solidFill>
                <a:latin typeface="Calibri Light"/>
                <a:ea typeface="ＭＳ Ｐゴシック" charset="0"/>
                <a:cs typeface="ＭＳ Ｐゴシック" charset="0"/>
              </a:rPr>
              <a:t>Closed</a:t>
            </a:r>
          </a:p>
        </p:txBody>
      </p:sp>
      <p:sp>
        <p:nvSpPr>
          <p:cNvPr id="239642" name="Slide Number Placeholder 2"/>
          <p:cNvSpPr>
            <a:spLocks noGrp="1"/>
          </p:cNvSpPr>
          <p:nvPr>
            <p:ph type="sldNum"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63EFCF5-C8B9-AF45-B0E3-7DB4F7D988EA}" type="slidenum">
              <a:rPr lang="en-US" sz="2000">
                <a:solidFill>
                  <a:srgbClr val="898989"/>
                </a:solidFill>
                <a:latin typeface="Cambria Math" charset="0"/>
                <a:cs typeface="Cambria Math" charset="0"/>
              </a:rPr>
              <a:pPr eaLnBrk="1" hangingPunct="1"/>
              <a:t>19</a:t>
            </a:fld>
            <a:endParaRPr lang="en-US" sz="2000">
              <a:solidFill>
                <a:srgbClr val="898989"/>
              </a:solidFill>
              <a:latin typeface="Cambria Math" charset="0"/>
              <a:cs typeface="Cambria Math" charset="0"/>
            </a:endParaRPr>
          </a:p>
        </p:txBody>
      </p:sp>
      <p:sp>
        <p:nvSpPr>
          <p:cNvPr id="239643" name="Title 1"/>
          <p:cNvSpPr>
            <a:spLocks noGrp="1"/>
          </p:cNvSpPr>
          <p:nvPr>
            <p:ph type="title"/>
          </p:nvPr>
        </p:nvSpPr>
        <p:spPr>
          <a:xfrm>
            <a:off x="228600" y="-14288"/>
            <a:ext cx="8915400" cy="1066801"/>
          </a:xfrm>
        </p:spPr>
        <p:txBody>
          <a:bodyPr/>
          <a:lstStyle/>
          <a:p>
            <a:r>
              <a:rPr lang="en-US" sz="3600" b="0" dirty="0">
                <a:solidFill>
                  <a:schemeClr val="accent6">
                    <a:lumMod val="50000"/>
                  </a:schemeClr>
                </a:solidFill>
                <a:latin typeface="Garamond" charset="0"/>
              </a:rPr>
              <a:t>Modern DRAM is Prone to Disturbance Errors</a:t>
            </a:r>
          </a:p>
        </p:txBody>
      </p:sp>
      <p:sp>
        <p:nvSpPr>
          <p:cNvPr id="30" name="Rectangle 29"/>
          <p:cNvSpPr/>
          <p:nvPr/>
        </p:nvSpPr>
        <p:spPr>
          <a:xfrm>
            <a:off x="107950" y="6239053"/>
            <a:ext cx="8568506" cy="646331"/>
          </a:xfrm>
          <a:prstGeom prst="rect">
            <a:avLst/>
          </a:prstGeom>
        </p:spPr>
        <p:txBody>
          <a:bodyPr wrap="square">
            <a:spAutoFit/>
          </a:bodyPr>
          <a:lstStyle/>
          <a:p>
            <a:pPr>
              <a:defRPr/>
            </a:pPr>
            <a:r>
              <a:rPr lang="en-US" dirty="0">
                <a:solidFill>
                  <a:srgbClr val="0000FF"/>
                </a:solidFill>
                <a:ea typeface="ＭＳ Ｐゴシック" charset="0"/>
                <a:cs typeface="ＭＳ Ｐゴシック" charset="0"/>
                <a:hlinkClick r:id="rId3"/>
              </a:rPr>
              <a:t>Flipping Bits in Memory Without Accessing Them: An Experimental Study of DRAM Disturbance Errors</a:t>
            </a:r>
            <a:r>
              <a:rPr lang="en-US" dirty="0">
                <a:solidFill>
                  <a:srgbClr val="0000FF"/>
                </a:solidFill>
                <a:ea typeface="ＭＳ Ｐゴシック" charset="0"/>
                <a:cs typeface="ＭＳ Ｐゴシック" charset="0"/>
              </a:rPr>
              <a:t>,</a:t>
            </a:r>
            <a:r>
              <a:rPr lang="en-US" dirty="0">
                <a:solidFill>
                  <a:prstClr val="black"/>
                </a:solidFill>
                <a:latin typeface="Tahoma" charset="0"/>
                <a:ea typeface="ＭＳ Ｐゴシック" charset="0"/>
                <a:cs typeface="ＭＳ Ｐゴシック" charset="0"/>
              </a:rPr>
              <a:t> </a:t>
            </a:r>
            <a:r>
              <a:rPr lang="en-US" dirty="0">
                <a:solidFill>
                  <a:prstClr val="black"/>
                </a:solidFill>
                <a:ea typeface="ＭＳ Ｐゴシック" charset="0"/>
                <a:cs typeface="ＭＳ Ｐゴシック" charset="0"/>
              </a:rPr>
              <a:t>(Kim et al., ISCA 2014)</a:t>
            </a:r>
          </a:p>
        </p:txBody>
      </p:sp>
    </p:spTree>
    <p:extLst>
      <p:ext uri="{BB962C8B-B14F-4D97-AF65-F5344CB8AC3E}">
        <p14:creationId xmlns:p14="http://schemas.microsoft.com/office/powerpoint/2010/main" val="7609257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750"/>
                                        <p:tgtEl>
                                          <p:spTgt spid="22"/>
                                        </p:tgtEl>
                                      </p:cBhvr>
                                    </p:animEffect>
                                  </p:childTnLst>
                                </p:cTn>
                              </p:par>
                              <p:par>
                                <p:cTn id="8" presetID="7" presetClass="emph" presetSubtype="2" fill="hold" nodeType="withEffect">
                                  <p:stCondLst>
                                    <p:cond delay="0"/>
                                  </p:stCondLst>
                                  <p:childTnLst>
                                    <p:animClr clrSpc="rgb" dir="cw">
                                      <p:cBhvr>
                                        <p:cTn id="9" dur="750" fill="hold"/>
                                        <p:tgtEl>
                                          <p:spTgt spid="11"/>
                                        </p:tgtEl>
                                        <p:attrNameLst>
                                          <p:attrName>stroke.color</p:attrName>
                                        </p:attrNameLst>
                                      </p:cBhvr>
                                      <p:to>
                                        <a:srgbClr val="FF0000"/>
                                      </p:to>
                                    </p:animClr>
                                    <p:set>
                                      <p:cBhvr>
                                        <p:cTn id="10" dur="750" fill="hold"/>
                                        <p:tgtEl>
                                          <p:spTgt spid="11"/>
                                        </p:tgtEl>
                                        <p:attrNameLst>
                                          <p:attrName>stroke.on</p:attrName>
                                        </p:attrNameLst>
                                      </p:cBhvr>
                                      <p:to>
                                        <p:strVal val="true"/>
                                      </p:to>
                                    </p:set>
                                  </p:childTnLst>
                                </p:cTn>
                              </p:par>
                              <p:par>
                                <p:cTn id="11" presetID="1" presetClass="emph" presetSubtype="2" fill="hold" nodeType="withEffect">
                                  <p:stCondLst>
                                    <p:cond delay="0"/>
                                  </p:stCondLst>
                                  <p:childTnLst>
                                    <p:animClr clrSpc="rgb" dir="cw">
                                      <p:cBhvr>
                                        <p:cTn id="12" dur="750" fill="hold"/>
                                        <p:tgtEl>
                                          <p:spTgt spid="17"/>
                                        </p:tgtEl>
                                        <p:attrNameLst>
                                          <p:attrName>fillcolor</p:attrName>
                                        </p:attrNameLst>
                                      </p:cBhvr>
                                      <p:to>
                                        <a:srgbClr val="FF0000"/>
                                      </p:to>
                                    </p:animClr>
                                    <p:set>
                                      <p:cBhvr>
                                        <p:cTn id="13" dur="750" fill="hold"/>
                                        <p:tgtEl>
                                          <p:spTgt spid="17"/>
                                        </p:tgtEl>
                                        <p:attrNameLst>
                                          <p:attrName>fill.type</p:attrName>
                                        </p:attrNameLst>
                                      </p:cBhvr>
                                      <p:to>
                                        <p:strVal val="solid"/>
                                      </p:to>
                                    </p:set>
                                    <p:set>
                                      <p:cBhvr>
                                        <p:cTn id="14" dur="750" fill="hold"/>
                                        <p:tgtEl>
                                          <p:spTgt spid="17"/>
                                        </p:tgtEl>
                                        <p:attrNameLst>
                                          <p:attrName>fill.on</p:attrName>
                                        </p:attrNameLst>
                                      </p:cBhvr>
                                      <p:to>
                                        <p:strVal val="true"/>
                                      </p:to>
                                    </p:set>
                                  </p:childTnLst>
                                </p:cTn>
                              </p:par>
                              <p:par>
                                <p:cTn id="15" presetID="10" presetClass="entr" presetSubtype="0"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750"/>
                                        <p:tgtEl>
                                          <p:spTgt spid="3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xit" presetSubtype="0" fill="hold" grpId="1" nodeType="clickEffect">
                                  <p:stCondLst>
                                    <p:cond delay="0"/>
                                  </p:stCondLst>
                                  <p:childTnLst>
                                    <p:set>
                                      <p:cBhvr>
                                        <p:cTn id="21" dur="1" fill="hold">
                                          <p:stCondLst>
                                            <p:cond delay="0"/>
                                          </p:stCondLst>
                                        </p:cTn>
                                        <p:tgtEl>
                                          <p:spTgt spid="22"/>
                                        </p:tgtEl>
                                        <p:attrNameLst>
                                          <p:attrName>style.visibility</p:attrName>
                                        </p:attrNameLst>
                                      </p:cBhvr>
                                      <p:to>
                                        <p:strVal val="hidden"/>
                                      </p:to>
                                    </p:set>
                                  </p:childTnLst>
                                </p:cTn>
                              </p:par>
                              <p:par>
                                <p:cTn id="22" presetID="10" presetClass="entr" presetSubtype="0"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par>
                                <p:cTn id="25" presetID="7" presetClass="emph" presetSubtype="2" fill="hold" nodeType="withEffect">
                                  <p:stCondLst>
                                    <p:cond delay="0"/>
                                  </p:stCondLst>
                                  <p:childTnLst>
                                    <p:animClr clrSpc="rgb" dir="cw">
                                      <p:cBhvr>
                                        <p:cTn id="26" dur="500" fill="hold"/>
                                        <p:tgtEl>
                                          <p:spTgt spid="11"/>
                                        </p:tgtEl>
                                        <p:attrNameLst>
                                          <p:attrName>stroke.color</p:attrName>
                                        </p:attrNameLst>
                                      </p:cBhvr>
                                      <p:to>
                                        <a:srgbClr val="595959"/>
                                      </p:to>
                                    </p:animClr>
                                    <p:set>
                                      <p:cBhvr>
                                        <p:cTn id="27" dur="500" fill="hold"/>
                                        <p:tgtEl>
                                          <p:spTgt spid="11"/>
                                        </p:tgtEl>
                                        <p:attrNameLst>
                                          <p:attrName>stroke.on</p:attrName>
                                        </p:attrNameLst>
                                      </p:cBhvr>
                                      <p:to>
                                        <p:strVal val="true"/>
                                      </p:to>
                                    </p:set>
                                  </p:childTnLst>
                                </p:cTn>
                              </p:par>
                              <p:par>
                                <p:cTn id="28" presetID="1" presetClass="emph" presetSubtype="2" fill="hold" nodeType="withEffect">
                                  <p:stCondLst>
                                    <p:cond delay="0"/>
                                  </p:stCondLst>
                                  <p:childTnLst>
                                    <p:animClr clrSpc="rgb" dir="cw">
                                      <p:cBhvr>
                                        <p:cTn id="29" dur="500" fill="hold"/>
                                        <p:tgtEl>
                                          <p:spTgt spid="17"/>
                                        </p:tgtEl>
                                        <p:attrNameLst>
                                          <p:attrName>fillcolor</p:attrName>
                                        </p:attrNameLst>
                                      </p:cBhvr>
                                      <p:to>
                                        <a:srgbClr val="FFFFFF"/>
                                      </p:to>
                                    </p:animClr>
                                    <p:set>
                                      <p:cBhvr>
                                        <p:cTn id="30" dur="500" fill="hold"/>
                                        <p:tgtEl>
                                          <p:spTgt spid="17"/>
                                        </p:tgtEl>
                                        <p:attrNameLst>
                                          <p:attrName>fill.type</p:attrName>
                                        </p:attrNameLst>
                                      </p:cBhvr>
                                      <p:to>
                                        <p:strVal val="solid"/>
                                      </p:to>
                                    </p:set>
                                    <p:set>
                                      <p:cBhvr>
                                        <p:cTn id="31" dur="500" fill="hold"/>
                                        <p:tgtEl>
                                          <p:spTgt spid="17"/>
                                        </p:tgtEl>
                                        <p:attrNameLst>
                                          <p:attrName>fill.on</p:attrName>
                                        </p:attrNameLst>
                                      </p:cBhvr>
                                      <p:to>
                                        <p:strVal val="true"/>
                                      </p:to>
                                    </p:set>
                                  </p:childTnLst>
                                </p:cTn>
                              </p:par>
                              <p:par>
                                <p:cTn id="32" presetID="1" presetClass="exit" presetSubtype="0" fill="hold" grpId="1" nodeType="withEffect">
                                  <p:stCondLst>
                                    <p:cond delay="0"/>
                                  </p:stCondLst>
                                  <p:childTnLst>
                                    <p:set>
                                      <p:cBhvr>
                                        <p:cTn id="33" dur="1" fill="hold">
                                          <p:stCondLst>
                                            <p:cond delay="0"/>
                                          </p:stCondLst>
                                        </p:cTn>
                                        <p:tgtEl>
                                          <p:spTgt spid="35"/>
                                        </p:tgtEl>
                                        <p:attrNameLst>
                                          <p:attrName>style.visibility</p:attrName>
                                        </p:attrNameLst>
                                      </p:cBhvr>
                                      <p:to>
                                        <p:strVal val="hidden"/>
                                      </p:to>
                                    </p:set>
                                  </p:childTnLst>
                                </p:cTn>
                              </p:par>
                              <p:par>
                                <p:cTn id="34" presetID="10" presetClass="entr" presetSubtype="0" fill="hold" grpId="0" nodeType="withEffect">
                                  <p:stCondLst>
                                    <p:cond delay="250"/>
                                  </p:stCondLst>
                                  <p:childTnLst>
                                    <p:set>
                                      <p:cBhvr>
                                        <p:cTn id="35" dur="1" fill="hold">
                                          <p:stCondLst>
                                            <p:cond delay="0"/>
                                          </p:stCondLst>
                                        </p:cTn>
                                        <p:tgtEl>
                                          <p:spTgt spid="28"/>
                                        </p:tgtEl>
                                        <p:attrNameLst>
                                          <p:attrName>style.visibility</p:attrName>
                                        </p:attrNameLst>
                                      </p:cBhvr>
                                      <p:to>
                                        <p:strVal val="visible"/>
                                      </p:to>
                                    </p:set>
                                    <p:animEffect transition="in" filter="fade">
                                      <p:cBhvr>
                                        <p:cTn id="36" dur="250"/>
                                        <p:tgtEl>
                                          <p:spTgt spid="28"/>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28"/>
                                        </p:tgtEl>
                                        <p:attrNameLst>
                                          <p:attrName>style.visibility</p:attrName>
                                        </p:attrNameLst>
                                      </p:cBhvr>
                                      <p:to>
                                        <p:strVal val="hidden"/>
                                      </p:to>
                                    </p:set>
                                  </p:childTnLst>
                                </p:cTn>
                              </p:par>
                              <p:par>
                                <p:cTn id="41" presetID="1" presetClass="entr" presetSubtype="0" fill="hold" grpId="2" nodeType="with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par>
                                <p:cTn id="43" presetID="1" presetClass="exit" presetSubtype="0" fill="hold" grpId="1" nodeType="withEffect">
                                  <p:stCondLst>
                                    <p:cond delay="0"/>
                                  </p:stCondLst>
                                  <p:childTnLst>
                                    <p:set>
                                      <p:cBhvr>
                                        <p:cTn id="44" dur="1" fill="hold">
                                          <p:stCondLst>
                                            <p:cond delay="0"/>
                                          </p:stCondLst>
                                        </p:cTn>
                                        <p:tgtEl>
                                          <p:spTgt spid="21"/>
                                        </p:tgtEl>
                                        <p:attrNameLst>
                                          <p:attrName>style.visibility</p:attrName>
                                        </p:attrNameLst>
                                      </p:cBhvr>
                                      <p:to>
                                        <p:strVal val="hidden"/>
                                      </p:to>
                                    </p:set>
                                  </p:childTnLst>
                                </p:cTn>
                              </p:par>
                              <p:par>
                                <p:cTn id="45" presetID="7" presetClass="emph" presetSubtype="2" fill="hold" nodeType="withEffect">
                                  <p:stCondLst>
                                    <p:cond delay="0"/>
                                  </p:stCondLst>
                                  <p:childTnLst>
                                    <p:animClr clrSpc="rgb" dir="cw">
                                      <p:cBhvr>
                                        <p:cTn id="46" dur="10" fill="hold"/>
                                        <p:tgtEl>
                                          <p:spTgt spid="11"/>
                                        </p:tgtEl>
                                        <p:attrNameLst>
                                          <p:attrName>stroke.color</p:attrName>
                                        </p:attrNameLst>
                                      </p:cBhvr>
                                      <p:to>
                                        <a:srgbClr val="FF0000"/>
                                      </p:to>
                                    </p:animClr>
                                    <p:set>
                                      <p:cBhvr>
                                        <p:cTn id="47" dur="10" fill="hold"/>
                                        <p:tgtEl>
                                          <p:spTgt spid="11"/>
                                        </p:tgtEl>
                                        <p:attrNameLst>
                                          <p:attrName>stroke.on</p:attrName>
                                        </p:attrNameLst>
                                      </p:cBhvr>
                                      <p:to>
                                        <p:strVal val="true"/>
                                      </p:to>
                                    </p:set>
                                  </p:childTnLst>
                                </p:cTn>
                              </p:par>
                              <p:par>
                                <p:cTn id="48" presetID="1" presetClass="emph" presetSubtype="2" fill="hold" nodeType="withEffect">
                                  <p:stCondLst>
                                    <p:cond delay="0"/>
                                  </p:stCondLst>
                                  <p:childTnLst>
                                    <p:animClr clrSpc="rgb" dir="cw">
                                      <p:cBhvr>
                                        <p:cTn id="49" dur="10" fill="hold"/>
                                        <p:tgtEl>
                                          <p:spTgt spid="17"/>
                                        </p:tgtEl>
                                        <p:attrNameLst>
                                          <p:attrName>fillcolor</p:attrName>
                                        </p:attrNameLst>
                                      </p:cBhvr>
                                      <p:to>
                                        <a:srgbClr val="FF0000"/>
                                      </p:to>
                                    </p:animClr>
                                    <p:set>
                                      <p:cBhvr>
                                        <p:cTn id="50" dur="10" fill="hold"/>
                                        <p:tgtEl>
                                          <p:spTgt spid="17"/>
                                        </p:tgtEl>
                                        <p:attrNameLst>
                                          <p:attrName>fill.type</p:attrName>
                                        </p:attrNameLst>
                                      </p:cBhvr>
                                      <p:to>
                                        <p:strVal val="solid"/>
                                      </p:to>
                                    </p:set>
                                    <p:set>
                                      <p:cBhvr>
                                        <p:cTn id="51" dur="10" fill="hold"/>
                                        <p:tgtEl>
                                          <p:spTgt spid="17"/>
                                        </p:tgtEl>
                                        <p:attrNameLst>
                                          <p:attrName>fill.on</p:attrName>
                                        </p:attrNameLst>
                                      </p:cBhvr>
                                      <p:to>
                                        <p:strVal val="true"/>
                                      </p:to>
                                    </p:set>
                                  </p:childTnLst>
                                </p:cTn>
                              </p:par>
                              <p:par>
                                <p:cTn id="52" presetID="1" presetClass="exit" presetSubtype="0" fill="hold" grpId="3" nodeType="withEffect">
                                  <p:stCondLst>
                                    <p:cond delay="500"/>
                                  </p:stCondLst>
                                  <p:childTnLst>
                                    <p:set>
                                      <p:cBhvr>
                                        <p:cTn id="53" dur="1" fill="hold">
                                          <p:stCondLst>
                                            <p:cond delay="0"/>
                                          </p:stCondLst>
                                        </p:cTn>
                                        <p:tgtEl>
                                          <p:spTgt spid="22"/>
                                        </p:tgtEl>
                                        <p:attrNameLst>
                                          <p:attrName>style.visibility</p:attrName>
                                        </p:attrNameLst>
                                      </p:cBhvr>
                                      <p:to>
                                        <p:strVal val="hidden"/>
                                      </p:to>
                                    </p:set>
                                  </p:childTnLst>
                                </p:cTn>
                              </p:par>
                              <p:par>
                                <p:cTn id="54" presetID="1" presetClass="entr" presetSubtype="0" fill="hold" grpId="2" nodeType="withEffect">
                                  <p:stCondLst>
                                    <p:cond delay="500"/>
                                  </p:stCondLst>
                                  <p:childTnLst>
                                    <p:set>
                                      <p:cBhvr>
                                        <p:cTn id="55" dur="1" fill="hold">
                                          <p:stCondLst>
                                            <p:cond delay="0"/>
                                          </p:stCondLst>
                                        </p:cTn>
                                        <p:tgtEl>
                                          <p:spTgt spid="21"/>
                                        </p:tgtEl>
                                        <p:attrNameLst>
                                          <p:attrName>style.visibility</p:attrName>
                                        </p:attrNameLst>
                                      </p:cBhvr>
                                      <p:to>
                                        <p:strVal val="visible"/>
                                      </p:to>
                                    </p:set>
                                  </p:childTnLst>
                                </p:cTn>
                              </p:par>
                              <p:par>
                                <p:cTn id="56" presetID="7" presetClass="emph" presetSubtype="2" fill="hold" nodeType="withEffect">
                                  <p:stCondLst>
                                    <p:cond delay="500"/>
                                  </p:stCondLst>
                                  <p:childTnLst>
                                    <p:animClr clrSpc="rgb" dir="cw">
                                      <p:cBhvr>
                                        <p:cTn id="57" dur="10" fill="hold"/>
                                        <p:tgtEl>
                                          <p:spTgt spid="11"/>
                                        </p:tgtEl>
                                        <p:attrNameLst>
                                          <p:attrName>stroke.color</p:attrName>
                                        </p:attrNameLst>
                                      </p:cBhvr>
                                      <p:to>
                                        <a:srgbClr val="595959"/>
                                      </p:to>
                                    </p:animClr>
                                    <p:set>
                                      <p:cBhvr>
                                        <p:cTn id="58" dur="10" fill="hold"/>
                                        <p:tgtEl>
                                          <p:spTgt spid="11"/>
                                        </p:tgtEl>
                                        <p:attrNameLst>
                                          <p:attrName>stroke.on</p:attrName>
                                        </p:attrNameLst>
                                      </p:cBhvr>
                                      <p:to>
                                        <p:strVal val="true"/>
                                      </p:to>
                                    </p:set>
                                  </p:childTnLst>
                                </p:cTn>
                              </p:par>
                              <p:par>
                                <p:cTn id="59" presetID="1" presetClass="emph" presetSubtype="2" fill="hold" nodeType="withEffect">
                                  <p:stCondLst>
                                    <p:cond delay="500"/>
                                  </p:stCondLst>
                                  <p:childTnLst>
                                    <p:animClr clrSpc="rgb" dir="cw">
                                      <p:cBhvr>
                                        <p:cTn id="60" dur="10" fill="hold"/>
                                        <p:tgtEl>
                                          <p:spTgt spid="17"/>
                                        </p:tgtEl>
                                        <p:attrNameLst>
                                          <p:attrName>fillcolor</p:attrName>
                                        </p:attrNameLst>
                                      </p:cBhvr>
                                      <p:to>
                                        <a:srgbClr val="FFFFFF"/>
                                      </p:to>
                                    </p:animClr>
                                    <p:set>
                                      <p:cBhvr>
                                        <p:cTn id="61" dur="10" fill="hold"/>
                                        <p:tgtEl>
                                          <p:spTgt spid="17"/>
                                        </p:tgtEl>
                                        <p:attrNameLst>
                                          <p:attrName>fill.type</p:attrName>
                                        </p:attrNameLst>
                                      </p:cBhvr>
                                      <p:to>
                                        <p:strVal val="solid"/>
                                      </p:to>
                                    </p:set>
                                    <p:set>
                                      <p:cBhvr>
                                        <p:cTn id="62" dur="10" fill="hold"/>
                                        <p:tgtEl>
                                          <p:spTgt spid="17"/>
                                        </p:tgtEl>
                                        <p:attrNameLst>
                                          <p:attrName>fill.on</p:attrName>
                                        </p:attrNameLst>
                                      </p:cBhvr>
                                      <p:to>
                                        <p:strVal val="true"/>
                                      </p:to>
                                    </p:set>
                                  </p:childTnLst>
                                </p:cTn>
                              </p:par>
                              <p:par>
                                <p:cTn id="63" presetID="1" presetClass="entr" presetSubtype="0" fill="hold" grpId="9" nodeType="withEffect">
                                  <p:stCondLst>
                                    <p:cond delay="1000"/>
                                  </p:stCondLst>
                                  <p:childTnLst>
                                    <p:set>
                                      <p:cBhvr>
                                        <p:cTn id="64" dur="1" fill="hold">
                                          <p:stCondLst>
                                            <p:cond delay="0"/>
                                          </p:stCondLst>
                                        </p:cTn>
                                        <p:tgtEl>
                                          <p:spTgt spid="22"/>
                                        </p:tgtEl>
                                        <p:attrNameLst>
                                          <p:attrName>style.visibility</p:attrName>
                                        </p:attrNameLst>
                                      </p:cBhvr>
                                      <p:to>
                                        <p:strVal val="visible"/>
                                      </p:to>
                                    </p:set>
                                  </p:childTnLst>
                                </p:cTn>
                              </p:par>
                              <p:par>
                                <p:cTn id="65" presetID="1" presetClass="exit" presetSubtype="0" fill="hold" grpId="3" nodeType="withEffect">
                                  <p:stCondLst>
                                    <p:cond delay="1000"/>
                                  </p:stCondLst>
                                  <p:childTnLst>
                                    <p:set>
                                      <p:cBhvr>
                                        <p:cTn id="66" dur="1" fill="hold">
                                          <p:stCondLst>
                                            <p:cond delay="0"/>
                                          </p:stCondLst>
                                        </p:cTn>
                                        <p:tgtEl>
                                          <p:spTgt spid="21"/>
                                        </p:tgtEl>
                                        <p:attrNameLst>
                                          <p:attrName>style.visibility</p:attrName>
                                        </p:attrNameLst>
                                      </p:cBhvr>
                                      <p:to>
                                        <p:strVal val="hidden"/>
                                      </p:to>
                                    </p:set>
                                  </p:childTnLst>
                                </p:cTn>
                              </p:par>
                              <p:par>
                                <p:cTn id="67" presetID="7" presetClass="emph" presetSubtype="2" fill="hold" nodeType="withEffect">
                                  <p:stCondLst>
                                    <p:cond delay="1000"/>
                                  </p:stCondLst>
                                  <p:childTnLst>
                                    <p:animClr clrSpc="rgb" dir="cw">
                                      <p:cBhvr>
                                        <p:cTn id="68" dur="10" fill="hold"/>
                                        <p:tgtEl>
                                          <p:spTgt spid="11"/>
                                        </p:tgtEl>
                                        <p:attrNameLst>
                                          <p:attrName>stroke.color</p:attrName>
                                        </p:attrNameLst>
                                      </p:cBhvr>
                                      <p:to>
                                        <a:srgbClr val="FF0000"/>
                                      </p:to>
                                    </p:animClr>
                                    <p:set>
                                      <p:cBhvr>
                                        <p:cTn id="69" dur="10" fill="hold"/>
                                        <p:tgtEl>
                                          <p:spTgt spid="11"/>
                                        </p:tgtEl>
                                        <p:attrNameLst>
                                          <p:attrName>stroke.on</p:attrName>
                                        </p:attrNameLst>
                                      </p:cBhvr>
                                      <p:to>
                                        <p:strVal val="true"/>
                                      </p:to>
                                    </p:set>
                                  </p:childTnLst>
                                </p:cTn>
                              </p:par>
                              <p:par>
                                <p:cTn id="70" presetID="1" presetClass="emph" presetSubtype="2" fill="hold" nodeType="withEffect">
                                  <p:stCondLst>
                                    <p:cond delay="1000"/>
                                  </p:stCondLst>
                                  <p:childTnLst>
                                    <p:animClr clrSpc="rgb" dir="cw">
                                      <p:cBhvr>
                                        <p:cTn id="71" dur="10" fill="hold"/>
                                        <p:tgtEl>
                                          <p:spTgt spid="17"/>
                                        </p:tgtEl>
                                        <p:attrNameLst>
                                          <p:attrName>fillcolor</p:attrName>
                                        </p:attrNameLst>
                                      </p:cBhvr>
                                      <p:to>
                                        <a:srgbClr val="FF0000"/>
                                      </p:to>
                                    </p:animClr>
                                    <p:set>
                                      <p:cBhvr>
                                        <p:cTn id="72" dur="10" fill="hold"/>
                                        <p:tgtEl>
                                          <p:spTgt spid="17"/>
                                        </p:tgtEl>
                                        <p:attrNameLst>
                                          <p:attrName>fill.type</p:attrName>
                                        </p:attrNameLst>
                                      </p:cBhvr>
                                      <p:to>
                                        <p:strVal val="solid"/>
                                      </p:to>
                                    </p:set>
                                    <p:set>
                                      <p:cBhvr>
                                        <p:cTn id="73" dur="10" fill="hold"/>
                                        <p:tgtEl>
                                          <p:spTgt spid="17"/>
                                        </p:tgtEl>
                                        <p:attrNameLst>
                                          <p:attrName>fill.on</p:attrName>
                                        </p:attrNameLst>
                                      </p:cBhvr>
                                      <p:to>
                                        <p:strVal val="true"/>
                                      </p:to>
                                    </p:set>
                                  </p:childTnLst>
                                </p:cTn>
                              </p:par>
                              <p:par>
                                <p:cTn id="74" presetID="1" presetClass="exit" presetSubtype="0" fill="hold" grpId="4" nodeType="withEffect">
                                  <p:stCondLst>
                                    <p:cond delay="1500"/>
                                  </p:stCondLst>
                                  <p:childTnLst>
                                    <p:set>
                                      <p:cBhvr>
                                        <p:cTn id="75" dur="1" fill="hold">
                                          <p:stCondLst>
                                            <p:cond delay="0"/>
                                          </p:stCondLst>
                                        </p:cTn>
                                        <p:tgtEl>
                                          <p:spTgt spid="22"/>
                                        </p:tgtEl>
                                        <p:attrNameLst>
                                          <p:attrName>style.visibility</p:attrName>
                                        </p:attrNameLst>
                                      </p:cBhvr>
                                      <p:to>
                                        <p:strVal val="hidden"/>
                                      </p:to>
                                    </p:set>
                                  </p:childTnLst>
                                </p:cTn>
                              </p:par>
                              <p:par>
                                <p:cTn id="76" presetID="1" presetClass="entr" presetSubtype="0" fill="hold" grpId="4" nodeType="withEffect">
                                  <p:stCondLst>
                                    <p:cond delay="1500"/>
                                  </p:stCondLst>
                                  <p:childTnLst>
                                    <p:set>
                                      <p:cBhvr>
                                        <p:cTn id="77" dur="1" fill="hold">
                                          <p:stCondLst>
                                            <p:cond delay="0"/>
                                          </p:stCondLst>
                                        </p:cTn>
                                        <p:tgtEl>
                                          <p:spTgt spid="21"/>
                                        </p:tgtEl>
                                        <p:attrNameLst>
                                          <p:attrName>style.visibility</p:attrName>
                                        </p:attrNameLst>
                                      </p:cBhvr>
                                      <p:to>
                                        <p:strVal val="visible"/>
                                      </p:to>
                                    </p:set>
                                  </p:childTnLst>
                                </p:cTn>
                              </p:par>
                              <p:par>
                                <p:cTn id="78" presetID="7" presetClass="emph" presetSubtype="2" fill="hold" nodeType="withEffect">
                                  <p:stCondLst>
                                    <p:cond delay="1500"/>
                                  </p:stCondLst>
                                  <p:childTnLst>
                                    <p:animClr clrSpc="rgb" dir="cw">
                                      <p:cBhvr>
                                        <p:cTn id="79" dur="10" fill="hold"/>
                                        <p:tgtEl>
                                          <p:spTgt spid="11"/>
                                        </p:tgtEl>
                                        <p:attrNameLst>
                                          <p:attrName>stroke.color</p:attrName>
                                        </p:attrNameLst>
                                      </p:cBhvr>
                                      <p:to>
                                        <a:srgbClr val="595959"/>
                                      </p:to>
                                    </p:animClr>
                                    <p:set>
                                      <p:cBhvr>
                                        <p:cTn id="80" dur="10" fill="hold"/>
                                        <p:tgtEl>
                                          <p:spTgt spid="11"/>
                                        </p:tgtEl>
                                        <p:attrNameLst>
                                          <p:attrName>stroke.on</p:attrName>
                                        </p:attrNameLst>
                                      </p:cBhvr>
                                      <p:to>
                                        <p:strVal val="true"/>
                                      </p:to>
                                    </p:set>
                                  </p:childTnLst>
                                </p:cTn>
                              </p:par>
                              <p:par>
                                <p:cTn id="81" presetID="1" presetClass="emph" presetSubtype="2" fill="hold" nodeType="withEffect">
                                  <p:stCondLst>
                                    <p:cond delay="1500"/>
                                  </p:stCondLst>
                                  <p:childTnLst>
                                    <p:animClr clrSpc="rgb" dir="cw">
                                      <p:cBhvr>
                                        <p:cTn id="82" dur="10" fill="hold"/>
                                        <p:tgtEl>
                                          <p:spTgt spid="17"/>
                                        </p:tgtEl>
                                        <p:attrNameLst>
                                          <p:attrName>fillcolor</p:attrName>
                                        </p:attrNameLst>
                                      </p:cBhvr>
                                      <p:to>
                                        <a:srgbClr val="FFFFFF"/>
                                      </p:to>
                                    </p:animClr>
                                    <p:set>
                                      <p:cBhvr>
                                        <p:cTn id="83" dur="10" fill="hold"/>
                                        <p:tgtEl>
                                          <p:spTgt spid="17"/>
                                        </p:tgtEl>
                                        <p:attrNameLst>
                                          <p:attrName>fill.type</p:attrName>
                                        </p:attrNameLst>
                                      </p:cBhvr>
                                      <p:to>
                                        <p:strVal val="solid"/>
                                      </p:to>
                                    </p:set>
                                    <p:set>
                                      <p:cBhvr>
                                        <p:cTn id="84" dur="10" fill="hold"/>
                                        <p:tgtEl>
                                          <p:spTgt spid="17"/>
                                        </p:tgtEl>
                                        <p:attrNameLst>
                                          <p:attrName>fill.on</p:attrName>
                                        </p:attrNameLst>
                                      </p:cBhvr>
                                      <p:to>
                                        <p:strVal val="true"/>
                                      </p:to>
                                    </p:set>
                                  </p:childTnLst>
                                </p:cTn>
                              </p:par>
                              <p:par>
                                <p:cTn id="85" presetID="1" presetClass="entr" presetSubtype="0" fill="hold" grpId="5" nodeType="withEffect">
                                  <p:stCondLst>
                                    <p:cond delay="2000"/>
                                  </p:stCondLst>
                                  <p:childTnLst>
                                    <p:set>
                                      <p:cBhvr>
                                        <p:cTn id="86" dur="1" fill="hold">
                                          <p:stCondLst>
                                            <p:cond delay="0"/>
                                          </p:stCondLst>
                                        </p:cTn>
                                        <p:tgtEl>
                                          <p:spTgt spid="22"/>
                                        </p:tgtEl>
                                        <p:attrNameLst>
                                          <p:attrName>style.visibility</p:attrName>
                                        </p:attrNameLst>
                                      </p:cBhvr>
                                      <p:to>
                                        <p:strVal val="visible"/>
                                      </p:to>
                                    </p:set>
                                  </p:childTnLst>
                                </p:cTn>
                              </p:par>
                              <p:par>
                                <p:cTn id="87" presetID="1" presetClass="exit" presetSubtype="0" fill="hold" grpId="5" nodeType="withEffect">
                                  <p:stCondLst>
                                    <p:cond delay="2000"/>
                                  </p:stCondLst>
                                  <p:childTnLst>
                                    <p:set>
                                      <p:cBhvr>
                                        <p:cTn id="88" dur="1" fill="hold">
                                          <p:stCondLst>
                                            <p:cond delay="0"/>
                                          </p:stCondLst>
                                        </p:cTn>
                                        <p:tgtEl>
                                          <p:spTgt spid="21"/>
                                        </p:tgtEl>
                                        <p:attrNameLst>
                                          <p:attrName>style.visibility</p:attrName>
                                        </p:attrNameLst>
                                      </p:cBhvr>
                                      <p:to>
                                        <p:strVal val="hidden"/>
                                      </p:to>
                                    </p:set>
                                  </p:childTnLst>
                                </p:cTn>
                              </p:par>
                              <p:par>
                                <p:cTn id="89" presetID="7" presetClass="emph" presetSubtype="2" fill="hold" nodeType="withEffect">
                                  <p:stCondLst>
                                    <p:cond delay="2000"/>
                                  </p:stCondLst>
                                  <p:childTnLst>
                                    <p:animClr clrSpc="rgb" dir="cw">
                                      <p:cBhvr>
                                        <p:cTn id="90" dur="10" fill="hold"/>
                                        <p:tgtEl>
                                          <p:spTgt spid="11"/>
                                        </p:tgtEl>
                                        <p:attrNameLst>
                                          <p:attrName>stroke.color</p:attrName>
                                        </p:attrNameLst>
                                      </p:cBhvr>
                                      <p:to>
                                        <a:srgbClr val="FF0000"/>
                                      </p:to>
                                    </p:animClr>
                                    <p:set>
                                      <p:cBhvr>
                                        <p:cTn id="91" dur="10" fill="hold"/>
                                        <p:tgtEl>
                                          <p:spTgt spid="11"/>
                                        </p:tgtEl>
                                        <p:attrNameLst>
                                          <p:attrName>stroke.on</p:attrName>
                                        </p:attrNameLst>
                                      </p:cBhvr>
                                      <p:to>
                                        <p:strVal val="true"/>
                                      </p:to>
                                    </p:set>
                                  </p:childTnLst>
                                </p:cTn>
                              </p:par>
                              <p:par>
                                <p:cTn id="92" presetID="1" presetClass="emph" presetSubtype="2" fill="hold" nodeType="withEffect">
                                  <p:stCondLst>
                                    <p:cond delay="2000"/>
                                  </p:stCondLst>
                                  <p:childTnLst>
                                    <p:animClr clrSpc="rgb" dir="cw">
                                      <p:cBhvr>
                                        <p:cTn id="93" dur="10" fill="hold"/>
                                        <p:tgtEl>
                                          <p:spTgt spid="17"/>
                                        </p:tgtEl>
                                        <p:attrNameLst>
                                          <p:attrName>fillcolor</p:attrName>
                                        </p:attrNameLst>
                                      </p:cBhvr>
                                      <p:to>
                                        <a:srgbClr val="FF0000"/>
                                      </p:to>
                                    </p:animClr>
                                    <p:set>
                                      <p:cBhvr>
                                        <p:cTn id="94" dur="10" fill="hold"/>
                                        <p:tgtEl>
                                          <p:spTgt spid="17"/>
                                        </p:tgtEl>
                                        <p:attrNameLst>
                                          <p:attrName>fill.type</p:attrName>
                                        </p:attrNameLst>
                                      </p:cBhvr>
                                      <p:to>
                                        <p:strVal val="solid"/>
                                      </p:to>
                                    </p:set>
                                    <p:set>
                                      <p:cBhvr>
                                        <p:cTn id="95" dur="10" fill="hold"/>
                                        <p:tgtEl>
                                          <p:spTgt spid="17"/>
                                        </p:tgtEl>
                                        <p:attrNameLst>
                                          <p:attrName>fill.on</p:attrName>
                                        </p:attrNameLst>
                                      </p:cBhvr>
                                      <p:to>
                                        <p:strVal val="true"/>
                                      </p:to>
                                    </p:set>
                                  </p:childTnLst>
                                </p:cTn>
                              </p:par>
                              <p:par>
                                <p:cTn id="96" presetID="1" presetClass="exit" presetSubtype="0" fill="hold" grpId="6" nodeType="withEffect">
                                  <p:stCondLst>
                                    <p:cond delay="2500"/>
                                  </p:stCondLst>
                                  <p:childTnLst>
                                    <p:set>
                                      <p:cBhvr>
                                        <p:cTn id="97" dur="1" fill="hold">
                                          <p:stCondLst>
                                            <p:cond delay="0"/>
                                          </p:stCondLst>
                                        </p:cTn>
                                        <p:tgtEl>
                                          <p:spTgt spid="22"/>
                                        </p:tgtEl>
                                        <p:attrNameLst>
                                          <p:attrName>style.visibility</p:attrName>
                                        </p:attrNameLst>
                                      </p:cBhvr>
                                      <p:to>
                                        <p:strVal val="hidden"/>
                                      </p:to>
                                    </p:set>
                                  </p:childTnLst>
                                </p:cTn>
                              </p:par>
                              <p:par>
                                <p:cTn id="98" presetID="1" presetClass="entr" presetSubtype="0" fill="hold" grpId="6" nodeType="withEffect">
                                  <p:stCondLst>
                                    <p:cond delay="2500"/>
                                  </p:stCondLst>
                                  <p:childTnLst>
                                    <p:set>
                                      <p:cBhvr>
                                        <p:cTn id="99" dur="1" fill="hold">
                                          <p:stCondLst>
                                            <p:cond delay="0"/>
                                          </p:stCondLst>
                                        </p:cTn>
                                        <p:tgtEl>
                                          <p:spTgt spid="21"/>
                                        </p:tgtEl>
                                        <p:attrNameLst>
                                          <p:attrName>style.visibility</p:attrName>
                                        </p:attrNameLst>
                                      </p:cBhvr>
                                      <p:to>
                                        <p:strVal val="visible"/>
                                      </p:to>
                                    </p:set>
                                  </p:childTnLst>
                                </p:cTn>
                              </p:par>
                              <p:par>
                                <p:cTn id="100" presetID="7" presetClass="emph" presetSubtype="2" fill="hold" nodeType="withEffect">
                                  <p:stCondLst>
                                    <p:cond delay="2500"/>
                                  </p:stCondLst>
                                  <p:childTnLst>
                                    <p:animClr clrSpc="rgb" dir="cw">
                                      <p:cBhvr>
                                        <p:cTn id="101" dur="10" fill="hold"/>
                                        <p:tgtEl>
                                          <p:spTgt spid="11"/>
                                        </p:tgtEl>
                                        <p:attrNameLst>
                                          <p:attrName>stroke.color</p:attrName>
                                        </p:attrNameLst>
                                      </p:cBhvr>
                                      <p:to>
                                        <a:srgbClr val="595959"/>
                                      </p:to>
                                    </p:animClr>
                                    <p:set>
                                      <p:cBhvr>
                                        <p:cTn id="102" dur="10" fill="hold"/>
                                        <p:tgtEl>
                                          <p:spTgt spid="11"/>
                                        </p:tgtEl>
                                        <p:attrNameLst>
                                          <p:attrName>stroke.on</p:attrName>
                                        </p:attrNameLst>
                                      </p:cBhvr>
                                      <p:to>
                                        <p:strVal val="true"/>
                                      </p:to>
                                    </p:set>
                                  </p:childTnLst>
                                </p:cTn>
                              </p:par>
                              <p:par>
                                <p:cTn id="103" presetID="1" presetClass="emph" presetSubtype="2" fill="hold" nodeType="withEffect">
                                  <p:stCondLst>
                                    <p:cond delay="2500"/>
                                  </p:stCondLst>
                                  <p:childTnLst>
                                    <p:animClr clrSpc="rgb" dir="cw">
                                      <p:cBhvr>
                                        <p:cTn id="104" dur="10" fill="hold"/>
                                        <p:tgtEl>
                                          <p:spTgt spid="17"/>
                                        </p:tgtEl>
                                        <p:attrNameLst>
                                          <p:attrName>fillcolor</p:attrName>
                                        </p:attrNameLst>
                                      </p:cBhvr>
                                      <p:to>
                                        <a:srgbClr val="FFFFFF"/>
                                      </p:to>
                                    </p:animClr>
                                    <p:set>
                                      <p:cBhvr>
                                        <p:cTn id="105" dur="10" fill="hold"/>
                                        <p:tgtEl>
                                          <p:spTgt spid="17"/>
                                        </p:tgtEl>
                                        <p:attrNameLst>
                                          <p:attrName>fill.type</p:attrName>
                                        </p:attrNameLst>
                                      </p:cBhvr>
                                      <p:to>
                                        <p:strVal val="solid"/>
                                      </p:to>
                                    </p:set>
                                    <p:set>
                                      <p:cBhvr>
                                        <p:cTn id="106" dur="10" fill="hold"/>
                                        <p:tgtEl>
                                          <p:spTgt spid="17"/>
                                        </p:tgtEl>
                                        <p:attrNameLst>
                                          <p:attrName>fill.on</p:attrName>
                                        </p:attrNameLst>
                                      </p:cBhvr>
                                      <p:to>
                                        <p:strVal val="true"/>
                                      </p:to>
                                    </p:set>
                                  </p:childTnLst>
                                </p:cTn>
                              </p:par>
                              <p:par>
                                <p:cTn id="107" presetID="1" presetClass="entr" presetSubtype="0" fill="hold" grpId="7" nodeType="withEffect">
                                  <p:stCondLst>
                                    <p:cond delay="3000"/>
                                  </p:stCondLst>
                                  <p:childTnLst>
                                    <p:set>
                                      <p:cBhvr>
                                        <p:cTn id="108" dur="1" fill="hold">
                                          <p:stCondLst>
                                            <p:cond delay="0"/>
                                          </p:stCondLst>
                                        </p:cTn>
                                        <p:tgtEl>
                                          <p:spTgt spid="22"/>
                                        </p:tgtEl>
                                        <p:attrNameLst>
                                          <p:attrName>style.visibility</p:attrName>
                                        </p:attrNameLst>
                                      </p:cBhvr>
                                      <p:to>
                                        <p:strVal val="visible"/>
                                      </p:to>
                                    </p:set>
                                  </p:childTnLst>
                                </p:cTn>
                              </p:par>
                              <p:par>
                                <p:cTn id="109" presetID="1" presetClass="exit" presetSubtype="0" fill="hold" grpId="7" nodeType="withEffect">
                                  <p:stCondLst>
                                    <p:cond delay="3000"/>
                                  </p:stCondLst>
                                  <p:childTnLst>
                                    <p:set>
                                      <p:cBhvr>
                                        <p:cTn id="110" dur="1" fill="hold">
                                          <p:stCondLst>
                                            <p:cond delay="0"/>
                                          </p:stCondLst>
                                        </p:cTn>
                                        <p:tgtEl>
                                          <p:spTgt spid="21"/>
                                        </p:tgtEl>
                                        <p:attrNameLst>
                                          <p:attrName>style.visibility</p:attrName>
                                        </p:attrNameLst>
                                      </p:cBhvr>
                                      <p:to>
                                        <p:strVal val="hidden"/>
                                      </p:to>
                                    </p:set>
                                  </p:childTnLst>
                                </p:cTn>
                              </p:par>
                              <p:par>
                                <p:cTn id="111" presetID="7" presetClass="emph" presetSubtype="2" fill="hold" nodeType="withEffect">
                                  <p:stCondLst>
                                    <p:cond delay="3000"/>
                                  </p:stCondLst>
                                  <p:childTnLst>
                                    <p:animClr clrSpc="rgb" dir="cw">
                                      <p:cBhvr>
                                        <p:cTn id="112" dur="10" fill="hold"/>
                                        <p:tgtEl>
                                          <p:spTgt spid="11"/>
                                        </p:tgtEl>
                                        <p:attrNameLst>
                                          <p:attrName>stroke.color</p:attrName>
                                        </p:attrNameLst>
                                      </p:cBhvr>
                                      <p:to>
                                        <a:srgbClr val="FF0000"/>
                                      </p:to>
                                    </p:animClr>
                                    <p:set>
                                      <p:cBhvr>
                                        <p:cTn id="113" dur="10" fill="hold"/>
                                        <p:tgtEl>
                                          <p:spTgt spid="11"/>
                                        </p:tgtEl>
                                        <p:attrNameLst>
                                          <p:attrName>stroke.on</p:attrName>
                                        </p:attrNameLst>
                                      </p:cBhvr>
                                      <p:to>
                                        <p:strVal val="true"/>
                                      </p:to>
                                    </p:set>
                                  </p:childTnLst>
                                </p:cTn>
                              </p:par>
                              <p:par>
                                <p:cTn id="114" presetID="1" presetClass="emph" presetSubtype="2" fill="hold" nodeType="withEffect">
                                  <p:stCondLst>
                                    <p:cond delay="3000"/>
                                  </p:stCondLst>
                                  <p:childTnLst>
                                    <p:animClr clrSpc="rgb" dir="cw">
                                      <p:cBhvr>
                                        <p:cTn id="115" dur="10" fill="hold"/>
                                        <p:tgtEl>
                                          <p:spTgt spid="17"/>
                                        </p:tgtEl>
                                        <p:attrNameLst>
                                          <p:attrName>fillcolor</p:attrName>
                                        </p:attrNameLst>
                                      </p:cBhvr>
                                      <p:to>
                                        <a:srgbClr val="FF0000"/>
                                      </p:to>
                                    </p:animClr>
                                    <p:set>
                                      <p:cBhvr>
                                        <p:cTn id="116" dur="10" fill="hold"/>
                                        <p:tgtEl>
                                          <p:spTgt spid="17"/>
                                        </p:tgtEl>
                                        <p:attrNameLst>
                                          <p:attrName>fill.type</p:attrName>
                                        </p:attrNameLst>
                                      </p:cBhvr>
                                      <p:to>
                                        <p:strVal val="solid"/>
                                      </p:to>
                                    </p:set>
                                    <p:set>
                                      <p:cBhvr>
                                        <p:cTn id="117" dur="10" fill="hold"/>
                                        <p:tgtEl>
                                          <p:spTgt spid="17"/>
                                        </p:tgtEl>
                                        <p:attrNameLst>
                                          <p:attrName>fill.on</p:attrName>
                                        </p:attrNameLst>
                                      </p:cBhvr>
                                      <p:to>
                                        <p:strVal val="true"/>
                                      </p:to>
                                    </p:set>
                                  </p:childTnLst>
                                </p:cTn>
                              </p:par>
                              <p:par>
                                <p:cTn id="118" presetID="1" presetClass="exit" presetSubtype="0" fill="hold" grpId="8" nodeType="withEffect">
                                  <p:stCondLst>
                                    <p:cond delay="3500"/>
                                  </p:stCondLst>
                                  <p:childTnLst>
                                    <p:set>
                                      <p:cBhvr>
                                        <p:cTn id="119" dur="1" fill="hold">
                                          <p:stCondLst>
                                            <p:cond delay="0"/>
                                          </p:stCondLst>
                                        </p:cTn>
                                        <p:tgtEl>
                                          <p:spTgt spid="22"/>
                                        </p:tgtEl>
                                        <p:attrNameLst>
                                          <p:attrName>style.visibility</p:attrName>
                                        </p:attrNameLst>
                                      </p:cBhvr>
                                      <p:to>
                                        <p:strVal val="hidden"/>
                                      </p:to>
                                    </p:set>
                                  </p:childTnLst>
                                </p:cTn>
                              </p:par>
                              <p:par>
                                <p:cTn id="120" presetID="1" presetClass="entr" presetSubtype="0" fill="hold" grpId="8" nodeType="withEffect">
                                  <p:stCondLst>
                                    <p:cond delay="3500"/>
                                  </p:stCondLst>
                                  <p:childTnLst>
                                    <p:set>
                                      <p:cBhvr>
                                        <p:cTn id="121" dur="1" fill="hold">
                                          <p:stCondLst>
                                            <p:cond delay="0"/>
                                          </p:stCondLst>
                                        </p:cTn>
                                        <p:tgtEl>
                                          <p:spTgt spid="21"/>
                                        </p:tgtEl>
                                        <p:attrNameLst>
                                          <p:attrName>style.visibility</p:attrName>
                                        </p:attrNameLst>
                                      </p:cBhvr>
                                      <p:to>
                                        <p:strVal val="visible"/>
                                      </p:to>
                                    </p:set>
                                  </p:childTnLst>
                                </p:cTn>
                              </p:par>
                              <p:par>
                                <p:cTn id="122" presetID="7" presetClass="emph" presetSubtype="2" fill="hold" nodeType="withEffect">
                                  <p:stCondLst>
                                    <p:cond delay="3500"/>
                                  </p:stCondLst>
                                  <p:childTnLst>
                                    <p:animClr clrSpc="rgb" dir="cw">
                                      <p:cBhvr>
                                        <p:cTn id="123" dur="10" fill="hold"/>
                                        <p:tgtEl>
                                          <p:spTgt spid="11"/>
                                        </p:tgtEl>
                                        <p:attrNameLst>
                                          <p:attrName>stroke.color</p:attrName>
                                        </p:attrNameLst>
                                      </p:cBhvr>
                                      <p:to>
                                        <a:srgbClr val="595959"/>
                                      </p:to>
                                    </p:animClr>
                                    <p:set>
                                      <p:cBhvr>
                                        <p:cTn id="124" dur="10" fill="hold"/>
                                        <p:tgtEl>
                                          <p:spTgt spid="11"/>
                                        </p:tgtEl>
                                        <p:attrNameLst>
                                          <p:attrName>stroke.on</p:attrName>
                                        </p:attrNameLst>
                                      </p:cBhvr>
                                      <p:to>
                                        <p:strVal val="true"/>
                                      </p:to>
                                    </p:set>
                                  </p:childTnLst>
                                </p:cTn>
                              </p:par>
                              <p:par>
                                <p:cTn id="125" presetID="1" presetClass="emph" presetSubtype="2" fill="hold" nodeType="withEffect">
                                  <p:stCondLst>
                                    <p:cond delay="3500"/>
                                  </p:stCondLst>
                                  <p:childTnLst>
                                    <p:animClr clrSpc="rgb" dir="cw">
                                      <p:cBhvr>
                                        <p:cTn id="126" dur="10" fill="hold"/>
                                        <p:tgtEl>
                                          <p:spTgt spid="17"/>
                                        </p:tgtEl>
                                        <p:attrNameLst>
                                          <p:attrName>fillcolor</p:attrName>
                                        </p:attrNameLst>
                                      </p:cBhvr>
                                      <p:to>
                                        <a:srgbClr val="FFFFFF"/>
                                      </p:to>
                                    </p:animClr>
                                    <p:set>
                                      <p:cBhvr>
                                        <p:cTn id="127" dur="10" fill="hold"/>
                                        <p:tgtEl>
                                          <p:spTgt spid="17"/>
                                        </p:tgtEl>
                                        <p:attrNameLst>
                                          <p:attrName>fill.type</p:attrName>
                                        </p:attrNameLst>
                                      </p:cBhvr>
                                      <p:to>
                                        <p:strVal val="solid"/>
                                      </p:to>
                                    </p:set>
                                    <p:set>
                                      <p:cBhvr>
                                        <p:cTn id="128" dur="10" fill="hold"/>
                                        <p:tgtEl>
                                          <p:spTgt spid="17"/>
                                        </p:tgtEl>
                                        <p:attrNameLst>
                                          <p:attrName>fill.on</p:attrName>
                                        </p:attrNameLst>
                                      </p:cBhvr>
                                      <p:to>
                                        <p:strVal val="true"/>
                                      </p:to>
                                    </p:set>
                                  </p:childTnLst>
                                </p:cTn>
                              </p:par>
                              <p:par>
                                <p:cTn id="129" presetID="1" presetClass="entr" presetSubtype="0" fill="hold" grpId="10" nodeType="withEffect">
                                  <p:stCondLst>
                                    <p:cond delay="4000"/>
                                  </p:stCondLst>
                                  <p:childTnLst>
                                    <p:set>
                                      <p:cBhvr>
                                        <p:cTn id="130" dur="1" fill="hold">
                                          <p:stCondLst>
                                            <p:cond delay="0"/>
                                          </p:stCondLst>
                                        </p:cTn>
                                        <p:tgtEl>
                                          <p:spTgt spid="22"/>
                                        </p:tgtEl>
                                        <p:attrNameLst>
                                          <p:attrName>style.visibility</p:attrName>
                                        </p:attrNameLst>
                                      </p:cBhvr>
                                      <p:to>
                                        <p:strVal val="visible"/>
                                      </p:to>
                                    </p:set>
                                  </p:childTnLst>
                                </p:cTn>
                              </p:par>
                              <p:par>
                                <p:cTn id="131" presetID="1" presetClass="exit" presetSubtype="0" fill="hold" grpId="9" nodeType="withEffect">
                                  <p:stCondLst>
                                    <p:cond delay="4000"/>
                                  </p:stCondLst>
                                  <p:childTnLst>
                                    <p:set>
                                      <p:cBhvr>
                                        <p:cTn id="132" dur="1" fill="hold">
                                          <p:stCondLst>
                                            <p:cond delay="0"/>
                                          </p:stCondLst>
                                        </p:cTn>
                                        <p:tgtEl>
                                          <p:spTgt spid="21"/>
                                        </p:tgtEl>
                                        <p:attrNameLst>
                                          <p:attrName>style.visibility</p:attrName>
                                        </p:attrNameLst>
                                      </p:cBhvr>
                                      <p:to>
                                        <p:strVal val="hidden"/>
                                      </p:to>
                                    </p:set>
                                  </p:childTnLst>
                                </p:cTn>
                              </p:par>
                              <p:par>
                                <p:cTn id="133" presetID="7" presetClass="emph" presetSubtype="2" fill="hold" nodeType="withEffect">
                                  <p:stCondLst>
                                    <p:cond delay="4000"/>
                                  </p:stCondLst>
                                  <p:childTnLst>
                                    <p:animClr clrSpc="rgb" dir="cw">
                                      <p:cBhvr>
                                        <p:cTn id="134" dur="10" fill="hold"/>
                                        <p:tgtEl>
                                          <p:spTgt spid="11"/>
                                        </p:tgtEl>
                                        <p:attrNameLst>
                                          <p:attrName>stroke.color</p:attrName>
                                        </p:attrNameLst>
                                      </p:cBhvr>
                                      <p:to>
                                        <a:srgbClr val="FF0000"/>
                                      </p:to>
                                    </p:animClr>
                                    <p:set>
                                      <p:cBhvr>
                                        <p:cTn id="135" dur="10" fill="hold"/>
                                        <p:tgtEl>
                                          <p:spTgt spid="11"/>
                                        </p:tgtEl>
                                        <p:attrNameLst>
                                          <p:attrName>stroke.on</p:attrName>
                                        </p:attrNameLst>
                                      </p:cBhvr>
                                      <p:to>
                                        <p:strVal val="true"/>
                                      </p:to>
                                    </p:set>
                                  </p:childTnLst>
                                </p:cTn>
                              </p:par>
                              <p:par>
                                <p:cTn id="136" presetID="1" presetClass="emph" presetSubtype="2" fill="hold" nodeType="withEffect">
                                  <p:stCondLst>
                                    <p:cond delay="4000"/>
                                  </p:stCondLst>
                                  <p:childTnLst>
                                    <p:animClr clrSpc="rgb" dir="cw">
                                      <p:cBhvr>
                                        <p:cTn id="137" dur="10" fill="hold"/>
                                        <p:tgtEl>
                                          <p:spTgt spid="17"/>
                                        </p:tgtEl>
                                        <p:attrNameLst>
                                          <p:attrName>fillcolor</p:attrName>
                                        </p:attrNameLst>
                                      </p:cBhvr>
                                      <p:to>
                                        <a:srgbClr val="FF0000"/>
                                      </p:to>
                                    </p:animClr>
                                    <p:set>
                                      <p:cBhvr>
                                        <p:cTn id="138" dur="10" fill="hold"/>
                                        <p:tgtEl>
                                          <p:spTgt spid="17"/>
                                        </p:tgtEl>
                                        <p:attrNameLst>
                                          <p:attrName>fill.type</p:attrName>
                                        </p:attrNameLst>
                                      </p:cBhvr>
                                      <p:to>
                                        <p:strVal val="solid"/>
                                      </p:to>
                                    </p:set>
                                    <p:set>
                                      <p:cBhvr>
                                        <p:cTn id="139" dur="10" fill="hold"/>
                                        <p:tgtEl>
                                          <p:spTgt spid="17"/>
                                        </p:tgtEl>
                                        <p:attrNameLst>
                                          <p:attrName>fill.on</p:attrName>
                                        </p:attrNameLst>
                                      </p:cBhvr>
                                      <p:to>
                                        <p:strVal val="true"/>
                                      </p:to>
                                    </p:set>
                                  </p:childTnLst>
                                </p:cTn>
                              </p:par>
                              <p:par>
                                <p:cTn id="140" presetID="1" presetClass="exit" presetSubtype="0" fill="hold" grpId="11" nodeType="withEffect">
                                  <p:stCondLst>
                                    <p:cond delay="4500"/>
                                  </p:stCondLst>
                                  <p:childTnLst>
                                    <p:set>
                                      <p:cBhvr>
                                        <p:cTn id="141" dur="1" fill="hold">
                                          <p:stCondLst>
                                            <p:cond delay="0"/>
                                          </p:stCondLst>
                                        </p:cTn>
                                        <p:tgtEl>
                                          <p:spTgt spid="22"/>
                                        </p:tgtEl>
                                        <p:attrNameLst>
                                          <p:attrName>style.visibility</p:attrName>
                                        </p:attrNameLst>
                                      </p:cBhvr>
                                      <p:to>
                                        <p:strVal val="hidden"/>
                                      </p:to>
                                    </p:set>
                                  </p:childTnLst>
                                </p:cTn>
                              </p:par>
                              <p:par>
                                <p:cTn id="142" presetID="1" presetClass="entr" presetSubtype="0" fill="hold" grpId="10" nodeType="withEffect">
                                  <p:stCondLst>
                                    <p:cond delay="4500"/>
                                  </p:stCondLst>
                                  <p:childTnLst>
                                    <p:set>
                                      <p:cBhvr>
                                        <p:cTn id="143" dur="1" fill="hold">
                                          <p:stCondLst>
                                            <p:cond delay="0"/>
                                          </p:stCondLst>
                                        </p:cTn>
                                        <p:tgtEl>
                                          <p:spTgt spid="21"/>
                                        </p:tgtEl>
                                        <p:attrNameLst>
                                          <p:attrName>style.visibility</p:attrName>
                                        </p:attrNameLst>
                                      </p:cBhvr>
                                      <p:to>
                                        <p:strVal val="visible"/>
                                      </p:to>
                                    </p:set>
                                  </p:childTnLst>
                                </p:cTn>
                              </p:par>
                              <p:par>
                                <p:cTn id="144" presetID="7" presetClass="emph" presetSubtype="2" fill="hold" nodeType="withEffect">
                                  <p:stCondLst>
                                    <p:cond delay="4500"/>
                                  </p:stCondLst>
                                  <p:childTnLst>
                                    <p:animClr clrSpc="rgb" dir="cw">
                                      <p:cBhvr>
                                        <p:cTn id="145" dur="10" fill="hold"/>
                                        <p:tgtEl>
                                          <p:spTgt spid="11"/>
                                        </p:tgtEl>
                                        <p:attrNameLst>
                                          <p:attrName>stroke.color</p:attrName>
                                        </p:attrNameLst>
                                      </p:cBhvr>
                                      <p:to>
                                        <a:srgbClr val="FF0000"/>
                                      </p:to>
                                    </p:animClr>
                                    <p:set>
                                      <p:cBhvr>
                                        <p:cTn id="146" dur="10" fill="hold"/>
                                        <p:tgtEl>
                                          <p:spTgt spid="11"/>
                                        </p:tgtEl>
                                        <p:attrNameLst>
                                          <p:attrName>stroke.on</p:attrName>
                                        </p:attrNameLst>
                                      </p:cBhvr>
                                      <p:to>
                                        <p:strVal val="true"/>
                                      </p:to>
                                    </p:set>
                                  </p:childTnLst>
                                </p:cTn>
                              </p:par>
                              <p:par>
                                <p:cTn id="147" presetID="1" presetClass="emph" presetSubtype="2" fill="hold" nodeType="withEffect">
                                  <p:stCondLst>
                                    <p:cond delay="4500"/>
                                  </p:stCondLst>
                                  <p:childTnLst>
                                    <p:animClr clrSpc="rgb" dir="cw">
                                      <p:cBhvr>
                                        <p:cTn id="148" dur="10" fill="hold"/>
                                        <p:tgtEl>
                                          <p:spTgt spid="17"/>
                                        </p:tgtEl>
                                        <p:attrNameLst>
                                          <p:attrName>fillcolor</p:attrName>
                                        </p:attrNameLst>
                                      </p:cBhvr>
                                      <p:to>
                                        <a:srgbClr val="FFFFFF"/>
                                      </p:to>
                                    </p:animClr>
                                    <p:set>
                                      <p:cBhvr>
                                        <p:cTn id="149" dur="10" fill="hold"/>
                                        <p:tgtEl>
                                          <p:spTgt spid="17"/>
                                        </p:tgtEl>
                                        <p:attrNameLst>
                                          <p:attrName>fill.type</p:attrName>
                                        </p:attrNameLst>
                                      </p:cBhvr>
                                      <p:to>
                                        <p:strVal val="solid"/>
                                      </p:to>
                                    </p:set>
                                    <p:set>
                                      <p:cBhvr>
                                        <p:cTn id="150" dur="10" fill="hold"/>
                                        <p:tgtEl>
                                          <p:spTgt spid="17"/>
                                        </p:tgtEl>
                                        <p:attrNameLst>
                                          <p:attrName>fill.on</p:attrName>
                                        </p:attrNameLst>
                                      </p:cBhvr>
                                      <p:to>
                                        <p:strVal val="true"/>
                                      </p:to>
                                    </p:set>
                                  </p:childTnLst>
                                </p:cTn>
                              </p:par>
                              <p:par>
                                <p:cTn id="151" presetID="1" presetClass="entr" presetSubtype="0" fill="hold" grpId="12" nodeType="withEffect">
                                  <p:stCondLst>
                                    <p:cond delay="5000"/>
                                  </p:stCondLst>
                                  <p:childTnLst>
                                    <p:set>
                                      <p:cBhvr>
                                        <p:cTn id="152" dur="1" fill="hold">
                                          <p:stCondLst>
                                            <p:cond delay="0"/>
                                          </p:stCondLst>
                                        </p:cTn>
                                        <p:tgtEl>
                                          <p:spTgt spid="22"/>
                                        </p:tgtEl>
                                        <p:attrNameLst>
                                          <p:attrName>style.visibility</p:attrName>
                                        </p:attrNameLst>
                                      </p:cBhvr>
                                      <p:to>
                                        <p:strVal val="visible"/>
                                      </p:to>
                                    </p:set>
                                  </p:childTnLst>
                                </p:cTn>
                              </p:par>
                              <p:par>
                                <p:cTn id="153" presetID="1" presetClass="exit" presetSubtype="0" fill="hold" grpId="11" nodeType="withEffect">
                                  <p:stCondLst>
                                    <p:cond delay="5000"/>
                                  </p:stCondLst>
                                  <p:childTnLst>
                                    <p:set>
                                      <p:cBhvr>
                                        <p:cTn id="154" dur="1" fill="hold">
                                          <p:stCondLst>
                                            <p:cond delay="0"/>
                                          </p:stCondLst>
                                        </p:cTn>
                                        <p:tgtEl>
                                          <p:spTgt spid="21"/>
                                        </p:tgtEl>
                                        <p:attrNameLst>
                                          <p:attrName>style.visibility</p:attrName>
                                        </p:attrNameLst>
                                      </p:cBhvr>
                                      <p:to>
                                        <p:strVal val="hidden"/>
                                      </p:to>
                                    </p:set>
                                  </p:childTnLst>
                                </p:cTn>
                              </p:par>
                              <p:par>
                                <p:cTn id="155" presetID="7" presetClass="emph" presetSubtype="2" fill="hold" nodeType="withEffect">
                                  <p:stCondLst>
                                    <p:cond delay="5000"/>
                                  </p:stCondLst>
                                  <p:childTnLst>
                                    <p:animClr clrSpc="rgb" dir="cw">
                                      <p:cBhvr>
                                        <p:cTn id="156" dur="10" fill="hold"/>
                                        <p:tgtEl>
                                          <p:spTgt spid="11"/>
                                        </p:tgtEl>
                                        <p:attrNameLst>
                                          <p:attrName>stroke.color</p:attrName>
                                        </p:attrNameLst>
                                      </p:cBhvr>
                                      <p:to>
                                        <a:srgbClr val="FF0000"/>
                                      </p:to>
                                    </p:animClr>
                                    <p:set>
                                      <p:cBhvr>
                                        <p:cTn id="157" dur="10" fill="hold"/>
                                        <p:tgtEl>
                                          <p:spTgt spid="11"/>
                                        </p:tgtEl>
                                        <p:attrNameLst>
                                          <p:attrName>stroke.on</p:attrName>
                                        </p:attrNameLst>
                                      </p:cBhvr>
                                      <p:to>
                                        <p:strVal val="true"/>
                                      </p:to>
                                    </p:set>
                                  </p:childTnLst>
                                </p:cTn>
                              </p:par>
                              <p:par>
                                <p:cTn id="158" presetID="1" presetClass="emph" presetSubtype="2" fill="hold" nodeType="withEffect">
                                  <p:stCondLst>
                                    <p:cond delay="5000"/>
                                  </p:stCondLst>
                                  <p:childTnLst>
                                    <p:animClr clrSpc="rgb" dir="cw">
                                      <p:cBhvr>
                                        <p:cTn id="159" dur="10" fill="hold"/>
                                        <p:tgtEl>
                                          <p:spTgt spid="17"/>
                                        </p:tgtEl>
                                        <p:attrNameLst>
                                          <p:attrName>fillcolor</p:attrName>
                                        </p:attrNameLst>
                                      </p:cBhvr>
                                      <p:to>
                                        <a:srgbClr val="FF0000"/>
                                      </p:to>
                                    </p:animClr>
                                    <p:set>
                                      <p:cBhvr>
                                        <p:cTn id="160" dur="10" fill="hold"/>
                                        <p:tgtEl>
                                          <p:spTgt spid="17"/>
                                        </p:tgtEl>
                                        <p:attrNameLst>
                                          <p:attrName>fill.type</p:attrName>
                                        </p:attrNameLst>
                                      </p:cBhvr>
                                      <p:to>
                                        <p:strVal val="solid"/>
                                      </p:to>
                                    </p:set>
                                    <p:set>
                                      <p:cBhvr>
                                        <p:cTn id="161" dur="10" fill="hold"/>
                                        <p:tgtEl>
                                          <p:spTgt spid="17"/>
                                        </p:tgtEl>
                                        <p:attrNameLst>
                                          <p:attrName>fill.on</p:attrName>
                                        </p:attrNameLst>
                                      </p:cBhvr>
                                      <p:to>
                                        <p:strVal val="true"/>
                                      </p:to>
                                    </p:set>
                                  </p:childTnLst>
                                </p:cTn>
                              </p:par>
                              <p:par>
                                <p:cTn id="162" presetID="10" presetClass="entr" presetSubtype="0" fill="hold" nodeType="withEffect">
                                  <p:stCondLst>
                                    <p:cond delay="1500"/>
                                  </p:stCondLst>
                                  <p:childTnLst>
                                    <p:set>
                                      <p:cBhvr>
                                        <p:cTn id="163" dur="1" fill="hold">
                                          <p:stCondLst>
                                            <p:cond delay="0"/>
                                          </p:stCondLst>
                                        </p:cTn>
                                        <p:tgtEl>
                                          <p:spTgt spid="23"/>
                                        </p:tgtEl>
                                        <p:attrNameLst>
                                          <p:attrName>style.visibility</p:attrName>
                                        </p:attrNameLst>
                                      </p:cBhvr>
                                      <p:to>
                                        <p:strVal val="visible"/>
                                      </p:to>
                                    </p:set>
                                    <p:animEffect transition="in" filter="fade">
                                      <p:cBhvr>
                                        <p:cTn id="164" dur="3000"/>
                                        <p:tgtEl>
                                          <p:spTgt spid="23"/>
                                        </p:tgtEl>
                                      </p:cBhvr>
                                    </p:animEffect>
                                  </p:childTnLst>
                                </p:cTn>
                              </p:par>
                              <p:par>
                                <p:cTn id="165" presetID="10" presetClass="entr" presetSubtype="0" fill="hold" nodeType="withEffect">
                                  <p:stCondLst>
                                    <p:cond delay="2000"/>
                                  </p:stCondLst>
                                  <p:childTnLst>
                                    <p:set>
                                      <p:cBhvr>
                                        <p:cTn id="166" dur="1" fill="hold">
                                          <p:stCondLst>
                                            <p:cond delay="0"/>
                                          </p:stCondLst>
                                        </p:cTn>
                                        <p:tgtEl>
                                          <p:spTgt spid="24"/>
                                        </p:tgtEl>
                                        <p:attrNameLst>
                                          <p:attrName>style.visibility</p:attrName>
                                        </p:attrNameLst>
                                      </p:cBhvr>
                                      <p:to>
                                        <p:strVal val="visible"/>
                                      </p:to>
                                    </p:set>
                                    <p:animEffect transition="in" filter="fade">
                                      <p:cBhvr>
                                        <p:cTn id="167" dur="3000"/>
                                        <p:tgtEl>
                                          <p:spTgt spid="24"/>
                                        </p:tgtEl>
                                      </p:cBhvr>
                                    </p:animEffect>
                                  </p:childTnLst>
                                </p:cTn>
                              </p:par>
                              <p:par>
                                <p:cTn id="168" presetID="10" presetClass="entr" presetSubtype="0" fill="hold" nodeType="withEffect">
                                  <p:stCondLst>
                                    <p:cond delay="2000"/>
                                  </p:stCondLst>
                                  <p:childTnLst>
                                    <p:set>
                                      <p:cBhvr>
                                        <p:cTn id="169" dur="1" fill="hold">
                                          <p:stCondLst>
                                            <p:cond delay="0"/>
                                          </p:stCondLst>
                                        </p:cTn>
                                        <p:tgtEl>
                                          <p:spTgt spid="27"/>
                                        </p:tgtEl>
                                        <p:attrNameLst>
                                          <p:attrName>style.visibility</p:attrName>
                                        </p:attrNameLst>
                                      </p:cBhvr>
                                      <p:to>
                                        <p:strVal val="visible"/>
                                      </p:to>
                                    </p:set>
                                    <p:animEffect transition="in" filter="fade">
                                      <p:cBhvr>
                                        <p:cTn id="170" dur="3000"/>
                                        <p:tgtEl>
                                          <p:spTgt spid="27"/>
                                        </p:tgtEl>
                                      </p:cBhvr>
                                    </p:animEffect>
                                  </p:childTnLst>
                                </p:cTn>
                              </p:par>
                              <p:par>
                                <p:cTn id="171" presetID="10" presetClass="entr" presetSubtype="0" fill="hold" nodeType="withEffect">
                                  <p:stCondLst>
                                    <p:cond delay="2500"/>
                                  </p:stCondLst>
                                  <p:childTnLst>
                                    <p:set>
                                      <p:cBhvr>
                                        <p:cTn id="172" dur="1" fill="hold">
                                          <p:stCondLst>
                                            <p:cond delay="0"/>
                                          </p:stCondLst>
                                        </p:cTn>
                                        <p:tgtEl>
                                          <p:spTgt spid="26"/>
                                        </p:tgtEl>
                                        <p:attrNameLst>
                                          <p:attrName>style.visibility</p:attrName>
                                        </p:attrNameLst>
                                      </p:cBhvr>
                                      <p:to>
                                        <p:strVal val="visible"/>
                                      </p:to>
                                    </p:set>
                                    <p:animEffect transition="in" filter="fade">
                                      <p:cBhvr>
                                        <p:cTn id="173" dur="3000"/>
                                        <p:tgtEl>
                                          <p:spTgt spid="26"/>
                                        </p:tgtEl>
                                      </p:cBhvr>
                                    </p:animEffect>
                                  </p:childTnLst>
                                </p:cTn>
                              </p:par>
                              <p:par>
                                <p:cTn id="174" presetID="10" presetClass="entr" presetSubtype="0" fill="hold" nodeType="withEffect">
                                  <p:stCondLst>
                                    <p:cond delay="2500"/>
                                  </p:stCondLst>
                                  <p:childTnLst>
                                    <p:set>
                                      <p:cBhvr>
                                        <p:cTn id="175" dur="1" fill="hold">
                                          <p:stCondLst>
                                            <p:cond delay="0"/>
                                          </p:stCondLst>
                                        </p:cTn>
                                        <p:tgtEl>
                                          <p:spTgt spid="25"/>
                                        </p:tgtEl>
                                        <p:attrNameLst>
                                          <p:attrName>style.visibility</p:attrName>
                                        </p:attrNameLst>
                                      </p:cBhvr>
                                      <p:to>
                                        <p:strVal val="visible"/>
                                      </p:to>
                                    </p:set>
                                    <p:animEffect transition="in" filter="fade">
                                      <p:cBhvr>
                                        <p:cTn id="176" dur="3000"/>
                                        <p:tgtEl>
                                          <p:spTgt spid="25"/>
                                        </p:tgtEl>
                                      </p:cBhvr>
                                    </p:animEffect>
                                  </p:childTnLst>
                                </p:cTn>
                              </p:par>
                            </p:childTnLst>
                          </p:cTn>
                        </p:par>
                      </p:childTnLst>
                    </p:cTn>
                  </p:par>
                  <p:par>
                    <p:cTn id="177" fill="hold" nodeType="clickPar">
                      <p:stCondLst>
                        <p:cond delay="indefinite"/>
                      </p:stCondLst>
                      <p:childTnLst>
                        <p:par>
                          <p:cTn id="178" fill="hold" nodeType="withGroup">
                            <p:stCondLst>
                              <p:cond delay="0"/>
                            </p:stCondLst>
                            <p:childTnLst>
                              <p:par>
                                <p:cTn id="179" presetID="22" presetClass="entr" presetSubtype="8" fill="hold" grpId="0" nodeType="clickEffect">
                                  <p:stCondLst>
                                    <p:cond delay="0"/>
                                  </p:stCondLst>
                                  <p:childTnLst>
                                    <p:set>
                                      <p:cBhvr>
                                        <p:cTn id="180" dur="1" fill="hold">
                                          <p:stCondLst>
                                            <p:cond delay="0"/>
                                          </p:stCondLst>
                                        </p:cTn>
                                        <p:tgtEl>
                                          <p:spTgt spid="33"/>
                                        </p:tgtEl>
                                        <p:attrNameLst>
                                          <p:attrName>style.visibility</p:attrName>
                                        </p:attrNameLst>
                                      </p:cBhvr>
                                      <p:to>
                                        <p:strVal val="visible"/>
                                      </p:to>
                                    </p:set>
                                    <p:animEffect transition="in" filter="wipe(left)">
                                      <p:cBhvr>
                                        <p:cTn id="181" dur="750"/>
                                        <p:tgtEl>
                                          <p:spTgt spid="33"/>
                                        </p:tgtEl>
                                      </p:cBhvr>
                                    </p:animEffect>
                                  </p:childTnLst>
                                </p:cTn>
                              </p:par>
                            </p:childTnLst>
                          </p:cTn>
                        </p:par>
                      </p:childTnLst>
                    </p:cTn>
                  </p:par>
                  <p:par>
                    <p:cTn id="182" fill="hold" nodeType="clickPar">
                      <p:stCondLst>
                        <p:cond delay="indefinite"/>
                      </p:stCondLst>
                      <p:childTnLst>
                        <p:par>
                          <p:cTn id="183" fill="hold" nodeType="withGroup">
                            <p:stCondLst>
                              <p:cond delay="0"/>
                            </p:stCondLst>
                            <p:childTnLst>
                              <p:par>
                                <p:cTn id="184" presetID="22" presetClass="entr" presetSubtype="8" fill="hold" grpId="0" nodeType="clickEffect">
                                  <p:stCondLst>
                                    <p:cond delay="0"/>
                                  </p:stCondLst>
                                  <p:childTnLst>
                                    <p:set>
                                      <p:cBhvr>
                                        <p:cTn id="185" dur="1" fill="hold">
                                          <p:stCondLst>
                                            <p:cond delay="0"/>
                                          </p:stCondLst>
                                        </p:cTn>
                                        <p:tgtEl>
                                          <p:spTgt spid="32"/>
                                        </p:tgtEl>
                                        <p:attrNameLst>
                                          <p:attrName>style.visibility</p:attrName>
                                        </p:attrNameLst>
                                      </p:cBhvr>
                                      <p:to>
                                        <p:strVal val="visible"/>
                                      </p:to>
                                    </p:set>
                                    <p:animEffect transition="in" filter="wipe(left)">
                                      <p:cBhvr>
                                        <p:cTn id="186" dur="750"/>
                                        <p:tgtEl>
                                          <p:spTgt spid="32"/>
                                        </p:tgtEl>
                                      </p:cBhvr>
                                    </p:animEffect>
                                  </p:childTnLst>
                                </p:cTn>
                              </p:par>
                              <p:par>
                                <p:cTn id="187" presetID="22" presetClass="entr" presetSubtype="8" fill="hold" grpId="0" nodeType="withEffect">
                                  <p:stCondLst>
                                    <p:cond delay="0"/>
                                  </p:stCondLst>
                                  <p:childTnLst>
                                    <p:set>
                                      <p:cBhvr>
                                        <p:cTn id="188" dur="1" fill="hold">
                                          <p:stCondLst>
                                            <p:cond delay="0"/>
                                          </p:stCondLst>
                                        </p:cTn>
                                        <p:tgtEl>
                                          <p:spTgt spid="31"/>
                                        </p:tgtEl>
                                        <p:attrNameLst>
                                          <p:attrName>style.visibility</p:attrName>
                                        </p:attrNameLst>
                                      </p:cBhvr>
                                      <p:to>
                                        <p:strVal val="visible"/>
                                      </p:to>
                                    </p:set>
                                    <p:animEffect transition="in" filter="wipe(left)">
                                      <p:cBhvr>
                                        <p:cTn id="189" dur="750"/>
                                        <p:tgtEl>
                                          <p:spTgt spid="31"/>
                                        </p:tgtEl>
                                      </p:cBhvr>
                                    </p:animEffect>
                                  </p:childTnLst>
                                </p:cTn>
                              </p:par>
                            </p:childTnLst>
                          </p:cTn>
                        </p:par>
                      </p:childTnLst>
                    </p:cTn>
                  </p:par>
                  <p:par>
                    <p:cTn id="190" fill="hold" nodeType="clickPar">
                      <p:stCondLst>
                        <p:cond delay="indefinite"/>
                      </p:stCondLst>
                      <p:childTnLst>
                        <p:par>
                          <p:cTn id="191" fill="hold" nodeType="withGroup">
                            <p:stCondLst>
                              <p:cond delay="0"/>
                            </p:stCondLst>
                            <p:childTnLst>
                              <p:par>
                                <p:cTn id="192" presetID="1" presetClass="entr" presetSubtype="0" fill="hold" grpId="0" nodeType="clickEffect">
                                  <p:stCondLst>
                                    <p:cond delay="0"/>
                                  </p:stCondLst>
                                  <p:childTnLst>
                                    <p:set>
                                      <p:cBhvr>
                                        <p:cTn id="193"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P spid="21" grpId="2"/>
      <p:bldP spid="21" grpId="3"/>
      <p:bldP spid="21" grpId="4"/>
      <p:bldP spid="21" grpId="5"/>
      <p:bldP spid="21" grpId="6"/>
      <p:bldP spid="21" grpId="7"/>
      <p:bldP spid="21" grpId="8"/>
      <p:bldP spid="21" grpId="9"/>
      <p:bldP spid="21" grpId="10"/>
      <p:bldP spid="21" grpId="11"/>
      <p:bldP spid="22" grpId="0"/>
      <p:bldP spid="22" grpId="1"/>
      <p:bldP spid="22" grpId="2"/>
      <p:bldP spid="22" grpId="3"/>
      <p:bldP spid="22" grpId="4"/>
      <p:bldP spid="22" grpId="5"/>
      <p:bldP spid="22" grpId="6"/>
      <p:bldP spid="22" grpId="7"/>
      <p:bldP spid="22" grpId="8"/>
      <p:bldP spid="22" grpId="9"/>
      <p:bldP spid="22" grpId="10"/>
      <p:bldP spid="22" grpId="11"/>
      <p:bldP spid="22" grpId="12"/>
      <p:bldP spid="31" grpId="0" animBg="1"/>
      <p:bldP spid="32" grpId="0" animBg="1"/>
      <p:bldP spid="33" grpId="0" animBg="1"/>
      <p:bldP spid="34" grpId="0"/>
      <p:bldP spid="35" grpId="0"/>
      <p:bldP spid="35" grpId="1"/>
      <p:bldP spid="28" grpId="0"/>
      <p:bldP spid="28" grpId="1"/>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Shortcomings of Per-Bank Refresh</a:t>
            </a:r>
          </a:p>
        </p:txBody>
      </p:sp>
      <p:sp>
        <p:nvSpPr>
          <p:cNvPr id="3" name="Content Placeholder 2"/>
          <p:cNvSpPr>
            <a:spLocks noGrp="1"/>
          </p:cNvSpPr>
          <p:nvPr>
            <p:ph idx="1"/>
          </p:nvPr>
        </p:nvSpPr>
        <p:spPr/>
        <p:txBody>
          <a:bodyPr/>
          <a:lstStyle/>
          <a:p>
            <a:r>
              <a:rPr lang="en-US" u="sng" dirty="0"/>
              <a:t>Problem 1</a:t>
            </a:r>
            <a:r>
              <a:rPr lang="en-US" dirty="0"/>
              <a:t>: Refreshes to different banks are scheduled in a </a:t>
            </a:r>
            <a:r>
              <a:rPr lang="en-US" dirty="0">
                <a:solidFill>
                  <a:srgbClr val="FF0000"/>
                </a:solidFill>
              </a:rPr>
              <a:t>strict round-robin order </a:t>
            </a:r>
          </a:p>
          <a:p>
            <a:pPr lvl="1"/>
            <a:r>
              <a:rPr lang="en-US" dirty="0"/>
              <a:t>The static ordering is hardwired into DRAM chips</a:t>
            </a:r>
          </a:p>
          <a:p>
            <a:pPr lvl="1"/>
            <a:r>
              <a:rPr lang="en-US" dirty="0">
                <a:solidFill>
                  <a:srgbClr val="FF0000"/>
                </a:solidFill>
              </a:rPr>
              <a:t>Refreshes busy banks with many queued requests when other banks are idle</a:t>
            </a:r>
          </a:p>
          <a:p>
            <a:pPr lvl="1"/>
            <a:endParaRPr lang="en-US" dirty="0"/>
          </a:p>
          <a:p>
            <a:r>
              <a:rPr lang="en-US" u="sng" dirty="0">
                <a:solidFill>
                  <a:srgbClr val="064FBA"/>
                </a:solidFill>
              </a:rPr>
              <a:t>Key idea</a:t>
            </a:r>
            <a:r>
              <a:rPr lang="en-US" dirty="0">
                <a:solidFill>
                  <a:srgbClr val="064FBA"/>
                </a:solidFill>
              </a:rPr>
              <a:t>: Schedule per-bank refreshes to idle banks opportunistically in a dynamic order </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F32364-6BA0-48AA-B029-3ED2192016F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846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Our First Approach: DARP</a:t>
            </a:r>
          </a:p>
        </p:txBody>
      </p:sp>
      <p:sp>
        <p:nvSpPr>
          <p:cNvPr id="3" name="Content Placeholder 2"/>
          <p:cNvSpPr>
            <a:spLocks noGrp="1"/>
          </p:cNvSpPr>
          <p:nvPr>
            <p:ph idx="1"/>
          </p:nvPr>
        </p:nvSpPr>
        <p:spPr/>
        <p:txBody>
          <a:bodyPr>
            <a:normAutofit/>
          </a:bodyPr>
          <a:lstStyle/>
          <a:p>
            <a:r>
              <a:rPr lang="en-US" b="1" dirty="0"/>
              <a:t>Dynamic Access-Refresh Parallelization (DARP)</a:t>
            </a:r>
          </a:p>
          <a:p>
            <a:pPr lvl="1"/>
            <a:r>
              <a:rPr lang="en-US" dirty="0"/>
              <a:t>An improved scheduling policy for </a:t>
            </a:r>
            <a:r>
              <a:rPr lang="en-US" dirty="0">
                <a:solidFill>
                  <a:srgbClr val="064FBA"/>
                </a:solidFill>
              </a:rPr>
              <a:t>per-bank refreshes</a:t>
            </a:r>
          </a:p>
          <a:p>
            <a:pPr lvl="1"/>
            <a:r>
              <a:rPr lang="en-US" dirty="0">
                <a:solidFill>
                  <a:srgbClr val="000000"/>
                </a:solidFill>
              </a:rPr>
              <a:t>Exploits </a:t>
            </a:r>
            <a:r>
              <a:rPr lang="en-US" dirty="0">
                <a:solidFill>
                  <a:srgbClr val="064FBA"/>
                </a:solidFill>
              </a:rPr>
              <a:t>refresh scheduling flexibility</a:t>
            </a:r>
            <a:r>
              <a:rPr lang="en-US" dirty="0">
                <a:solidFill>
                  <a:srgbClr val="000000"/>
                </a:solidFill>
              </a:rPr>
              <a:t> in DDR DRAM</a:t>
            </a:r>
          </a:p>
          <a:p>
            <a:endParaRPr lang="en-US" dirty="0"/>
          </a:p>
          <a:p>
            <a:r>
              <a:rPr lang="en-US" u="sng" dirty="0"/>
              <a:t>Component 1</a:t>
            </a:r>
            <a:r>
              <a:rPr lang="en-US" dirty="0"/>
              <a:t>: </a:t>
            </a:r>
            <a:r>
              <a:rPr lang="en-US" b="1" dirty="0"/>
              <a:t>Out-of-order per-bank refresh</a:t>
            </a:r>
          </a:p>
          <a:p>
            <a:pPr lvl="1"/>
            <a:r>
              <a:rPr lang="en-US" dirty="0"/>
              <a:t>Avoids poor static scheduling decisions</a:t>
            </a:r>
          </a:p>
          <a:p>
            <a:pPr lvl="1"/>
            <a:r>
              <a:rPr lang="en-US" dirty="0"/>
              <a:t>Dynamically issues per-bank refreshes to idle banks</a:t>
            </a:r>
          </a:p>
          <a:p>
            <a:pPr lvl="1"/>
            <a:endParaRPr lang="en-US" dirty="0"/>
          </a:p>
          <a:p>
            <a:r>
              <a:rPr lang="en-US" u="sng" dirty="0"/>
              <a:t>Component 2</a:t>
            </a:r>
            <a:r>
              <a:rPr lang="en-US" dirty="0"/>
              <a:t>: </a:t>
            </a:r>
            <a:r>
              <a:rPr lang="en-US" b="1" dirty="0"/>
              <a:t>Write-Refresh Parallelization</a:t>
            </a:r>
          </a:p>
          <a:p>
            <a:pPr lvl="1"/>
            <a:r>
              <a:rPr lang="en-US" dirty="0"/>
              <a:t>Avoids refresh interference on latency-critical reads</a:t>
            </a:r>
          </a:p>
          <a:p>
            <a:pPr lvl="1"/>
            <a:r>
              <a:rPr lang="en-US" dirty="0"/>
              <a:t>Parallelizes refreshes with </a:t>
            </a:r>
            <a:r>
              <a:rPr lang="en-US" b="1" dirty="0"/>
              <a:t>a batch of writes</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F32364-6BA0-48AA-B029-3ED2192016FC}" type="slidenum">
              <a:rPr kumimoji="0" lang="en-US" sz="1200" b="0" i="0" u="none" strike="noStrike" kern="1200" cap="none" spc="0" normalizeH="0" baseline="0" noProof="0" smtClean="0">
                <a:ln>
                  <a:noFill/>
                </a:ln>
                <a:solidFill>
                  <a:prstClr val="black"/>
                </a:solidFill>
                <a:effectLst/>
                <a:uLnTx/>
                <a:uFillTx/>
                <a:latin typeface="Myriad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191</a:t>
            </a:fld>
            <a:endParaRPr kumimoji="0" lang="en-US" sz="1200" b="0" i="0" u="none" strike="noStrike" kern="1200" cap="none" spc="0" normalizeH="0" baseline="0" noProof="0">
              <a:ln>
                <a:noFill/>
              </a:ln>
              <a:solidFill>
                <a:prstClr val="black"/>
              </a:solidFill>
              <a:effectLst/>
              <a:uLnTx/>
              <a:uFillTx/>
              <a:latin typeface="Myriad Pro"/>
              <a:ea typeface="+mn-ea"/>
              <a:cs typeface="+mn-cs"/>
            </a:endParaRPr>
          </a:p>
        </p:txBody>
      </p:sp>
    </p:spTree>
    <p:extLst>
      <p:ext uri="{BB962C8B-B14F-4D97-AF65-F5344CB8AC3E}">
        <p14:creationId xmlns:p14="http://schemas.microsoft.com/office/powerpoint/2010/main" val="19948044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Shortcomings of Per-Bank Refresh</a:t>
            </a:r>
          </a:p>
        </p:txBody>
      </p:sp>
      <p:sp>
        <p:nvSpPr>
          <p:cNvPr id="3" name="Content Placeholder 2"/>
          <p:cNvSpPr>
            <a:spLocks noGrp="1"/>
          </p:cNvSpPr>
          <p:nvPr>
            <p:ph idx="1"/>
          </p:nvPr>
        </p:nvSpPr>
        <p:spPr/>
        <p:txBody>
          <a:bodyPr/>
          <a:lstStyle/>
          <a:p>
            <a:r>
              <a:rPr lang="en-US" u="sng" dirty="0"/>
              <a:t>Problem 2</a:t>
            </a:r>
            <a:r>
              <a:rPr lang="en-US" dirty="0"/>
              <a:t>: Banks that are being refreshed cannot concurrently serve memory requests</a:t>
            </a:r>
          </a:p>
          <a:p>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F32364-6BA0-48AA-B029-3ED2192016F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26" name="TextBox 25"/>
          <p:cNvSpPr txBox="1"/>
          <p:nvPr/>
        </p:nvSpPr>
        <p:spPr>
          <a:xfrm>
            <a:off x="4393924" y="4319806"/>
            <a:ext cx="71147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Time</a:t>
            </a:r>
          </a:p>
        </p:txBody>
      </p:sp>
      <p:cxnSp>
        <p:nvCxnSpPr>
          <p:cNvPr id="27" name="timeline"/>
          <p:cNvCxnSpPr/>
          <p:nvPr/>
        </p:nvCxnSpPr>
        <p:spPr>
          <a:xfrm flipV="1">
            <a:off x="609600" y="4268494"/>
            <a:ext cx="4114800" cy="7949"/>
          </a:xfrm>
          <a:prstGeom prst="line">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9" name="DRAM"/>
          <p:cNvSpPr/>
          <p:nvPr/>
        </p:nvSpPr>
        <p:spPr>
          <a:xfrm>
            <a:off x="5181600" y="3581400"/>
            <a:ext cx="3277723" cy="1295400"/>
          </a:xfrm>
          <a:prstGeom prst="roundRect">
            <a:avLst>
              <a:gd name="adj" fmla="val 549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Bank 0</a:t>
            </a:r>
          </a:p>
        </p:txBody>
      </p:sp>
      <p:sp>
        <p:nvSpPr>
          <p:cNvPr id="30" name="ref1"/>
          <p:cNvSpPr/>
          <p:nvPr/>
        </p:nvSpPr>
        <p:spPr>
          <a:xfrm>
            <a:off x="3429000" y="4114800"/>
            <a:ext cx="533400" cy="281206"/>
          </a:xfrm>
          <a:prstGeom prst="round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a:ea typeface="+mn-ea"/>
                <a:cs typeface="+mn-cs"/>
              </a:rPr>
              <a:t>RD</a:t>
            </a:r>
          </a:p>
        </p:txBody>
      </p:sp>
      <p:grpSp>
        <p:nvGrpSpPr>
          <p:cNvPr id="36" name="Group 35"/>
          <p:cNvGrpSpPr/>
          <p:nvPr/>
        </p:nvGrpSpPr>
        <p:grpSpPr>
          <a:xfrm>
            <a:off x="1226036" y="3124200"/>
            <a:ext cx="2964964" cy="990600"/>
            <a:chOff x="1226036" y="3657600"/>
            <a:chExt cx="2964964" cy="990600"/>
          </a:xfrm>
        </p:grpSpPr>
        <p:sp>
          <p:nvSpPr>
            <p:cNvPr id="31" name="TextBox 30"/>
            <p:cNvSpPr txBox="1"/>
            <p:nvPr/>
          </p:nvSpPr>
          <p:spPr>
            <a:xfrm>
              <a:off x="1226036" y="3657600"/>
              <a:ext cx="296496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a:ea typeface="+mn-ea"/>
                  <a:cs typeface="+mn-cs"/>
                </a:rPr>
                <a:t>Delayed by refresh</a:t>
              </a:r>
            </a:p>
          </p:txBody>
        </p:sp>
        <p:cxnSp>
          <p:nvCxnSpPr>
            <p:cNvPr id="32" name="Curved Connector 31"/>
            <p:cNvCxnSpPr/>
            <p:nvPr/>
          </p:nvCxnSpPr>
          <p:spPr>
            <a:xfrm rot="16200000" flipH="1">
              <a:off x="2933700" y="4152900"/>
              <a:ext cx="533400" cy="457200"/>
            </a:xfrm>
            <a:prstGeom prst="curvedConnector3">
              <a:avLst>
                <a:gd name="adj1" fmla="val 30866"/>
              </a:avLst>
            </a:prstGeom>
            <a:ln w="57150" cmpd="sng">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 name="Group 4"/>
          <p:cNvGrpSpPr/>
          <p:nvPr/>
        </p:nvGrpSpPr>
        <p:grpSpPr>
          <a:xfrm>
            <a:off x="990600" y="3581402"/>
            <a:ext cx="7467600" cy="1295402"/>
            <a:chOff x="990600" y="3581402"/>
            <a:chExt cx="7467600" cy="1295402"/>
          </a:xfrm>
        </p:grpSpPr>
        <p:sp>
          <p:nvSpPr>
            <p:cNvPr id="28" name="ref1"/>
            <p:cNvSpPr/>
            <p:nvPr/>
          </p:nvSpPr>
          <p:spPr>
            <a:xfrm>
              <a:off x="990600" y="4114800"/>
              <a:ext cx="2334768" cy="281206"/>
            </a:xfrm>
            <a:prstGeom prst="roundRect">
              <a:avLst/>
            </a:prstGeom>
            <a:solidFill>
              <a:srgbClr val="FF8C6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a:ea typeface="+mn-ea"/>
                  <a:cs typeface="+mn-cs"/>
                </a:rPr>
                <a:t>Per-Bank Refresh</a:t>
              </a:r>
            </a:p>
          </p:txBody>
        </p:sp>
        <p:grpSp>
          <p:nvGrpSpPr>
            <p:cNvPr id="39" name="Group 38"/>
            <p:cNvGrpSpPr/>
            <p:nvPr/>
          </p:nvGrpSpPr>
          <p:grpSpPr>
            <a:xfrm>
              <a:off x="5180477" y="3581402"/>
              <a:ext cx="3277723" cy="1295402"/>
              <a:chOff x="5334000" y="3745137"/>
              <a:chExt cx="3277723" cy="1252003"/>
            </a:xfrm>
          </p:grpSpPr>
          <p:sp>
            <p:nvSpPr>
              <p:cNvPr id="40" name="DRAM"/>
              <p:cNvSpPr/>
              <p:nvPr/>
            </p:nvSpPr>
            <p:spPr>
              <a:xfrm>
                <a:off x="5334000" y="3745137"/>
                <a:ext cx="3277723" cy="1252003"/>
              </a:xfrm>
              <a:prstGeom prst="roundRect">
                <a:avLst>
                  <a:gd name="adj" fmla="val 5494"/>
                </a:avLst>
              </a:prstGeom>
              <a:solidFill>
                <a:srgbClr val="FF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1" u="none" strike="noStrike" kern="1200" cap="none" spc="0" normalizeH="0" baseline="0" noProof="0" dirty="0">
                  <a:ln>
                    <a:noFill/>
                  </a:ln>
                  <a:solidFill>
                    <a:prstClr val="black"/>
                  </a:solidFill>
                  <a:effectLst/>
                  <a:uLnTx/>
                  <a:uFillTx/>
                  <a:latin typeface="Calibri"/>
                  <a:ea typeface="+mn-ea"/>
                  <a:cs typeface="+mn-cs"/>
                </a:endParaRPr>
              </a:p>
            </p:txBody>
          </p:sp>
          <p:pic>
            <p:nvPicPr>
              <p:cNvPr id="41" name="new lock"/>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49723" y="3892431"/>
                <a:ext cx="684674" cy="684674"/>
              </a:xfrm>
              <a:prstGeom prst="rect">
                <a:avLst/>
              </a:prstGeom>
            </p:spPr>
          </p:pic>
        </p:grpSp>
      </p:grpSp>
    </p:spTree>
    <p:extLst>
      <p:ext uri="{BB962C8B-B14F-4D97-AF65-F5344CB8AC3E}">
        <p14:creationId xmlns:p14="http://schemas.microsoft.com/office/powerpoint/2010/main" val="12893373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Shortcomings of Per-Bank Refresh</a:t>
            </a:r>
          </a:p>
        </p:txBody>
      </p:sp>
      <p:sp>
        <p:nvSpPr>
          <p:cNvPr id="3" name="Content Placeholder 2"/>
          <p:cNvSpPr>
            <a:spLocks noGrp="1"/>
          </p:cNvSpPr>
          <p:nvPr>
            <p:ph idx="1"/>
          </p:nvPr>
        </p:nvSpPr>
        <p:spPr/>
        <p:txBody>
          <a:bodyPr/>
          <a:lstStyle/>
          <a:p>
            <a:r>
              <a:rPr lang="en-US" u="sng" dirty="0"/>
              <a:t>Problem 2</a:t>
            </a:r>
            <a:r>
              <a:rPr lang="en-US" dirty="0"/>
              <a:t>: Refreshing banks cannot concurrently serve memory requests</a:t>
            </a:r>
          </a:p>
          <a:p>
            <a:r>
              <a:rPr lang="en-US" u="sng" dirty="0">
                <a:solidFill>
                  <a:srgbClr val="064FBA"/>
                </a:solidFill>
              </a:rPr>
              <a:t>Key idea</a:t>
            </a:r>
            <a:r>
              <a:rPr lang="en-US" dirty="0">
                <a:solidFill>
                  <a:srgbClr val="064FBA"/>
                </a:solidFill>
              </a:rPr>
              <a:t>: Exploit </a:t>
            </a:r>
            <a:r>
              <a:rPr lang="en-US" b="1" dirty="0">
                <a:solidFill>
                  <a:srgbClr val="064FBA"/>
                </a:solidFill>
              </a:rPr>
              <a:t>subarrays</a:t>
            </a:r>
            <a:r>
              <a:rPr lang="en-US" dirty="0">
                <a:solidFill>
                  <a:srgbClr val="064FBA"/>
                </a:solidFill>
              </a:rPr>
              <a:t> within a bank to parallelize refreshes and accesses across </a:t>
            </a:r>
            <a:r>
              <a:rPr lang="en-US" b="1" dirty="0">
                <a:solidFill>
                  <a:srgbClr val="064FBA"/>
                </a:solidFill>
              </a:rPr>
              <a:t>subarrays</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F32364-6BA0-48AA-B029-3ED2192016F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26" name="TextBox 25"/>
          <p:cNvSpPr txBox="1"/>
          <p:nvPr/>
        </p:nvSpPr>
        <p:spPr>
          <a:xfrm>
            <a:off x="4393924" y="3962400"/>
            <a:ext cx="71147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Time</a:t>
            </a:r>
          </a:p>
        </p:txBody>
      </p:sp>
      <p:cxnSp>
        <p:nvCxnSpPr>
          <p:cNvPr id="27" name="timeline"/>
          <p:cNvCxnSpPr/>
          <p:nvPr/>
        </p:nvCxnSpPr>
        <p:spPr>
          <a:xfrm flipV="1">
            <a:off x="609600" y="3963694"/>
            <a:ext cx="4114800" cy="7949"/>
          </a:xfrm>
          <a:prstGeom prst="line">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9" name="DRAM"/>
          <p:cNvSpPr/>
          <p:nvPr/>
        </p:nvSpPr>
        <p:spPr>
          <a:xfrm>
            <a:off x="5181600" y="3581400"/>
            <a:ext cx="3277723" cy="1295400"/>
          </a:xfrm>
          <a:prstGeom prst="roundRect">
            <a:avLst>
              <a:gd name="adj" fmla="val 549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Bank 0</a:t>
            </a:r>
          </a:p>
        </p:txBody>
      </p:sp>
      <p:grpSp>
        <p:nvGrpSpPr>
          <p:cNvPr id="23" name="Group 22"/>
          <p:cNvGrpSpPr/>
          <p:nvPr/>
        </p:nvGrpSpPr>
        <p:grpSpPr>
          <a:xfrm>
            <a:off x="5181600" y="3581400"/>
            <a:ext cx="3277723" cy="1295400"/>
            <a:chOff x="4419600" y="4038600"/>
            <a:chExt cx="3277723" cy="457200"/>
          </a:xfrm>
        </p:grpSpPr>
        <p:sp>
          <p:nvSpPr>
            <p:cNvPr id="19" name="DRAM"/>
            <p:cNvSpPr/>
            <p:nvPr/>
          </p:nvSpPr>
          <p:spPr>
            <a:xfrm>
              <a:off x="4419600" y="4038600"/>
              <a:ext cx="3277723" cy="228600"/>
            </a:xfrm>
            <a:prstGeom prst="roundRect">
              <a:avLst>
                <a:gd name="adj" fmla="val 5494"/>
              </a:avLst>
            </a:prstGeom>
            <a:solidFill>
              <a:srgbClr val="064FBA"/>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prstClr val="white"/>
                  </a:solidFill>
                  <a:effectLst/>
                  <a:uLnTx/>
                  <a:uFillTx/>
                  <a:latin typeface="Calibri"/>
                  <a:ea typeface="+mn-ea"/>
                  <a:cs typeface="+mn-cs"/>
                </a:rPr>
                <a:t>Subarray 1</a:t>
              </a:r>
            </a:p>
          </p:txBody>
        </p:sp>
        <p:sp>
          <p:nvSpPr>
            <p:cNvPr id="21" name="DRAM"/>
            <p:cNvSpPr/>
            <p:nvPr/>
          </p:nvSpPr>
          <p:spPr>
            <a:xfrm>
              <a:off x="4419600" y="4267200"/>
              <a:ext cx="3277723" cy="228600"/>
            </a:xfrm>
            <a:prstGeom prst="roundRect">
              <a:avLst>
                <a:gd name="adj" fmla="val 5494"/>
              </a:avLst>
            </a:prstGeom>
            <a:solidFill>
              <a:srgbClr val="064FBA"/>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prstClr val="white"/>
                  </a:solidFill>
                  <a:effectLst/>
                  <a:uLnTx/>
                  <a:uFillTx/>
                  <a:latin typeface="Calibri"/>
                  <a:ea typeface="+mn-ea"/>
                  <a:cs typeface="+mn-cs"/>
                </a:rPr>
                <a:t>Subarray 0</a:t>
              </a:r>
            </a:p>
          </p:txBody>
        </p:sp>
      </p:grpSp>
      <p:sp>
        <p:nvSpPr>
          <p:cNvPr id="30" name="ref1"/>
          <p:cNvSpPr/>
          <p:nvPr/>
        </p:nvSpPr>
        <p:spPr>
          <a:xfrm>
            <a:off x="2133600" y="3810000"/>
            <a:ext cx="533400" cy="281206"/>
          </a:xfrm>
          <a:prstGeom prst="round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a:ea typeface="+mn-ea"/>
                <a:cs typeface="+mn-cs"/>
              </a:rPr>
              <a:t>RD</a:t>
            </a:r>
          </a:p>
        </p:txBody>
      </p:sp>
      <p:grpSp>
        <p:nvGrpSpPr>
          <p:cNvPr id="13" name="Group 12"/>
          <p:cNvGrpSpPr/>
          <p:nvPr/>
        </p:nvGrpSpPr>
        <p:grpSpPr>
          <a:xfrm>
            <a:off x="5181600" y="4190993"/>
            <a:ext cx="3352800" cy="708406"/>
            <a:chOff x="5335123" y="4334314"/>
            <a:chExt cx="3352800" cy="684674"/>
          </a:xfrm>
        </p:grpSpPr>
        <p:sp>
          <p:nvSpPr>
            <p:cNvPr id="14" name="DRAM"/>
            <p:cNvSpPr/>
            <p:nvPr/>
          </p:nvSpPr>
          <p:spPr>
            <a:xfrm>
              <a:off x="5335123" y="4369672"/>
              <a:ext cx="3277723" cy="627474"/>
            </a:xfrm>
            <a:prstGeom prst="roundRect">
              <a:avLst>
                <a:gd name="adj" fmla="val 5494"/>
              </a:avLst>
            </a:prstGeom>
            <a:solidFill>
              <a:srgbClr val="FF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1" u="none" strike="noStrike" kern="1200" cap="none" spc="0" normalizeH="0" baseline="0" noProof="0" dirty="0">
                <a:ln>
                  <a:noFill/>
                </a:ln>
                <a:solidFill>
                  <a:prstClr val="black"/>
                </a:solidFill>
                <a:effectLst/>
                <a:uLnTx/>
                <a:uFillTx/>
                <a:latin typeface="Calibri"/>
                <a:ea typeface="+mn-ea"/>
                <a:cs typeface="+mn-cs"/>
              </a:endParaRPr>
            </a:p>
          </p:txBody>
        </p:sp>
        <p:pic>
          <p:nvPicPr>
            <p:cNvPr id="15" name="new lock"/>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03249" y="4334314"/>
              <a:ext cx="684674" cy="684674"/>
            </a:xfrm>
            <a:prstGeom prst="rect">
              <a:avLst/>
            </a:prstGeom>
          </p:spPr>
        </p:pic>
      </p:grpSp>
      <p:cxnSp>
        <p:nvCxnSpPr>
          <p:cNvPr id="17" name="timeline"/>
          <p:cNvCxnSpPr/>
          <p:nvPr/>
        </p:nvCxnSpPr>
        <p:spPr>
          <a:xfrm flipV="1">
            <a:off x="609600" y="4577778"/>
            <a:ext cx="4114800" cy="7949"/>
          </a:xfrm>
          <a:prstGeom prst="line">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8" name="ref1"/>
          <p:cNvSpPr/>
          <p:nvPr/>
        </p:nvSpPr>
        <p:spPr>
          <a:xfrm>
            <a:off x="990600" y="4424084"/>
            <a:ext cx="2334768" cy="281206"/>
          </a:xfrm>
          <a:prstGeom prst="roundRect">
            <a:avLst/>
          </a:prstGeom>
          <a:solidFill>
            <a:srgbClr val="FF8C6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a:ea typeface="+mn-ea"/>
                <a:cs typeface="+mn-cs"/>
              </a:rPr>
              <a:t>Subarray Refresh</a:t>
            </a:r>
          </a:p>
        </p:txBody>
      </p:sp>
      <p:grpSp>
        <p:nvGrpSpPr>
          <p:cNvPr id="5" name="Group 4"/>
          <p:cNvGrpSpPr/>
          <p:nvPr/>
        </p:nvGrpSpPr>
        <p:grpSpPr>
          <a:xfrm>
            <a:off x="609600" y="4268494"/>
            <a:ext cx="4495800" cy="451422"/>
            <a:chOff x="609600" y="4268494"/>
            <a:chExt cx="4495800" cy="451422"/>
          </a:xfrm>
        </p:grpSpPr>
        <p:sp>
          <p:nvSpPr>
            <p:cNvPr id="22" name="TextBox 21"/>
            <p:cNvSpPr txBox="1"/>
            <p:nvPr/>
          </p:nvSpPr>
          <p:spPr>
            <a:xfrm>
              <a:off x="4393924" y="4319806"/>
              <a:ext cx="71147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Time</a:t>
              </a:r>
            </a:p>
          </p:txBody>
        </p:sp>
        <p:cxnSp>
          <p:nvCxnSpPr>
            <p:cNvPr id="24" name="timeline"/>
            <p:cNvCxnSpPr/>
            <p:nvPr/>
          </p:nvCxnSpPr>
          <p:spPr>
            <a:xfrm flipV="1">
              <a:off x="609600" y="4268494"/>
              <a:ext cx="4114800" cy="7949"/>
            </a:xfrm>
            <a:prstGeom prst="line">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35" name="Group 34"/>
          <p:cNvGrpSpPr/>
          <p:nvPr/>
        </p:nvGrpSpPr>
        <p:grpSpPr>
          <a:xfrm>
            <a:off x="1600200" y="3733800"/>
            <a:ext cx="1677330" cy="2209800"/>
            <a:chOff x="1600200" y="3733800"/>
            <a:chExt cx="1677330" cy="2209800"/>
          </a:xfrm>
        </p:grpSpPr>
        <p:cxnSp>
          <p:nvCxnSpPr>
            <p:cNvPr id="25" name="Straight Connector 24"/>
            <p:cNvCxnSpPr/>
            <p:nvPr/>
          </p:nvCxnSpPr>
          <p:spPr>
            <a:xfrm flipV="1">
              <a:off x="2667001" y="3733800"/>
              <a:ext cx="0" cy="1676400"/>
            </a:xfrm>
            <a:prstGeom prst="line">
              <a:avLst/>
            </a:prstGeom>
            <a:ln w="38100" cmpd="sng">
              <a:solidFill>
                <a:srgbClr val="77933C"/>
              </a:solidFill>
              <a:prstDash val="dash"/>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flipV="1">
              <a:off x="2133600" y="3733800"/>
              <a:ext cx="0" cy="1676400"/>
            </a:xfrm>
            <a:prstGeom prst="line">
              <a:avLst/>
            </a:prstGeom>
            <a:ln w="38100" cmpd="sng">
              <a:solidFill>
                <a:srgbClr val="77933C"/>
              </a:solidFill>
              <a:prstDash val="dash"/>
            </a:ln>
            <a:effectLst/>
          </p:spPr>
          <p:style>
            <a:lnRef idx="2">
              <a:schemeClr val="accent1"/>
            </a:lnRef>
            <a:fillRef idx="0">
              <a:schemeClr val="accent1"/>
            </a:fillRef>
            <a:effectRef idx="1">
              <a:schemeClr val="accent1"/>
            </a:effectRef>
            <a:fontRef idx="minor">
              <a:schemeClr val="tx1"/>
            </a:fontRef>
          </p:style>
        </p:cxnSp>
        <p:sp>
          <p:nvSpPr>
            <p:cNvPr id="34" name="TextBox 33"/>
            <p:cNvSpPr txBox="1"/>
            <p:nvPr/>
          </p:nvSpPr>
          <p:spPr>
            <a:xfrm>
              <a:off x="1600200" y="5420380"/>
              <a:ext cx="167733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9BBB59">
                      <a:lumMod val="75000"/>
                    </a:srgbClr>
                  </a:solidFill>
                  <a:effectLst/>
                  <a:uLnTx/>
                  <a:uFillTx/>
                  <a:latin typeface="Calibri"/>
                  <a:ea typeface="+mn-ea"/>
                  <a:cs typeface="+mn-cs"/>
                </a:rPr>
                <a:t>Parallelize</a:t>
              </a:r>
            </a:p>
          </p:txBody>
        </p:sp>
      </p:grpSp>
    </p:spTree>
    <p:extLst>
      <p:ext uri="{BB962C8B-B14F-4D97-AF65-F5344CB8AC3E}">
        <p14:creationId xmlns:p14="http://schemas.microsoft.com/office/powerpoint/2010/main" val="17091036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0" grpId="0" animBg="1"/>
      <p:bldP spid="18" grpId="0" animBg="1"/>
    </p:bld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Methodology</a:t>
            </a:r>
          </a:p>
        </p:txBody>
      </p:sp>
      <p:sp>
        <p:nvSpPr>
          <p:cNvPr id="3" name="Content Placeholder 2"/>
          <p:cNvSpPr>
            <a:spLocks noGrp="1"/>
          </p:cNvSpPr>
          <p:nvPr>
            <p:ph idx="1"/>
          </p:nvPr>
        </p:nvSpPr>
        <p:spPr>
          <a:xfrm>
            <a:off x="304800" y="4971180"/>
            <a:ext cx="8534400" cy="1582020"/>
          </a:xfrm>
        </p:spPr>
        <p:txBody>
          <a:bodyPr>
            <a:noAutofit/>
          </a:bodyPr>
          <a:lstStyle/>
          <a:p>
            <a:pPr marL="457200" lvl="1" indent="0">
              <a:buNone/>
            </a:pPr>
            <a:endParaRPr lang="en-US" sz="1800" dirty="0"/>
          </a:p>
          <a:p>
            <a:r>
              <a:rPr lang="en-US" sz="2400" b="1" u="sng" dirty="0"/>
              <a:t>100 workloads</a:t>
            </a:r>
            <a:r>
              <a:rPr lang="en-US" sz="2400" dirty="0"/>
              <a:t>: </a:t>
            </a:r>
            <a:r>
              <a:rPr lang="en-US" sz="2000" dirty="0"/>
              <a:t>SPEC CPU2006, STREAM, TPC-C/H, random access</a:t>
            </a:r>
            <a:endParaRPr lang="en-US" sz="1800" dirty="0"/>
          </a:p>
          <a:p>
            <a:r>
              <a:rPr lang="en-US" sz="2400" b="1" u="sng" dirty="0"/>
              <a:t>System performance metric</a:t>
            </a:r>
            <a:r>
              <a:rPr lang="en-US" sz="2400" dirty="0"/>
              <a:t>: </a:t>
            </a:r>
            <a:r>
              <a:rPr lang="en-US" sz="2400" i="1" dirty="0"/>
              <a:t>Weighted speedup</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F32364-6BA0-48AA-B029-3ED2192016F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TextBox 14"/>
          <p:cNvSpPr txBox="1"/>
          <p:nvPr/>
        </p:nvSpPr>
        <p:spPr>
          <a:xfrm>
            <a:off x="3505200" y="1676400"/>
            <a:ext cx="145745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9BBB59">
                    <a:lumMod val="50000"/>
                  </a:srgbClr>
                </a:solidFill>
                <a:effectLst/>
                <a:uLnTx/>
                <a:uFillTx/>
                <a:latin typeface="Calibri"/>
                <a:ea typeface="+mn-ea"/>
                <a:cs typeface="+mn-cs"/>
              </a:rPr>
              <a:t>DDR3 Rank</a:t>
            </a:r>
          </a:p>
        </p:txBody>
      </p:sp>
      <p:sp>
        <p:nvSpPr>
          <p:cNvPr id="8" name="TextBox 7"/>
          <p:cNvSpPr txBox="1"/>
          <p:nvPr/>
        </p:nvSpPr>
        <p:spPr>
          <a:xfrm>
            <a:off x="336883" y="1219200"/>
            <a:ext cx="332071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prstClr val="black"/>
                </a:solidFill>
                <a:effectLst/>
                <a:uLnTx/>
                <a:uFillTx/>
                <a:latin typeface="Calibri"/>
                <a:ea typeface="+mn-ea"/>
                <a:cs typeface="+mn-cs"/>
              </a:rPr>
              <a:t>Simulator configurations</a:t>
            </a:r>
          </a:p>
        </p:txBody>
      </p:sp>
      <p:grpSp>
        <p:nvGrpSpPr>
          <p:cNvPr id="11" name="Group 10"/>
          <p:cNvGrpSpPr/>
          <p:nvPr/>
        </p:nvGrpSpPr>
        <p:grpSpPr>
          <a:xfrm>
            <a:off x="671731" y="1281764"/>
            <a:ext cx="7097519" cy="3899836"/>
            <a:chOff x="671731" y="1175557"/>
            <a:chExt cx="7097519" cy="3899836"/>
          </a:xfrm>
        </p:grpSpPr>
        <p:sp>
          <p:nvSpPr>
            <p:cNvPr id="5" name="R"/>
            <p:cNvSpPr/>
            <p:nvPr/>
          </p:nvSpPr>
          <p:spPr>
            <a:xfrm>
              <a:off x="752268" y="1722602"/>
              <a:ext cx="2295732" cy="2725679"/>
            </a:xfrm>
            <a:prstGeom prst="roundRect">
              <a:avLst>
                <a:gd name="adj" fmla="val 617"/>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1" u="none" strike="noStrike" kern="1200" cap="none" spc="0" normalizeH="0" baseline="0" noProof="0" dirty="0">
                <a:ln>
                  <a:noFill/>
                </a:ln>
                <a:solidFill>
                  <a:prstClr val="black"/>
                </a:solidFill>
                <a:effectLst/>
                <a:uLnTx/>
                <a:uFillTx/>
                <a:latin typeface="Calibri"/>
                <a:ea typeface="+mn-ea"/>
                <a:cs typeface="+mn-cs"/>
              </a:endParaRPr>
            </a:p>
          </p:txBody>
        </p:sp>
        <p:sp>
          <p:nvSpPr>
            <p:cNvPr id="6" name="R"/>
            <p:cNvSpPr/>
            <p:nvPr/>
          </p:nvSpPr>
          <p:spPr>
            <a:xfrm rot="16200000">
              <a:off x="2072450" y="2088544"/>
              <a:ext cx="1338349" cy="606449"/>
            </a:xfrm>
            <a:prstGeom prst="roundRect">
              <a:avLst>
                <a:gd name="adj" fmla="val 549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black"/>
                  </a:solidFill>
                  <a:effectLst/>
                  <a:uLnTx/>
                  <a:uFillTx/>
                  <a:latin typeface="Calibri"/>
                  <a:ea typeface="+mn-ea"/>
                  <a:cs typeface="+mn-cs"/>
                </a:rPr>
                <a:t>Memory Controller</a:t>
              </a:r>
            </a:p>
          </p:txBody>
        </p:sp>
        <p:sp>
          <p:nvSpPr>
            <p:cNvPr id="7" name="R"/>
            <p:cNvSpPr/>
            <p:nvPr/>
          </p:nvSpPr>
          <p:spPr>
            <a:xfrm>
              <a:off x="671731" y="2868549"/>
              <a:ext cx="1798337" cy="388936"/>
            </a:xfrm>
            <a:prstGeom prst="roundRect">
              <a:avLst>
                <a:gd name="adj" fmla="val 5494"/>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8-core</a:t>
              </a:r>
              <a:br>
                <a:rPr kumimoji="0" lang="en-US" sz="2800" b="1" i="1" u="none" strike="noStrike" kern="1200" cap="none" spc="0" normalizeH="0" baseline="0" noProof="0" dirty="0">
                  <a:ln>
                    <a:noFill/>
                  </a:ln>
                  <a:solidFill>
                    <a:prstClr val="black"/>
                  </a:solidFill>
                  <a:effectLst/>
                  <a:uLnTx/>
                  <a:uFillTx/>
                  <a:latin typeface="Calibri"/>
                  <a:ea typeface="+mn-ea"/>
                  <a:cs typeface="+mn-cs"/>
                </a:rPr>
              </a:br>
              <a:r>
                <a:rPr kumimoji="0" lang="en-US" sz="2800" b="1" i="1" u="none" strike="noStrike" kern="1200" cap="none" spc="0" normalizeH="0" baseline="0" noProof="0" dirty="0">
                  <a:ln>
                    <a:noFill/>
                  </a:ln>
                  <a:solidFill>
                    <a:prstClr val="black"/>
                  </a:solidFill>
                  <a:effectLst/>
                  <a:uLnTx/>
                  <a:uFillTx/>
                  <a:latin typeface="Calibri"/>
                  <a:ea typeface="+mn-ea"/>
                  <a:cs typeface="+mn-cs"/>
                </a:rPr>
                <a:t>processor</a:t>
              </a:r>
            </a:p>
          </p:txBody>
        </p:sp>
        <p:sp>
          <p:nvSpPr>
            <p:cNvPr id="9" name="Left-Right Arrow 8"/>
            <p:cNvSpPr/>
            <p:nvPr/>
          </p:nvSpPr>
          <p:spPr>
            <a:xfrm>
              <a:off x="3124200" y="2027393"/>
              <a:ext cx="1743074" cy="685798"/>
            </a:xfrm>
            <a:prstGeom prst="lef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R"/>
            <p:cNvSpPr/>
            <p:nvPr/>
          </p:nvSpPr>
          <p:spPr>
            <a:xfrm rot="16200000">
              <a:off x="2046385" y="3449817"/>
              <a:ext cx="1387329" cy="609599"/>
            </a:xfrm>
            <a:prstGeom prst="roundRect">
              <a:avLst>
                <a:gd name="adj" fmla="val 549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black"/>
                  </a:solidFill>
                  <a:effectLst/>
                  <a:uLnTx/>
                  <a:uFillTx/>
                  <a:latin typeface="Calibri"/>
                  <a:ea typeface="+mn-ea"/>
                  <a:cs typeface="+mn-cs"/>
                </a:rPr>
                <a:t>Memory Controller</a:t>
              </a:r>
            </a:p>
          </p:txBody>
        </p:sp>
        <p:grpSp>
          <p:nvGrpSpPr>
            <p:cNvPr id="26" name="DRAM"/>
            <p:cNvGrpSpPr/>
            <p:nvPr/>
          </p:nvGrpSpPr>
          <p:grpSpPr>
            <a:xfrm>
              <a:off x="5029200" y="1322983"/>
              <a:ext cx="990600" cy="1758442"/>
              <a:chOff x="4723269" y="2353890"/>
              <a:chExt cx="3277726" cy="1758442"/>
            </a:xfrm>
          </p:grpSpPr>
          <p:sp>
            <p:nvSpPr>
              <p:cNvPr id="27" name="DRAM"/>
              <p:cNvSpPr/>
              <p:nvPr/>
            </p:nvSpPr>
            <p:spPr>
              <a:xfrm>
                <a:off x="4723272" y="2353890"/>
                <a:ext cx="3277723" cy="1754842"/>
              </a:xfrm>
              <a:prstGeom prst="roundRect">
                <a:avLst>
                  <a:gd name="adj" fmla="val 549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1" u="none" strike="noStrike" kern="1200" cap="none" spc="0" normalizeH="0" baseline="0" noProof="0" dirty="0">
                  <a:ln>
                    <a:noFill/>
                  </a:ln>
                  <a:solidFill>
                    <a:prstClr val="black"/>
                  </a:solidFill>
                  <a:effectLst/>
                  <a:uLnTx/>
                  <a:uFillTx/>
                  <a:latin typeface="Calibri"/>
                  <a:ea typeface="+mn-ea"/>
                  <a:cs typeface="+mn-cs"/>
                </a:endParaRPr>
              </a:p>
            </p:txBody>
          </p:sp>
          <p:sp>
            <p:nvSpPr>
              <p:cNvPr id="28" name="DRAM"/>
              <p:cNvSpPr/>
              <p:nvPr/>
            </p:nvSpPr>
            <p:spPr>
              <a:xfrm>
                <a:off x="4723272" y="2353890"/>
                <a:ext cx="3277723" cy="438912"/>
              </a:xfrm>
              <a:prstGeom prst="roundRect">
                <a:avLst>
                  <a:gd name="adj" fmla="val 549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black"/>
                    </a:solidFill>
                    <a:effectLst/>
                    <a:uLnTx/>
                    <a:uFillTx/>
                    <a:latin typeface="Calibri"/>
                    <a:ea typeface="+mn-ea"/>
                    <a:cs typeface="+mn-cs"/>
                  </a:rPr>
                  <a:t>Bank 7</a:t>
                </a:r>
              </a:p>
            </p:txBody>
          </p:sp>
          <p:sp>
            <p:nvSpPr>
              <p:cNvPr id="29" name="DRAM"/>
              <p:cNvSpPr/>
              <p:nvPr/>
            </p:nvSpPr>
            <p:spPr>
              <a:xfrm>
                <a:off x="4723269" y="2792399"/>
                <a:ext cx="3277723" cy="438912"/>
              </a:xfrm>
              <a:prstGeom prst="roundRect">
                <a:avLst>
                  <a:gd name="adj" fmla="val 549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1" u="none" strike="noStrike" kern="1200" cap="none" spc="0" normalizeH="0" baseline="0" noProof="0" dirty="0">
                  <a:ln>
                    <a:noFill/>
                  </a:ln>
                  <a:solidFill>
                    <a:prstClr val="black"/>
                  </a:solidFill>
                  <a:effectLst/>
                  <a:uLnTx/>
                  <a:uFillTx/>
                  <a:latin typeface="Calibri"/>
                  <a:ea typeface="+mn-ea"/>
                  <a:cs typeface="+mn-cs"/>
                </a:endParaRPr>
              </a:p>
            </p:txBody>
          </p:sp>
          <p:sp>
            <p:nvSpPr>
              <p:cNvPr id="30" name="DRAM"/>
              <p:cNvSpPr/>
              <p:nvPr/>
            </p:nvSpPr>
            <p:spPr>
              <a:xfrm>
                <a:off x="4723272" y="3230908"/>
                <a:ext cx="3277723" cy="438912"/>
              </a:xfrm>
              <a:prstGeom prst="roundRect">
                <a:avLst>
                  <a:gd name="adj" fmla="val 549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black"/>
                    </a:solidFill>
                    <a:effectLst/>
                    <a:uLnTx/>
                    <a:uFillTx/>
                    <a:latin typeface="Calibri"/>
                    <a:ea typeface="+mn-ea"/>
                    <a:cs typeface="+mn-cs"/>
                  </a:rPr>
                  <a:t>Bank 1</a:t>
                </a:r>
              </a:p>
            </p:txBody>
          </p:sp>
          <p:sp>
            <p:nvSpPr>
              <p:cNvPr id="31" name="DRAM"/>
              <p:cNvSpPr/>
              <p:nvPr/>
            </p:nvSpPr>
            <p:spPr>
              <a:xfrm>
                <a:off x="4723269" y="3673420"/>
                <a:ext cx="3277723" cy="438912"/>
              </a:xfrm>
              <a:prstGeom prst="roundRect">
                <a:avLst>
                  <a:gd name="adj" fmla="val 549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black"/>
                    </a:solidFill>
                    <a:effectLst/>
                    <a:uLnTx/>
                    <a:uFillTx/>
                    <a:latin typeface="Calibri"/>
                    <a:ea typeface="+mn-ea"/>
                    <a:cs typeface="+mn-cs"/>
                  </a:rPr>
                  <a:t>Bank 0</a:t>
                </a:r>
              </a:p>
            </p:txBody>
          </p:sp>
          <p:sp>
            <p:nvSpPr>
              <p:cNvPr id="32" name="TextBox 31"/>
              <p:cNvSpPr txBox="1"/>
              <p:nvPr/>
            </p:nvSpPr>
            <p:spPr>
              <a:xfrm rot="5400000">
                <a:off x="6827251" y="2515194"/>
                <a:ext cx="343364" cy="9929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a:t>
                </a:r>
              </a:p>
            </p:txBody>
          </p:sp>
        </p:grpSp>
        <p:grpSp>
          <p:nvGrpSpPr>
            <p:cNvPr id="47" name="DRAM"/>
            <p:cNvGrpSpPr/>
            <p:nvPr/>
          </p:nvGrpSpPr>
          <p:grpSpPr>
            <a:xfrm>
              <a:off x="6778649" y="1320780"/>
              <a:ext cx="990600" cy="1758442"/>
              <a:chOff x="4723269" y="2353890"/>
              <a:chExt cx="3277726" cy="1758442"/>
            </a:xfrm>
          </p:grpSpPr>
          <p:sp>
            <p:nvSpPr>
              <p:cNvPr id="48" name="DRAM"/>
              <p:cNvSpPr/>
              <p:nvPr/>
            </p:nvSpPr>
            <p:spPr>
              <a:xfrm>
                <a:off x="4723272" y="2353890"/>
                <a:ext cx="3277723" cy="1754842"/>
              </a:xfrm>
              <a:prstGeom prst="roundRect">
                <a:avLst>
                  <a:gd name="adj" fmla="val 549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1" u="none" strike="noStrike" kern="1200" cap="none" spc="0" normalizeH="0" baseline="0" noProof="0" dirty="0">
                  <a:ln>
                    <a:noFill/>
                  </a:ln>
                  <a:solidFill>
                    <a:prstClr val="black"/>
                  </a:solidFill>
                  <a:effectLst/>
                  <a:uLnTx/>
                  <a:uFillTx/>
                  <a:latin typeface="Calibri"/>
                  <a:ea typeface="+mn-ea"/>
                  <a:cs typeface="+mn-cs"/>
                </a:endParaRPr>
              </a:p>
            </p:txBody>
          </p:sp>
          <p:sp>
            <p:nvSpPr>
              <p:cNvPr id="49" name="DRAM"/>
              <p:cNvSpPr/>
              <p:nvPr/>
            </p:nvSpPr>
            <p:spPr>
              <a:xfrm>
                <a:off x="4723272" y="2353890"/>
                <a:ext cx="3277723" cy="438912"/>
              </a:xfrm>
              <a:prstGeom prst="roundRect">
                <a:avLst>
                  <a:gd name="adj" fmla="val 549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1" u="none" strike="noStrike" kern="1200" cap="none" spc="0" normalizeH="0" baseline="0" noProof="0" dirty="0">
                  <a:ln>
                    <a:noFill/>
                  </a:ln>
                  <a:solidFill>
                    <a:prstClr val="black"/>
                  </a:solidFill>
                  <a:effectLst/>
                  <a:uLnTx/>
                  <a:uFillTx/>
                  <a:latin typeface="Calibri"/>
                  <a:ea typeface="+mn-ea"/>
                  <a:cs typeface="+mn-cs"/>
                </a:endParaRPr>
              </a:p>
            </p:txBody>
          </p:sp>
          <p:sp>
            <p:nvSpPr>
              <p:cNvPr id="50" name="DRAM"/>
              <p:cNvSpPr/>
              <p:nvPr/>
            </p:nvSpPr>
            <p:spPr>
              <a:xfrm>
                <a:off x="4723269" y="2792399"/>
                <a:ext cx="3277723" cy="438912"/>
              </a:xfrm>
              <a:prstGeom prst="roundRect">
                <a:avLst>
                  <a:gd name="adj" fmla="val 549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1" u="none" strike="noStrike" kern="1200" cap="none" spc="0" normalizeH="0" baseline="0" noProof="0" dirty="0">
                  <a:ln>
                    <a:noFill/>
                  </a:ln>
                  <a:solidFill>
                    <a:prstClr val="black"/>
                  </a:solidFill>
                  <a:effectLst/>
                  <a:uLnTx/>
                  <a:uFillTx/>
                  <a:latin typeface="Calibri"/>
                  <a:ea typeface="+mn-ea"/>
                  <a:cs typeface="+mn-cs"/>
                </a:endParaRPr>
              </a:p>
            </p:txBody>
          </p:sp>
          <p:sp>
            <p:nvSpPr>
              <p:cNvPr id="51" name="DRAM"/>
              <p:cNvSpPr/>
              <p:nvPr/>
            </p:nvSpPr>
            <p:spPr>
              <a:xfrm>
                <a:off x="4723272" y="3230908"/>
                <a:ext cx="3277723" cy="438912"/>
              </a:xfrm>
              <a:prstGeom prst="roundRect">
                <a:avLst>
                  <a:gd name="adj" fmla="val 549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1" u="none" strike="noStrike" kern="1200" cap="none" spc="0" normalizeH="0" baseline="0" noProof="0" dirty="0">
                  <a:ln>
                    <a:noFill/>
                  </a:ln>
                  <a:solidFill>
                    <a:prstClr val="black"/>
                  </a:solidFill>
                  <a:effectLst/>
                  <a:uLnTx/>
                  <a:uFillTx/>
                  <a:latin typeface="Calibri"/>
                  <a:ea typeface="+mn-ea"/>
                  <a:cs typeface="+mn-cs"/>
                </a:endParaRPr>
              </a:p>
            </p:txBody>
          </p:sp>
          <p:sp>
            <p:nvSpPr>
              <p:cNvPr id="52" name="DRAM"/>
              <p:cNvSpPr/>
              <p:nvPr/>
            </p:nvSpPr>
            <p:spPr>
              <a:xfrm>
                <a:off x="4723269" y="3673420"/>
                <a:ext cx="3277723" cy="438912"/>
              </a:xfrm>
              <a:prstGeom prst="roundRect">
                <a:avLst>
                  <a:gd name="adj" fmla="val 549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1" u="none" strike="noStrike" kern="1200" cap="none" spc="0" normalizeH="0" baseline="0" noProof="0" dirty="0">
                  <a:ln>
                    <a:noFill/>
                  </a:ln>
                  <a:solidFill>
                    <a:prstClr val="black"/>
                  </a:solidFill>
                  <a:effectLst/>
                  <a:uLnTx/>
                  <a:uFillTx/>
                  <a:latin typeface="Calibri"/>
                  <a:ea typeface="+mn-ea"/>
                  <a:cs typeface="+mn-cs"/>
                </a:endParaRPr>
              </a:p>
            </p:txBody>
          </p:sp>
        </p:grpSp>
        <p:sp>
          <p:nvSpPr>
            <p:cNvPr id="54" name="Rectangle 53"/>
            <p:cNvSpPr/>
            <p:nvPr/>
          </p:nvSpPr>
          <p:spPr>
            <a:xfrm>
              <a:off x="6050279" y="2470189"/>
              <a:ext cx="728371"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5" name="Left-Right Arrow 54"/>
            <p:cNvSpPr/>
            <p:nvPr/>
          </p:nvSpPr>
          <p:spPr>
            <a:xfrm>
              <a:off x="3125061" y="3437091"/>
              <a:ext cx="1743074" cy="685798"/>
            </a:xfrm>
            <a:prstGeom prst="lef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56" name="DRAM"/>
            <p:cNvGrpSpPr/>
            <p:nvPr/>
          </p:nvGrpSpPr>
          <p:grpSpPr>
            <a:xfrm>
              <a:off x="5029200" y="3316951"/>
              <a:ext cx="990600" cy="1758442"/>
              <a:chOff x="4723269" y="2353890"/>
              <a:chExt cx="3277726" cy="1758442"/>
            </a:xfrm>
          </p:grpSpPr>
          <p:sp>
            <p:nvSpPr>
              <p:cNvPr id="60" name="DRAM"/>
              <p:cNvSpPr/>
              <p:nvPr/>
            </p:nvSpPr>
            <p:spPr>
              <a:xfrm>
                <a:off x="4723272" y="2353890"/>
                <a:ext cx="3277723" cy="1754842"/>
              </a:xfrm>
              <a:prstGeom prst="roundRect">
                <a:avLst>
                  <a:gd name="adj" fmla="val 549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1" u="none" strike="noStrike" kern="1200" cap="none" spc="0" normalizeH="0" baseline="0" noProof="0" dirty="0">
                  <a:ln>
                    <a:noFill/>
                  </a:ln>
                  <a:solidFill>
                    <a:prstClr val="black"/>
                  </a:solidFill>
                  <a:effectLst/>
                  <a:uLnTx/>
                  <a:uFillTx/>
                  <a:latin typeface="Calibri"/>
                  <a:ea typeface="+mn-ea"/>
                  <a:cs typeface="+mn-cs"/>
                </a:endParaRPr>
              </a:p>
            </p:txBody>
          </p:sp>
          <p:sp>
            <p:nvSpPr>
              <p:cNvPr id="61" name="DRAM"/>
              <p:cNvSpPr/>
              <p:nvPr/>
            </p:nvSpPr>
            <p:spPr>
              <a:xfrm>
                <a:off x="4723272" y="2353890"/>
                <a:ext cx="3277723" cy="438912"/>
              </a:xfrm>
              <a:prstGeom prst="roundRect">
                <a:avLst>
                  <a:gd name="adj" fmla="val 549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1" u="none" strike="noStrike" kern="1200" cap="none" spc="0" normalizeH="0" baseline="0" noProof="0" dirty="0">
                  <a:ln>
                    <a:noFill/>
                  </a:ln>
                  <a:solidFill>
                    <a:prstClr val="black"/>
                  </a:solidFill>
                  <a:effectLst/>
                  <a:uLnTx/>
                  <a:uFillTx/>
                  <a:latin typeface="Calibri"/>
                  <a:ea typeface="+mn-ea"/>
                  <a:cs typeface="+mn-cs"/>
                </a:endParaRPr>
              </a:p>
            </p:txBody>
          </p:sp>
          <p:sp>
            <p:nvSpPr>
              <p:cNvPr id="62" name="DRAM"/>
              <p:cNvSpPr/>
              <p:nvPr/>
            </p:nvSpPr>
            <p:spPr>
              <a:xfrm>
                <a:off x="4723269" y="2792399"/>
                <a:ext cx="3277723" cy="438912"/>
              </a:xfrm>
              <a:prstGeom prst="roundRect">
                <a:avLst>
                  <a:gd name="adj" fmla="val 549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1" u="none" strike="noStrike" kern="1200" cap="none" spc="0" normalizeH="0" baseline="0" noProof="0" dirty="0">
                  <a:ln>
                    <a:noFill/>
                  </a:ln>
                  <a:solidFill>
                    <a:prstClr val="black"/>
                  </a:solidFill>
                  <a:effectLst/>
                  <a:uLnTx/>
                  <a:uFillTx/>
                  <a:latin typeface="Calibri"/>
                  <a:ea typeface="+mn-ea"/>
                  <a:cs typeface="+mn-cs"/>
                </a:endParaRPr>
              </a:p>
            </p:txBody>
          </p:sp>
          <p:sp>
            <p:nvSpPr>
              <p:cNvPr id="63" name="DRAM"/>
              <p:cNvSpPr/>
              <p:nvPr/>
            </p:nvSpPr>
            <p:spPr>
              <a:xfrm>
                <a:off x="4723272" y="3230908"/>
                <a:ext cx="3277723" cy="438912"/>
              </a:xfrm>
              <a:prstGeom prst="roundRect">
                <a:avLst>
                  <a:gd name="adj" fmla="val 549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1" u="none" strike="noStrike" kern="1200" cap="none" spc="0" normalizeH="0" baseline="0" noProof="0" dirty="0">
                  <a:ln>
                    <a:noFill/>
                  </a:ln>
                  <a:solidFill>
                    <a:prstClr val="black"/>
                  </a:solidFill>
                  <a:effectLst/>
                  <a:uLnTx/>
                  <a:uFillTx/>
                  <a:latin typeface="Calibri"/>
                  <a:ea typeface="+mn-ea"/>
                  <a:cs typeface="+mn-cs"/>
                </a:endParaRPr>
              </a:p>
            </p:txBody>
          </p:sp>
          <p:sp>
            <p:nvSpPr>
              <p:cNvPr id="64" name="DRAM"/>
              <p:cNvSpPr/>
              <p:nvPr/>
            </p:nvSpPr>
            <p:spPr>
              <a:xfrm>
                <a:off x="4723269" y="3673420"/>
                <a:ext cx="3277723" cy="438912"/>
              </a:xfrm>
              <a:prstGeom prst="roundRect">
                <a:avLst>
                  <a:gd name="adj" fmla="val 549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1"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66" name="DRAM"/>
            <p:cNvGrpSpPr/>
            <p:nvPr/>
          </p:nvGrpSpPr>
          <p:grpSpPr>
            <a:xfrm>
              <a:off x="6778650" y="3314748"/>
              <a:ext cx="990600" cy="1758442"/>
              <a:chOff x="4723269" y="2353890"/>
              <a:chExt cx="3277726" cy="1758442"/>
            </a:xfrm>
          </p:grpSpPr>
          <p:sp>
            <p:nvSpPr>
              <p:cNvPr id="67" name="DRAM"/>
              <p:cNvSpPr/>
              <p:nvPr/>
            </p:nvSpPr>
            <p:spPr>
              <a:xfrm>
                <a:off x="4723272" y="2353890"/>
                <a:ext cx="3277723" cy="1754842"/>
              </a:xfrm>
              <a:prstGeom prst="roundRect">
                <a:avLst>
                  <a:gd name="adj" fmla="val 549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1" u="none" strike="noStrike" kern="1200" cap="none" spc="0" normalizeH="0" baseline="0" noProof="0" dirty="0">
                  <a:ln>
                    <a:noFill/>
                  </a:ln>
                  <a:solidFill>
                    <a:prstClr val="black"/>
                  </a:solidFill>
                  <a:effectLst/>
                  <a:uLnTx/>
                  <a:uFillTx/>
                  <a:latin typeface="Calibri"/>
                  <a:ea typeface="+mn-ea"/>
                  <a:cs typeface="+mn-cs"/>
                </a:endParaRPr>
              </a:p>
            </p:txBody>
          </p:sp>
          <p:sp>
            <p:nvSpPr>
              <p:cNvPr id="68" name="DRAM"/>
              <p:cNvSpPr/>
              <p:nvPr/>
            </p:nvSpPr>
            <p:spPr>
              <a:xfrm>
                <a:off x="4723272" y="2353890"/>
                <a:ext cx="3277723" cy="438912"/>
              </a:xfrm>
              <a:prstGeom prst="roundRect">
                <a:avLst>
                  <a:gd name="adj" fmla="val 549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1" u="none" strike="noStrike" kern="1200" cap="none" spc="0" normalizeH="0" baseline="0" noProof="0" dirty="0">
                  <a:ln>
                    <a:noFill/>
                  </a:ln>
                  <a:solidFill>
                    <a:prstClr val="black"/>
                  </a:solidFill>
                  <a:effectLst/>
                  <a:uLnTx/>
                  <a:uFillTx/>
                  <a:latin typeface="Calibri"/>
                  <a:ea typeface="+mn-ea"/>
                  <a:cs typeface="+mn-cs"/>
                </a:endParaRPr>
              </a:p>
            </p:txBody>
          </p:sp>
          <p:sp>
            <p:nvSpPr>
              <p:cNvPr id="69" name="DRAM"/>
              <p:cNvSpPr/>
              <p:nvPr/>
            </p:nvSpPr>
            <p:spPr>
              <a:xfrm>
                <a:off x="4723269" y="2792399"/>
                <a:ext cx="3277723" cy="438912"/>
              </a:xfrm>
              <a:prstGeom prst="roundRect">
                <a:avLst>
                  <a:gd name="adj" fmla="val 549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1" u="none" strike="noStrike" kern="1200" cap="none" spc="0" normalizeH="0" baseline="0" noProof="0" dirty="0">
                  <a:ln>
                    <a:noFill/>
                  </a:ln>
                  <a:solidFill>
                    <a:prstClr val="black"/>
                  </a:solidFill>
                  <a:effectLst/>
                  <a:uLnTx/>
                  <a:uFillTx/>
                  <a:latin typeface="Calibri"/>
                  <a:ea typeface="+mn-ea"/>
                  <a:cs typeface="+mn-cs"/>
                </a:endParaRPr>
              </a:p>
            </p:txBody>
          </p:sp>
          <p:sp>
            <p:nvSpPr>
              <p:cNvPr id="70" name="DRAM"/>
              <p:cNvSpPr/>
              <p:nvPr/>
            </p:nvSpPr>
            <p:spPr>
              <a:xfrm>
                <a:off x="4723272" y="3230908"/>
                <a:ext cx="3277723" cy="438912"/>
              </a:xfrm>
              <a:prstGeom prst="roundRect">
                <a:avLst>
                  <a:gd name="adj" fmla="val 549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1" u="none" strike="noStrike" kern="1200" cap="none" spc="0" normalizeH="0" baseline="0" noProof="0" dirty="0">
                  <a:ln>
                    <a:noFill/>
                  </a:ln>
                  <a:solidFill>
                    <a:prstClr val="black"/>
                  </a:solidFill>
                  <a:effectLst/>
                  <a:uLnTx/>
                  <a:uFillTx/>
                  <a:latin typeface="Calibri"/>
                  <a:ea typeface="+mn-ea"/>
                  <a:cs typeface="+mn-cs"/>
                </a:endParaRPr>
              </a:p>
            </p:txBody>
          </p:sp>
          <p:sp>
            <p:nvSpPr>
              <p:cNvPr id="71" name="DRAM"/>
              <p:cNvSpPr/>
              <p:nvPr/>
            </p:nvSpPr>
            <p:spPr>
              <a:xfrm>
                <a:off x="4723269" y="3673420"/>
                <a:ext cx="3277723" cy="438912"/>
              </a:xfrm>
              <a:prstGeom prst="roundRect">
                <a:avLst>
                  <a:gd name="adj" fmla="val 549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1" u="none" strike="noStrike" kern="1200" cap="none" spc="0" normalizeH="0" baseline="0" noProof="0" dirty="0">
                  <a:ln>
                    <a:noFill/>
                  </a:ln>
                  <a:solidFill>
                    <a:prstClr val="black"/>
                  </a:solidFill>
                  <a:effectLst/>
                  <a:uLnTx/>
                  <a:uFillTx/>
                  <a:latin typeface="Calibri"/>
                  <a:ea typeface="+mn-ea"/>
                  <a:cs typeface="+mn-cs"/>
                </a:endParaRPr>
              </a:p>
            </p:txBody>
          </p:sp>
        </p:grpSp>
        <p:sp>
          <p:nvSpPr>
            <p:cNvPr id="72" name="Rectangle 71"/>
            <p:cNvSpPr/>
            <p:nvPr/>
          </p:nvSpPr>
          <p:spPr>
            <a:xfrm>
              <a:off x="6050279" y="4041474"/>
              <a:ext cx="728371"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ounded Rectangle 9"/>
            <p:cNvSpPr/>
            <p:nvPr/>
          </p:nvSpPr>
          <p:spPr>
            <a:xfrm>
              <a:off x="4876800" y="1175557"/>
              <a:ext cx="1321183" cy="2039230"/>
            </a:xfrm>
            <a:prstGeom prst="roundRect">
              <a:avLst/>
            </a:prstGeom>
            <a:noFill/>
            <a:ln>
              <a:solidFill>
                <a:schemeClr val="accent3">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42" name="R"/>
          <p:cNvSpPr/>
          <p:nvPr/>
        </p:nvSpPr>
        <p:spPr>
          <a:xfrm>
            <a:off x="1143000" y="4648200"/>
            <a:ext cx="2743200" cy="388936"/>
          </a:xfrm>
          <a:prstGeom prst="roundRect">
            <a:avLst>
              <a:gd name="adj" fmla="val 5494"/>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black"/>
                </a:solidFill>
                <a:effectLst/>
                <a:uLnTx/>
                <a:uFillTx/>
                <a:latin typeface="Calibri"/>
                <a:ea typeface="+mn-ea"/>
                <a:cs typeface="+mn-cs"/>
              </a:rPr>
              <a:t>L1 $: 32KB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black"/>
                </a:solidFill>
                <a:effectLst/>
                <a:uLnTx/>
                <a:uFillTx/>
                <a:latin typeface="Calibri"/>
                <a:ea typeface="+mn-ea"/>
                <a:cs typeface="+mn-cs"/>
              </a:rPr>
              <a:t>L2 $: 512KB/core</a:t>
            </a:r>
          </a:p>
        </p:txBody>
      </p:sp>
    </p:spTree>
    <p:extLst>
      <p:ext uri="{BB962C8B-B14F-4D97-AF65-F5344CB8AC3E}">
        <p14:creationId xmlns:p14="http://schemas.microsoft.com/office/powerpoint/2010/main" val="3048572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Comparison Points</a:t>
            </a:r>
          </a:p>
        </p:txBody>
      </p:sp>
      <p:sp>
        <p:nvSpPr>
          <p:cNvPr id="3" name="Content Placeholder 2"/>
          <p:cNvSpPr>
            <a:spLocks noGrp="1"/>
          </p:cNvSpPr>
          <p:nvPr>
            <p:ph idx="1"/>
          </p:nvPr>
        </p:nvSpPr>
        <p:spPr/>
        <p:txBody>
          <a:bodyPr>
            <a:normAutofit lnSpcReduction="10000"/>
          </a:bodyPr>
          <a:lstStyle/>
          <a:p>
            <a:r>
              <a:rPr lang="en-US" b="1" dirty="0"/>
              <a:t>All-bank refresh </a:t>
            </a:r>
            <a:r>
              <a:rPr lang="en-US" dirty="0"/>
              <a:t>[DDR3, LPDDR3, …]</a:t>
            </a:r>
          </a:p>
          <a:p>
            <a:endParaRPr lang="en-US" dirty="0"/>
          </a:p>
          <a:p>
            <a:r>
              <a:rPr lang="en-US" b="1" dirty="0"/>
              <a:t>Per-bank refresh </a:t>
            </a:r>
            <a:r>
              <a:rPr lang="en-US" dirty="0"/>
              <a:t>[LPDDR3]</a:t>
            </a:r>
          </a:p>
          <a:p>
            <a:endParaRPr lang="en-US" dirty="0"/>
          </a:p>
          <a:p>
            <a:r>
              <a:rPr lang="en-US" b="1" dirty="0"/>
              <a:t>Elastic refresh </a:t>
            </a:r>
            <a:r>
              <a:rPr lang="en-US" dirty="0"/>
              <a:t>[</a:t>
            </a:r>
            <a:r>
              <a:rPr lang="en-US" dirty="0" err="1"/>
              <a:t>Stuecheli</a:t>
            </a:r>
            <a:r>
              <a:rPr lang="en-US" dirty="0"/>
              <a:t> et al., MICRO ‘10]:</a:t>
            </a:r>
          </a:p>
          <a:p>
            <a:pPr lvl="1"/>
            <a:r>
              <a:rPr lang="en-US" dirty="0"/>
              <a:t>Postpones refreshes by a time delay based on the predicted rank idle time to avoid interference on memory requests</a:t>
            </a:r>
          </a:p>
          <a:p>
            <a:pPr lvl="1"/>
            <a:r>
              <a:rPr lang="en-US" dirty="0">
                <a:solidFill>
                  <a:srgbClr val="FF0000"/>
                </a:solidFill>
              </a:rPr>
              <a:t>Proposed to schedule all-bank refreshes without exploiting per-bank refreshes</a:t>
            </a:r>
          </a:p>
          <a:p>
            <a:pPr lvl="1"/>
            <a:r>
              <a:rPr lang="en-US" dirty="0">
                <a:solidFill>
                  <a:srgbClr val="FF0000"/>
                </a:solidFill>
              </a:rPr>
              <a:t>Cannot parallelize refreshes and accesses within a rank</a:t>
            </a:r>
          </a:p>
          <a:p>
            <a:pPr marL="457200" lvl="1" indent="0">
              <a:buNone/>
            </a:pPr>
            <a:endParaRPr lang="en-US" dirty="0"/>
          </a:p>
          <a:p>
            <a:r>
              <a:rPr lang="en-US" b="1" dirty="0"/>
              <a:t>Ideal (no refresh)</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F32364-6BA0-48AA-B029-3ED2192016F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147710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 name="Chart 26"/>
          <p:cNvGraphicFramePr>
            <a:graphicFrameLocks/>
          </p:cNvGraphicFramePr>
          <p:nvPr>
            <p:extLst/>
          </p:nvPr>
        </p:nvGraphicFramePr>
        <p:xfrm>
          <a:off x="381000" y="1023945"/>
          <a:ext cx="8534400" cy="481011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p:txBody>
          <a:bodyPr/>
          <a:lstStyle/>
          <a:p>
            <a:r>
              <a:rPr lang="en-US" dirty="0"/>
              <a:t>System Performance</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F32364-6BA0-48AA-B029-3ED2192016F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20" name="DS"/>
          <p:cNvGrpSpPr/>
          <p:nvPr/>
        </p:nvGrpSpPr>
        <p:grpSpPr>
          <a:xfrm>
            <a:off x="2438400" y="1084560"/>
            <a:ext cx="4545125" cy="461665"/>
            <a:chOff x="2438400" y="1154668"/>
            <a:chExt cx="4545125" cy="461665"/>
          </a:xfrm>
        </p:grpSpPr>
        <p:sp>
          <p:nvSpPr>
            <p:cNvPr id="21" name="TextBox 20"/>
            <p:cNvSpPr txBox="1"/>
            <p:nvPr/>
          </p:nvSpPr>
          <p:spPr>
            <a:xfrm>
              <a:off x="2438400" y="1154668"/>
              <a:ext cx="80663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79646"/>
                  </a:solidFill>
                  <a:effectLst/>
                  <a:uLnTx/>
                  <a:uFillTx/>
                  <a:latin typeface="Calibri"/>
                  <a:ea typeface="+mn-ea"/>
                  <a:cs typeface="+mn-cs"/>
                </a:rPr>
                <a:t>7.9%</a:t>
              </a:r>
            </a:p>
          </p:txBody>
        </p:sp>
        <p:sp>
          <p:nvSpPr>
            <p:cNvPr id="22" name="TextBox 21"/>
            <p:cNvSpPr txBox="1"/>
            <p:nvPr/>
          </p:nvSpPr>
          <p:spPr>
            <a:xfrm>
              <a:off x="4191000" y="1154668"/>
              <a:ext cx="96372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79646"/>
                  </a:solidFill>
                  <a:effectLst/>
                  <a:uLnTx/>
                  <a:uFillTx/>
                  <a:latin typeface="Calibri"/>
                  <a:ea typeface="+mn-ea"/>
                  <a:cs typeface="+mn-cs"/>
                </a:rPr>
                <a:t>12.3%</a:t>
              </a:r>
            </a:p>
          </p:txBody>
        </p:sp>
        <p:sp>
          <p:nvSpPr>
            <p:cNvPr id="23" name="TextBox 22"/>
            <p:cNvSpPr txBox="1"/>
            <p:nvPr/>
          </p:nvSpPr>
          <p:spPr>
            <a:xfrm>
              <a:off x="6019800" y="1154668"/>
              <a:ext cx="96372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79646"/>
                  </a:solidFill>
                  <a:effectLst/>
                  <a:uLnTx/>
                  <a:uFillTx/>
                  <a:latin typeface="Calibri"/>
                  <a:ea typeface="+mn-ea"/>
                  <a:cs typeface="+mn-cs"/>
                </a:rPr>
                <a:t>20.2%</a:t>
              </a:r>
            </a:p>
          </p:txBody>
        </p:sp>
      </p:grpSp>
      <p:sp>
        <p:nvSpPr>
          <p:cNvPr id="15" name="Rounded Rectangle 14"/>
          <p:cNvSpPr/>
          <p:nvPr/>
        </p:nvSpPr>
        <p:spPr>
          <a:xfrm>
            <a:off x="533400" y="5410200"/>
            <a:ext cx="7854167" cy="869950"/>
          </a:xfrm>
          <a:prstGeom prst="roundRect">
            <a:avLst>
              <a:gd name="adj" fmla="val 0"/>
            </a:avLst>
          </a:prstGeom>
          <a:solidFill>
            <a:srgbClr val="064F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Calibri"/>
                <a:ea typeface="+mn-ea"/>
                <a:cs typeface="+mn-cs"/>
              </a:rPr>
              <a:t>1. Both DARP &amp; SARP provide performance gains and combining them (DSARP) improves even more</a:t>
            </a:r>
          </a:p>
        </p:txBody>
      </p:sp>
      <p:sp>
        <p:nvSpPr>
          <p:cNvPr id="11" name="Rounded Rectangle 10"/>
          <p:cNvSpPr/>
          <p:nvPr/>
        </p:nvSpPr>
        <p:spPr>
          <a:xfrm>
            <a:off x="533400" y="5410200"/>
            <a:ext cx="7848600" cy="869950"/>
          </a:xfrm>
          <a:prstGeom prst="roundRect">
            <a:avLst>
              <a:gd name="adj" fmla="val 0"/>
            </a:avLst>
          </a:prstGeom>
          <a:solidFill>
            <a:srgbClr val="064F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1" u="none" strike="noStrike" kern="1200" cap="none" spc="0" normalizeH="0" baseline="0" noProof="0" dirty="0">
                <a:ln>
                  <a:noFill/>
                </a:ln>
                <a:solidFill>
                  <a:prstClr val="white"/>
                </a:solidFill>
                <a:effectLst/>
                <a:uLnTx/>
                <a:uFillTx/>
                <a:latin typeface="Calibri"/>
                <a:ea typeface="+mn-ea"/>
                <a:cs typeface="+mn-cs"/>
              </a:rPr>
              <a:t>2. Consistent system performance improvement across DRAM densities (within </a:t>
            </a:r>
            <a:r>
              <a:rPr kumimoji="0" lang="en-US" sz="2600" b="1" i="1" u="none" strike="noStrike" kern="1200" cap="none" spc="0" normalizeH="0" baseline="0" noProof="0" dirty="0">
                <a:ln>
                  <a:noFill/>
                </a:ln>
                <a:solidFill>
                  <a:prstClr val="white"/>
                </a:solidFill>
                <a:effectLst/>
                <a:uLnTx/>
                <a:uFillTx/>
                <a:latin typeface="Calibri"/>
                <a:ea typeface="+mn-ea"/>
                <a:cs typeface="+mn-cs"/>
              </a:rPr>
              <a:t>0.9%, 1.2%, and 3.8% </a:t>
            </a:r>
            <a:r>
              <a:rPr kumimoji="0" lang="en-US" sz="2600" b="0" i="1" u="none" strike="noStrike" kern="1200" cap="none" spc="0" normalizeH="0" baseline="0" noProof="0" dirty="0">
                <a:ln>
                  <a:noFill/>
                </a:ln>
                <a:solidFill>
                  <a:prstClr val="white"/>
                </a:solidFill>
                <a:effectLst/>
                <a:uLnTx/>
                <a:uFillTx/>
                <a:latin typeface="Calibri"/>
                <a:ea typeface="+mn-ea"/>
                <a:cs typeface="+mn-cs"/>
              </a:rPr>
              <a:t>of ideal)</a:t>
            </a:r>
          </a:p>
        </p:txBody>
      </p:sp>
    </p:spTree>
    <p:extLst>
      <p:ext uri="{BB962C8B-B14F-4D97-AF65-F5344CB8AC3E}">
        <p14:creationId xmlns:p14="http://schemas.microsoft.com/office/powerpoint/2010/main" val="26044354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graphicEl>
                                              <a:chart seriesIdx="3" categoryIdx="-4" bldStep="series"/>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graphicEl>
                                              <a:chart seriesIdx="4" categoryIdx="-4" bldStep="series"/>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graphicEl>
                                              <a:chart seriesIdx="5" categoryIdx="-4" bldStep="series"/>
                                            </p:graphic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grpId="0" nodeType="withEffect">
                                  <p:stCondLst>
                                    <p:cond delay="1500"/>
                                  </p:stCondLst>
                                  <p:childTnLst>
                                    <p:set>
                                      <p:cBhvr>
                                        <p:cTn id="18" dur="1" fill="hold">
                                          <p:stCondLst>
                                            <p:cond delay="0"/>
                                          </p:stCondLst>
                                        </p:cTn>
                                        <p:tgtEl>
                                          <p:spTgt spid="27">
                                            <p:graphicEl>
                                              <a:chart seriesIdx="6" categoryIdx="-4" bldStep="series"/>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7" grpId="0">
        <p:bldSub>
          <a:bldChart bld="series"/>
        </p:bldSub>
      </p:bldGraphic>
      <p:bldP spid="15" grpId="0" animBg="1"/>
      <p:bldP spid="11" grpId="0" animBg="1"/>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Energy Efficiency</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F32364-6BA0-48AA-B029-3ED2192016F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6" name="DS"/>
          <p:cNvGrpSpPr/>
          <p:nvPr/>
        </p:nvGrpSpPr>
        <p:grpSpPr>
          <a:xfrm>
            <a:off x="2590800" y="1367135"/>
            <a:ext cx="4495800" cy="690265"/>
            <a:chOff x="2438400" y="1302603"/>
            <a:chExt cx="4495800" cy="690265"/>
          </a:xfrm>
        </p:grpSpPr>
        <p:sp>
          <p:nvSpPr>
            <p:cNvPr id="7" name="TextBox 6"/>
            <p:cNvSpPr txBox="1"/>
            <p:nvPr/>
          </p:nvSpPr>
          <p:spPr>
            <a:xfrm>
              <a:off x="2438400" y="1531203"/>
              <a:ext cx="80663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79646"/>
                  </a:solidFill>
                  <a:effectLst/>
                  <a:uLnTx/>
                  <a:uFillTx/>
                  <a:latin typeface="Calibri"/>
                  <a:ea typeface="+mn-ea"/>
                  <a:cs typeface="+mn-cs"/>
                </a:rPr>
                <a:t>3.0%</a:t>
              </a:r>
            </a:p>
          </p:txBody>
        </p:sp>
        <p:sp>
          <p:nvSpPr>
            <p:cNvPr id="8" name="TextBox 7"/>
            <p:cNvSpPr txBox="1"/>
            <p:nvPr/>
          </p:nvSpPr>
          <p:spPr>
            <a:xfrm>
              <a:off x="4298769" y="1383268"/>
              <a:ext cx="80663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79646"/>
                  </a:solidFill>
                  <a:effectLst/>
                  <a:uLnTx/>
                  <a:uFillTx/>
                  <a:latin typeface="Calibri"/>
                  <a:ea typeface="+mn-ea"/>
                  <a:cs typeface="+mn-cs"/>
                </a:rPr>
                <a:t>5.2%</a:t>
              </a:r>
            </a:p>
          </p:txBody>
        </p:sp>
        <p:sp>
          <p:nvSpPr>
            <p:cNvPr id="9" name="TextBox 8"/>
            <p:cNvSpPr txBox="1"/>
            <p:nvPr/>
          </p:nvSpPr>
          <p:spPr>
            <a:xfrm>
              <a:off x="6127569" y="1302603"/>
              <a:ext cx="80663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79646"/>
                  </a:solidFill>
                  <a:effectLst/>
                  <a:uLnTx/>
                  <a:uFillTx/>
                  <a:latin typeface="Calibri"/>
                  <a:ea typeface="+mn-ea"/>
                  <a:cs typeface="+mn-cs"/>
                </a:rPr>
                <a:t>9.0%</a:t>
              </a:r>
            </a:p>
          </p:txBody>
        </p:sp>
      </p:grpSp>
      <p:sp>
        <p:nvSpPr>
          <p:cNvPr id="10" name="Rounded Rectangle 9"/>
          <p:cNvSpPr/>
          <p:nvPr/>
        </p:nvSpPr>
        <p:spPr>
          <a:xfrm>
            <a:off x="990600" y="5607050"/>
            <a:ext cx="7086600" cy="717550"/>
          </a:xfrm>
          <a:prstGeom prst="roundRect">
            <a:avLst>
              <a:gd name="adj" fmla="val 0"/>
            </a:avLst>
          </a:prstGeom>
          <a:solidFill>
            <a:srgbClr val="064F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Calibri"/>
                <a:ea typeface="+mn-ea"/>
                <a:cs typeface="+mn-cs"/>
              </a:rPr>
              <a:t>Consistent reduction on energy consumption</a:t>
            </a:r>
          </a:p>
        </p:txBody>
      </p:sp>
      <p:graphicFrame>
        <p:nvGraphicFramePr>
          <p:cNvPr id="11" name="Chart 10"/>
          <p:cNvGraphicFramePr>
            <a:graphicFrameLocks/>
          </p:cNvGraphicFramePr>
          <p:nvPr>
            <p:extLst/>
          </p:nvPr>
        </p:nvGraphicFramePr>
        <p:xfrm>
          <a:off x="533400" y="1219200"/>
          <a:ext cx="8068397" cy="481011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5314645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300" dirty="0"/>
              <a:t>More Information on Refresh-Access Parallelization</a:t>
            </a:r>
          </a:p>
        </p:txBody>
      </p:sp>
      <p:sp>
        <p:nvSpPr>
          <p:cNvPr id="3" name="Content Placeholder 2"/>
          <p:cNvSpPr>
            <a:spLocks noGrp="1"/>
          </p:cNvSpPr>
          <p:nvPr>
            <p:ph idx="1"/>
          </p:nvPr>
        </p:nvSpPr>
        <p:spPr>
          <a:xfrm>
            <a:off x="228600" y="980728"/>
            <a:ext cx="8610600" cy="4876800"/>
          </a:xfrm>
        </p:spPr>
        <p:txBody>
          <a:bodyPr/>
          <a:lstStyle/>
          <a:p>
            <a:r>
              <a:rPr lang="en-US" sz="2000" dirty="0"/>
              <a:t>Kevin Chang, Donghyuk Lee, </a:t>
            </a:r>
            <a:r>
              <a:rPr lang="en-US" sz="2000" dirty="0" err="1"/>
              <a:t>Zeshan</a:t>
            </a:r>
            <a:r>
              <a:rPr lang="en-US" sz="2000" dirty="0"/>
              <a:t> </a:t>
            </a:r>
            <a:r>
              <a:rPr lang="en-US" sz="2000" dirty="0" err="1"/>
              <a:t>Chishti</a:t>
            </a:r>
            <a:r>
              <a:rPr lang="en-US" sz="2000" dirty="0"/>
              <a:t>, </a:t>
            </a:r>
            <a:r>
              <a:rPr lang="en-US" sz="2000" dirty="0" err="1"/>
              <a:t>Alaa</a:t>
            </a:r>
            <a:r>
              <a:rPr lang="en-US" sz="2000" dirty="0"/>
              <a:t> </a:t>
            </a:r>
            <a:r>
              <a:rPr lang="en-US" sz="2000" dirty="0" err="1"/>
              <a:t>Alameldeen</a:t>
            </a:r>
            <a:r>
              <a:rPr lang="en-US" sz="2000" dirty="0"/>
              <a:t>, Chris Wilkerson, Yoongu Kim, and Onur Mutlu,</a:t>
            </a:r>
            <a:br>
              <a:rPr lang="en-US" sz="2000" dirty="0"/>
            </a:br>
            <a:r>
              <a:rPr lang="en-US" sz="2000" b="1" dirty="0">
                <a:hlinkClick r:id="rId2"/>
              </a:rPr>
              <a:t>"Improving DRAM Performance by Parallelizing Refreshes with Accesses"</a:t>
            </a:r>
            <a:r>
              <a:rPr lang="en-US" sz="2000" dirty="0"/>
              <a:t> </a:t>
            </a:r>
            <a:br>
              <a:rPr lang="en-US" sz="2000" dirty="0"/>
            </a:br>
            <a:r>
              <a:rPr lang="en-US" sz="2000" i="1" dirty="0"/>
              <a:t>Proceedings of the </a:t>
            </a:r>
            <a:r>
              <a:rPr lang="en-US" sz="2000" i="1" dirty="0">
                <a:hlinkClick r:id="rId3"/>
              </a:rPr>
              <a:t>20th International Symposium on High-Performance Computer Architecture</a:t>
            </a:r>
            <a:r>
              <a:rPr lang="en-US" sz="2000" i="1" dirty="0"/>
              <a:t> (</a:t>
            </a:r>
            <a:r>
              <a:rPr lang="en-US" sz="2000" b="1" i="1" dirty="0"/>
              <a:t>HPCA</a:t>
            </a:r>
            <a:r>
              <a:rPr lang="en-US" sz="2000" i="1" dirty="0"/>
              <a:t>)</a:t>
            </a:r>
            <a:r>
              <a:rPr lang="en-US" sz="2000" dirty="0"/>
              <a:t>, Orlando, FL, February 2014. [</a:t>
            </a:r>
            <a:r>
              <a:rPr lang="en-US" sz="2000" dirty="0">
                <a:hlinkClick r:id="rId4"/>
              </a:rPr>
              <a:t>Summary</a:t>
            </a:r>
            <a:r>
              <a:rPr lang="en-US" sz="2000" dirty="0"/>
              <a:t>] [</a:t>
            </a:r>
            <a:r>
              <a:rPr lang="en-US" sz="2000" dirty="0">
                <a:hlinkClick r:id="rId5"/>
              </a:rPr>
              <a:t>Slides (pptx)</a:t>
            </a:r>
            <a:r>
              <a:rPr lang="en-US" sz="2000" dirty="0"/>
              <a:t> </a:t>
            </a:r>
            <a:r>
              <a:rPr lang="en-US" sz="2000" dirty="0">
                <a:hlinkClick r:id="rId6"/>
              </a:rPr>
              <a:t>(pdf)</a:t>
            </a:r>
            <a:r>
              <a:rPr lang="en-US" sz="2000" dirty="0"/>
              <a:t>] </a:t>
            </a: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7"/>
          <a:stretch>
            <a:fillRect/>
          </a:stretch>
        </p:blipFill>
        <p:spPr>
          <a:xfrm>
            <a:off x="-108520" y="3804590"/>
            <a:ext cx="9144000" cy="2576738"/>
          </a:xfrm>
          <a:prstGeom prst="rect">
            <a:avLst/>
          </a:prstGeom>
        </p:spPr>
      </p:pic>
    </p:spTree>
    <p:extLst>
      <p:ext uri="{BB962C8B-B14F-4D97-AF65-F5344CB8AC3E}">
        <p14:creationId xmlns:p14="http://schemas.microsoft.com/office/powerpoint/2010/main" val="21717923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Tackling Refresh: Solutions</a:t>
            </a:r>
          </a:p>
        </p:txBody>
      </p:sp>
      <p:sp>
        <p:nvSpPr>
          <p:cNvPr id="3" name="Content Placeholder 2"/>
          <p:cNvSpPr>
            <a:spLocks noGrp="1"/>
          </p:cNvSpPr>
          <p:nvPr>
            <p:ph idx="1"/>
          </p:nvPr>
        </p:nvSpPr>
        <p:spPr>
          <a:xfrm>
            <a:off x="228600" y="1196752"/>
            <a:ext cx="8610600" cy="5051648"/>
          </a:xfrm>
        </p:spPr>
        <p:txBody>
          <a:bodyPr/>
          <a:lstStyle/>
          <a:p>
            <a:r>
              <a:rPr lang="en-US" dirty="0">
                <a:solidFill>
                  <a:srgbClr val="0000FF"/>
                </a:solidFill>
              </a:rPr>
              <a:t>Parallelize refreshes with accesses </a:t>
            </a:r>
            <a:r>
              <a:rPr lang="en-US" sz="1800" dirty="0">
                <a:solidFill>
                  <a:srgbClr val="0000FF"/>
                </a:solidFill>
              </a:rPr>
              <a:t>[Chang+ HPCA’14]</a:t>
            </a:r>
          </a:p>
          <a:p>
            <a:endParaRPr lang="en-US" dirty="0">
              <a:solidFill>
                <a:srgbClr val="0000FF"/>
              </a:solidFill>
            </a:endParaRPr>
          </a:p>
          <a:p>
            <a:r>
              <a:rPr lang="en-US" dirty="0">
                <a:solidFill>
                  <a:srgbClr val="0000FF"/>
                </a:solidFill>
              </a:rPr>
              <a:t>Eliminate unnecessary refreshes </a:t>
            </a:r>
            <a:r>
              <a:rPr lang="en-US" sz="1800" dirty="0">
                <a:solidFill>
                  <a:srgbClr val="0000FF"/>
                </a:solidFill>
              </a:rPr>
              <a:t>[Liu+ ISCA’12]</a:t>
            </a:r>
          </a:p>
          <a:p>
            <a:pPr lvl="1"/>
            <a:r>
              <a:rPr lang="en-US" dirty="0"/>
              <a:t>Exploit device characteristics </a:t>
            </a:r>
          </a:p>
          <a:p>
            <a:pPr lvl="1"/>
            <a:r>
              <a:rPr lang="en-US" dirty="0"/>
              <a:t>Exploit data and application characteristics</a:t>
            </a:r>
          </a:p>
          <a:p>
            <a:pPr marL="0" indent="0">
              <a:buNone/>
            </a:pPr>
            <a:endParaRPr lang="en-US" dirty="0"/>
          </a:p>
          <a:p>
            <a:r>
              <a:rPr lang="en-US" dirty="0">
                <a:solidFill>
                  <a:srgbClr val="0000FF"/>
                </a:solidFill>
              </a:rPr>
              <a:t>Reduce refresh rate and </a:t>
            </a:r>
            <a:r>
              <a:rPr lang="en-US" dirty="0" err="1">
                <a:solidFill>
                  <a:srgbClr val="0000FF"/>
                </a:solidFill>
              </a:rPr>
              <a:t>detect+correct</a:t>
            </a:r>
            <a:r>
              <a:rPr lang="en-US" dirty="0">
                <a:solidFill>
                  <a:srgbClr val="0000FF"/>
                </a:solidFill>
              </a:rPr>
              <a:t> errors that occur </a:t>
            </a:r>
            <a:r>
              <a:rPr lang="en-US" sz="1800" dirty="0">
                <a:solidFill>
                  <a:srgbClr val="0000FF"/>
                </a:solidFill>
              </a:rPr>
              <a:t>[Khan+ SIGMETRICS’14]</a:t>
            </a:r>
          </a:p>
          <a:p>
            <a:endParaRPr lang="en-US" dirty="0"/>
          </a:p>
          <a:p>
            <a:r>
              <a:rPr lang="en-US" dirty="0">
                <a:solidFill>
                  <a:schemeClr val="accent2">
                    <a:lumMod val="75000"/>
                  </a:schemeClr>
                </a:solidFill>
              </a:rPr>
              <a:t>Understand retention time behavior in DRAM </a:t>
            </a:r>
            <a:r>
              <a:rPr lang="en-US" sz="1800" dirty="0">
                <a:solidFill>
                  <a:schemeClr val="accent2">
                    <a:lumMod val="75000"/>
                  </a:schemeClr>
                </a:solidFill>
              </a:rPr>
              <a:t>[Liu+ ISCA’13]</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Rectangle 4"/>
          <p:cNvSpPr/>
          <p:nvPr/>
        </p:nvSpPr>
        <p:spPr>
          <a:xfrm>
            <a:off x="539552" y="2036190"/>
            <a:ext cx="6120680" cy="936104"/>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5656775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p:cNvSpPr>
            <a:spLocks noGrp="1"/>
          </p:cNvSpPr>
          <p:nvPr>
            <p:ph type="title"/>
          </p:nvPr>
        </p:nvSpPr>
        <p:spPr/>
        <p:txBody>
          <a:bodyPr/>
          <a:lstStyle/>
          <a:p>
            <a:r>
              <a:rPr lang="en-US" dirty="0">
                <a:latin typeface="Garamond" charset="0"/>
                <a:ea typeface="ＭＳ Ｐゴシック" charset="0"/>
                <a:cs typeface="ＭＳ Ｐゴシック" charset="0"/>
              </a:rPr>
              <a:t>What Will You Learn in This Course?</a:t>
            </a:r>
          </a:p>
        </p:txBody>
      </p:sp>
      <p:sp>
        <p:nvSpPr>
          <p:cNvPr id="38914" name="Content Placeholder 2"/>
          <p:cNvSpPr>
            <a:spLocks noGrp="1"/>
          </p:cNvSpPr>
          <p:nvPr>
            <p:ph idx="1"/>
          </p:nvPr>
        </p:nvSpPr>
        <p:spPr>
          <a:xfrm>
            <a:off x="228600" y="996950"/>
            <a:ext cx="8915400" cy="5194300"/>
          </a:xfrm>
        </p:spPr>
        <p:txBody>
          <a:bodyPr/>
          <a:lstStyle/>
          <a:p>
            <a:r>
              <a:rPr lang="en-US" dirty="0">
                <a:solidFill>
                  <a:srgbClr val="0000FF"/>
                </a:solidFill>
              </a:rPr>
              <a:t>Memory Systems and Memory-Centric Computing Systems</a:t>
            </a:r>
          </a:p>
          <a:p>
            <a:pPr lvl="1"/>
            <a:r>
              <a:rPr lang="en-US" dirty="0"/>
              <a:t>July 9-13, 2018</a:t>
            </a:r>
          </a:p>
          <a:p>
            <a:pPr lvl="1"/>
            <a:endParaRPr lang="en-US" sz="2300" dirty="0">
              <a:latin typeface="Tahoma" charset="0"/>
              <a:ea typeface="ＭＳ Ｐゴシック" charset="0"/>
            </a:endParaRPr>
          </a:p>
          <a:p>
            <a:r>
              <a:rPr lang="en-US" sz="2300" dirty="0">
                <a:latin typeface="Tahoma" charset="0"/>
                <a:ea typeface="ＭＳ Ｐゴシック" charset="0"/>
              </a:rPr>
              <a:t>Topic 1: Main Memory Trends and Basics</a:t>
            </a:r>
          </a:p>
          <a:p>
            <a:r>
              <a:rPr lang="en-US" sz="2300" dirty="0">
                <a:solidFill>
                  <a:srgbClr val="FF0000"/>
                </a:solidFill>
                <a:latin typeface="Tahoma" charset="0"/>
                <a:ea typeface="ＭＳ Ｐゴシック" charset="0"/>
              </a:rPr>
              <a:t>Topic 2: Memory Reliability &amp; Security: RowHammer and Beyond</a:t>
            </a:r>
            <a:endParaRPr lang="en-US" dirty="0">
              <a:solidFill>
                <a:srgbClr val="FF0000"/>
              </a:solidFill>
              <a:latin typeface="Tahoma" charset="0"/>
              <a:ea typeface="ＭＳ Ｐゴシック" charset="0"/>
            </a:endParaRPr>
          </a:p>
          <a:p>
            <a:r>
              <a:rPr lang="en-US" sz="2300" dirty="0">
                <a:latin typeface="Tahoma" charset="0"/>
                <a:ea typeface="ＭＳ Ｐゴシック" charset="0"/>
              </a:rPr>
              <a:t>Topic 3: In-memory Computation</a:t>
            </a:r>
          </a:p>
          <a:p>
            <a:r>
              <a:rPr lang="en-US" sz="2300" dirty="0">
                <a:latin typeface="Tahoma" charset="0"/>
                <a:ea typeface="ＭＳ Ｐゴシック" charset="0"/>
              </a:rPr>
              <a:t>Topic 4: Low-Latency and Low-Energy Memory</a:t>
            </a:r>
          </a:p>
          <a:p>
            <a:r>
              <a:rPr lang="en-US" sz="2300" dirty="0">
                <a:latin typeface="Tahoma" charset="0"/>
                <a:ea typeface="ＭＳ Ｐゴシック" charset="0"/>
              </a:rPr>
              <a:t>Topic 5 (unlikely): Enabling and Exploiting Non-Volatile Memory</a:t>
            </a:r>
          </a:p>
          <a:p>
            <a:r>
              <a:rPr lang="en-US" sz="2300" dirty="0">
                <a:latin typeface="Tahoma" charset="0"/>
                <a:ea typeface="ＭＳ Ｐゴシック" charset="0"/>
              </a:rPr>
              <a:t>Topic 6 (unlikely): Flash Memory and SSD Scaling</a:t>
            </a:r>
          </a:p>
          <a:p>
            <a:endParaRPr lang="en-US" dirty="0">
              <a:latin typeface="Tahoma" charset="0"/>
              <a:ea typeface="ＭＳ Ｐゴシック" charset="0"/>
            </a:endParaRPr>
          </a:p>
          <a:p>
            <a:r>
              <a:rPr lang="en-US" dirty="0">
                <a:latin typeface="Tahoma" charset="0"/>
                <a:ea typeface="ＭＳ Ｐゴシック" charset="0"/>
              </a:rPr>
              <a:t>Major Overview Reading:</a:t>
            </a:r>
          </a:p>
          <a:p>
            <a:pPr lvl="1"/>
            <a:r>
              <a:rPr lang="en-US" dirty="0">
                <a:latin typeface="Tahoma" charset="0"/>
                <a:ea typeface="ＭＳ Ｐゴシック" charset="0"/>
              </a:rPr>
              <a:t>Mutlu and Subramaniam, “</a:t>
            </a:r>
            <a:r>
              <a:rPr lang="en-US" dirty="0">
                <a:solidFill>
                  <a:srgbClr val="0000FF"/>
                </a:solidFill>
                <a:latin typeface="Tahoma" charset="0"/>
                <a:ea typeface="ＭＳ Ｐゴシック" charset="0"/>
              </a:rPr>
              <a:t>Research Problems and Opportunities in Memory Systems</a:t>
            </a:r>
            <a:r>
              <a:rPr lang="en-US" dirty="0">
                <a:latin typeface="Tahoma" charset="0"/>
                <a:ea typeface="ＭＳ Ｐゴシック" charset="0"/>
              </a:rPr>
              <a:t>,” SUPERFRI 2014.</a:t>
            </a:r>
          </a:p>
          <a:p>
            <a:pPr lvl="1"/>
            <a:endParaRPr lang="en-US" dirty="0">
              <a:latin typeface="Tahoma" charset="0"/>
              <a:ea typeface="ＭＳ Ｐゴシック" charset="0"/>
            </a:endParaRPr>
          </a:p>
          <a:p>
            <a:pPr lvl="1"/>
            <a:endParaRPr lang="en-US" dirty="0">
              <a:latin typeface="Tahoma" charset="0"/>
              <a:ea typeface="ＭＳ Ｐゴシック" charset="0"/>
            </a:endParaRPr>
          </a:p>
          <a:p>
            <a:pPr lvl="1"/>
            <a:endParaRPr lang="en-US" dirty="0">
              <a:latin typeface="Tahoma" charset="0"/>
              <a:ea typeface="ＭＳ Ｐゴシック" charset="0"/>
            </a:endParaRPr>
          </a:p>
        </p:txBody>
      </p:sp>
      <p:sp>
        <p:nvSpPr>
          <p:cNvPr id="38915"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A81F1D4-7954-BD41-94E6-A5D63847144D}"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1366916493"/>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762000" y="2057399"/>
            <a:ext cx="2147590" cy="1295400"/>
            <a:chOff x="914400" y="2095500"/>
            <a:chExt cx="2147590" cy="1295400"/>
          </a:xfrm>
        </p:grpSpPr>
        <p:pic>
          <p:nvPicPr>
            <p:cNvPr id="7" name="Picture 6"/>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524000" y="2095500"/>
              <a:ext cx="1537990" cy="685800"/>
            </a:xfrm>
            <a:prstGeom prst="rect">
              <a:avLst/>
            </a:prstGeom>
            <a:noFill/>
            <a:ln>
              <a:noFill/>
            </a:ln>
          </p:spPr>
        </p:pic>
        <p:pic>
          <p:nvPicPr>
            <p:cNvPr id="8" name="Picture 7"/>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433810" y="2171700"/>
              <a:ext cx="1537990" cy="685800"/>
            </a:xfrm>
            <a:prstGeom prst="rect">
              <a:avLst/>
            </a:prstGeom>
            <a:noFill/>
            <a:ln>
              <a:noFill/>
            </a:ln>
          </p:spPr>
        </p:pic>
        <p:pic>
          <p:nvPicPr>
            <p:cNvPr id="9" name="Picture 8"/>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357610" y="2247900"/>
              <a:ext cx="1537990" cy="685800"/>
            </a:xfrm>
            <a:prstGeom prst="rect">
              <a:avLst/>
            </a:prstGeom>
            <a:noFill/>
            <a:ln>
              <a:noFill/>
            </a:ln>
          </p:spPr>
        </p:pic>
        <p:pic>
          <p:nvPicPr>
            <p:cNvPr id="10" name="Picture 9"/>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81410" y="2324100"/>
              <a:ext cx="1537990" cy="685800"/>
            </a:xfrm>
            <a:prstGeom prst="rect">
              <a:avLst/>
            </a:prstGeom>
            <a:noFill/>
            <a:ln>
              <a:noFill/>
            </a:ln>
          </p:spPr>
        </p:pic>
        <p:pic>
          <p:nvPicPr>
            <p:cNvPr id="11" name="Picture 10"/>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05210" y="2400300"/>
              <a:ext cx="1537990" cy="685800"/>
            </a:xfrm>
            <a:prstGeom prst="rect">
              <a:avLst/>
            </a:prstGeom>
            <a:noFill/>
            <a:ln>
              <a:noFill/>
            </a:ln>
          </p:spPr>
        </p:pic>
        <p:pic>
          <p:nvPicPr>
            <p:cNvPr id="12" name="Picture 11"/>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129010" y="2476500"/>
              <a:ext cx="1537990" cy="685800"/>
            </a:xfrm>
            <a:prstGeom prst="rect">
              <a:avLst/>
            </a:prstGeom>
            <a:noFill/>
            <a:ln>
              <a:noFill/>
            </a:ln>
          </p:spPr>
        </p:pic>
        <p:pic>
          <p:nvPicPr>
            <p:cNvPr id="13" name="Picture 12"/>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066800" y="2552700"/>
              <a:ext cx="1537990" cy="685800"/>
            </a:xfrm>
            <a:prstGeom prst="rect">
              <a:avLst/>
            </a:prstGeom>
            <a:noFill/>
            <a:ln>
              <a:noFill/>
            </a:ln>
          </p:spPr>
        </p:pic>
        <p:pic>
          <p:nvPicPr>
            <p:cNvPr id="14" name="Picture 13"/>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90600" y="2628900"/>
              <a:ext cx="1537990" cy="685800"/>
            </a:xfrm>
            <a:prstGeom prst="rect">
              <a:avLst/>
            </a:prstGeom>
            <a:noFill/>
            <a:ln>
              <a:noFill/>
            </a:ln>
          </p:spPr>
        </p:pic>
        <p:pic>
          <p:nvPicPr>
            <p:cNvPr id="15" name="Picture 14"/>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14400" y="2705100"/>
              <a:ext cx="1537990" cy="685800"/>
            </a:xfrm>
            <a:prstGeom prst="rect">
              <a:avLst/>
            </a:prstGeom>
            <a:noFill/>
            <a:ln>
              <a:noFill/>
            </a:ln>
          </p:spPr>
        </p:pic>
      </p:grpSp>
      <p:sp>
        <p:nvSpPr>
          <p:cNvPr id="6" name="X"/>
          <p:cNvSpPr/>
          <p:nvPr/>
        </p:nvSpPr>
        <p:spPr>
          <a:xfrm>
            <a:off x="762000" y="2057399"/>
            <a:ext cx="2147590" cy="9906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ctr">
              <a:lnSpc>
                <a:spcPct val="90000"/>
              </a:lnSpc>
            </a:pPr>
            <a:r>
              <a:rPr lang="en-US" sz="4400" b="1" dirty="0">
                <a:solidFill>
                  <a:prstClr val="black"/>
                </a:solidFill>
                <a:latin typeface="Cambria Math" panose="02040503050406030204" pitchFamily="18" charset="0"/>
                <a:ea typeface="Cambria Math" panose="02040503050406030204" pitchFamily="18" charset="0"/>
                <a:cs typeface="Courier New" panose="02070309020205020404" pitchFamily="49" charset="0"/>
              </a:rPr>
              <a:t>86%</a:t>
            </a:r>
          </a:p>
          <a:p>
            <a:pPr algn="ctr">
              <a:lnSpc>
                <a:spcPct val="90000"/>
              </a:lnSpc>
            </a:pPr>
            <a:r>
              <a:rPr lang="en-US" sz="3200" dirty="0">
                <a:solidFill>
                  <a:prstClr val="black"/>
                </a:solidFill>
                <a:latin typeface="Cambria Math" panose="02040503050406030204" pitchFamily="18" charset="0"/>
                <a:ea typeface="Cambria Math" panose="02040503050406030204" pitchFamily="18" charset="0"/>
                <a:cs typeface="Courier New" panose="02070309020205020404" pitchFamily="49" charset="0"/>
              </a:rPr>
              <a:t>(37/43)</a:t>
            </a:r>
          </a:p>
        </p:txBody>
      </p:sp>
      <p:grpSp>
        <p:nvGrpSpPr>
          <p:cNvPr id="17" name="Group 16"/>
          <p:cNvGrpSpPr/>
          <p:nvPr/>
        </p:nvGrpSpPr>
        <p:grpSpPr>
          <a:xfrm>
            <a:off x="3498205" y="2057400"/>
            <a:ext cx="2147590" cy="1295400"/>
            <a:chOff x="914400" y="2095500"/>
            <a:chExt cx="2147590" cy="1295400"/>
          </a:xfrm>
        </p:grpSpPr>
        <p:pic>
          <p:nvPicPr>
            <p:cNvPr id="19" name="Picture 18"/>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524000" y="2095500"/>
              <a:ext cx="1537990" cy="685800"/>
            </a:xfrm>
            <a:prstGeom prst="rect">
              <a:avLst/>
            </a:prstGeom>
            <a:noFill/>
            <a:ln>
              <a:noFill/>
            </a:ln>
          </p:spPr>
        </p:pic>
        <p:pic>
          <p:nvPicPr>
            <p:cNvPr id="20" name="Picture 19"/>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433810" y="2171700"/>
              <a:ext cx="1537990" cy="685800"/>
            </a:xfrm>
            <a:prstGeom prst="rect">
              <a:avLst/>
            </a:prstGeom>
            <a:noFill/>
            <a:ln>
              <a:noFill/>
            </a:ln>
          </p:spPr>
        </p:pic>
        <p:pic>
          <p:nvPicPr>
            <p:cNvPr id="21" name="Picture 20"/>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357610" y="2247900"/>
              <a:ext cx="1537990" cy="685800"/>
            </a:xfrm>
            <a:prstGeom prst="rect">
              <a:avLst/>
            </a:prstGeom>
            <a:noFill/>
            <a:ln>
              <a:noFill/>
            </a:ln>
          </p:spPr>
        </p:pic>
        <p:pic>
          <p:nvPicPr>
            <p:cNvPr id="22" name="Picture 21"/>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81410" y="2324100"/>
              <a:ext cx="1537990" cy="685800"/>
            </a:xfrm>
            <a:prstGeom prst="rect">
              <a:avLst/>
            </a:prstGeom>
            <a:noFill/>
            <a:ln>
              <a:noFill/>
            </a:ln>
          </p:spPr>
        </p:pic>
        <p:pic>
          <p:nvPicPr>
            <p:cNvPr id="23" name="Picture 22"/>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05210" y="2400300"/>
              <a:ext cx="1537990" cy="685800"/>
            </a:xfrm>
            <a:prstGeom prst="rect">
              <a:avLst/>
            </a:prstGeom>
            <a:noFill/>
            <a:ln>
              <a:noFill/>
            </a:ln>
          </p:spPr>
        </p:pic>
        <p:pic>
          <p:nvPicPr>
            <p:cNvPr id="24" name="Picture 23"/>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129010" y="2476500"/>
              <a:ext cx="1537990" cy="685800"/>
            </a:xfrm>
            <a:prstGeom prst="rect">
              <a:avLst/>
            </a:prstGeom>
            <a:noFill/>
            <a:ln>
              <a:noFill/>
            </a:ln>
          </p:spPr>
        </p:pic>
        <p:pic>
          <p:nvPicPr>
            <p:cNvPr id="25" name="Picture 24"/>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066800" y="2552700"/>
              <a:ext cx="1537990" cy="685800"/>
            </a:xfrm>
            <a:prstGeom prst="rect">
              <a:avLst/>
            </a:prstGeom>
            <a:noFill/>
            <a:ln>
              <a:noFill/>
            </a:ln>
          </p:spPr>
        </p:pic>
        <p:pic>
          <p:nvPicPr>
            <p:cNvPr id="26" name="Picture 25"/>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90600" y="2628900"/>
              <a:ext cx="1537990" cy="685800"/>
            </a:xfrm>
            <a:prstGeom prst="rect">
              <a:avLst/>
            </a:prstGeom>
            <a:noFill/>
            <a:ln>
              <a:noFill/>
            </a:ln>
          </p:spPr>
        </p:pic>
        <p:pic>
          <p:nvPicPr>
            <p:cNvPr id="27" name="Picture 26"/>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14400" y="2705100"/>
              <a:ext cx="1537990" cy="685800"/>
            </a:xfrm>
            <a:prstGeom prst="rect">
              <a:avLst/>
            </a:prstGeom>
            <a:noFill/>
            <a:ln>
              <a:noFill/>
            </a:ln>
          </p:spPr>
        </p:pic>
      </p:grpSp>
      <p:sp>
        <p:nvSpPr>
          <p:cNvPr id="18" name="X"/>
          <p:cNvSpPr/>
          <p:nvPr/>
        </p:nvSpPr>
        <p:spPr>
          <a:xfrm>
            <a:off x="3498205" y="2057399"/>
            <a:ext cx="2147590" cy="9906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ctr">
              <a:lnSpc>
                <a:spcPct val="90000"/>
              </a:lnSpc>
            </a:pPr>
            <a:r>
              <a:rPr lang="en-US" sz="4400" b="1" dirty="0">
                <a:solidFill>
                  <a:prstClr val="black"/>
                </a:solidFill>
                <a:latin typeface="Cambria Math" panose="02040503050406030204" pitchFamily="18" charset="0"/>
                <a:ea typeface="Cambria Math" panose="02040503050406030204" pitchFamily="18" charset="0"/>
                <a:cs typeface="Courier New" panose="02070309020205020404" pitchFamily="49" charset="0"/>
              </a:rPr>
              <a:t>83%</a:t>
            </a:r>
          </a:p>
          <a:p>
            <a:pPr algn="ctr">
              <a:lnSpc>
                <a:spcPct val="90000"/>
              </a:lnSpc>
            </a:pPr>
            <a:r>
              <a:rPr lang="en-US" sz="3200" dirty="0">
                <a:solidFill>
                  <a:prstClr val="black"/>
                </a:solidFill>
                <a:latin typeface="Cambria Math" panose="02040503050406030204" pitchFamily="18" charset="0"/>
                <a:ea typeface="Cambria Math" panose="02040503050406030204" pitchFamily="18" charset="0"/>
                <a:cs typeface="Courier New" panose="02070309020205020404" pitchFamily="49" charset="0"/>
              </a:rPr>
              <a:t>(45/54)</a:t>
            </a:r>
          </a:p>
        </p:txBody>
      </p:sp>
      <p:grpSp>
        <p:nvGrpSpPr>
          <p:cNvPr id="29" name="Group 28"/>
          <p:cNvGrpSpPr/>
          <p:nvPr/>
        </p:nvGrpSpPr>
        <p:grpSpPr>
          <a:xfrm>
            <a:off x="6248400" y="2057399"/>
            <a:ext cx="2147590" cy="1295400"/>
            <a:chOff x="914400" y="2095500"/>
            <a:chExt cx="2147590" cy="1295400"/>
          </a:xfrm>
        </p:grpSpPr>
        <p:pic>
          <p:nvPicPr>
            <p:cNvPr id="31" name="Picture 30"/>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524000" y="2095500"/>
              <a:ext cx="1537990" cy="685800"/>
            </a:xfrm>
            <a:prstGeom prst="rect">
              <a:avLst/>
            </a:prstGeom>
            <a:noFill/>
            <a:ln>
              <a:noFill/>
            </a:ln>
          </p:spPr>
        </p:pic>
        <p:pic>
          <p:nvPicPr>
            <p:cNvPr id="32" name="Picture 31"/>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433810" y="2171700"/>
              <a:ext cx="1537990" cy="685800"/>
            </a:xfrm>
            <a:prstGeom prst="rect">
              <a:avLst/>
            </a:prstGeom>
            <a:noFill/>
            <a:ln>
              <a:noFill/>
            </a:ln>
          </p:spPr>
        </p:pic>
        <p:pic>
          <p:nvPicPr>
            <p:cNvPr id="33" name="Picture 32"/>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357610" y="2247900"/>
              <a:ext cx="1537990" cy="685800"/>
            </a:xfrm>
            <a:prstGeom prst="rect">
              <a:avLst/>
            </a:prstGeom>
            <a:noFill/>
            <a:ln>
              <a:noFill/>
            </a:ln>
          </p:spPr>
        </p:pic>
        <p:pic>
          <p:nvPicPr>
            <p:cNvPr id="34" name="Picture 33"/>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81410" y="2324100"/>
              <a:ext cx="1537990" cy="685800"/>
            </a:xfrm>
            <a:prstGeom prst="rect">
              <a:avLst/>
            </a:prstGeom>
            <a:noFill/>
            <a:ln>
              <a:noFill/>
            </a:ln>
          </p:spPr>
        </p:pic>
        <p:pic>
          <p:nvPicPr>
            <p:cNvPr id="35" name="Picture 34"/>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05210" y="2400300"/>
              <a:ext cx="1537990" cy="685800"/>
            </a:xfrm>
            <a:prstGeom prst="rect">
              <a:avLst/>
            </a:prstGeom>
            <a:noFill/>
            <a:ln>
              <a:noFill/>
            </a:ln>
          </p:spPr>
        </p:pic>
        <p:pic>
          <p:nvPicPr>
            <p:cNvPr id="36" name="Picture 35"/>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129010" y="2476500"/>
              <a:ext cx="1537990" cy="685800"/>
            </a:xfrm>
            <a:prstGeom prst="rect">
              <a:avLst/>
            </a:prstGeom>
            <a:noFill/>
            <a:ln>
              <a:noFill/>
            </a:ln>
          </p:spPr>
        </p:pic>
        <p:pic>
          <p:nvPicPr>
            <p:cNvPr id="37" name="Picture 36"/>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066800" y="2552700"/>
              <a:ext cx="1537990" cy="685800"/>
            </a:xfrm>
            <a:prstGeom prst="rect">
              <a:avLst/>
            </a:prstGeom>
            <a:noFill/>
            <a:ln>
              <a:noFill/>
            </a:ln>
          </p:spPr>
        </p:pic>
        <p:pic>
          <p:nvPicPr>
            <p:cNvPr id="38" name="Picture 37"/>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90600" y="2628900"/>
              <a:ext cx="1537990" cy="685800"/>
            </a:xfrm>
            <a:prstGeom prst="rect">
              <a:avLst/>
            </a:prstGeom>
            <a:noFill/>
            <a:ln>
              <a:noFill/>
            </a:ln>
          </p:spPr>
        </p:pic>
        <p:pic>
          <p:nvPicPr>
            <p:cNvPr id="39" name="Picture 38"/>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14400" y="2705100"/>
              <a:ext cx="1537990" cy="685800"/>
            </a:xfrm>
            <a:prstGeom prst="rect">
              <a:avLst/>
            </a:prstGeom>
            <a:noFill/>
            <a:ln>
              <a:noFill/>
            </a:ln>
          </p:spPr>
        </p:pic>
      </p:grpSp>
      <p:sp>
        <p:nvSpPr>
          <p:cNvPr id="30" name="X"/>
          <p:cNvSpPr/>
          <p:nvPr/>
        </p:nvSpPr>
        <p:spPr>
          <a:xfrm>
            <a:off x="6248400" y="2057398"/>
            <a:ext cx="2147590" cy="1066801"/>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ctr">
              <a:lnSpc>
                <a:spcPct val="90000"/>
              </a:lnSpc>
            </a:pPr>
            <a:r>
              <a:rPr lang="en-US" sz="4400" b="1" dirty="0">
                <a:solidFill>
                  <a:prstClr val="black"/>
                </a:solidFill>
                <a:latin typeface="Cambria Math" panose="02040503050406030204" pitchFamily="18" charset="0"/>
                <a:ea typeface="Cambria Math" panose="02040503050406030204" pitchFamily="18" charset="0"/>
                <a:cs typeface="Courier New" panose="02070309020205020404" pitchFamily="49" charset="0"/>
              </a:rPr>
              <a:t>88%</a:t>
            </a:r>
          </a:p>
          <a:p>
            <a:pPr algn="ctr">
              <a:lnSpc>
                <a:spcPct val="90000"/>
              </a:lnSpc>
            </a:pPr>
            <a:r>
              <a:rPr lang="en-US" sz="3200" dirty="0">
                <a:solidFill>
                  <a:prstClr val="black"/>
                </a:solidFill>
                <a:latin typeface="Cambria Math" panose="02040503050406030204" pitchFamily="18" charset="0"/>
                <a:ea typeface="Cambria Math" panose="02040503050406030204" pitchFamily="18" charset="0"/>
                <a:cs typeface="Courier New" panose="02070309020205020404" pitchFamily="49" charset="0"/>
              </a:rPr>
              <a:t>(28/32)</a:t>
            </a:r>
          </a:p>
        </p:txBody>
      </p:sp>
      <p:sp>
        <p:nvSpPr>
          <p:cNvPr id="41" name="Rectangle 40"/>
          <p:cNvSpPr/>
          <p:nvPr/>
        </p:nvSpPr>
        <p:spPr>
          <a:xfrm>
            <a:off x="609602" y="1066800"/>
            <a:ext cx="2438398" cy="533399"/>
          </a:xfrm>
          <a:prstGeom prst="rect">
            <a:avLst/>
          </a:prstGeom>
          <a:noFill/>
          <a:ln w="7620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4800" b="1">
                <a:solidFill>
                  <a:srgbClr val="5B9BD5"/>
                </a:solidFill>
                <a:latin typeface="Calibri Light"/>
              </a:rPr>
              <a:t>A</a:t>
            </a:r>
            <a:r>
              <a:rPr lang="en-US" sz="4000" b="1">
                <a:solidFill>
                  <a:srgbClr val="5B9BD5"/>
                </a:solidFill>
                <a:latin typeface="Calibri Light"/>
              </a:rPr>
              <a:t> </a:t>
            </a:r>
            <a:r>
              <a:rPr lang="en-US" sz="3200">
                <a:solidFill>
                  <a:srgbClr val="5B9BD5"/>
                </a:solidFill>
                <a:latin typeface="Calibri Light"/>
              </a:rPr>
              <a:t>company</a:t>
            </a:r>
            <a:endParaRPr lang="en-US" sz="4000">
              <a:solidFill>
                <a:srgbClr val="5B9BD5"/>
              </a:solidFill>
              <a:latin typeface="Calibri Light"/>
            </a:endParaRPr>
          </a:p>
        </p:txBody>
      </p:sp>
      <p:sp>
        <p:nvSpPr>
          <p:cNvPr id="42" name="Rectangle 41"/>
          <p:cNvSpPr/>
          <p:nvPr/>
        </p:nvSpPr>
        <p:spPr>
          <a:xfrm>
            <a:off x="3352801" y="1066801"/>
            <a:ext cx="2438398" cy="533399"/>
          </a:xfrm>
          <a:prstGeom prst="rect">
            <a:avLst/>
          </a:prstGeom>
          <a:noFill/>
          <a:ln w="7620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4800" b="1">
                <a:solidFill>
                  <a:srgbClr val="ED7D31"/>
                </a:solidFill>
                <a:latin typeface="Calibri Light"/>
              </a:rPr>
              <a:t>B</a:t>
            </a:r>
            <a:r>
              <a:rPr lang="en-US" sz="4000">
                <a:solidFill>
                  <a:srgbClr val="ED7D31"/>
                </a:solidFill>
                <a:latin typeface="Calibri Light"/>
              </a:rPr>
              <a:t> </a:t>
            </a:r>
            <a:r>
              <a:rPr lang="en-US" sz="3200">
                <a:solidFill>
                  <a:srgbClr val="ED7D31"/>
                </a:solidFill>
                <a:latin typeface="Calibri Light"/>
              </a:rPr>
              <a:t>company</a:t>
            </a:r>
            <a:endParaRPr lang="en-US" sz="4000">
              <a:solidFill>
                <a:srgbClr val="ED7D31"/>
              </a:solidFill>
              <a:latin typeface="Calibri Light"/>
            </a:endParaRPr>
          </a:p>
        </p:txBody>
      </p:sp>
      <p:sp>
        <p:nvSpPr>
          <p:cNvPr id="43" name="Rectangle 42"/>
          <p:cNvSpPr/>
          <p:nvPr/>
        </p:nvSpPr>
        <p:spPr>
          <a:xfrm>
            <a:off x="6096001" y="1066800"/>
            <a:ext cx="2438398" cy="533399"/>
          </a:xfrm>
          <a:prstGeom prst="rect">
            <a:avLst/>
          </a:prstGeom>
          <a:noFill/>
          <a:ln w="7620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4800" b="1">
                <a:solidFill>
                  <a:srgbClr val="70AD47"/>
                </a:solidFill>
                <a:latin typeface="Calibri Light"/>
              </a:rPr>
              <a:t>C </a:t>
            </a:r>
            <a:r>
              <a:rPr lang="en-US" sz="3200">
                <a:solidFill>
                  <a:srgbClr val="70AD47"/>
                </a:solidFill>
                <a:latin typeface="Calibri Light"/>
              </a:rPr>
              <a:t>company</a:t>
            </a:r>
            <a:endParaRPr lang="en-US" sz="4000">
              <a:solidFill>
                <a:srgbClr val="70AD47"/>
              </a:solidFill>
              <a:latin typeface="Calibri Light"/>
            </a:endParaRPr>
          </a:p>
        </p:txBody>
      </p:sp>
      <p:sp>
        <p:nvSpPr>
          <p:cNvPr id="45" name="X"/>
          <p:cNvSpPr/>
          <p:nvPr/>
        </p:nvSpPr>
        <p:spPr>
          <a:xfrm>
            <a:off x="748010" y="4343400"/>
            <a:ext cx="2161580" cy="9144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ctr"/>
            <a:r>
              <a:rPr lang="en-US" sz="3600" dirty="0">
                <a:solidFill>
                  <a:srgbClr val="5B9BD5"/>
                </a:solidFill>
                <a:latin typeface="Calibri Light"/>
                <a:cs typeface="Courier New" panose="02070309020205020404" pitchFamily="49" charset="0"/>
              </a:rPr>
              <a:t>Up to</a:t>
            </a:r>
          </a:p>
          <a:p>
            <a:pPr algn="ctr"/>
            <a:r>
              <a:rPr lang="en-US" sz="4400" b="1" dirty="0">
                <a:solidFill>
                  <a:srgbClr val="5B9BD5"/>
                </a:solidFill>
                <a:latin typeface="Cambria Math" panose="02040503050406030204" pitchFamily="18" charset="0"/>
                <a:ea typeface="Cambria Math" panose="02040503050406030204" pitchFamily="18" charset="0"/>
                <a:cs typeface="Courier New" panose="02070309020205020404" pitchFamily="49" charset="0"/>
              </a:rPr>
              <a:t>1.0×10</a:t>
            </a:r>
            <a:r>
              <a:rPr lang="en-US" sz="4400" b="1" baseline="30000" dirty="0">
                <a:solidFill>
                  <a:srgbClr val="5B9BD5"/>
                </a:solidFill>
                <a:latin typeface="Cambria Math" panose="02040503050406030204" pitchFamily="18" charset="0"/>
                <a:ea typeface="Cambria Math" panose="02040503050406030204" pitchFamily="18" charset="0"/>
                <a:cs typeface="Courier New" panose="02070309020205020404" pitchFamily="49" charset="0"/>
              </a:rPr>
              <a:t>7</a:t>
            </a:r>
            <a:r>
              <a:rPr lang="en-US" sz="3600" dirty="0">
                <a:solidFill>
                  <a:srgbClr val="5B9BD5"/>
                </a:solidFill>
                <a:latin typeface="Cambria Math" panose="02040503050406030204" pitchFamily="18" charset="0"/>
                <a:ea typeface="Cambria Math" panose="02040503050406030204" pitchFamily="18" charset="0"/>
                <a:cs typeface="Courier New" panose="02070309020205020404" pitchFamily="49" charset="0"/>
              </a:rPr>
              <a:t> </a:t>
            </a:r>
            <a:br>
              <a:rPr lang="en-US" sz="3600" dirty="0">
                <a:solidFill>
                  <a:srgbClr val="5B9BD5"/>
                </a:solidFill>
                <a:latin typeface="Cambria Math" panose="02040503050406030204" pitchFamily="18" charset="0"/>
                <a:ea typeface="Cambria Math" panose="02040503050406030204" pitchFamily="18" charset="0"/>
                <a:cs typeface="Courier New" panose="02070309020205020404" pitchFamily="49" charset="0"/>
              </a:rPr>
            </a:br>
            <a:r>
              <a:rPr lang="en-US" sz="3600" dirty="0">
                <a:solidFill>
                  <a:srgbClr val="5B9BD5"/>
                </a:solidFill>
                <a:latin typeface="Calibri Light"/>
                <a:cs typeface="Courier New" panose="02070309020205020404" pitchFamily="49" charset="0"/>
              </a:rPr>
              <a:t>errors </a:t>
            </a:r>
          </a:p>
        </p:txBody>
      </p:sp>
      <p:sp>
        <p:nvSpPr>
          <p:cNvPr id="46" name="X"/>
          <p:cNvSpPr/>
          <p:nvPr/>
        </p:nvSpPr>
        <p:spPr>
          <a:xfrm>
            <a:off x="3484215" y="4343400"/>
            <a:ext cx="2161580" cy="9144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ctr"/>
            <a:r>
              <a:rPr lang="en-US" sz="3600" dirty="0">
                <a:solidFill>
                  <a:srgbClr val="ED7D31"/>
                </a:solidFill>
                <a:latin typeface="Calibri Light"/>
                <a:cs typeface="Courier New" panose="02070309020205020404" pitchFamily="49" charset="0"/>
              </a:rPr>
              <a:t>Up to</a:t>
            </a:r>
          </a:p>
          <a:p>
            <a:pPr algn="ctr"/>
            <a:r>
              <a:rPr lang="en-US" sz="4400" b="1" dirty="0">
                <a:solidFill>
                  <a:srgbClr val="ED7D31"/>
                </a:solidFill>
                <a:latin typeface="Cambria Math" panose="02040503050406030204" pitchFamily="18" charset="0"/>
                <a:ea typeface="Cambria Math" panose="02040503050406030204" pitchFamily="18" charset="0"/>
                <a:cs typeface="Courier New" panose="02070309020205020404" pitchFamily="49" charset="0"/>
              </a:rPr>
              <a:t>2.7×10</a:t>
            </a:r>
            <a:r>
              <a:rPr lang="en-US" sz="4400" b="1" baseline="30000" dirty="0">
                <a:solidFill>
                  <a:srgbClr val="ED7D31"/>
                </a:solidFill>
                <a:latin typeface="Cambria Math" panose="02040503050406030204" pitchFamily="18" charset="0"/>
                <a:ea typeface="Cambria Math" panose="02040503050406030204" pitchFamily="18" charset="0"/>
                <a:cs typeface="Courier New" panose="02070309020205020404" pitchFamily="49" charset="0"/>
              </a:rPr>
              <a:t>6</a:t>
            </a:r>
            <a:br>
              <a:rPr lang="en-US" sz="3600" dirty="0">
                <a:solidFill>
                  <a:srgbClr val="ED7D31"/>
                </a:solidFill>
                <a:latin typeface="Cambria Math" panose="02040503050406030204" pitchFamily="18" charset="0"/>
                <a:ea typeface="Cambria Math" panose="02040503050406030204" pitchFamily="18" charset="0"/>
                <a:cs typeface="Courier New" panose="02070309020205020404" pitchFamily="49" charset="0"/>
              </a:rPr>
            </a:br>
            <a:r>
              <a:rPr lang="en-US" sz="3600" dirty="0">
                <a:solidFill>
                  <a:srgbClr val="ED7D31"/>
                </a:solidFill>
                <a:latin typeface="Calibri Light"/>
                <a:cs typeface="Courier New" panose="02070309020205020404" pitchFamily="49" charset="0"/>
              </a:rPr>
              <a:t>errors </a:t>
            </a:r>
          </a:p>
        </p:txBody>
      </p:sp>
      <p:sp>
        <p:nvSpPr>
          <p:cNvPr id="47" name="X"/>
          <p:cNvSpPr/>
          <p:nvPr/>
        </p:nvSpPr>
        <p:spPr>
          <a:xfrm>
            <a:off x="6234410" y="4343400"/>
            <a:ext cx="2161580" cy="9144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ctr"/>
            <a:r>
              <a:rPr lang="en-US" sz="3600" dirty="0">
                <a:solidFill>
                  <a:srgbClr val="70AD47"/>
                </a:solidFill>
                <a:latin typeface="Calibri Light"/>
                <a:cs typeface="Courier New" panose="02070309020205020404" pitchFamily="49" charset="0"/>
              </a:rPr>
              <a:t>Up to</a:t>
            </a:r>
          </a:p>
          <a:p>
            <a:pPr algn="ctr"/>
            <a:r>
              <a:rPr lang="en-US" sz="4400" b="1" dirty="0">
                <a:solidFill>
                  <a:srgbClr val="70AD47"/>
                </a:solidFill>
                <a:latin typeface="Cambria Math" panose="02040503050406030204" pitchFamily="18" charset="0"/>
                <a:ea typeface="Cambria Math" panose="02040503050406030204" pitchFamily="18" charset="0"/>
                <a:cs typeface="Courier New" panose="02070309020205020404" pitchFamily="49" charset="0"/>
              </a:rPr>
              <a:t>3.3×10</a:t>
            </a:r>
            <a:r>
              <a:rPr lang="en-US" sz="4400" b="1" baseline="30000" dirty="0">
                <a:solidFill>
                  <a:srgbClr val="70AD47"/>
                </a:solidFill>
                <a:latin typeface="Cambria Math" panose="02040503050406030204" pitchFamily="18" charset="0"/>
                <a:ea typeface="Cambria Math" panose="02040503050406030204" pitchFamily="18" charset="0"/>
                <a:cs typeface="Courier New" panose="02070309020205020404" pitchFamily="49" charset="0"/>
              </a:rPr>
              <a:t>5</a:t>
            </a:r>
            <a:r>
              <a:rPr lang="en-US" sz="3600" dirty="0">
                <a:solidFill>
                  <a:srgbClr val="70AD47"/>
                </a:solidFill>
                <a:latin typeface="Cambria Math" panose="02040503050406030204" pitchFamily="18" charset="0"/>
                <a:ea typeface="Cambria Math" panose="02040503050406030204" pitchFamily="18" charset="0"/>
                <a:cs typeface="Courier New" panose="02070309020205020404" pitchFamily="49" charset="0"/>
              </a:rPr>
              <a:t> </a:t>
            </a:r>
            <a:br>
              <a:rPr lang="en-US" sz="3600" dirty="0">
                <a:solidFill>
                  <a:srgbClr val="70AD47"/>
                </a:solidFill>
                <a:latin typeface="Cambria Math" panose="02040503050406030204" pitchFamily="18" charset="0"/>
                <a:ea typeface="Cambria Math" panose="02040503050406030204" pitchFamily="18" charset="0"/>
                <a:cs typeface="Courier New" panose="02070309020205020404" pitchFamily="49" charset="0"/>
              </a:rPr>
            </a:br>
            <a:r>
              <a:rPr lang="en-US" sz="3600" dirty="0">
                <a:solidFill>
                  <a:srgbClr val="70AD47"/>
                </a:solidFill>
                <a:latin typeface="Calibri Light"/>
                <a:cs typeface="Courier New" panose="02070309020205020404" pitchFamily="49" charset="0"/>
              </a:rPr>
              <a:t>errors </a:t>
            </a:r>
          </a:p>
        </p:txBody>
      </p:sp>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rPr>
              <a:pPr/>
              <a:t>20</a:t>
            </a:fld>
            <a:endParaRPr lang="en-US">
              <a:solidFill>
                <a:prstClr val="black">
                  <a:tint val="75000"/>
                </a:prstClr>
              </a:solidFill>
            </a:endParaRPr>
          </a:p>
        </p:txBody>
      </p:sp>
      <p:sp>
        <p:nvSpPr>
          <p:cNvPr id="48" name="Title 1"/>
          <p:cNvSpPr>
            <a:spLocks noGrp="1"/>
          </p:cNvSpPr>
          <p:nvPr>
            <p:ph type="title"/>
          </p:nvPr>
        </p:nvSpPr>
        <p:spPr>
          <a:xfrm>
            <a:off x="228600" y="-27384"/>
            <a:ext cx="8610600" cy="1066800"/>
          </a:xfrm>
        </p:spPr>
        <p:txBody>
          <a:bodyPr/>
          <a:lstStyle/>
          <a:p>
            <a:r>
              <a:rPr lang="en-US" sz="4400" b="0" dirty="0">
                <a:solidFill>
                  <a:srgbClr val="1A5712"/>
                </a:solidFill>
                <a:latin typeface="Garamond" charset="0"/>
                <a:ea typeface="ＭＳ Ｐゴシック" charset="0"/>
                <a:cs typeface="ＭＳ Ｐゴシック" charset="0"/>
              </a:rPr>
              <a:t>Most DRAM Modules Are Vulnerable</a:t>
            </a:r>
          </a:p>
        </p:txBody>
      </p:sp>
      <p:sp>
        <p:nvSpPr>
          <p:cNvPr id="44" name="Rectangle 43"/>
          <p:cNvSpPr/>
          <p:nvPr/>
        </p:nvSpPr>
        <p:spPr>
          <a:xfrm>
            <a:off x="107950" y="6165304"/>
            <a:ext cx="8568506" cy="646331"/>
          </a:xfrm>
          <a:prstGeom prst="rect">
            <a:avLst/>
          </a:prstGeom>
        </p:spPr>
        <p:txBody>
          <a:bodyPr wrap="square">
            <a:spAutoFit/>
          </a:bodyPr>
          <a:lstStyle/>
          <a:p>
            <a:pPr>
              <a:defRPr/>
            </a:pPr>
            <a:r>
              <a:rPr lang="en-US" dirty="0">
                <a:solidFill>
                  <a:srgbClr val="0000FF"/>
                </a:solidFill>
                <a:ea typeface="ＭＳ Ｐゴシック" charset="0"/>
                <a:cs typeface="ＭＳ Ｐゴシック" charset="0"/>
                <a:hlinkClick r:id="rId5"/>
              </a:rPr>
              <a:t>Flipping Bits in Memory Without Accessing Them: An Experimental Study of DRAM Disturbance Errors</a:t>
            </a:r>
            <a:r>
              <a:rPr lang="en-US" dirty="0">
                <a:solidFill>
                  <a:srgbClr val="0000FF"/>
                </a:solidFill>
                <a:ea typeface="ＭＳ Ｐゴシック" charset="0"/>
                <a:cs typeface="ＭＳ Ｐゴシック" charset="0"/>
              </a:rPr>
              <a:t>,</a:t>
            </a:r>
            <a:r>
              <a:rPr lang="en-US" dirty="0">
                <a:solidFill>
                  <a:prstClr val="black"/>
                </a:solidFill>
                <a:latin typeface="Tahoma" charset="0"/>
                <a:ea typeface="ＭＳ Ｐゴシック" charset="0"/>
                <a:cs typeface="ＭＳ Ｐゴシック" charset="0"/>
              </a:rPr>
              <a:t> </a:t>
            </a:r>
            <a:r>
              <a:rPr lang="en-US" dirty="0">
                <a:solidFill>
                  <a:prstClr val="black"/>
                </a:solidFill>
                <a:ea typeface="ＭＳ Ｐゴシック" charset="0"/>
                <a:cs typeface="ＭＳ Ｐゴシック" charset="0"/>
              </a:rPr>
              <a:t>(Kim et al., ISCA 2014)</a:t>
            </a:r>
          </a:p>
        </p:txBody>
      </p:sp>
    </p:spTree>
    <p:extLst>
      <p:ext uri="{BB962C8B-B14F-4D97-AF65-F5344CB8AC3E}">
        <p14:creationId xmlns:p14="http://schemas.microsoft.com/office/powerpoint/2010/main" val="12497764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Most Refreshes Are Unnecessary</a:t>
            </a:r>
          </a:p>
        </p:txBody>
      </p:sp>
      <p:sp>
        <p:nvSpPr>
          <p:cNvPr id="3" name="Content Placeholder 2"/>
          <p:cNvSpPr>
            <a:spLocks noGrp="1"/>
          </p:cNvSpPr>
          <p:nvPr>
            <p:ph idx="1"/>
          </p:nvPr>
        </p:nvSpPr>
        <p:spPr/>
        <p:txBody>
          <a:bodyPr/>
          <a:lstStyle/>
          <a:p>
            <a:r>
              <a:rPr lang="en-US" dirty="0">
                <a:solidFill>
                  <a:srgbClr val="0000FF"/>
                </a:solidFill>
              </a:rPr>
              <a:t>Retention Time Profile of DRAM looks like this: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786FF2-CC60-CB43-AE88-3EA463621049}"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200</a:t>
            </a:fld>
            <a:endParaRPr kumimoji="0" lang="en-US" sz="1600" b="0" i="0" u="none" strike="noStrike" kern="1200" cap="none" spc="0" normalizeH="0" baseline="0" noProof="0">
              <a:ln>
                <a:noFill/>
              </a:ln>
              <a:solidFill>
                <a:srgbClr val="000000"/>
              </a:solidFill>
              <a:effectLst/>
              <a:uLnTx/>
              <a:uFillTx/>
              <a:latin typeface="Garamond" charset="0"/>
              <a:ea typeface="+mn-ea"/>
              <a:cs typeface="Arial" charset="0"/>
            </a:endParaRPr>
          </a:p>
        </p:txBody>
      </p:sp>
      <p:pic>
        <p:nvPicPr>
          <p:cNvPr id="5" name="Picture 4"/>
          <p:cNvPicPr>
            <a:picLocks noChangeAspect="1"/>
          </p:cNvPicPr>
          <p:nvPr/>
        </p:nvPicPr>
        <p:blipFill>
          <a:blip r:embed="rId2"/>
          <a:stretch>
            <a:fillRect/>
          </a:stretch>
        </p:blipFill>
        <p:spPr>
          <a:xfrm>
            <a:off x="0" y="1864539"/>
            <a:ext cx="9144000" cy="4372773"/>
          </a:xfrm>
          <a:prstGeom prst="rect">
            <a:avLst/>
          </a:prstGeom>
        </p:spPr>
      </p:pic>
    </p:spTree>
    <p:extLst>
      <p:ext uri="{BB962C8B-B14F-4D97-AF65-F5344CB8AC3E}">
        <p14:creationId xmlns:p14="http://schemas.microsoft.com/office/powerpoint/2010/main" val="38561360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052513"/>
            <a:ext cx="8610600" cy="5195887"/>
          </a:xfrm>
        </p:spPr>
        <p:txBody>
          <a:bodyPr/>
          <a:lstStyle/>
          <a:p>
            <a:pPr marL="0" indent="0">
              <a:buFont typeface="Wingdings" charset="0"/>
              <a:buNone/>
            </a:pPr>
            <a:r>
              <a:rPr lang="en-US">
                <a:solidFill>
                  <a:srgbClr val="FF0000"/>
                </a:solidFill>
                <a:latin typeface="Tahoma" charset="0"/>
              </a:rPr>
              <a:t>1. Profiling: </a:t>
            </a:r>
            <a:r>
              <a:rPr lang="en-US">
                <a:solidFill>
                  <a:srgbClr val="0000FF"/>
                </a:solidFill>
                <a:latin typeface="Tahoma" charset="0"/>
              </a:rPr>
              <a:t>Profile the retention time of all DRAM rows</a:t>
            </a:r>
          </a:p>
          <a:p>
            <a:pPr marL="0" indent="0">
              <a:buFont typeface="Wingdings" charset="0"/>
              <a:buNone/>
            </a:pPr>
            <a:endParaRPr lang="en-US">
              <a:solidFill>
                <a:srgbClr val="0000FF"/>
              </a:solidFill>
              <a:latin typeface="Tahoma" charset="0"/>
            </a:endParaRPr>
          </a:p>
          <a:p>
            <a:pPr marL="0" indent="0">
              <a:buFont typeface="Wingdings" charset="0"/>
              <a:buNone/>
            </a:pPr>
            <a:endParaRPr lang="en-US">
              <a:solidFill>
                <a:srgbClr val="0000FF"/>
              </a:solidFill>
              <a:latin typeface="Tahoma" charset="0"/>
            </a:endParaRPr>
          </a:p>
          <a:p>
            <a:pPr marL="0" indent="0">
              <a:buFont typeface="Wingdings" charset="0"/>
              <a:buNone/>
            </a:pPr>
            <a:endParaRPr lang="en-US">
              <a:solidFill>
                <a:srgbClr val="0000FF"/>
              </a:solidFill>
              <a:latin typeface="Tahoma" charset="0"/>
            </a:endParaRPr>
          </a:p>
          <a:p>
            <a:pPr marL="0" indent="0">
              <a:buFont typeface="Wingdings" charset="0"/>
              <a:buNone/>
            </a:pPr>
            <a:r>
              <a:rPr lang="en-US">
                <a:solidFill>
                  <a:srgbClr val="FF0000"/>
                </a:solidFill>
                <a:latin typeface="Tahoma" charset="0"/>
              </a:rPr>
              <a:t>2. Binning: </a:t>
            </a:r>
            <a:r>
              <a:rPr lang="en-US">
                <a:solidFill>
                  <a:srgbClr val="0000FF"/>
                </a:solidFill>
                <a:latin typeface="Tahoma" charset="0"/>
              </a:rPr>
              <a:t>Store rows into bins by retention time</a:t>
            </a:r>
          </a:p>
          <a:p>
            <a:pPr marL="0" indent="0">
              <a:buFont typeface="Wingdings" charset="0"/>
              <a:buNone/>
            </a:pPr>
            <a:r>
              <a:rPr lang="en-US">
                <a:solidFill>
                  <a:srgbClr val="0000FF"/>
                </a:solidFill>
                <a:latin typeface="Tahoma" charset="0"/>
              </a:rPr>
              <a:t>   </a:t>
            </a:r>
            <a:r>
              <a:rPr lang="en-US">
                <a:latin typeface="Tahoma" charset="0"/>
                <a:sym typeface="Wingdings" charset="0"/>
              </a:rPr>
              <a:t> u</a:t>
            </a:r>
            <a:r>
              <a:rPr lang="en-US">
                <a:latin typeface="Tahoma" charset="0"/>
              </a:rPr>
              <a:t>se Bloom Filters for efficient and scalable storage</a:t>
            </a:r>
          </a:p>
          <a:p>
            <a:pPr marL="0" indent="0">
              <a:buFont typeface="Wingdings" charset="0"/>
              <a:buNone/>
            </a:pPr>
            <a:endParaRPr lang="en-US">
              <a:solidFill>
                <a:srgbClr val="0000FF"/>
              </a:solidFill>
              <a:latin typeface="Tahoma" charset="0"/>
            </a:endParaRPr>
          </a:p>
          <a:p>
            <a:pPr marL="0" indent="0">
              <a:buFont typeface="Wingdings" charset="0"/>
              <a:buNone/>
            </a:pPr>
            <a:endParaRPr lang="en-US">
              <a:solidFill>
                <a:srgbClr val="0000FF"/>
              </a:solidFill>
              <a:latin typeface="Tahoma" charset="0"/>
            </a:endParaRPr>
          </a:p>
          <a:p>
            <a:pPr marL="0" indent="0">
              <a:buFont typeface="Wingdings" charset="0"/>
              <a:buNone/>
            </a:pPr>
            <a:endParaRPr lang="en-US">
              <a:solidFill>
                <a:srgbClr val="0000FF"/>
              </a:solidFill>
              <a:latin typeface="Tahoma" charset="0"/>
            </a:endParaRPr>
          </a:p>
          <a:p>
            <a:pPr marL="0" indent="0">
              <a:buFont typeface="Wingdings" charset="0"/>
              <a:buNone/>
            </a:pPr>
            <a:r>
              <a:rPr lang="en-US">
                <a:solidFill>
                  <a:srgbClr val="FF0000"/>
                </a:solidFill>
                <a:latin typeface="Tahoma" charset="0"/>
              </a:rPr>
              <a:t>3. Refreshing: </a:t>
            </a:r>
            <a:r>
              <a:rPr lang="en-US">
                <a:solidFill>
                  <a:srgbClr val="0000FF"/>
                </a:solidFill>
                <a:latin typeface="Tahoma" charset="0"/>
              </a:rPr>
              <a:t>Memory controller refreshes rows in different bins at different rates</a:t>
            </a:r>
          </a:p>
          <a:p>
            <a:pPr marL="0" indent="0">
              <a:buFont typeface="Wingdings" charset="0"/>
              <a:buNone/>
            </a:pPr>
            <a:r>
              <a:rPr lang="en-US">
                <a:latin typeface="Tahoma" charset="0"/>
              </a:rPr>
              <a:t>   </a:t>
            </a:r>
            <a:r>
              <a:rPr lang="en-US">
                <a:latin typeface="Tahoma" charset="0"/>
                <a:sym typeface="Wingdings" charset="0"/>
              </a:rPr>
              <a:t> probe Bloom Filters to determine refresh rate of a row</a:t>
            </a:r>
            <a:endParaRPr lang="en-US">
              <a:latin typeface="Tahoma"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054225"/>
            <a:ext cx="9144000" cy="2670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8116"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A6028A3-F7A4-A942-B3C7-EBDF36001B33}"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201</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055688"/>
            <a:ext cx="9144000" cy="4371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extBox 6"/>
          <p:cNvSpPr txBox="1">
            <a:spLocks noChangeArrowheads="1"/>
          </p:cNvSpPr>
          <p:nvPr/>
        </p:nvSpPr>
        <p:spPr bwMode="auto">
          <a:xfrm>
            <a:off x="539750" y="3716338"/>
            <a:ext cx="7524750" cy="461962"/>
          </a:xfrm>
          <a:prstGeom prst="rect">
            <a:avLst/>
          </a:prstGeom>
          <a:solidFill>
            <a:srgbClr val="FFFFFF"/>
          </a:solidFill>
          <a:ln w="25400">
            <a:solidFill>
              <a:srgbClr val="0000FF"/>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4D26"/>
                </a:solidFill>
                <a:effectLst/>
                <a:uLnTx/>
                <a:uFillTx/>
                <a:latin typeface="Tahoma" charset="0"/>
                <a:ea typeface="ＭＳ Ｐゴシック" charset="0"/>
              </a:rPr>
              <a:t>1.25KB storage in controller for 32GB DRAM memory</a:t>
            </a:r>
          </a:p>
        </p:txBody>
      </p:sp>
      <p:sp>
        <p:nvSpPr>
          <p:cNvPr id="8" name="TextBox 7"/>
          <p:cNvSpPr txBox="1">
            <a:spLocks noChangeArrowheads="1"/>
          </p:cNvSpPr>
          <p:nvPr/>
        </p:nvSpPr>
        <p:spPr bwMode="auto">
          <a:xfrm>
            <a:off x="0" y="5486400"/>
            <a:ext cx="9144000" cy="830263"/>
          </a:xfrm>
          <a:prstGeom prst="rect">
            <a:avLst/>
          </a:prstGeom>
          <a:solidFill>
            <a:srgbClr val="FFFFFF"/>
          </a:solidFill>
          <a:ln w="25400">
            <a:solidFill>
              <a:srgbClr val="0000FF"/>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4D26"/>
                </a:solidFill>
                <a:effectLst/>
                <a:uLnTx/>
                <a:uFillTx/>
                <a:latin typeface="Tahoma" charset="0"/>
                <a:ea typeface="ＭＳ Ｐゴシック" charset="0"/>
              </a:rPr>
              <a:t>Can reduce refreshes by ~75%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4D26"/>
                </a:solidFill>
                <a:effectLst/>
                <a:uLnTx/>
                <a:uFillTx/>
                <a:latin typeface="Tahoma" charset="0"/>
                <a:ea typeface="ＭＳ Ｐゴシック" charset="0"/>
                <a:sym typeface="Wingdings" charset="0"/>
              </a:rPr>
              <a:t> reduces </a:t>
            </a:r>
            <a:r>
              <a:rPr kumimoji="0" lang="en-US" sz="2400" b="0" i="0" u="none" strike="noStrike" kern="1200" cap="none" spc="0" normalizeH="0" baseline="0" noProof="0">
                <a:ln>
                  <a:noFill/>
                </a:ln>
                <a:solidFill>
                  <a:srgbClr val="004D26"/>
                </a:solidFill>
                <a:effectLst/>
                <a:uLnTx/>
                <a:uFillTx/>
                <a:latin typeface="Tahoma" charset="0"/>
                <a:ea typeface="ＭＳ Ｐゴシック" charset="0"/>
              </a:rPr>
              <a:t>energy consumption and improves performance</a:t>
            </a:r>
          </a:p>
        </p:txBody>
      </p:sp>
      <p:sp>
        <p:nvSpPr>
          <p:cNvPr id="218121" name="Rectangle 9"/>
          <p:cNvSpPr>
            <a:spLocks noChangeArrowheads="1"/>
          </p:cNvSpPr>
          <p:nvPr/>
        </p:nvSpPr>
        <p:spPr bwMode="auto">
          <a:xfrm>
            <a:off x="1352550" y="6475413"/>
            <a:ext cx="8208963"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Liu et al., “</a:t>
            </a:r>
            <a:r>
              <a:rPr kumimoji="0" lang="en-US" altLang="ja-JP" sz="1400" b="0" i="0" u="none" strike="noStrike" kern="1200" cap="none" spc="0" normalizeH="0" baseline="0" noProof="0" dirty="0">
                <a:ln>
                  <a:noFill/>
                </a:ln>
                <a:solidFill>
                  <a:srgbClr val="0000FF"/>
                </a:solidFill>
                <a:effectLst/>
                <a:uLnTx/>
                <a:uFillTx/>
                <a:latin typeface="Tahoma" charset="0"/>
                <a:ea typeface="ＭＳ Ｐゴシック" charset="0"/>
                <a:cs typeface="ＭＳ Ｐゴシック" charset="0"/>
              </a:rPr>
              <a:t>RAIDR: Retention-Aware Intelligent DRAM Refresh</a:t>
            </a:r>
            <a:r>
              <a:rPr kumimoji="0" lang="en-US" altLang="ja-JP" sz="140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a:t>
            </a:r>
            <a:r>
              <a:rPr kumimoji="0" lang="en-US" sz="140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a:t>
            </a:r>
            <a:r>
              <a:rPr kumimoji="0" lang="en-US" altLang="ja-JP" sz="140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 ISCA 2012.</a:t>
            </a:r>
            <a:endParaRPr kumimoji="0" lang="en-US" sz="140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endParaRPr>
          </a:p>
        </p:txBody>
      </p:sp>
      <p:sp>
        <p:nvSpPr>
          <p:cNvPr id="11" name="Title 1"/>
          <p:cNvSpPr>
            <a:spLocks noGrp="1"/>
          </p:cNvSpPr>
          <p:nvPr>
            <p:ph type="title"/>
          </p:nvPr>
        </p:nvSpPr>
        <p:spPr>
          <a:xfrm>
            <a:off x="228600" y="152400"/>
            <a:ext cx="8915400" cy="1066800"/>
          </a:xfrm>
        </p:spPr>
        <p:txBody>
          <a:bodyPr/>
          <a:lstStyle/>
          <a:p>
            <a:r>
              <a:rPr lang="en-US" dirty="0"/>
              <a:t>RAIDR: Eliminating Unnecessary Refreshes</a:t>
            </a:r>
          </a:p>
        </p:txBody>
      </p:sp>
    </p:spTree>
    <p:extLst>
      <p:ext uri="{BB962C8B-B14F-4D97-AF65-F5344CB8AC3E}">
        <p14:creationId xmlns:p14="http://schemas.microsoft.com/office/powerpoint/2010/main" val="19529650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xit" presetSubtype="0" fill="hold" nodeType="clickEffect">
                                  <p:stCondLst>
                                    <p:cond delay="0"/>
                                  </p:stCondLst>
                                  <p:childTnLst>
                                    <p:set>
                                      <p:cBhvr>
                                        <p:cTn id="24" dur="1" fill="hold">
                                          <p:stCondLst>
                                            <p:cond delay="0"/>
                                          </p:stCondLst>
                                        </p:cTn>
                                        <p:tgtEl>
                                          <p:spTgt spid="5"/>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6"/>
                                        </p:tgtEl>
                                        <p:attrNameLst>
                                          <p:attrName>style.visibility</p:attrName>
                                        </p:attrNameLst>
                                      </p:cBhvr>
                                      <p:to>
                                        <p:strVal val="hidden"/>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7"/>
                                        </p:tgtEl>
                                        <p:attrNameLst>
                                          <p:attrName>style.visibility</p:attrName>
                                        </p:attrNameLst>
                                      </p:cBhvr>
                                      <p:to>
                                        <p:strVal val="hidden"/>
                                      </p:to>
                                    </p:set>
                                  </p:childTnLst>
                                </p:cTn>
                              </p:par>
                              <p:par>
                                <p:cTn id="41" presetID="1"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Title 1"/>
          <p:cNvSpPr>
            <a:spLocks noGrp="1"/>
          </p:cNvSpPr>
          <p:nvPr>
            <p:ph type="title"/>
          </p:nvPr>
        </p:nvSpPr>
        <p:spPr/>
        <p:txBody>
          <a:bodyPr/>
          <a:lstStyle/>
          <a:p>
            <a:r>
              <a:rPr lang="en-US">
                <a:latin typeface="Garamond" charset="0"/>
              </a:rPr>
              <a:t>RAIDR: Baseline Design</a:t>
            </a:r>
          </a:p>
        </p:txBody>
      </p:sp>
      <p:sp>
        <p:nvSpPr>
          <p:cNvPr id="160770"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2C823DA-3129-DE45-970B-03596A06A67F}"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202</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160771" name="Picture 9" descr="raidr_baselin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196975"/>
            <a:ext cx="9144000" cy="3679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TextBox 10"/>
          <p:cNvSpPr txBox="1">
            <a:spLocks noChangeArrowheads="1"/>
          </p:cNvSpPr>
          <p:nvPr/>
        </p:nvSpPr>
        <p:spPr bwMode="auto">
          <a:xfrm>
            <a:off x="250825" y="5157788"/>
            <a:ext cx="8642350" cy="460375"/>
          </a:xfrm>
          <a:prstGeom prst="rect">
            <a:avLst/>
          </a:prstGeom>
          <a:solidFill>
            <a:srgbClr val="FFFFFF"/>
          </a:solidFill>
          <a:ln w="25400">
            <a:solidFill>
              <a:srgbClr val="0000FF"/>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0000"/>
                </a:solidFill>
                <a:effectLst/>
                <a:uLnTx/>
                <a:uFillTx/>
                <a:latin typeface="Tahoma" charset="0"/>
                <a:ea typeface="ＭＳ Ｐゴシック" charset="0"/>
              </a:rPr>
              <a:t>Refresh control is in DRAM in today’s auto-refresh systems</a:t>
            </a:r>
          </a:p>
        </p:txBody>
      </p:sp>
      <p:sp>
        <p:nvSpPr>
          <p:cNvPr id="13" name="TextBox 12"/>
          <p:cNvSpPr txBox="1">
            <a:spLocks noChangeArrowheads="1"/>
          </p:cNvSpPr>
          <p:nvPr/>
        </p:nvSpPr>
        <p:spPr bwMode="auto">
          <a:xfrm>
            <a:off x="250825" y="5618163"/>
            <a:ext cx="8642350" cy="461962"/>
          </a:xfrm>
          <a:prstGeom prst="rect">
            <a:avLst/>
          </a:prstGeom>
          <a:solidFill>
            <a:srgbClr val="FFFFFF"/>
          </a:solidFill>
          <a:ln w="25400">
            <a:solidFill>
              <a:srgbClr val="0000FF"/>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FF"/>
                </a:solidFill>
                <a:effectLst/>
                <a:uLnTx/>
                <a:uFillTx/>
                <a:latin typeface="Tahoma" charset="0"/>
                <a:ea typeface="ＭＳ Ｐゴシック" charset="0"/>
              </a:rPr>
              <a:t>RAIDR can be implemented in either the controller or DRAM</a:t>
            </a:r>
          </a:p>
        </p:txBody>
      </p:sp>
    </p:spTree>
    <p:extLst>
      <p:ext uri="{BB962C8B-B14F-4D97-AF65-F5344CB8AC3E}">
        <p14:creationId xmlns:p14="http://schemas.microsoft.com/office/powerpoint/2010/main" val="37929210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Title 1"/>
          <p:cNvSpPr>
            <a:spLocks noGrp="1"/>
          </p:cNvSpPr>
          <p:nvPr>
            <p:ph type="title"/>
          </p:nvPr>
        </p:nvSpPr>
        <p:spPr/>
        <p:txBody>
          <a:bodyPr/>
          <a:lstStyle/>
          <a:p>
            <a:r>
              <a:rPr lang="en-US">
                <a:latin typeface="Garamond" charset="0"/>
              </a:rPr>
              <a:t>RAIDR in Memory Controller: Option 1</a:t>
            </a:r>
          </a:p>
        </p:txBody>
      </p:sp>
      <p:sp>
        <p:nvSpPr>
          <p:cNvPr id="161794"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834758A-7687-444D-997D-9F964FC2CC57}"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203</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161795" name="Picture 9" descr="raidr_mc.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196975"/>
            <a:ext cx="9144000" cy="3686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TextBox 10"/>
          <p:cNvSpPr txBox="1">
            <a:spLocks noChangeArrowheads="1"/>
          </p:cNvSpPr>
          <p:nvPr/>
        </p:nvSpPr>
        <p:spPr bwMode="auto">
          <a:xfrm>
            <a:off x="250825" y="5084763"/>
            <a:ext cx="8642350" cy="1200150"/>
          </a:xfrm>
          <a:prstGeom prst="rect">
            <a:avLst/>
          </a:prstGeom>
          <a:solidFill>
            <a:srgbClr val="FFFFFF"/>
          </a:solidFill>
          <a:ln w="25400">
            <a:solidFill>
              <a:srgbClr val="0000FF"/>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Tahoma" charset="0"/>
                <a:ea typeface="ＭＳ Ｐゴシック" charset="0"/>
              </a:rPr>
              <a:t>Overhead of RAIDR in DRAM controller:</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FF"/>
                </a:solidFill>
                <a:effectLst/>
                <a:uLnTx/>
                <a:uFillTx/>
                <a:latin typeface="Tahoma" charset="0"/>
                <a:ea typeface="ＭＳ Ｐゴシック" charset="0"/>
              </a:rPr>
              <a:t>1.25 KB Bloom Filters, 3 counters, additional commands    issued for per-row refresh </a:t>
            </a:r>
            <a:r>
              <a:rPr kumimoji="0" lang="en-US" sz="2400" b="0" i="0" u="none" strike="noStrike" kern="1200" cap="none" spc="0" normalizeH="0" baseline="0" noProof="0">
                <a:ln>
                  <a:noFill/>
                </a:ln>
                <a:solidFill>
                  <a:srgbClr val="FF0000"/>
                </a:solidFill>
                <a:effectLst/>
                <a:uLnTx/>
                <a:uFillTx/>
                <a:latin typeface="Tahoma" charset="0"/>
                <a:ea typeface="ＭＳ Ｐゴシック" charset="0"/>
              </a:rPr>
              <a:t>(all accounted for in evaluations)</a:t>
            </a:r>
          </a:p>
        </p:txBody>
      </p:sp>
    </p:spTree>
    <p:extLst>
      <p:ext uri="{BB962C8B-B14F-4D97-AF65-F5344CB8AC3E}">
        <p14:creationId xmlns:p14="http://schemas.microsoft.com/office/powerpoint/2010/main" val="9173662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Title 1"/>
          <p:cNvSpPr>
            <a:spLocks noGrp="1"/>
          </p:cNvSpPr>
          <p:nvPr>
            <p:ph type="title"/>
          </p:nvPr>
        </p:nvSpPr>
        <p:spPr/>
        <p:txBody>
          <a:bodyPr/>
          <a:lstStyle/>
          <a:p>
            <a:r>
              <a:rPr lang="en-US">
                <a:latin typeface="Garamond" charset="0"/>
              </a:rPr>
              <a:t>RAIDR in DRAM Chip: Option 2</a:t>
            </a:r>
          </a:p>
        </p:txBody>
      </p:sp>
      <p:sp>
        <p:nvSpPr>
          <p:cNvPr id="162818"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DEC5D3D-8F1B-674A-84E9-D0E872DECC44}"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204</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
        <p:nvSpPr>
          <p:cNvPr id="8" name="TextBox 7"/>
          <p:cNvSpPr txBox="1">
            <a:spLocks noChangeArrowheads="1"/>
          </p:cNvSpPr>
          <p:nvPr/>
        </p:nvSpPr>
        <p:spPr bwMode="auto">
          <a:xfrm>
            <a:off x="34925" y="5084763"/>
            <a:ext cx="9037638" cy="1200150"/>
          </a:xfrm>
          <a:prstGeom prst="rect">
            <a:avLst/>
          </a:prstGeom>
          <a:solidFill>
            <a:srgbClr val="FFFFFF"/>
          </a:solidFill>
          <a:ln w="25400">
            <a:solidFill>
              <a:srgbClr val="0000FF"/>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Tahoma" charset="0"/>
                <a:ea typeface="ＭＳ Ｐゴシック" charset="0"/>
              </a:rPr>
              <a:t>Overhead of RAIDR in DRAM chip:</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FF"/>
                </a:solidFill>
                <a:effectLst/>
                <a:uLnTx/>
                <a:uFillTx/>
                <a:latin typeface="Tahoma" charset="0"/>
                <a:ea typeface="ＭＳ Ｐゴシック" charset="0"/>
              </a:rPr>
              <a:t>Per-chip overhead: 20B Bloom Filters, 1 counter (4 Gbit chip)</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FF"/>
                </a:solidFill>
                <a:effectLst/>
                <a:uLnTx/>
                <a:uFillTx/>
                <a:latin typeface="Tahoma" charset="0"/>
                <a:ea typeface="ＭＳ Ｐゴシック" charset="0"/>
              </a:rPr>
              <a:t>Total overhead: 1.25KB Bloom Filters, 64 counters (32 GB DRAM)</a:t>
            </a:r>
            <a:endParaRPr kumimoji="0" lang="en-US" sz="2400" b="0" i="0" u="none" strike="noStrike" kern="1200" cap="none" spc="0" normalizeH="0" baseline="0" noProof="0">
              <a:ln>
                <a:noFill/>
              </a:ln>
              <a:solidFill>
                <a:srgbClr val="FF0000"/>
              </a:solidFill>
              <a:effectLst/>
              <a:uLnTx/>
              <a:uFillTx/>
              <a:latin typeface="Tahoma" charset="0"/>
              <a:ea typeface="ＭＳ Ｐゴシック" charset="0"/>
            </a:endParaRPr>
          </a:p>
        </p:txBody>
      </p:sp>
      <p:pic>
        <p:nvPicPr>
          <p:cNvPr id="162820" name="Picture 8" descr="raidr_dram 2.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196975"/>
            <a:ext cx="9144000" cy="3679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53917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Title 1"/>
          <p:cNvSpPr>
            <a:spLocks noGrp="1"/>
          </p:cNvSpPr>
          <p:nvPr>
            <p:ph type="title"/>
          </p:nvPr>
        </p:nvSpPr>
        <p:spPr/>
        <p:txBody>
          <a:bodyPr/>
          <a:lstStyle/>
          <a:p>
            <a:r>
              <a:rPr lang="en-US">
                <a:latin typeface="Garamond" charset="0"/>
              </a:rPr>
              <a:t>RAIDR: Results and Takeaways</a:t>
            </a:r>
          </a:p>
        </p:txBody>
      </p:sp>
      <p:sp>
        <p:nvSpPr>
          <p:cNvPr id="3" name="Content Placeholder 2"/>
          <p:cNvSpPr>
            <a:spLocks noGrp="1"/>
          </p:cNvSpPr>
          <p:nvPr>
            <p:ph idx="1"/>
          </p:nvPr>
        </p:nvSpPr>
        <p:spPr>
          <a:xfrm>
            <a:off x="228600" y="869950"/>
            <a:ext cx="8807450" cy="5124450"/>
          </a:xfrm>
        </p:spPr>
        <p:txBody>
          <a:bodyPr/>
          <a:lstStyle/>
          <a:p>
            <a:r>
              <a:rPr lang="en-US">
                <a:latin typeface="Tahoma" charset="0"/>
              </a:rPr>
              <a:t>System: 32GB DRAM, 8-core; SPEC, TPC-C, TPC-H workloads</a:t>
            </a:r>
          </a:p>
          <a:p>
            <a:endParaRPr lang="en-US" sz="800">
              <a:latin typeface="Tahoma" charset="0"/>
            </a:endParaRPr>
          </a:p>
          <a:p>
            <a:r>
              <a:rPr lang="en-US">
                <a:solidFill>
                  <a:srgbClr val="0000FF"/>
                </a:solidFill>
                <a:latin typeface="Tahoma" charset="0"/>
              </a:rPr>
              <a:t>RAIDR hardware cost: </a:t>
            </a:r>
            <a:r>
              <a:rPr lang="en-US">
                <a:solidFill>
                  <a:srgbClr val="FF0000"/>
                </a:solidFill>
                <a:latin typeface="Tahoma" charset="0"/>
              </a:rPr>
              <a:t>1.25 kB (2 Bloom filters)</a:t>
            </a:r>
          </a:p>
          <a:p>
            <a:r>
              <a:rPr lang="en-US">
                <a:solidFill>
                  <a:srgbClr val="0000FF"/>
                </a:solidFill>
                <a:latin typeface="Tahoma" charset="0"/>
              </a:rPr>
              <a:t>Refresh reduction:</a:t>
            </a:r>
            <a:r>
              <a:rPr lang="en-US">
                <a:latin typeface="Tahoma" charset="0"/>
              </a:rPr>
              <a:t> </a:t>
            </a:r>
            <a:r>
              <a:rPr lang="en-US">
                <a:solidFill>
                  <a:srgbClr val="FF0000"/>
                </a:solidFill>
                <a:latin typeface="Tahoma" charset="0"/>
              </a:rPr>
              <a:t>74.6%</a:t>
            </a:r>
          </a:p>
          <a:p>
            <a:r>
              <a:rPr lang="en-US">
                <a:solidFill>
                  <a:srgbClr val="0000FF"/>
                </a:solidFill>
                <a:latin typeface="Tahoma" charset="0"/>
              </a:rPr>
              <a:t>Dynamic DRAM energy reduction:</a:t>
            </a:r>
            <a:r>
              <a:rPr lang="en-US">
                <a:latin typeface="Tahoma" charset="0"/>
              </a:rPr>
              <a:t> </a:t>
            </a:r>
            <a:r>
              <a:rPr lang="en-US">
                <a:solidFill>
                  <a:srgbClr val="FF0000"/>
                </a:solidFill>
                <a:latin typeface="Tahoma" charset="0"/>
              </a:rPr>
              <a:t>16%</a:t>
            </a:r>
          </a:p>
          <a:p>
            <a:r>
              <a:rPr lang="en-US">
                <a:solidFill>
                  <a:srgbClr val="0000FF"/>
                </a:solidFill>
                <a:latin typeface="Tahoma" charset="0"/>
              </a:rPr>
              <a:t>Idle DRAM power reduction:</a:t>
            </a:r>
            <a:r>
              <a:rPr lang="en-US">
                <a:latin typeface="Tahoma" charset="0"/>
              </a:rPr>
              <a:t> </a:t>
            </a:r>
            <a:r>
              <a:rPr lang="en-US">
                <a:solidFill>
                  <a:srgbClr val="FF0000"/>
                </a:solidFill>
                <a:latin typeface="Tahoma" charset="0"/>
              </a:rPr>
              <a:t>20%</a:t>
            </a:r>
          </a:p>
          <a:p>
            <a:r>
              <a:rPr lang="en-US">
                <a:solidFill>
                  <a:srgbClr val="0000FF"/>
                </a:solidFill>
                <a:latin typeface="Tahoma" charset="0"/>
              </a:rPr>
              <a:t>Performance improvement: </a:t>
            </a:r>
            <a:r>
              <a:rPr lang="en-US">
                <a:solidFill>
                  <a:srgbClr val="FF0000"/>
                </a:solidFill>
                <a:latin typeface="Tahoma" charset="0"/>
              </a:rPr>
              <a:t>9%</a:t>
            </a:r>
          </a:p>
          <a:p>
            <a:endParaRPr lang="en-US" sz="800">
              <a:latin typeface="Tahoma" charset="0"/>
            </a:endParaRPr>
          </a:p>
          <a:p>
            <a:r>
              <a:rPr lang="en-US">
                <a:solidFill>
                  <a:srgbClr val="FF0000"/>
                </a:solidFill>
                <a:latin typeface="Tahoma" charset="0"/>
              </a:rPr>
              <a:t>Benefits increase as DRAM scales in density</a:t>
            </a:r>
          </a:p>
        </p:txBody>
      </p:sp>
      <p:sp>
        <p:nvSpPr>
          <p:cNvPr id="164867"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38274DD-0D0B-C842-A329-E318DCDCCF42}"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205</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47813" y="4411663"/>
            <a:ext cx="3460750" cy="24463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48263" y="4387850"/>
            <a:ext cx="3311525" cy="2446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016994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DRAM Device Capacity Scaling: Performance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3" name="Rectangle 2"/>
          <p:cNvSpPr/>
          <p:nvPr/>
        </p:nvSpPr>
        <p:spPr>
          <a:xfrm>
            <a:off x="125760" y="5949280"/>
            <a:ext cx="7326560"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charset="0"/>
                <a:ea typeface="+mn-ea"/>
                <a:cs typeface="+mn-cs"/>
              </a:rPr>
              <a:t>RAIDR performance benefits increase with DRAM chip capacity</a:t>
            </a:r>
            <a:endParaRPr kumimoji="0" lang="en-US" sz="1800" b="0" i="0" u="none" strike="noStrike" kern="1200" cap="none" spc="0" normalizeH="0" baseline="0" noProof="0" dirty="0">
              <a:ln>
                <a:noFill/>
              </a:ln>
              <a:solidFill>
                <a:srgbClr val="0000FF"/>
              </a:solidFill>
              <a:effectLst/>
              <a:uLnTx/>
              <a:uFillTx/>
              <a:latin typeface="Tahoma"/>
              <a:ea typeface="+mn-ea"/>
              <a:cs typeface="+mn-cs"/>
            </a:endParaRPr>
          </a:p>
        </p:txBody>
      </p:sp>
      <p:pic>
        <p:nvPicPr>
          <p:cNvPr id="6" name="Picture 5"/>
          <p:cNvPicPr>
            <a:picLocks noChangeAspect="1"/>
          </p:cNvPicPr>
          <p:nvPr/>
        </p:nvPicPr>
        <p:blipFill>
          <a:blip r:embed="rId2"/>
          <a:stretch>
            <a:fillRect/>
          </a:stretch>
        </p:blipFill>
        <p:spPr>
          <a:xfrm>
            <a:off x="1020688" y="1052736"/>
            <a:ext cx="6575648" cy="4871564"/>
          </a:xfrm>
          <a:prstGeom prst="rect">
            <a:avLst/>
          </a:prstGeom>
        </p:spPr>
      </p:pic>
      <p:sp>
        <p:nvSpPr>
          <p:cNvPr id="7" name="Rectangle 9"/>
          <p:cNvSpPr>
            <a:spLocks noChangeArrowheads="1"/>
          </p:cNvSpPr>
          <p:nvPr/>
        </p:nvSpPr>
        <p:spPr bwMode="auto">
          <a:xfrm>
            <a:off x="1352550" y="6475413"/>
            <a:ext cx="8208963"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Liu et al., “</a:t>
            </a:r>
            <a:r>
              <a:rPr kumimoji="0" lang="en-US" altLang="ja-JP" sz="1400" b="0" i="0" u="none" strike="noStrike" kern="1200" cap="none" spc="0" normalizeH="0" baseline="0" noProof="0" dirty="0">
                <a:ln>
                  <a:noFill/>
                </a:ln>
                <a:solidFill>
                  <a:srgbClr val="0000FF"/>
                </a:solidFill>
                <a:effectLst/>
                <a:uLnTx/>
                <a:uFillTx/>
                <a:latin typeface="Tahoma" charset="0"/>
                <a:ea typeface="ＭＳ Ｐゴシック" charset="0"/>
                <a:cs typeface="ＭＳ Ｐゴシック" charset="0"/>
              </a:rPr>
              <a:t>RAIDR: Retention-Aware Intelligent DRAM Refresh</a:t>
            </a:r>
            <a:r>
              <a:rPr kumimoji="0" lang="en-US" altLang="ja-JP" sz="140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a:t>
            </a:r>
            <a:r>
              <a:rPr kumimoji="0" lang="en-US" sz="140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a:t>
            </a:r>
            <a:r>
              <a:rPr kumimoji="0" lang="en-US" altLang="ja-JP" sz="140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 ISCA 2012.</a:t>
            </a:r>
            <a:endParaRPr kumimoji="0" lang="en-US" sz="140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endParaRPr>
          </a:p>
        </p:txBody>
      </p:sp>
    </p:spTree>
    <p:extLst>
      <p:ext uri="{BB962C8B-B14F-4D97-AF65-F5344CB8AC3E}">
        <p14:creationId xmlns:p14="http://schemas.microsoft.com/office/powerpoint/2010/main" val="10022820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solidFill>
                  <a:srgbClr val="006633"/>
                </a:solidFill>
              </a:rPr>
              <a:t>DRAM Device Capacity Scaling: Energy</a:t>
            </a: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6" name="Rectangle 5"/>
          <p:cNvSpPr/>
          <p:nvPr/>
        </p:nvSpPr>
        <p:spPr>
          <a:xfrm>
            <a:off x="125760" y="5949280"/>
            <a:ext cx="6102424"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charset="0"/>
                <a:ea typeface="+mn-ea"/>
                <a:cs typeface="+mn-cs"/>
              </a:rPr>
              <a:t>RAIDR energy benefits increase with DRAM chip capacity</a:t>
            </a:r>
            <a:endParaRPr kumimoji="0" lang="en-US" sz="1800" b="0" i="0" u="none" strike="noStrike" kern="1200" cap="none" spc="0" normalizeH="0" baseline="0" noProof="0" dirty="0">
              <a:ln>
                <a:noFill/>
              </a:ln>
              <a:solidFill>
                <a:srgbClr val="0000FF"/>
              </a:solidFill>
              <a:effectLst/>
              <a:uLnTx/>
              <a:uFillTx/>
              <a:latin typeface="Tahoma"/>
              <a:ea typeface="+mn-ea"/>
              <a:cs typeface="+mn-cs"/>
            </a:endParaRPr>
          </a:p>
        </p:txBody>
      </p:sp>
      <p:pic>
        <p:nvPicPr>
          <p:cNvPr id="3" name="Picture 2"/>
          <p:cNvPicPr>
            <a:picLocks noChangeAspect="1"/>
          </p:cNvPicPr>
          <p:nvPr/>
        </p:nvPicPr>
        <p:blipFill>
          <a:blip r:embed="rId2"/>
          <a:stretch>
            <a:fillRect/>
          </a:stretch>
        </p:blipFill>
        <p:spPr>
          <a:xfrm>
            <a:off x="755576" y="1052736"/>
            <a:ext cx="6840760" cy="4894516"/>
          </a:xfrm>
          <a:prstGeom prst="rect">
            <a:avLst/>
          </a:prstGeom>
        </p:spPr>
      </p:pic>
      <p:sp>
        <p:nvSpPr>
          <p:cNvPr id="8" name="Rectangle 9"/>
          <p:cNvSpPr>
            <a:spLocks noChangeArrowheads="1"/>
          </p:cNvSpPr>
          <p:nvPr/>
        </p:nvSpPr>
        <p:spPr bwMode="auto">
          <a:xfrm>
            <a:off x="1352550" y="6475413"/>
            <a:ext cx="8208963"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Liu et al., “</a:t>
            </a:r>
            <a:r>
              <a:rPr kumimoji="0" lang="en-US" altLang="ja-JP" sz="1400" b="0" i="0" u="none" strike="noStrike" kern="1200" cap="none" spc="0" normalizeH="0" baseline="0" noProof="0" dirty="0">
                <a:ln>
                  <a:noFill/>
                </a:ln>
                <a:solidFill>
                  <a:srgbClr val="0000FF"/>
                </a:solidFill>
                <a:effectLst/>
                <a:uLnTx/>
                <a:uFillTx/>
                <a:latin typeface="Tahoma" charset="0"/>
                <a:ea typeface="ＭＳ Ｐゴシック" charset="0"/>
                <a:cs typeface="ＭＳ Ｐゴシック" charset="0"/>
              </a:rPr>
              <a:t>RAIDR: Retention-Aware Intelligent DRAM Refresh</a:t>
            </a:r>
            <a:r>
              <a:rPr kumimoji="0" lang="en-US" altLang="ja-JP" sz="140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a:t>
            </a:r>
            <a:r>
              <a:rPr kumimoji="0" lang="en-US" sz="140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a:t>
            </a:r>
            <a:r>
              <a:rPr kumimoji="0" lang="en-US" altLang="ja-JP" sz="140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 ISCA 2012.</a:t>
            </a:r>
            <a:endParaRPr kumimoji="0" lang="en-US" sz="140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endParaRPr>
          </a:p>
        </p:txBody>
      </p:sp>
    </p:spTree>
    <p:extLst>
      <p:ext uri="{BB962C8B-B14F-4D97-AF65-F5344CB8AC3E}">
        <p14:creationId xmlns:p14="http://schemas.microsoft.com/office/powerpoint/2010/main" val="30109716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5973435" y="1268760"/>
            <a:ext cx="3184345" cy="1872208"/>
          </a:xfrm>
          <a:prstGeom prst="rect">
            <a:avLst/>
          </a:prstGeom>
        </p:spPr>
      </p:pic>
      <p:sp>
        <p:nvSpPr>
          <p:cNvPr id="2" name="Title 1"/>
          <p:cNvSpPr>
            <a:spLocks noGrp="1"/>
          </p:cNvSpPr>
          <p:nvPr>
            <p:ph type="title"/>
          </p:nvPr>
        </p:nvSpPr>
        <p:spPr>
          <a:xfrm>
            <a:off x="228600" y="152400"/>
            <a:ext cx="8915400" cy="1066800"/>
          </a:xfrm>
        </p:spPr>
        <p:txBody>
          <a:bodyPr/>
          <a:lstStyle/>
          <a:p>
            <a:r>
              <a:rPr lang="en-US" dirty="0"/>
              <a:t>RAIDR: Eliminating Unnecessary Refreshes</a:t>
            </a:r>
          </a:p>
        </p:txBody>
      </p:sp>
      <p:sp>
        <p:nvSpPr>
          <p:cNvPr id="3" name="Content Placeholder 2"/>
          <p:cNvSpPr>
            <a:spLocks noGrp="1"/>
          </p:cNvSpPr>
          <p:nvPr>
            <p:ph idx="1"/>
          </p:nvPr>
        </p:nvSpPr>
        <p:spPr>
          <a:xfrm>
            <a:off x="-36512" y="980728"/>
            <a:ext cx="9036496" cy="5267672"/>
          </a:xfrm>
        </p:spPr>
        <p:txBody>
          <a:bodyPr/>
          <a:lstStyle/>
          <a:p>
            <a:r>
              <a:rPr lang="en-US" sz="2200" dirty="0"/>
              <a:t>Observation: </a:t>
            </a:r>
            <a:r>
              <a:rPr lang="en-US" sz="2200" dirty="0">
                <a:solidFill>
                  <a:srgbClr val="0000FF"/>
                </a:solidFill>
              </a:rPr>
              <a:t>Most DRAM rows can be refreshed much less often without losing data </a:t>
            </a:r>
            <a:r>
              <a:rPr lang="en-US" sz="1500" b="1" dirty="0">
                <a:solidFill>
                  <a:schemeClr val="accent6">
                    <a:lumMod val="75000"/>
                  </a:schemeClr>
                </a:solidFill>
              </a:rPr>
              <a:t>[Kim+, EDL’09][Liu+ ISCA’13]</a:t>
            </a:r>
          </a:p>
          <a:p>
            <a:endParaRPr lang="en-US" sz="800" dirty="0"/>
          </a:p>
          <a:p>
            <a:r>
              <a:rPr lang="en-US" sz="2200" dirty="0"/>
              <a:t>Key idea: </a:t>
            </a:r>
            <a:r>
              <a:rPr lang="en-US" sz="2200" dirty="0">
                <a:solidFill>
                  <a:srgbClr val="0000FF"/>
                </a:solidFill>
              </a:rPr>
              <a:t>Refresh rows containing weak cells </a:t>
            </a:r>
          </a:p>
          <a:p>
            <a:pPr marL="0" indent="0">
              <a:buNone/>
            </a:pPr>
            <a:r>
              <a:rPr lang="en-US" sz="2200" dirty="0">
                <a:solidFill>
                  <a:srgbClr val="0000FF"/>
                </a:solidFill>
              </a:rPr>
              <a:t>    more frequently, other rows less frequently</a:t>
            </a:r>
          </a:p>
          <a:p>
            <a:pPr marL="344487" lvl="1" indent="0">
              <a:buNone/>
            </a:pPr>
            <a:r>
              <a:rPr lang="en-US" sz="2000" dirty="0">
                <a:solidFill>
                  <a:srgbClr val="FF0000"/>
                </a:solidFill>
              </a:rPr>
              <a:t>1. Profiling: </a:t>
            </a:r>
            <a:r>
              <a:rPr lang="en-US" sz="2000" dirty="0">
                <a:solidFill>
                  <a:srgbClr val="000000"/>
                </a:solidFill>
              </a:rPr>
              <a:t>Profile retention time of all rows</a:t>
            </a:r>
          </a:p>
          <a:p>
            <a:pPr marL="344487" lvl="1" indent="0">
              <a:buNone/>
            </a:pPr>
            <a:r>
              <a:rPr lang="en-US" sz="2000" dirty="0">
                <a:solidFill>
                  <a:srgbClr val="FF0000"/>
                </a:solidFill>
              </a:rPr>
              <a:t>2. Binning: </a:t>
            </a:r>
            <a:r>
              <a:rPr lang="en-US" sz="2000" dirty="0">
                <a:solidFill>
                  <a:srgbClr val="000000"/>
                </a:solidFill>
              </a:rPr>
              <a:t>Store rows into bins by retention time in memory controller</a:t>
            </a:r>
          </a:p>
          <a:p>
            <a:pPr marL="344487" lvl="1" indent="0">
              <a:buNone/>
            </a:pPr>
            <a:r>
              <a:rPr lang="en-US" sz="2000" dirty="0">
                <a:solidFill>
                  <a:srgbClr val="000000"/>
                </a:solidFill>
                <a:sym typeface="Wingdings"/>
              </a:rPr>
              <a:t>	</a:t>
            </a:r>
            <a:r>
              <a:rPr lang="en-US" sz="2000" i="1" dirty="0">
                <a:solidFill>
                  <a:srgbClr val="000000"/>
                </a:solidFill>
                <a:sym typeface="Wingdings"/>
              </a:rPr>
              <a:t>Efficient storage with Bloom Filters</a:t>
            </a:r>
            <a:r>
              <a:rPr lang="en-US" sz="2000" dirty="0">
                <a:solidFill>
                  <a:srgbClr val="000000"/>
                </a:solidFill>
                <a:sym typeface="Wingdings"/>
              </a:rPr>
              <a:t> (only 1.25KB for 32GB memory)</a:t>
            </a:r>
            <a:endParaRPr lang="en-US" sz="2000" dirty="0">
              <a:solidFill>
                <a:srgbClr val="000000"/>
              </a:solidFill>
            </a:endParaRPr>
          </a:p>
          <a:p>
            <a:pPr marL="344487" lvl="1" indent="0">
              <a:buNone/>
            </a:pPr>
            <a:r>
              <a:rPr lang="en-US" sz="2000" dirty="0">
                <a:solidFill>
                  <a:srgbClr val="FF0000"/>
                </a:solidFill>
              </a:rPr>
              <a:t>3. Refreshing: </a:t>
            </a:r>
            <a:r>
              <a:rPr lang="en-US" sz="2000" dirty="0">
                <a:solidFill>
                  <a:srgbClr val="000000"/>
                </a:solidFill>
              </a:rPr>
              <a:t>Memory controller refreshes rows in different bins at different rates</a:t>
            </a:r>
          </a:p>
          <a:p>
            <a:pPr lvl="1"/>
            <a:endParaRPr lang="en-US" sz="800" dirty="0"/>
          </a:p>
          <a:p>
            <a:r>
              <a:rPr lang="en-US" sz="2200" dirty="0"/>
              <a:t>Results: 8-core, 32GB, SPEC, TPC-C, TPC-H</a:t>
            </a:r>
          </a:p>
          <a:p>
            <a:pPr lvl="1"/>
            <a:r>
              <a:rPr lang="en-US" sz="1800" dirty="0">
                <a:solidFill>
                  <a:srgbClr val="0000FF"/>
                </a:solidFill>
              </a:rPr>
              <a:t>74.6% refresh reduction @ 1.25KB storage</a:t>
            </a:r>
          </a:p>
          <a:p>
            <a:pPr lvl="1"/>
            <a:r>
              <a:rPr lang="en-US" sz="1800" dirty="0">
                <a:solidFill>
                  <a:srgbClr val="0000FF"/>
                </a:solidFill>
              </a:rPr>
              <a:t>~16%/20% DRAM dynamic/idle power reduction</a:t>
            </a:r>
          </a:p>
          <a:p>
            <a:pPr lvl="1"/>
            <a:r>
              <a:rPr lang="en-US" sz="1800" dirty="0">
                <a:solidFill>
                  <a:srgbClr val="0000FF"/>
                </a:solidFill>
              </a:rPr>
              <a:t>~9% performance improvement </a:t>
            </a:r>
          </a:p>
          <a:p>
            <a:pPr lvl="1"/>
            <a:r>
              <a:rPr lang="en-US" sz="1800" dirty="0">
                <a:solidFill>
                  <a:srgbClr val="0000FF"/>
                </a:solidFill>
              </a:rPr>
              <a:t>Benefits increase with DRAM capacity</a:t>
            </a: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3"/>
          <a:stretch>
            <a:fillRect/>
          </a:stretch>
        </p:blipFill>
        <p:spPr>
          <a:xfrm>
            <a:off x="5796136" y="4299384"/>
            <a:ext cx="3312368" cy="2369976"/>
          </a:xfrm>
          <a:prstGeom prst="rect">
            <a:avLst/>
          </a:prstGeom>
        </p:spPr>
      </p:pic>
      <p:sp>
        <p:nvSpPr>
          <p:cNvPr id="7" name="Rectangle 6"/>
          <p:cNvSpPr/>
          <p:nvPr/>
        </p:nvSpPr>
        <p:spPr>
          <a:xfrm>
            <a:off x="1403648" y="6577607"/>
            <a:ext cx="8208912"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charset="0"/>
                <a:ea typeface="+mn-ea"/>
                <a:cs typeface="+mn-cs"/>
              </a:rPr>
              <a:t>Liu et al., “</a:t>
            </a:r>
            <a:r>
              <a:rPr kumimoji="0" lang="en-US" altLang="ja-JP" sz="1400" b="0" i="0" u="none" strike="noStrike" kern="1200" cap="none" spc="0" normalizeH="0" baseline="0" noProof="0" dirty="0">
                <a:ln>
                  <a:noFill/>
                </a:ln>
                <a:solidFill>
                  <a:srgbClr val="0000FF"/>
                </a:solidFill>
                <a:effectLst/>
                <a:uLnTx/>
                <a:uFillTx/>
                <a:latin typeface="Tahoma" charset="0"/>
                <a:ea typeface="+mn-ea"/>
                <a:cs typeface="+mn-cs"/>
              </a:rPr>
              <a:t>RAIDR: Retention-Aware Intelligent DRAM Refresh</a:t>
            </a:r>
            <a:r>
              <a:rPr kumimoji="0" lang="en-US" altLang="ja-JP" sz="1400" b="0" i="0" u="none" strike="noStrike" kern="1200" cap="none" spc="0" normalizeH="0" baseline="0" noProof="0" dirty="0">
                <a:ln>
                  <a:noFill/>
                </a:ln>
                <a:solidFill>
                  <a:srgbClr val="000000"/>
                </a:solidFill>
                <a:effectLst/>
                <a:uLnTx/>
                <a:uFillTx/>
                <a:latin typeface="Tahoma" charset="0"/>
                <a:ea typeface="+mn-ea"/>
                <a:cs typeface="+mn-cs"/>
              </a:rPr>
              <a:t>,</a:t>
            </a:r>
            <a:r>
              <a:rPr kumimoji="0" lang="en-US" sz="1400" b="0" i="0" u="none" strike="noStrike" kern="1200" cap="none" spc="0" normalizeH="0" baseline="0" noProof="0" dirty="0">
                <a:ln>
                  <a:noFill/>
                </a:ln>
                <a:solidFill>
                  <a:srgbClr val="000000"/>
                </a:solidFill>
                <a:effectLst/>
                <a:uLnTx/>
                <a:uFillTx/>
                <a:latin typeface="Tahoma" charset="0"/>
                <a:ea typeface="+mn-ea"/>
                <a:cs typeface="+mn-cs"/>
              </a:rPr>
              <a:t>”</a:t>
            </a:r>
            <a:r>
              <a:rPr kumimoji="0" lang="en-US" altLang="ja-JP" sz="1400" b="0" i="0" u="none" strike="noStrike" kern="1200" cap="none" spc="0" normalizeH="0" baseline="0" noProof="0" dirty="0">
                <a:ln>
                  <a:noFill/>
                </a:ln>
                <a:solidFill>
                  <a:srgbClr val="000000"/>
                </a:solidFill>
                <a:effectLst/>
                <a:uLnTx/>
                <a:uFillTx/>
                <a:latin typeface="Tahoma" charset="0"/>
                <a:ea typeface="+mn-ea"/>
                <a:cs typeface="+mn-cs"/>
              </a:rPr>
              <a:t> ISCA 2012.</a:t>
            </a:r>
            <a:endParaRPr kumimoji="0" lang="en-US" sz="1400" b="0" i="0" u="none" strike="noStrike" kern="1200" cap="none" spc="0" normalizeH="0" baseline="0" noProof="0" dirty="0">
              <a:ln>
                <a:noFill/>
              </a:ln>
              <a:solidFill>
                <a:srgbClr val="000000"/>
              </a:solidFill>
              <a:effectLst/>
              <a:uLnTx/>
              <a:uFillTx/>
              <a:latin typeface="Tahoma"/>
              <a:ea typeface="+mn-ea"/>
              <a:cs typeface="+mn-cs"/>
            </a:endParaRPr>
          </a:p>
        </p:txBody>
      </p:sp>
      <p:sp>
        <p:nvSpPr>
          <p:cNvPr id="8" name="Rectangle 7"/>
          <p:cNvSpPr>
            <a:spLocks noChangeArrowheads="1"/>
          </p:cNvSpPr>
          <p:nvPr/>
        </p:nvSpPr>
        <p:spPr bwMode="auto">
          <a:xfrm>
            <a:off x="6948264" y="1844825"/>
            <a:ext cx="1224136" cy="432048"/>
          </a:xfrm>
          <a:prstGeom prst="rect">
            <a:avLst/>
          </a:prstGeom>
          <a:noFill/>
          <a:ln w="38100">
            <a:solidFill>
              <a:srgbClr val="FF0000"/>
            </a:solidFill>
            <a:miter lim="800000"/>
            <a:headEnd/>
            <a:tailEnd/>
          </a:ln>
          <a:effectLst>
            <a:outerShdw blurRad="63500" dist="23000" dir="5400000" rotWithShape="0">
              <a:srgbClr val="000000">
                <a:alpha val="34998"/>
              </a:srgbClr>
            </a:outerShdw>
          </a:effectLst>
          <a:extLst>
            <a:ext uri="{909E8E84-426E-40dd-AFC4-6F175D3DCCD1}">
              <a14:hiddenFill xmlns="" xmlns:a14="http://schemas.microsoft.com/office/drawing/2010/main">
                <a:solidFill>
                  <a:srgbClr val="FFFFFF"/>
                </a:solidFill>
              </a14:hiddenFill>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ＭＳ Ｐゴシック" charset="0"/>
              <a:cs typeface="ＭＳ Ｐゴシック" charset="0"/>
            </a:endParaRPr>
          </a:p>
        </p:txBody>
      </p:sp>
      <p:sp>
        <p:nvSpPr>
          <p:cNvPr id="9" name="Rectangle 8"/>
          <p:cNvSpPr/>
          <p:nvPr/>
        </p:nvSpPr>
        <p:spPr>
          <a:xfrm>
            <a:off x="323528" y="2708919"/>
            <a:ext cx="5184576" cy="360041"/>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36765109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RAIDR</a:t>
            </a:r>
          </a:p>
        </p:txBody>
      </p:sp>
      <p:sp>
        <p:nvSpPr>
          <p:cNvPr id="3" name="Content Placeholder 2"/>
          <p:cNvSpPr>
            <a:spLocks noGrp="1"/>
          </p:cNvSpPr>
          <p:nvPr>
            <p:ph idx="1"/>
          </p:nvPr>
        </p:nvSpPr>
        <p:spPr>
          <a:xfrm>
            <a:off x="228600" y="1052736"/>
            <a:ext cx="8807896" cy="4876800"/>
          </a:xfrm>
        </p:spPr>
        <p:txBody>
          <a:bodyPr/>
          <a:lstStyle/>
          <a:p>
            <a:r>
              <a:rPr lang="en-US" dirty="0"/>
              <a:t>Jamie Liu, Ben </a:t>
            </a:r>
            <a:r>
              <a:rPr lang="en-US" dirty="0" err="1"/>
              <a:t>Jaiyen</a:t>
            </a:r>
            <a:r>
              <a:rPr lang="en-US" dirty="0"/>
              <a:t>, Richard </a:t>
            </a:r>
            <a:r>
              <a:rPr lang="en-US" dirty="0" err="1"/>
              <a:t>Veras</a:t>
            </a:r>
            <a:r>
              <a:rPr lang="en-US" dirty="0"/>
              <a:t>, and Onur Mutlu,</a:t>
            </a:r>
            <a:br>
              <a:rPr lang="en-US" dirty="0"/>
            </a:br>
            <a:r>
              <a:rPr lang="en-US" b="1" dirty="0">
                <a:hlinkClick r:id="rId2"/>
              </a:rPr>
              <a:t>"RAIDR: Retention-Aware Intelligent DRAM Refresh"</a:t>
            </a:r>
            <a:br>
              <a:rPr lang="en-US" dirty="0"/>
            </a:br>
            <a:r>
              <a:rPr lang="en-US" i="1" dirty="0"/>
              <a:t>Proceedings of the </a:t>
            </a:r>
            <a:r>
              <a:rPr lang="en-US" i="1" dirty="0">
                <a:hlinkClick r:id="rId3"/>
              </a:rPr>
              <a:t>39th International Symposium on Computer Architecture</a:t>
            </a:r>
            <a:r>
              <a:rPr lang="en-US" i="1" dirty="0"/>
              <a:t> (</a:t>
            </a:r>
            <a:r>
              <a:rPr lang="en-US" b="1" i="1" dirty="0"/>
              <a:t>ISCA</a:t>
            </a:r>
            <a:r>
              <a:rPr lang="en-US" i="1" dirty="0"/>
              <a:t>)</a:t>
            </a:r>
            <a:r>
              <a:rPr lang="en-US" dirty="0"/>
              <a:t>, Portland, OR, June 2012. </a:t>
            </a:r>
            <a:r>
              <a:rPr lang="en-US" dirty="0">
                <a:hlinkClick r:id="rId4"/>
              </a:rPr>
              <a:t>Slides (pdf)</a:t>
            </a:r>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5"/>
          <a:stretch>
            <a:fillRect/>
          </a:stretch>
        </p:blipFill>
        <p:spPr>
          <a:xfrm>
            <a:off x="0" y="3977608"/>
            <a:ext cx="9144000" cy="1755648"/>
          </a:xfrm>
          <a:prstGeom prst="rect">
            <a:avLst/>
          </a:prstGeom>
        </p:spPr>
      </p:pic>
    </p:spTree>
    <p:extLst>
      <p:ext uri="{BB962C8B-B14F-4D97-AF65-F5344CB8AC3E}">
        <p14:creationId xmlns:p14="http://schemas.microsoft.com/office/powerpoint/2010/main" val="40325445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reErrors"/>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13682" y="990600"/>
            <a:ext cx="6731875" cy="4651892"/>
          </a:xfrm>
        </p:spPr>
      </p:pic>
      <p:pic>
        <p:nvPicPr>
          <p:cNvPr id="8" name="AllError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3682" y="990600"/>
            <a:ext cx="6731875" cy="4651891"/>
          </a:xfrm>
          <a:prstGeom prst="rect">
            <a:avLst/>
          </a:prstGeom>
        </p:spPr>
      </p:pic>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rPr>
              <a:pPr/>
              <a:t>21</a:t>
            </a:fld>
            <a:endParaRPr lang="en-US">
              <a:solidFill>
                <a:prstClr val="black">
                  <a:tint val="75000"/>
                </a:prstClr>
              </a:solidFill>
            </a:endParaRPr>
          </a:p>
        </p:txBody>
      </p:sp>
      <p:sp>
        <p:nvSpPr>
          <p:cNvPr id="14" name="Curtain1"/>
          <p:cNvSpPr/>
          <p:nvPr/>
        </p:nvSpPr>
        <p:spPr>
          <a:xfrm>
            <a:off x="2133601" y="1424940"/>
            <a:ext cx="2141220" cy="3497580"/>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 name="Second"/>
          <p:cNvSpPr/>
          <p:nvPr/>
        </p:nvSpPr>
        <p:spPr>
          <a:xfrm>
            <a:off x="4832032" y="3679825"/>
            <a:ext cx="382905" cy="381001"/>
          </a:xfrm>
          <a:prstGeom prst="ellipse">
            <a:avLst/>
          </a:prstGeom>
          <a:noFill/>
          <a:ln w="19050">
            <a:solidFill>
              <a:srgbClr val="699FD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Third"/>
          <p:cNvSpPr/>
          <p:nvPr/>
        </p:nvSpPr>
        <p:spPr>
          <a:xfrm>
            <a:off x="5093970" y="1685925"/>
            <a:ext cx="382905" cy="381001"/>
          </a:xfrm>
          <a:prstGeom prst="ellipse">
            <a:avLst/>
          </a:prstGeom>
          <a:noFill/>
          <a:ln w="19050">
            <a:solidFill>
              <a:srgbClr val="F27A3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Curtain2"/>
          <p:cNvSpPr/>
          <p:nvPr/>
        </p:nvSpPr>
        <p:spPr>
          <a:xfrm>
            <a:off x="4274820" y="1424940"/>
            <a:ext cx="3670737" cy="3497580"/>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7" name="Title 1"/>
          <p:cNvSpPr>
            <a:spLocks noGrp="1"/>
          </p:cNvSpPr>
          <p:nvPr>
            <p:ph type="title"/>
          </p:nvPr>
        </p:nvSpPr>
        <p:spPr>
          <a:xfrm>
            <a:off x="228600" y="-14064"/>
            <a:ext cx="8610600" cy="1066800"/>
          </a:xfrm>
        </p:spPr>
        <p:txBody>
          <a:bodyPr/>
          <a:lstStyle/>
          <a:p>
            <a:r>
              <a:rPr lang="en-US" sz="4400" b="0" dirty="0">
                <a:solidFill>
                  <a:srgbClr val="1A5712"/>
                </a:solidFill>
                <a:latin typeface="Garamond" charset="0"/>
                <a:ea typeface="ＭＳ Ｐゴシック" charset="0"/>
                <a:cs typeface="ＭＳ Ｐゴシック" charset="0"/>
              </a:rPr>
              <a:t>Recent DRAM Is More Vulnerable</a:t>
            </a:r>
          </a:p>
        </p:txBody>
      </p:sp>
    </p:spTree>
    <p:extLst>
      <p:ext uri="{BB962C8B-B14F-4D97-AF65-F5344CB8AC3E}">
        <p14:creationId xmlns:p14="http://schemas.microsoft.com/office/powerpoint/2010/main" val="1153564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1500"/>
                                        <p:tgtEl>
                                          <p:spTgt spid="14"/>
                                        </p:tgtEl>
                                      </p:cBhvr>
                                    </p:animEffect>
                                    <p:set>
                                      <p:cBhvr>
                                        <p:cTn id="7" dur="1" fill="hold">
                                          <p:stCondLst>
                                            <p:cond delay="1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Tackling Refresh: Solutions</a:t>
            </a:r>
          </a:p>
        </p:txBody>
      </p:sp>
      <p:sp>
        <p:nvSpPr>
          <p:cNvPr id="3" name="Content Placeholder 2"/>
          <p:cNvSpPr>
            <a:spLocks noGrp="1"/>
          </p:cNvSpPr>
          <p:nvPr>
            <p:ph idx="1"/>
          </p:nvPr>
        </p:nvSpPr>
        <p:spPr>
          <a:xfrm>
            <a:off x="228600" y="1196752"/>
            <a:ext cx="8610600" cy="5051648"/>
          </a:xfrm>
        </p:spPr>
        <p:txBody>
          <a:bodyPr/>
          <a:lstStyle/>
          <a:p>
            <a:r>
              <a:rPr lang="en-US" dirty="0">
                <a:solidFill>
                  <a:srgbClr val="0000FF"/>
                </a:solidFill>
              </a:rPr>
              <a:t>Parallelize refreshes with accesses </a:t>
            </a:r>
            <a:r>
              <a:rPr lang="en-US" sz="1800" dirty="0">
                <a:solidFill>
                  <a:srgbClr val="0000FF"/>
                </a:solidFill>
              </a:rPr>
              <a:t>[Chang+ HPCA’14]</a:t>
            </a:r>
          </a:p>
          <a:p>
            <a:endParaRPr lang="en-US" dirty="0">
              <a:solidFill>
                <a:srgbClr val="0000FF"/>
              </a:solidFill>
            </a:endParaRPr>
          </a:p>
          <a:p>
            <a:r>
              <a:rPr lang="en-US" dirty="0">
                <a:solidFill>
                  <a:srgbClr val="0000FF"/>
                </a:solidFill>
              </a:rPr>
              <a:t>Eliminate unnecessary refreshes </a:t>
            </a:r>
            <a:r>
              <a:rPr lang="en-US" sz="1800" dirty="0">
                <a:solidFill>
                  <a:srgbClr val="0000FF"/>
                </a:solidFill>
              </a:rPr>
              <a:t>[Liu+ ISCA’12]</a:t>
            </a:r>
          </a:p>
          <a:p>
            <a:pPr lvl="1"/>
            <a:r>
              <a:rPr lang="en-US" dirty="0"/>
              <a:t>Exploit device characteristics </a:t>
            </a:r>
          </a:p>
          <a:p>
            <a:pPr lvl="1"/>
            <a:r>
              <a:rPr lang="en-US" dirty="0"/>
              <a:t>Exploit data and application characteristics</a:t>
            </a:r>
          </a:p>
          <a:p>
            <a:pPr marL="0" indent="0">
              <a:buNone/>
            </a:pPr>
            <a:endParaRPr lang="en-US" dirty="0"/>
          </a:p>
          <a:p>
            <a:r>
              <a:rPr lang="en-US" dirty="0">
                <a:solidFill>
                  <a:srgbClr val="0000FF"/>
                </a:solidFill>
              </a:rPr>
              <a:t>Reduce refresh rate and </a:t>
            </a:r>
            <a:r>
              <a:rPr lang="en-US" dirty="0" err="1">
                <a:solidFill>
                  <a:srgbClr val="0000FF"/>
                </a:solidFill>
              </a:rPr>
              <a:t>detect+correct</a:t>
            </a:r>
            <a:r>
              <a:rPr lang="en-US" dirty="0">
                <a:solidFill>
                  <a:srgbClr val="0000FF"/>
                </a:solidFill>
              </a:rPr>
              <a:t> errors that occur </a:t>
            </a:r>
            <a:r>
              <a:rPr lang="en-US" sz="1800" dirty="0">
                <a:solidFill>
                  <a:srgbClr val="0000FF"/>
                </a:solidFill>
              </a:rPr>
              <a:t>[Khan+ SIGMETRICS’14]</a:t>
            </a:r>
          </a:p>
          <a:p>
            <a:endParaRPr lang="en-US" dirty="0"/>
          </a:p>
          <a:p>
            <a:r>
              <a:rPr lang="en-US" dirty="0">
                <a:solidFill>
                  <a:schemeClr val="accent2">
                    <a:lumMod val="75000"/>
                  </a:schemeClr>
                </a:solidFill>
              </a:rPr>
              <a:t>Understand retention time behavior in DRAM </a:t>
            </a:r>
            <a:r>
              <a:rPr lang="en-US" sz="1800" dirty="0">
                <a:solidFill>
                  <a:schemeClr val="accent2">
                    <a:lumMod val="75000"/>
                  </a:schemeClr>
                </a:solidFill>
              </a:rPr>
              <a:t>[Liu+ ISCA’13]</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Rectangle 4"/>
          <p:cNvSpPr/>
          <p:nvPr/>
        </p:nvSpPr>
        <p:spPr>
          <a:xfrm>
            <a:off x="539552" y="4797152"/>
            <a:ext cx="7848872" cy="720080"/>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37855554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Title 1"/>
          <p:cNvSpPr>
            <a:spLocks noGrp="1"/>
          </p:cNvSpPr>
          <p:nvPr>
            <p:ph type="title"/>
          </p:nvPr>
        </p:nvSpPr>
        <p:spPr/>
        <p:txBody>
          <a:bodyPr/>
          <a:lstStyle/>
          <a:p>
            <a:r>
              <a:rPr lang="en-US" dirty="0">
                <a:latin typeface="Garamond" charset="0"/>
                <a:ea typeface="ＭＳ Ｐゴシック" charset="0"/>
                <a:cs typeface="ＭＳ Ｐゴシック" charset="0"/>
              </a:rPr>
              <a:t>Motivation: Understanding Retention</a:t>
            </a:r>
          </a:p>
        </p:txBody>
      </p:sp>
      <p:sp>
        <p:nvSpPr>
          <p:cNvPr id="3" name="Content Placeholder 2"/>
          <p:cNvSpPr>
            <a:spLocks noGrp="1"/>
          </p:cNvSpPr>
          <p:nvPr>
            <p:ph idx="1"/>
          </p:nvPr>
        </p:nvSpPr>
        <p:spPr/>
        <p:txBody>
          <a:bodyPr/>
          <a:lstStyle/>
          <a:p>
            <a:r>
              <a:rPr lang="en-US">
                <a:latin typeface="Tahoma" charset="0"/>
                <a:ea typeface="ＭＳ Ｐゴシック" charset="0"/>
                <a:cs typeface="ＭＳ Ｐゴシック" charset="0"/>
              </a:rPr>
              <a:t>Past works require </a:t>
            </a:r>
            <a:r>
              <a:rPr lang="en-US">
                <a:solidFill>
                  <a:srgbClr val="FF0000"/>
                </a:solidFill>
                <a:latin typeface="Tahoma" charset="0"/>
                <a:ea typeface="ＭＳ Ｐゴシック" charset="0"/>
                <a:cs typeface="ＭＳ Ｐゴシック" charset="0"/>
              </a:rPr>
              <a:t>accurate and reliable measurement of retention time of each DRAM row</a:t>
            </a:r>
          </a:p>
          <a:p>
            <a:pPr lvl="1"/>
            <a:r>
              <a:rPr lang="en-US">
                <a:latin typeface="Tahoma" charset="0"/>
                <a:ea typeface="ＭＳ Ｐゴシック" charset="0"/>
                <a:cs typeface="ＭＳ Ｐゴシック" charset="0"/>
              </a:rPr>
              <a:t>To maintain data integrity while reducing refreshes</a:t>
            </a:r>
            <a:endParaRPr lang="en-US">
              <a:solidFill>
                <a:srgbClr val="FF0000"/>
              </a:solidFill>
              <a:latin typeface="Tahoma" charset="0"/>
              <a:ea typeface="ＭＳ Ｐゴシック" charset="0"/>
              <a:cs typeface="ＭＳ Ｐゴシック" charset="0"/>
            </a:endParaRPr>
          </a:p>
          <a:p>
            <a:pPr lvl="1"/>
            <a:endParaRPr lang="en-US">
              <a:latin typeface="Tahoma" charset="0"/>
              <a:ea typeface="ＭＳ Ｐゴシック" charset="0"/>
            </a:endParaRPr>
          </a:p>
          <a:p>
            <a:r>
              <a:rPr lang="en-US">
                <a:solidFill>
                  <a:srgbClr val="0000FF"/>
                </a:solidFill>
                <a:latin typeface="Tahoma" charset="0"/>
                <a:ea typeface="ＭＳ Ｐゴシック" charset="0"/>
                <a:cs typeface="ＭＳ Ｐゴシック" charset="0"/>
              </a:rPr>
              <a:t>Assumption: worst-case retention time of each row can be determined and stays the same at a given temperature</a:t>
            </a:r>
          </a:p>
          <a:p>
            <a:pPr lvl="1"/>
            <a:r>
              <a:rPr lang="en-US">
                <a:latin typeface="Tahoma" charset="0"/>
                <a:ea typeface="ＭＳ Ｐゴシック" charset="0"/>
              </a:rPr>
              <a:t>Some works propose writing all 1’s and 0’s to a row, and measuring the time before data corruption</a:t>
            </a:r>
          </a:p>
          <a:p>
            <a:pPr lvl="1"/>
            <a:endParaRPr lang="en-US">
              <a:latin typeface="Tahoma" charset="0"/>
              <a:ea typeface="ＭＳ Ｐゴシック" charset="0"/>
            </a:endParaRPr>
          </a:p>
          <a:p>
            <a:r>
              <a:rPr lang="en-US">
                <a:latin typeface="Tahoma" charset="0"/>
                <a:ea typeface="ＭＳ Ｐゴシック" charset="0"/>
                <a:cs typeface="ＭＳ Ｐゴシック" charset="0"/>
              </a:rPr>
              <a:t>Question:</a:t>
            </a:r>
          </a:p>
          <a:p>
            <a:pPr lvl="1"/>
            <a:r>
              <a:rPr lang="en-US">
                <a:latin typeface="Tahoma" charset="0"/>
                <a:ea typeface="ＭＳ Ｐゴシック" charset="0"/>
              </a:rPr>
              <a:t>Can we reliably and accurately determine retention times of all DRAM rows?</a:t>
            </a:r>
          </a:p>
          <a:p>
            <a:pPr lvl="1"/>
            <a:endParaRPr lang="en-US">
              <a:latin typeface="Tahoma" charset="0"/>
              <a:ea typeface="ＭＳ Ｐゴシック" charset="0"/>
            </a:endParaRPr>
          </a:p>
        </p:txBody>
      </p:sp>
      <p:sp>
        <p:nvSpPr>
          <p:cNvPr id="219139"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07F6522-63C6-124D-A08A-0DFE8A5AF265}"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211</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26754193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Title 1"/>
          <p:cNvSpPr>
            <a:spLocks noGrp="1"/>
          </p:cNvSpPr>
          <p:nvPr>
            <p:ph type="title"/>
          </p:nvPr>
        </p:nvSpPr>
        <p:spPr>
          <a:xfrm>
            <a:off x="152400" y="152400"/>
            <a:ext cx="8991600" cy="884238"/>
          </a:xfrm>
        </p:spPr>
        <p:txBody>
          <a:bodyPr/>
          <a:lstStyle/>
          <a:p>
            <a:r>
              <a:rPr lang="en-US">
                <a:latin typeface="Garamond" charset="0"/>
                <a:ea typeface="ＭＳ Ｐゴシック" charset="0"/>
                <a:cs typeface="ＭＳ Ｐゴシック" charset="0"/>
              </a:rPr>
              <a:t>Two Challenges to Retention Time Profiling</a:t>
            </a:r>
          </a:p>
        </p:txBody>
      </p:sp>
      <p:sp>
        <p:nvSpPr>
          <p:cNvPr id="3" name="Content Placeholder 2"/>
          <p:cNvSpPr>
            <a:spLocks noGrp="1"/>
          </p:cNvSpPr>
          <p:nvPr>
            <p:ph idx="1"/>
          </p:nvPr>
        </p:nvSpPr>
        <p:spPr>
          <a:xfrm>
            <a:off x="238125" y="1095375"/>
            <a:ext cx="8905875" cy="5153025"/>
          </a:xfrm>
        </p:spPr>
        <p:txBody>
          <a:bodyPr/>
          <a:lstStyle/>
          <a:p>
            <a:pPr>
              <a:defRPr/>
            </a:pPr>
            <a:r>
              <a:rPr lang="en-US" dirty="0">
                <a:solidFill>
                  <a:srgbClr val="FF0000"/>
                </a:solidFill>
                <a:latin typeface="Tahoma" charset="0"/>
                <a:ea typeface="ＭＳ Ｐゴシック" charset="0"/>
                <a:cs typeface="ＭＳ Ｐゴシック" charset="0"/>
              </a:rPr>
              <a:t>Data Pattern Dependence (DPD) </a:t>
            </a:r>
            <a:r>
              <a:rPr lang="en-US" dirty="0">
                <a:latin typeface="Tahoma" charset="0"/>
                <a:ea typeface="ＭＳ Ｐゴシック" charset="0"/>
                <a:cs typeface="ＭＳ Ｐゴシック" charset="0"/>
              </a:rPr>
              <a:t>of retention time</a:t>
            </a:r>
          </a:p>
          <a:p>
            <a:pPr>
              <a:defRPr/>
            </a:pPr>
            <a:endParaRPr lang="en-US" dirty="0">
              <a:solidFill>
                <a:srgbClr val="FF0000"/>
              </a:solidFill>
              <a:latin typeface="Tahoma" charset="0"/>
              <a:ea typeface="ＭＳ Ｐゴシック" charset="0"/>
              <a:cs typeface="ＭＳ Ｐゴシック" charset="0"/>
            </a:endParaRPr>
          </a:p>
          <a:p>
            <a:pPr>
              <a:defRPr/>
            </a:pPr>
            <a:endParaRPr lang="en-US" dirty="0">
              <a:solidFill>
                <a:srgbClr val="FF0000"/>
              </a:solidFill>
              <a:latin typeface="Tahoma" charset="0"/>
              <a:ea typeface="ＭＳ Ｐゴシック" charset="0"/>
              <a:cs typeface="ＭＳ Ｐゴシック" charset="0"/>
            </a:endParaRPr>
          </a:p>
          <a:p>
            <a:pPr>
              <a:defRPr/>
            </a:pPr>
            <a:endParaRPr lang="en-US" dirty="0">
              <a:solidFill>
                <a:srgbClr val="FF0000"/>
              </a:solidFill>
              <a:latin typeface="Tahoma" charset="0"/>
              <a:ea typeface="ＭＳ Ｐゴシック" charset="0"/>
              <a:cs typeface="ＭＳ Ｐゴシック" charset="0"/>
            </a:endParaRPr>
          </a:p>
          <a:p>
            <a:pPr marL="0" indent="0">
              <a:buFont typeface="Wingdings" charset="0"/>
              <a:buNone/>
              <a:defRPr/>
            </a:pPr>
            <a:endParaRPr lang="en-US" dirty="0">
              <a:solidFill>
                <a:srgbClr val="FF0000"/>
              </a:solidFill>
              <a:latin typeface="Tahoma" charset="0"/>
              <a:ea typeface="ＭＳ Ｐゴシック" charset="0"/>
              <a:cs typeface="ＭＳ Ｐゴシック" charset="0"/>
            </a:endParaRPr>
          </a:p>
          <a:p>
            <a:pPr>
              <a:defRPr/>
            </a:pPr>
            <a:r>
              <a:rPr lang="en-US" dirty="0">
                <a:solidFill>
                  <a:srgbClr val="FF0000"/>
                </a:solidFill>
                <a:latin typeface="Tahoma" charset="0"/>
                <a:ea typeface="ＭＳ Ｐゴシック" charset="0"/>
                <a:cs typeface="ＭＳ Ｐゴシック" charset="0"/>
              </a:rPr>
              <a:t>Variable Retention Time (VRT) </a:t>
            </a:r>
            <a:r>
              <a:rPr lang="en-US" dirty="0">
                <a:solidFill>
                  <a:srgbClr val="000000"/>
                </a:solidFill>
                <a:latin typeface="Tahoma" charset="0"/>
                <a:ea typeface="ＭＳ Ｐゴシック" charset="0"/>
                <a:cs typeface="ＭＳ Ｐゴシック" charset="0"/>
              </a:rPr>
              <a:t>phenomenon</a:t>
            </a:r>
          </a:p>
        </p:txBody>
      </p:sp>
      <p:sp>
        <p:nvSpPr>
          <p:cNvPr id="222211"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2BADDEA-2833-0049-8538-3BDE34A5F6C9}"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212</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36357687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Title 1"/>
          <p:cNvSpPr>
            <a:spLocks noGrp="1"/>
          </p:cNvSpPr>
          <p:nvPr>
            <p:ph type="title"/>
          </p:nvPr>
        </p:nvSpPr>
        <p:spPr/>
        <p:txBody>
          <a:bodyPr/>
          <a:lstStyle/>
          <a:p>
            <a:r>
              <a:rPr lang="en-US">
                <a:latin typeface="Garamond" charset="0"/>
                <a:ea typeface="ＭＳ Ｐゴシック" charset="0"/>
                <a:cs typeface="ＭＳ Ｐゴシック" charset="0"/>
              </a:rPr>
              <a:t>An Example VRT Cell</a:t>
            </a:r>
          </a:p>
        </p:txBody>
      </p:sp>
      <p:sp>
        <p:nvSpPr>
          <p:cNvPr id="252930"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83552D8-0273-8E46-90C3-4254DD19B08F}"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213</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252931" name="Picture 4" descr="single_cell_vrt-graph.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7400" y="977900"/>
            <a:ext cx="6680200" cy="5394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2932" name="TextBox 38"/>
          <p:cNvSpPr txBox="1">
            <a:spLocks noChangeArrowheads="1"/>
          </p:cNvSpPr>
          <p:nvPr/>
        </p:nvSpPr>
        <p:spPr bwMode="auto">
          <a:xfrm>
            <a:off x="3154363" y="5183188"/>
            <a:ext cx="4132262"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FF"/>
                </a:solidFill>
                <a:effectLst/>
                <a:uLnTx/>
                <a:uFillTx/>
                <a:latin typeface="Arial" charset="0"/>
                <a:ea typeface="ＭＳ Ｐゴシック" charset="0"/>
              </a:rPr>
              <a:t>A cell from E 2Gb chip family</a:t>
            </a:r>
          </a:p>
        </p:txBody>
      </p:sp>
    </p:spTree>
    <p:extLst>
      <p:ext uri="{BB962C8B-B14F-4D97-AF65-F5344CB8AC3E}">
        <p14:creationId xmlns:p14="http://schemas.microsoft.com/office/powerpoint/2010/main" val="40991659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Title 1"/>
          <p:cNvSpPr>
            <a:spLocks noGrp="1"/>
          </p:cNvSpPr>
          <p:nvPr>
            <p:ph type="title"/>
          </p:nvPr>
        </p:nvSpPr>
        <p:spPr>
          <a:xfrm>
            <a:off x="228600" y="152400"/>
            <a:ext cx="8915400" cy="884238"/>
          </a:xfrm>
        </p:spPr>
        <p:txBody>
          <a:bodyPr/>
          <a:lstStyle/>
          <a:p>
            <a:r>
              <a:rPr lang="en-US">
                <a:latin typeface="Garamond" charset="0"/>
                <a:ea typeface="ＭＳ Ｐゴシック" charset="0"/>
                <a:cs typeface="ＭＳ Ｐゴシック" charset="0"/>
              </a:rPr>
              <a:t>VRT: Implications on Profiling Mechanisms</a:t>
            </a:r>
          </a:p>
        </p:txBody>
      </p:sp>
      <p:sp>
        <p:nvSpPr>
          <p:cNvPr id="3" name="Content Placeholder 2"/>
          <p:cNvSpPr>
            <a:spLocks noGrp="1"/>
          </p:cNvSpPr>
          <p:nvPr>
            <p:ph idx="1"/>
          </p:nvPr>
        </p:nvSpPr>
        <p:spPr>
          <a:xfrm>
            <a:off x="228600" y="968375"/>
            <a:ext cx="8610600" cy="5153025"/>
          </a:xfrm>
        </p:spPr>
        <p:txBody>
          <a:bodyPr/>
          <a:lstStyle/>
          <a:p>
            <a:pPr>
              <a:defRPr/>
            </a:pPr>
            <a:r>
              <a:rPr lang="en-US" dirty="0"/>
              <a:t>Problem 1: </a:t>
            </a:r>
            <a:r>
              <a:rPr lang="en-US" dirty="0">
                <a:solidFill>
                  <a:srgbClr val="FF0000"/>
                </a:solidFill>
              </a:rPr>
              <a:t>There does not seem to be a way of determining if a cell exhibits VRT without actually observing a cell exhibiting VRT</a:t>
            </a:r>
          </a:p>
          <a:p>
            <a:pPr lvl="1">
              <a:defRPr/>
            </a:pPr>
            <a:r>
              <a:rPr lang="en-US" sz="2000" dirty="0"/>
              <a:t>VRT is a </a:t>
            </a:r>
            <a:r>
              <a:rPr lang="en-US" sz="2000" dirty="0" err="1"/>
              <a:t>memoryless</a:t>
            </a:r>
            <a:r>
              <a:rPr lang="en-US" sz="2000" dirty="0"/>
              <a:t> random process </a:t>
            </a:r>
            <a:r>
              <a:rPr lang="en-US" sz="1800" b="1" dirty="0">
                <a:solidFill>
                  <a:srgbClr val="2C6123"/>
                </a:solidFill>
              </a:rPr>
              <a:t>[Kim+ JJAP 2010]</a:t>
            </a:r>
          </a:p>
          <a:p>
            <a:pPr lvl="1">
              <a:defRPr/>
            </a:pPr>
            <a:endParaRPr lang="en-US" sz="1500" dirty="0"/>
          </a:p>
          <a:p>
            <a:pPr>
              <a:defRPr/>
            </a:pPr>
            <a:r>
              <a:rPr lang="en-US" dirty="0"/>
              <a:t>Problem 2</a:t>
            </a:r>
            <a:r>
              <a:rPr lang="en-US" dirty="0">
                <a:solidFill>
                  <a:srgbClr val="FF0000"/>
                </a:solidFill>
              </a:rPr>
              <a:t>: VRT complicates retention time profiling by DRAM manufacturers</a:t>
            </a:r>
          </a:p>
          <a:p>
            <a:pPr lvl="1">
              <a:defRPr/>
            </a:pPr>
            <a:r>
              <a:rPr lang="en-US" sz="2000" dirty="0"/>
              <a:t>Exposure to very high temperatures can induce VRT in cells that were not previously susceptible </a:t>
            </a:r>
          </a:p>
          <a:p>
            <a:pPr marL="344487" lvl="1" indent="0">
              <a:buFont typeface="Wingdings" charset="0"/>
              <a:buNone/>
              <a:defRPr/>
            </a:pPr>
            <a:r>
              <a:rPr lang="en-US" sz="2000" dirty="0"/>
              <a:t>    </a:t>
            </a:r>
            <a:r>
              <a:rPr lang="en-US" sz="2000" dirty="0">
                <a:sym typeface="Wingdings"/>
              </a:rPr>
              <a:t> </a:t>
            </a:r>
            <a:r>
              <a:rPr lang="en-US" sz="2000" dirty="0"/>
              <a:t>can happen during soldering of DRAM chips</a:t>
            </a:r>
          </a:p>
          <a:p>
            <a:pPr marL="344487" lvl="1" indent="0">
              <a:buFont typeface="Wingdings" charset="0"/>
              <a:buNone/>
              <a:defRPr/>
            </a:pPr>
            <a:r>
              <a:rPr lang="en-US" sz="2000" dirty="0">
                <a:sym typeface="Wingdings"/>
              </a:rPr>
              <a:t>     manufacturer’s retention time profile may not be accurate</a:t>
            </a:r>
            <a:endParaRPr lang="en-US" sz="2000" dirty="0"/>
          </a:p>
          <a:p>
            <a:pPr>
              <a:defRPr/>
            </a:pPr>
            <a:endParaRPr lang="en-US" sz="1500" dirty="0"/>
          </a:p>
          <a:p>
            <a:pPr>
              <a:defRPr/>
            </a:pPr>
            <a:r>
              <a:rPr lang="en-US" dirty="0"/>
              <a:t>One option for future work: </a:t>
            </a:r>
            <a:r>
              <a:rPr lang="en-US" dirty="0">
                <a:solidFill>
                  <a:srgbClr val="0000FF"/>
                </a:solidFill>
              </a:rPr>
              <a:t>Use ECC to continuously profile DRAM online while aggressively reducing refresh rate</a:t>
            </a:r>
          </a:p>
          <a:p>
            <a:pPr lvl="1">
              <a:defRPr/>
            </a:pPr>
            <a:r>
              <a:rPr lang="en-US" sz="2000" dirty="0"/>
              <a:t>Need to keep ECC overhead in check</a:t>
            </a:r>
          </a:p>
          <a:p>
            <a:pPr lvl="1">
              <a:defRPr/>
            </a:pPr>
            <a:endParaRPr lang="en-US" dirty="0"/>
          </a:p>
          <a:p>
            <a:pPr lvl="1">
              <a:defRPr/>
            </a:pPr>
            <a:endParaRPr lang="en-US" dirty="0"/>
          </a:p>
          <a:p>
            <a:pPr>
              <a:defRPr/>
            </a:pPr>
            <a:endParaRPr lang="en-US" dirty="0"/>
          </a:p>
        </p:txBody>
      </p:sp>
      <p:sp>
        <p:nvSpPr>
          <p:cNvPr id="301059"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7E8F060-6476-DF4F-B22D-19F74906D266}"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214</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4675374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DRAM Retention Analysis</a:t>
            </a:r>
          </a:p>
        </p:txBody>
      </p:sp>
      <p:sp>
        <p:nvSpPr>
          <p:cNvPr id="3" name="Content Placeholder 2"/>
          <p:cNvSpPr>
            <a:spLocks noGrp="1"/>
          </p:cNvSpPr>
          <p:nvPr>
            <p:ph idx="1"/>
          </p:nvPr>
        </p:nvSpPr>
        <p:spPr>
          <a:xfrm>
            <a:off x="228600" y="980728"/>
            <a:ext cx="8610600" cy="5153025"/>
          </a:xfrm>
        </p:spPr>
        <p:txBody>
          <a:bodyPr/>
          <a:lstStyle/>
          <a:p>
            <a:r>
              <a:rPr lang="en-US" sz="1800" dirty="0"/>
              <a:t>Jamie Liu, Ben </a:t>
            </a:r>
            <a:r>
              <a:rPr lang="en-US" sz="1800" dirty="0" err="1"/>
              <a:t>Jaiyen</a:t>
            </a:r>
            <a:r>
              <a:rPr lang="en-US" sz="1800" dirty="0"/>
              <a:t>, Yoongu Kim, Chris Wilkerson, and </a:t>
            </a:r>
            <a:r>
              <a:rPr lang="en-US" sz="1800" u="sng" dirty="0"/>
              <a:t>Onur Mutlu</a:t>
            </a:r>
            <a:r>
              <a:rPr lang="en-US" sz="1800" dirty="0"/>
              <a:t>,</a:t>
            </a:r>
            <a:br>
              <a:rPr lang="en-US" sz="1800" dirty="0"/>
            </a:br>
            <a:r>
              <a:rPr lang="en-US" sz="1800" b="1" dirty="0">
                <a:hlinkClick r:id="rId2"/>
              </a:rPr>
              <a:t>"An Experimental Study of Data Retention Behavior in Modern DRAM Devices: Implications for Retention Time Profiling Mechanisms"</a:t>
            </a:r>
            <a:br>
              <a:rPr lang="en-US" sz="1800" dirty="0"/>
            </a:br>
            <a:r>
              <a:rPr lang="en-US" sz="1800" i="1" dirty="0"/>
              <a:t>Proceedings of the </a:t>
            </a:r>
            <a:r>
              <a:rPr lang="en-US" sz="1800" i="1" dirty="0">
                <a:hlinkClick r:id="rId3"/>
              </a:rPr>
              <a:t>40th International Symposium on Computer Architecture</a:t>
            </a:r>
            <a:r>
              <a:rPr lang="en-US" sz="1800" i="1" dirty="0"/>
              <a:t> (</a:t>
            </a:r>
            <a:r>
              <a:rPr lang="en-US" sz="1800" b="1" i="1" dirty="0"/>
              <a:t>ISCA</a:t>
            </a:r>
            <a:r>
              <a:rPr lang="en-US" sz="1800" i="1" dirty="0"/>
              <a:t>)</a:t>
            </a:r>
            <a:r>
              <a:rPr lang="en-US" sz="1800" dirty="0"/>
              <a:t>, Tel-Aviv, Israel, June 2013. </a:t>
            </a:r>
            <a:r>
              <a:rPr lang="en-US" sz="1800" dirty="0">
                <a:hlinkClick r:id="rId4"/>
              </a:rPr>
              <a:t>Slides (ppt)</a:t>
            </a:r>
            <a:r>
              <a:rPr lang="en-US" sz="1800" dirty="0"/>
              <a:t> </a:t>
            </a:r>
            <a:r>
              <a:rPr lang="en-US" sz="1800" dirty="0">
                <a:hlinkClick r:id="rId5"/>
              </a:rPr>
              <a:t>Slides (pdf)</a:t>
            </a:r>
            <a:endParaRPr lang="en-US" sz="18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215</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p:cNvPicPr>
            <a:picLocks noChangeAspect="1"/>
          </p:cNvPicPr>
          <p:nvPr/>
        </p:nvPicPr>
        <p:blipFill>
          <a:blip r:embed="rId6"/>
          <a:stretch>
            <a:fillRect/>
          </a:stretch>
        </p:blipFill>
        <p:spPr>
          <a:xfrm>
            <a:off x="0" y="2751315"/>
            <a:ext cx="9144000" cy="4134069"/>
          </a:xfrm>
          <a:prstGeom prst="rect">
            <a:avLst/>
          </a:prstGeom>
        </p:spPr>
      </p:pic>
    </p:spTree>
    <p:extLst>
      <p:ext uri="{BB962C8B-B14F-4D97-AF65-F5344CB8AC3E}">
        <p14:creationId xmlns:p14="http://schemas.microsoft.com/office/powerpoint/2010/main" val="8355458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Tackling Refresh: Solutions</a:t>
            </a:r>
          </a:p>
        </p:txBody>
      </p:sp>
      <p:sp>
        <p:nvSpPr>
          <p:cNvPr id="3" name="Content Placeholder 2"/>
          <p:cNvSpPr>
            <a:spLocks noGrp="1"/>
          </p:cNvSpPr>
          <p:nvPr>
            <p:ph idx="1"/>
          </p:nvPr>
        </p:nvSpPr>
        <p:spPr>
          <a:xfrm>
            <a:off x="228600" y="1196752"/>
            <a:ext cx="8610600" cy="5051648"/>
          </a:xfrm>
        </p:spPr>
        <p:txBody>
          <a:bodyPr/>
          <a:lstStyle/>
          <a:p>
            <a:r>
              <a:rPr lang="en-US" dirty="0">
                <a:solidFill>
                  <a:srgbClr val="0000FF"/>
                </a:solidFill>
              </a:rPr>
              <a:t>Parallelize refreshes with accesses </a:t>
            </a:r>
            <a:r>
              <a:rPr lang="en-US" sz="1800" dirty="0">
                <a:solidFill>
                  <a:srgbClr val="0000FF"/>
                </a:solidFill>
              </a:rPr>
              <a:t>[Chang+ HPCA’14]</a:t>
            </a:r>
          </a:p>
          <a:p>
            <a:endParaRPr lang="en-US" dirty="0">
              <a:solidFill>
                <a:srgbClr val="0000FF"/>
              </a:solidFill>
            </a:endParaRPr>
          </a:p>
          <a:p>
            <a:r>
              <a:rPr lang="en-US" dirty="0">
                <a:solidFill>
                  <a:srgbClr val="0000FF"/>
                </a:solidFill>
              </a:rPr>
              <a:t>Eliminate unnecessary refreshes </a:t>
            </a:r>
            <a:r>
              <a:rPr lang="en-US" sz="1800" dirty="0">
                <a:solidFill>
                  <a:srgbClr val="0000FF"/>
                </a:solidFill>
              </a:rPr>
              <a:t>[Liu+ ISCA’12]</a:t>
            </a:r>
          </a:p>
          <a:p>
            <a:pPr lvl="1"/>
            <a:r>
              <a:rPr lang="en-US" dirty="0"/>
              <a:t>Exploit device characteristics </a:t>
            </a:r>
          </a:p>
          <a:p>
            <a:pPr lvl="1"/>
            <a:r>
              <a:rPr lang="en-US" dirty="0"/>
              <a:t>Exploit data and application characteristics</a:t>
            </a:r>
          </a:p>
          <a:p>
            <a:pPr marL="0" indent="0">
              <a:buNone/>
            </a:pPr>
            <a:endParaRPr lang="en-US" dirty="0"/>
          </a:p>
          <a:p>
            <a:r>
              <a:rPr lang="en-US" dirty="0">
                <a:solidFill>
                  <a:srgbClr val="0000FF"/>
                </a:solidFill>
              </a:rPr>
              <a:t>Reduce refresh rate and </a:t>
            </a:r>
            <a:r>
              <a:rPr lang="en-US" dirty="0" err="1">
                <a:solidFill>
                  <a:srgbClr val="0000FF"/>
                </a:solidFill>
              </a:rPr>
              <a:t>detect+correct</a:t>
            </a:r>
            <a:r>
              <a:rPr lang="en-US" dirty="0">
                <a:solidFill>
                  <a:srgbClr val="0000FF"/>
                </a:solidFill>
              </a:rPr>
              <a:t> errors that occur </a:t>
            </a:r>
            <a:r>
              <a:rPr lang="en-US" sz="1800" dirty="0">
                <a:solidFill>
                  <a:srgbClr val="0000FF"/>
                </a:solidFill>
              </a:rPr>
              <a:t>[Khan+ SIGMETRICS’14]</a:t>
            </a:r>
          </a:p>
          <a:p>
            <a:endParaRPr lang="en-US" dirty="0"/>
          </a:p>
          <a:p>
            <a:r>
              <a:rPr lang="en-US" dirty="0">
                <a:solidFill>
                  <a:schemeClr val="accent2">
                    <a:lumMod val="75000"/>
                  </a:schemeClr>
                </a:solidFill>
              </a:rPr>
              <a:t>Understand retention time behavior in DRAM </a:t>
            </a:r>
            <a:r>
              <a:rPr lang="en-US" sz="1800" dirty="0">
                <a:solidFill>
                  <a:schemeClr val="accent2">
                    <a:lumMod val="75000"/>
                  </a:schemeClr>
                </a:solidFill>
              </a:rPr>
              <a:t>[Liu+ ISCA’13]</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Rectangle 4"/>
          <p:cNvSpPr/>
          <p:nvPr/>
        </p:nvSpPr>
        <p:spPr>
          <a:xfrm>
            <a:off x="539552" y="3789040"/>
            <a:ext cx="7992888" cy="720080"/>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39209635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349520"/>
            <a:ext cx="9144000" cy="4525963"/>
          </a:xfrm>
        </p:spPr>
        <p:txBody>
          <a:bodyPr/>
          <a:lstStyle/>
          <a:p>
            <a:pPr marL="0" indent="0">
              <a:buNone/>
            </a:pPr>
            <a:r>
              <a:rPr lang="en-US" sz="4000" b="1" i="1" dirty="0">
                <a:solidFill>
                  <a:schemeClr val="tx2"/>
                </a:solidFill>
              </a:rPr>
              <a:t>   Key Observations:</a:t>
            </a:r>
          </a:p>
          <a:p>
            <a:r>
              <a:rPr lang="en-US" b="1" dirty="0">
                <a:solidFill>
                  <a:srgbClr val="FF0000"/>
                </a:solidFill>
              </a:rPr>
              <a:t>Testing </a:t>
            </a:r>
            <a:r>
              <a:rPr lang="en-US" b="1" dirty="0"/>
              <a:t>alone</a:t>
            </a:r>
            <a:r>
              <a:rPr lang="en-US" b="1" dirty="0">
                <a:solidFill>
                  <a:srgbClr val="FF0000"/>
                </a:solidFill>
              </a:rPr>
              <a:t> cannot detect </a:t>
            </a:r>
            <a:r>
              <a:rPr lang="en-US" b="1" dirty="0">
                <a:solidFill>
                  <a:srgbClr val="000000"/>
                </a:solidFill>
              </a:rPr>
              <a:t>all possible failures</a:t>
            </a:r>
          </a:p>
          <a:p>
            <a:r>
              <a:rPr lang="en-US" b="1" dirty="0">
                <a:solidFill>
                  <a:srgbClr val="FF0000"/>
                </a:solidFill>
              </a:rPr>
              <a:t>Combination </a:t>
            </a:r>
            <a:r>
              <a:rPr lang="en-US" b="1" dirty="0">
                <a:solidFill>
                  <a:srgbClr val="000000"/>
                </a:solidFill>
              </a:rPr>
              <a:t>of ECC and other mitigation techniques is much more</a:t>
            </a:r>
            <a:r>
              <a:rPr lang="en-US" b="1" dirty="0">
                <a:solidFill>
                  <a:srgbClr val="FF0000"/>
                </a:solidFill>
              </a:rPr>
              <a:t> effective</a:t>
            </a:r>
          </a:p>
          <a:p>
            <a:pPr lvl="1"/>
            <a:r>
              <a:rPr lang="en-US" b="1" dirty="0">
                <a:solidFill>
                  <a:srgbClr val="FF0000"/>
                </a:solidFill>
              </a:rPr>
              <a:t>But degrades performance</a:t>
            </a:r>
          </a:p>
          <a:p>
            <a:r>
              <a:rPr lang="en-US" b="1" dirty="0">
                <a:solidFill>
                  <a:srgbClr val="FF0000"/>
                </a:solidFill>
              </a:rPr>
              <a:t>Testing </a:t>
            </a:r>
            <a:r>
              <a:rPr lang="en-US" b="1" dirty="0">
                <a:solidFill>
                  <a:srgbClr val="000000"/>
                </a:solidFill>
              </a:rPr>
              <a:t>can help to reduce the </a:t>
            </a:r>
            <a:r>
              <a:rPr lang="en-US" b="1" dirty="0">
                <a:solidFill>
                  <a:srgbClr val="FF0000"/>
                </a:solidFill>
              </a:rPr>
              <a:t>ECC strength</a:t>
            </a:r>
          </a:p>
          <a:p>
            <a:pPr lvl="1"/>
            <a:r>
              <a:rPr lang="en-US" b="1" dirty="0">
                <a:solidFill>
                  <a:srgbClr val="000000"/>
                </a:solidFill>
              </a:rPr>
              <a:t>Even when starting with a</a:t>
            </a:r>
            <a:r>
              <a:rPr lang="en-US" b="1" dirty="0">
                <a:solidFill>
                  <a:srgbClr val="FF0000"/>
                </a:solidFill>
              </a:rPr>
              <a:t> higher strength ECC</a:t>
            </a:r>
          </a:p>
          <a:p>
            <a:endParaRPr lang="en-US" b="1" dirty="0">
              <a:solidFill>
                <a:srgbClr val="FF0000"/>
              </a:solidFill>
            </a:endParaRPr>
          </a:p>
          <a:p>
            <a:endParaRPr lang="en-US" b="1" dirty="0">
              <a:solidFill>
                <a:srgbClr val="FF0000"/>
              </a:solidFill>
            </a:endParaRPr>
          </a:p>
          <a:p>
            <a:endParaRPr lang="en-US" b="1" dirty="0">
              <a:solidFill>
                <a:srgbClr val="FF0000"/>
              </a:solidFill>
            </a:endParaRPr>
          </a:p>
          <a:p>
            <a:pPr marL="0" indent="0">
              <a:buNone/>
            </a:pPr>
            <a:endParaRPr lang="en-US" dirty="0"/>
          </a:p>
          <a:p>
            <a:endParaRPr lang="en-US" dirty="0"/>
          </a:p>
          <a:p>
            <a:endParaRPr lang="en-US" dirty="0"/>
          </a:p>
        </p:txBody>
      </p:sp>
      <p:sp>
        <p:nvSpPr>
          <p:cNvPr id="5" name="Title 1"/>
          <p:cNvSpPr>
            <a:spLocks noGrp="1"/>
          </p:cNvSpPr>
          <p:nvPr>
            <p:ph type="title"/>
          </p:nvPr>
        </p:nvSpPr>
        <p:spPr>
          <a:xfrm>
            <a:off x="457200" y="-113054"/>
            <a:ext cx="8229600" cy="1143000"/>
          </a:xfrm>
        </p:spPr>
        <p:txBody>
          <a:bodyPr>
            <a:normAutofit fontScale="90000"/>
          </a:bodyPr>
          <a:lstStyle/>
          <a:p>
            <a:r>
              <a:rPr lang="en-US" b="1" dirty="0"/>
              <a:t>Towards an Online Profiling System</a:t>
            </a:r>
          </a:p>
        </p:txBody>
      </p:sp>
      <p:sp>
        <p:nvSpPr>
          <p:cNvPr id="6" name="Rectangle 6"/>
          <p:cNvSpPr>
            <a:spLocks noChangeArrowheads="1"/>
          </p:cNvSpPr>
          <p:nvPr/>
        </p:nvSpPr>
        <p:spPr bwMode="auto">
          <a:xfrm>
            <a:off x="107504" y="6165304"/>
            <a:ext cx="8208963"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ahoma" charset="0"/>
                <a:ea typeface="ＭＳ Ｐゴシック" charset="0"/>
                <a:cs typeface="ＭＳ Ｐゴシック" charset="0"/>
              </a:rPr>
              <a:t>Khan+, “</a:t>
            </a:r>
            <a:r>
              <a:rPr kumimoji="0" lang="en-US" sz="1400" b="0" i="0" u="none" strike="noStrike" kern="1200" cap="none" spc="0" normalizeH="0" baseline="0" noProof="0" dirty="0">
                <a:ln>
                  <a:noFill/>
                </a:ln>
                <a:solidFill>
                  <a:srgbClr val="0000FF"/>
                </a:solidFill>
                <a:effectLst/>
                <a:uLnTx/>
                <a:uFillTx/>
                <a:latin typeface="Tahoma" charset="0"/>
                <a:ea typeface="ＭＳ Ｐゴシック" charset="0"/>
                <a:cs typeface="ＭＳ Ｐゴシック" charset="0"/>
              </a:rPr>
              <a:t>The Efficacy of Error Mitigation Techniques for DRAM Retention Failures: A Comparative Experimental Study</a:t>
            </a:r>
            <a:r>
              <a:rPr kumimoji="0" lang="en-US" sz="1400" b="0" i="0" u="none" strike="noStrike" kern="1200" cap="none" spc="0" normalizeH="0" baseline="0" noProof="0" dirty="0">
                <a:ln>
                  <a:noFill/>
                </a:ln>
                <a:solidFill>
                  <a:prstClr val="black"/>
                </a:solidFill>
                <a:effectLst/>
                <a:uLnTx/>
                <a:uFillTx/>
                <a:latin typeface="Tahoma" charset="0"/>
                <a:ea typeface="ＭＳ Ｐゴシック" charset="0"/>
                <a:cs typeface="ＭＳ Ｐゴシック" charset="0"/>
              </a:rPr>
              <a:t>,” SIGMETRICS 2014.</a:t>
            </a:r>
          </a:p>
        </p:txBody>
      </p:sp>
    </p:spTree>
    <p:extLst>
      <p:ext uri="{BB962C8B-B14F-4D97-AF65-F5344CB8AC3E}">
        <p14:creationId xmlns:p14="http://schemas.microsoft.com/office/powerpoint/2010/main" val="27907578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TextBox 112"/>
          <p:cNvSpPr txBox="1"/>
          <p:nvPr/>
        </p:nvSpPr>
        <p:spPr>
          <a:xfrm>
            <a:off x="-24379" y="5718539"/>
            <a:ext cx="9187055"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libri"/>
                <a:ea typeface="+mn-ea"/>
                <a:cs typeface="+mn-cs"/>
              </a:rPr>
              <a:t>Run tests periodically after a short interval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libri"/>
                <a:ea typeface="+mn-ea"/>
                <a:cs typeface="+mn-cs"/>
              </a:rPr>
              <a:t>at smaller regions of memory </a:t>
            </a:r>
          </a:p>
        </p:txBody>
      </p:sp>
      <p:sp>
        <p:nvSpPr>
          <p:cNvPr id="2" name="Title 1"/>
          <p:cNvSpPr>
            <a:spLocks noGrp="1"/>
          </p:cNvSpPr>
          <p:nvPr>
            <p:ph type="title"/>
          </p:nvPr>
        </p:nvSpPr>
        <p:spPr>
          <a:xfrm>
            <a:off x="457200" y="-263462"/>
            <a:ext cx="8229600" cy="1143000"/>
          </a:xfrm>
        </p:spPr>
        <p:txBody>
          <a:bodyPr>
            <a:normAutofit fontScale="90000"/>
          </a:bodyPr>
          <a:lstStyle/>
          <a:p>
            <a:r>
              <a:rPr lang="en-US" b="1" dirty="0"/>
              <a:t>Towards an Online Profiling System</a:t>
            </a:r>
          </a:p>
        </p:txBody>
      </p:sp>
      <p:pic>
        <p:nvPicPr>
          <p:cNvPr id="4" name="Picture 3"/>
          <p:cNvPicPr>
            <a:picLocks noChangeAspect="1"/>
          </p:cNvPicPr>
          <p:nvPr/>
        </p:nvPicPr>
        <p:blipFill>
          <a:blip r:embed="rId3"/>
          <a:stretch>
            <a:fillRect/>
          </a:stretch>
        </p:blipFill>
        <p:spPr>
          <a:xfrm>
            <a:off x="11959" y="1887638"/>
            <a:ext cx="2790112" cy="1890735"/>
          </a:xfrm>
          <a:prstGeom prst="rect">
            <a:avLst/>
          </a:prstGeom>
        </p:spPr>
      </p:pic>
      <p:sp>
        <p:nvSpPr>
          <p:cNvPr id="6" name="TextBox 5"/>
          <p:cNvSpPr txBox="1"/>
          <p:nvPr/>
        </p:nvSpPr>
        <p:spPr>
          <a:xfrm>
            <a:off x="15306" y="883373"/>
            <a:ext cx="3509244" cy="954107"/>
          </a:xfrm>
          <a:prstGeom prst="rect">
            <a:avLst/>
          </a:prstGeom>
          <a:ln w="76200" cmpd="sng">
            <a:solidFill>
              <a:srgbClr val="800000"/>
            </a:solidFill>
          </a:ln>
        </p:spPr>
        <p:style>
          <a:lnRef idx="2">
            <a:schemeClr val="accent2"/>
          </a:lnRef>
          <a:fillRef idx="1">
            <a:schemeClr val="lt1"/>
          </a:fillRef>
          <a:effectRef idx="0">
            <a:schemeClr val="accent2"/>
          </a:effectRef>
          <a:fontRef idx="minor">
            <a:schemeClr val="dk1"/>
          </a:fontRef>
        </p:style>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a:ea typeface="+mn-ea"/>
                <a:cs typeface="+mn-cs"/>
              </a:rPr>
              <a:t>Initially Protect DRAM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a:ea typeface="+mn-ea"/>
                <a:cs typeface="+mn-cs"/>
              </a:rPr>
              <a:t>with Strong ECC</a:t>
            </a:r>
          </a:p>
        </p:txBody>
      </p:sp>
      <p:sp>
        <p:nvSpPr>
          <p:cNvPr id="7" name="Oval 6"/>
          <p:cNvSpPr>
            <a:spLocks noChangeAspect="1"/>
          </p:cNvSpPr>
          <p:nvPr/>
        </p:nvSpPr>
        <p:spPr>
          <a:xfrm>
            <a:off x="2995618" y="1312874"/>
            <a:ext cx="731520" cy="731520"/>
          </a:xfrm>
          <a:prstGeom prst="ellipse">
            <a:avLst/>
          </a:prstGeom>
          <a:solidFill>
            <a:srgbClr val="800000"/>
          </a:solidFill>
          <a:ln/>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a:ea typeface="+mn-ea"/>
                <a:cs typeface="+mn-cs"/>
              </a:rPr>
              <a:t>1</a:t>
            </a:r>
          </a:p>
        </p:txBody>
      </p:sp>
      <p:grpSp>
        <p:nvGrpSpPr>
          <p:cNvPr id="8" name="Group 7"/>
          <p:cNvGrpSpPr/>
          <p:nvPr/>
        </p:nvGrpSpPr>
        <p:grpSpPr>
          <a:xfrm>
            <a:off x="3621178" y="2059167"/>
            <a:ext cx="3273181" cy="2582606"/>
            <a:chOff x="428328" y="2110982"/>
            <a:chExt cx="3273181" cy="2582606"/>
          </a:xfrm>
        </p:grpSpPr>
        <p:cxnSp>
          <p:nvCxnSpPr>
            <p:cNvPr id="9" name="Straight Connector 8"/>
            <p:cNvCxnSpPr/>
            <p:nvPr/>
          </p:nvCxnSpPr>
          <p:spPr>
            <a:xfrm>
              <a:off x="3331890" y="2135878"/>
              <a:ext cx="0" cy="255771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2704366" y="2129654"/>
              <a:ext cx="0" cy="255771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2076842" y="2123430"/>
              <a:ext cx="0" cy="255771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449881" y="4281301"/>
              <a:ext cx="325162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443673" y="3690373"/>
              <a:ext cx="325162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1449318" y="2117206"/>
              <a:ext cx="0" cy="255771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812657" y="2110982"/>
              <a:ext cx="0" cy="2557710"/>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429848" y="2495297"/>
              <a:ext cx="325162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428328" y="3090309"/>
              <a:ext cx="3251628" cy="0"/>
            </a:xfrm>
            <a:prstGeom prst="line">
              <a:avLst/>
            </a:prstGeom>
          </p:spPr>
          <p:style>
            <a:lnRef idx="2">
              <a:schemeClr val="accent1"/>
            </a:lnRef>
            <a:fillRef idx="0">
              <a:schemeClr val="accent1"/>
            </a:fillRef>
            <a:effectRef idx="1">
              <a:schemeClr val="accent1"/>
            </a:effectRef>
            <a:fontRef idx="minor">
              <a:schemeClr val="tx1"/>
            </a:fontRef>
          </p:style>
        </p:cxnSp>
        <p:grpSp>
          <p:nvGrpSpPr>
            <p:cNvPr id="18" name="Group 17"/>
            <p:cNvGrpSpPr/>
            <p:nvPr/>
          </p:nvGrpSpPr>
          <p:grpSpPr>
            <a:xfrm>
              <a:off x="534160" y="2226069"/>
              <a:ext cx="3067764" cy="525790"/>
              <a:chOff x="534160" y="2226069"/>
              <a:chExt cx="3067764" cy="525790"/>
            </a:xfrm>
          </p:grpSpPr>
          <p:sp>
            <p:nvSpPr>
              <p:cNvPr id="37" name="Oval 36"/>
              <p:cNvSpPr/>
              <p:nvPr/>
            </p:nvSpPr>
            <p:spPr>
              <a:xfrm>
                <a:off x="534160" y="2232277"/>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8" name="Oval 37"/>
              <p:cNvSpPr/>
              <p:nvPr/>
            </p:nvSpPr>
            <p:spPr>
              <a:xfrm>
                <a:off x="1176697" y="2230725"/>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9" name="Oval 38"/>
              <p:cNvSpPr/>
              <p:nvPr/>
            </p:nvSpPr>
            <p:spPr>
              <a:xfrm>
                <a:off x="1800960" y="2229173"/>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0" name="Oval 39"/>
              <p:cNvSpPr/>
              <p:nvPr/>
            </p:nvSpPr>
            <p:spPr>
              <a:xfrm>
                <a:off x="2434360" y="2227621"/>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1" name="Oval 40"/>
              <p:cNvSpPr/>
              <p:nvPr/>
            </p:nvSpPr>
            <p:spPr>
              <a:xfrm>
                <a:off x="3058623" y="2226069"/>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9" name="Group 18"/>
            <p:cNvGrpSpPr/>
            <p:nvPr/>
          </p:nvGrpSpPr>
          <p:grpSpPr>
            <a:xfrm>
              <a:off x="541777" y="2821081"/>
              <a:ext cx="3058627" cy="525790"/>
              <a:chOff x="534160" y="2226069"/>
              <a:chExt cx="3058627" cy="525790"/>
            </a:xfrm>
          </p:grpSpPr>
          <p:sp>
            <p:nvSpPr>
              <p:cNvPr id="32" name="Oval 31"/>
              <p:cNvSpPr/>
              <p:nvPr/>
            </p:nvSpPr>
            <p:spPr>
              <a:xfrm>
                <a:off x="534160" y="2232277"/>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Oval 32"/>
              <p:cNvSpPr/>
              <p:nvPr/>
            </p:nvSpPr>
            <p:spPr>
              <a:xfrm>
                <a:off x="1167560" y="2230725"/>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4" name="Oval 33"/>
              <p:cNvSpPr/>
              <p:nvPr/>
            </p:nvSpPr>
            <p:spPr>
              <a:xfrm>
                <a:off x="1800960" y="2229173"/>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5" name="Oval 34"/>
              <p:cNvSpPr/>
              <p:nvPr/>
            </p:nvSpPr>
            <p:spPr>
              <a:xfrm>
                <a:off x="2425223" y="2227621"/>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6" name="Oval 35"/>
              <p:cNvSpPr/>
              <p:nvPr/>
            </p:nvSpPr>
            <p:spPr>
              <a:xfrm>
                <a:off x="3049486" y="2226069"/>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20" name="Group 19"/>
            <p:cNvGrpSpPr/>
            <p:nvPr/>
          </p:nvGrpSpPr>
          <p:grpSpPr>
            <a:xfrm>
              <a:off x="538848" y="3430281"/>
              <a:ext cx="3067764" cy="525790"/>
              <a:chOff x="543297" y="2226069"/>
              <a:chExt cx="3067764" cy="525790"/>
            </a:xfrm>
          </p:grpSpPr>
          <p:sp>
            <p:nvSpPr>
              <p:cNvPr id="27" name="Oval 26"/>
              <p:cNvSpPr/>
              <p:nvPr/>
            </p:nvSpPr>
            <p:spPr>
              <a:xfrm>
                <a:off x="543297" y="2232277"/>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Oval 27"/>
              <p:cNvSpPr/>
              <p:nvPr/>
            </p:nvSpPr>
            <p:spPr>
              <a:xfrm>
                <a:off x="1176697" y="2230725"/>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9" name="Oval 28"/>
              <p:cNvSpPr/>
              <p:nvPr/>
            </p:nvSpPr>
            <p:spPr>
              <a:xfrm>
                <a:off x="1810097" y="2229173"/>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Oval 29"/>
              <p:cNvSpPr/>
              <p:nvPr/>
            </p:nvSpPr>
            <p:spPr>
              <a:xfrm>
                <a:off x="2434360" y="2227621"/>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Oval 30"/>
              <p:cNvSpPr/>
              <p:nvPr/>
            </p:nvSpPr>
            <p:spPr>
              <a:xfrm>
                <a:off x="3067760" y="2226069"/>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21" name="Group 20"/>
            <p:cNvGrpSpPr/>
            <p:nvPr/>
          </p:nvGrpSpPr>
          <p:grpSpPr>
            <a:xfrm>
              <a:off x="535919" y="4030345"/>
              <a:ext cx="3067764" cy="525790"/>
              <a:chOff x="543297" y="2226069"/>
              <a:chExt cx="3067764" cy="525790"/>
            </a:xfrm>
          </p:grpSpPr>
          <p:sp>
            <p:nvSpPr>
              <p:cNvPr id="22" name="Oval 21"/>
              <p:cNvSpPr/>
              <p:nvPr/>
            </p:nvSpPr>
            <p:spPr>
              <a:xfrm>
                <a:off x="543297" y="2232277"/>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Oval 22"/>
              <p:cNvSpPr/>
              <p:nvPr/>
            </p:nvSpPr>
            <p:spPr>
              <a:xfrm>
                <a:off x="1185834" y="2230725"/>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Oval 23"/>
              <p:cNvSpPr/>
              <p:nvPr/>
            </p:nvSpPr>
            <p:spPr>
              <a:xfrm>
                <a:off x="1810097" y="2229173"/>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Oval 24"/>
              <p:cNvSpPr/>
              <p:nvPr/>
            </p:nvSpPr>
            <p:spPr>
              <a:xfrm>
                <a:off x="2443497" y="2227621"/>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Oval 25"/>
              <p:cNvSpPr/>
              <p:nvPr/>
            </p:nvSpPr>
            <p:spPr>
              <a:xfrm>
                <a:off x="3067760" y="2226069"/>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sp>
        <p:nvSpPr>
          <p:cNvPr id="42" name="Lightning Bolt 41"/>
          <p:cNvSpPr/>
          <p:nvPr/>
        </p:nvSpPr>
        <p:spPr>
          <a:xfrm>
            <a:off x="5084308" y="2254620"/>
            <a:ext cx="330080" cy="367463"/>
          </a:xfrm>
          <a:prstGeom prst="lightningBol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3" name="Lightning Bolt 42"/>
          <p:cNvSpPr/>
          <p:nvPr/>
        </p:nvSpPr>
        <p:spPr>
          <a:xfrm>
            <a:off x="5730147" y="2254620"/>
            <a:ext cx="330080" cy="367463"/>
          </a:xfrm>
          <a:prstGeom prst="lightningBol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4" name="Lightning Bolt 43"/>
          <p:cNvSpPr/>
          <p:nvPr/>
        </p:nvSpPr>
        <p:spPr>
          <a:xfrm>
            <a:off x="5710323" y="2837500"/>
            <a:ext cx="330080" cy="367463"/>
          </a:xfrm>
          <a:prstGeom prst="lightningBol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5" name="TextBox 44"/>
          <p:cNvSpPr txBox="1"/>
          <p:nvPr/>
        </p:nvSpPr>
        <p:spPr>
          <a:xfrm>
            <a:off x="4332838" y="863581"/>
            <a:ext cx="2627692" cy="954107"/>
          </a:xfrm>
          <a:prstGeom prst="rect">
            <a:avLst/>
          </a:prstGeom>
          <a:ln w="76200" cmpd="sng">
            <a:solidFill>
              <a:srgbClr val="800000"/>
            </a:solidFill>
          </a:ln>
        </p:spPr>
        <p:style>
          <a:lnRef idx="2">
            <a:schemeClr val="accent2"/>
          </a:lnRef>
          <a:fillRef idx="1">
            <a:schemeClr val="lt1"/>
          </a:fillRef>
          <a:effectRef idx="0">
            <a:schemeClr val="accent2"/>
          </a:effectRef>
          <a:fontRef idx="minor">
            <a:schemeClr val="dk1"/>
          </a:fontRef>
        </p:style>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a:ea typeface="+mn-ea"/>
                <a:cs typeface="+mn-cs"/>
              </a:rPr>
              <a:t>Periodically Test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a:ea typeface="+mn-ea"/>
                <a:cs typeface="+mn-cs"/>
              </a:rPr>
              <a:t> Parts of DRAM</a:t>
            </a:r>
          </a:p>
        </p:txBody>
      </p:sp>
      <p:sp>
        <p:nvSpPr>
          <p:cNvPr id="46" name="Oval 45"/>
          <p:cNvSpPr>
            <a:spLocks noChangeAspect="1"/>
          </p:cNvSpPr>
          <p:nvPr/>
        </p:nvSpPr>
        <p:spPr>
          <a:xfrm>
            <a:off x="6872362" y="1293082"/>
            <a:ext cx="731520" cy="731520"/>
          </a:xfrm>
          <a:prstGeom prst="ellipse">
            <a:avLst/>
          </a:prstGeom>
          <a:solidFill>
            <a:srgbClr val="800000"/>
          </a:solidFill>
          <a:ln/>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a:ea typeface="+mn-ea"/>
                <a:cs typeface="+mn-cs"/>
              </a:rPr>
              <a:t>2</a:t>
            </a:r>
          </a:p>
        </p:txBody>
      </p:sp>
      <p:grpSp>
        <p:nvGrpSpPr>
          <p:cNvPr id="70" name="Group 69"/>
          <p:cNvGrpSpPr/>
          <p:nvPr/>
        </p:nvGrpSpPr>
        <p:grpSpPr>
          <a:xfrm>
            <a:off x="6832259" y="2062634"/>
            <a:ext cx="2060493" cy="2570158"/>
            <a:chOff x="2912465" y="3911935"/>
            <a:chExt cx="2060493" cy="2570158"/>
          </a:xfrm>
          <a:solidFill>
            <a:srgbClr val="7F7F7F"/>
          </a:solidFill>
        </p:grpSpPr>
        <p:cxnSp>
          <p:nvCxnSpPr>
            <p:cNvPr id="71" name="Straight Connector 70"/>
            <p:cNvCxnSpPr/>
            <p:nvPr/>
          </p:nvCxnSpPr>
          <p:spPr>
            <a:xfrm>
              <a:off x="4560979" y="3924383"/>
              <a:ext cx="0" cy="2557710"/>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72" name="Straight Connector 71"/>
            <p:cNvCxnSpPr/>
            <p:nvPr/>
          </p:nvCxnSpPr>
          <p:spPr>
            <a:xfrm flipV="1">
              <a:off x="2934018" y="6069693"/>
              <a:ext cx="2038940" cy="12561"/>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p:nvCxnSpPr>
          <p:spPr>
            <a:xfrm flipV="1">
              <a:off x="2927810" y="5488552"/>
              <a:ext cx="2045148" cy="2774"/>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a:xfrm>
              <a:off x="3933455" y="3918159"/>
              <a:ext cx="0" cy="2557710"/>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a:xfrm>
              <a:off x="3296794" y="3911935"/>
              <a:ext cx="0" cy="2557710"/>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a:xfrm>
              <a:off x="2913985" y="4296250"/>
              <a:ext cx="2058973" cy="8497"/>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a:xfrm flipV="1">
              <a:off x="2912465" y="4885888"/>
              <a:ext cx="2060493" cy="5374"/>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
          <p:nvSpPr>
            <p:cNvPr id="78" name="Oval 77"/>
            <p:cNvSpPr/>
            <p:nvPr/>
          </p:nvSpPr>
          <p:spPr>
            <a:xfrm>
              <a:off x="3018297" y="4033230"/>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9" name="Oval 78"/>
            <p:cNvSpPr/>
            <p:nvPr/>
          </p:nvSpPr>
          <p:spPr>
            <a:xfrm>
              <a:off x="3660834" y="4031678"/>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0" name="Oval 79"/>
            <p:cNvSpPr/>
            <p:nvPr/>
          </p:nvSpPr>
          <p:spPr>
            <a:xfrm>
              <a:off x="4285097" y="4030126"/>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1" name="Oval 80"/>
            <p:cNvSpPr/>
            <p:nvPr/>
          </p:nvSpPr>
          <p:spPr>
            <a:xfrm>
              <a:off x="3025914" y="4628242"/>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2" name="Oval 81"/>
            <p:cNvSpPr/>
            <p:nvPr/>
          </p:nvSpPr>
          <p:spPr>
            <a:xfrm>
              <a:off x="3659314" y="4626690"/>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3" name="Oval 82"/>
            <p:cNvSpPr/>
            <p:nvPr/>
          </p:nvSpPr>
          <p:spPr>
            <a:xfrm>
              <a:off x="4292714" y="4625138"/>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4" name="Oval 83"/>
            <p:cNvSpPr/>
            <p:nvPr/>
          </p:nvSpPr>
          <p:spPr>
            <a:xfrm>
              <a:off x="3022985" y="5237442"/>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5" name="Oval 84"/>
            <p:cNvSpPr/>
            <p:nvPr/>
          </p:nvSpPr>
          <p:spPr>
            <a:xfrm>
              <a:off x="3656385" y="5235890"/>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6" name="Oval 85"/>
            <p:cNvSpPr/>
            <p:nvPr/>
          </p:nvSpPr>
          <p:spPr>
            <a:xfrm>
              <a:off x="4289785" y="5234338"/>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7" name="Oval 86"/>
            <p:cNvSpPr/>
            <p:nvPr/>
          </p:nvSpPr>
          <p:spPr>
            <a:xfrm>
              <a:off x="3020056" y="5837506"/>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8" name="Oval 87"/>
            <p:cNvSpPr/>
            <p:nvPr/>
          </p:nvSpPr>
          <p:spPr>
            <a:xfrm>
              <a:off x="3662593" y="5835954"/>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9" name="Oval 88"/>
            <p:cNvSpPr/>
            <p:nvPr/>
          </p:nvSpPr>
          <p:spPr>
            <a:xfrm>
              <a:off x="4286856" y="5834402"/>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98" name="TextBox 97"/>
          <p:cNvSpPr txBox="1"/>
          <p:nvPr/>
        </p:nvSpPr>
        <p:spPr>
          <a:xfrm>
            <a:off x="7276450" y="2690470"/>
            <a:ext cx="1374520" cy="1015663"/>
          </a:xfrm>
          <a:prstGeom prst="rect">
            <a:avLst/>
          </a:prstGeom>
          <a:noFill/>
          <a:scene3d>
            <a:camera prst="orthographicFront">
              <a:rot lat="0" lon="0" rev="18900000"/>
            </a:camera>
            <a:lightRig rig="threePt" dir="t"/>
          </a:scene3d>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alibri"/>
                <a:ea typeface="+mn-ea"/>
                <a:cs typeface="+mn-cs"/>
              </a:rPr>
              <a:t>ECC</a:t>
            </a:r>
          </a:p>
        </p:txBody>
      </p:sp>
      <p:grpSp>
        <p:nvGrpSpPr>
          <p:cNvPr id="100" name="Group 99"/>
          <p:cNvGrpSpPr/>
          <p:nvPr/>
        </p:nvGrpSpPr>
        <p:grpSpPr>
          <a:xfrm>
            <a:off x="2583355" y="2066276"/>
            <a:ext cx="4348647" cy="1399650"/>
            <a:chOff x="2561827" y="2066276"/>
            <a:chExt cx="4348647" cy="1399650"/>
          </a:xfrm>
        </p:grpSpPr>
        <p:sp>
          <p:nvSpPr>
            <p:cNvPr id="90" name="Rectangle 89"/>
            <p:cNvSpPr/>
            <p:nvPr/>
          </p:nvSpPr>
          <p:spPr>
            <a:xfrm>
              <a:off x="3552113" y="2066278"/>
              <a:ext cx="3358361" cy="667236"/>
            </a:xfrm>
            <a:prstGeom prst="rect">
              <a:avLst/>
            </a:prstGeom>
            <a:solidFill>
              <a:srgbClr val="FFFFFF">
                <a:alpha val="50000"/>
              </a:srgbClr>
            </a:solidFill>
            <a:ln w="571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1" name="TextBox 90"/>
            <p:cNvSpPr txBox="1"/>
            <p:nvPr/>
          </p:nvSpPr>
          <p:spPr>
            <a:xfrm>
              <a:off x="2561827" y="2819595"/>
              <a:ext cx="989874"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a:ea typeface="+mn-ea"/>
                  <a:cs typeface="+mn-cs"/>
                </a:rPr>
                <a:t>Test</a:t>
              </a:r>
            </a:p>
          </p:txBody>
        </p:sp>
        <p:cxnSp>
          <p:nvCxnSpPr>
            <p:cNvPr id="93" name="Straight Arrow Connector 92"/>
            <p:cNvCxnSpPr>
              <a:endCxn id="90" idx="1"/>
            </p:cNvCxnSpPr>
            <p:nvPr/>
          </p:nvCxnSpPr>
          <p:spPr>
            <a:xfrm flipV="1">
              <a:off x="3056970" y="2399896"/>
              <a:ext cx="495143" cy="613428"/>
            </a:xfrm>
            <a:prstGeom prst="straightConnector1">
              <a:avLst/>
            </a:prstGeom>
            <a:ln w="762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99" name="&quot;No&quot; Symbol 98"/>
            <p:cNvSpPr>
              <a:spLocks noChangeAspect="1"/>
            </p:cNvSpPr>
            <p:nvPr/>
          </p:nvSpPr>
          <p:spPr>
            <a:xfrm>
              <a:off x="4951430" y="2066276"/>
              <a:ext cx="640080" cy="640080"/>
            </a:xfrm>
            <a:prstGeom prst="noSmoking">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1" name="Group 100"/>
          <p:cNvGrpSpPr/>
          <p:nvPr/>
        </p:nvGrpSpPr>
        <p:grpSpPr>
          <a:xfrm>
            <a:off x="2585059" y="2670680"/>
            <a:ext cx="4348647" cy="1399650"/>
            <a:chOff x="2561827" y="2066276"/>
            <a:chExt cx="4348647" cy="1399650"/>
          </a:xfrm>
        </p:grpSpPr>
        <p:sp>
          <p:nvSpPr>
            <p:cNvPr id="102" name="Rectangle 101"/>
            <p:cNvSpPr/>
            <p:nvPr/>
          </p:nvSpPr>
          <p:spPr>
            <a:xfrm>
              <a:off x="3552113" y="2066278"/>
              <a:ext cx="3358361" cy="667236"/>
            </a:xfrm>
            <a:prstGeom prst="rect">
              <a:avLst/>
            </a:prstGeom>
            <a:solidFill>
              <a:srgbClr val="FFFFFF">
                <a:alpha val="50000"/>
              </a:srgbClr>
            </a:solidFill>
            <a:ln w="571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3" name="TextBox 102"/>
            <p:cNvSpPr txBox="1"/>
            <p:nvPr/>
          </p:nvSpPr>
          <p:spPr>
            <a:xfrm>
              <a:off x="2561827" y="2819595"/>
              <a:ext cx="989874"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a:ea typeface="+mn-ea"/>
                  <a:cs typeface="+mn-cs"/>
                </a:rPr>
                <a:t>Test</a:t>
              </a:r>
            </a:p>
          </p:txBody>
        </p:sp>
        <p:cxnSp>
          <p:nvCxnSpPr>
            <p:cNvPr id="104" name="Straight Arrow Connector 103"/>
            <p:cNvCxnSpPr>
              <a:endCxn id="102" idx="1"/>
            </p:cNvCxnSpPr>
            <p:nvPr/>
          </p:nvCxnSpPr>
          <p:spPr>
            <a:xfrm flipV="1">
              <a:off x="3056970" y="2399896"/>
              <a:ext cx="495143" cy="613428"/>
            </a:xfrm>
            <a:prstGeom prst="straightConnector1">
              <a:avLst/>
            </a:prstGeom>
            <a:ln w="762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05" name="&quot;No&quot; Symbol 104"/>
            <p:cNvSpPr>
              <a:spLocks noChangeAspect="1"/>
            </p:cNvSpPr>
            <p:nvPr/>
          </p:nvSpPr>
          <p:spPr>
            <a:xfrm>
              <a:off x="4951430" y="2066276"/>
              <a:ext cx="640080" cy="640080"/>
            </a:xfrm>
            <a:prstGeom prst="noSmoking">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6" name="Group 105"/>
          <p:cNvGrpSpPr/>
          <p:nvPr/>
        </p:nvGrpSpPr>
        <p:grpSpPr>
          <a:xfrm>
            <a:off x="2586763" y="3275084"/>
            <a:ext cx="4348647" cy="1399650"/>
            <a:chOff x="2561827" y="2066276"/>
            <a:chExt cx="4348647" cy="1399650"/>
          </a:xfrm>
        </p:grpSpPr>
        <p:sp>
          <p:nvSpPr>
            <p:cNvPr id="107" name="Rectangle 106"/>
            <p:cNvSpPr/>
            <p:nvPr/>
          </p:nvSpPr>
          <p:spPr>
            <a:xfrm>
              <a:off x="3552113" y="2066278"/>
              <a:ext cx="3358361" cy="667236"/>
            </a:xfrm>
            <a:prstGeom prst="rect">
              <a:avLst/>
            </a:prstGeom>
            <a:solidFill>
              <a:srgbClr val="FFFFFF">
                <a:alpha val="50000"/>
              </a:srgbClr>
            </a:solidFill>
            <a:ln w="571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8" name="TextBox 107"/>
            <p:cNvSpPr txBox="1"/>
            <p:nvPr/>
          </p:nvSpPr>
          <p:spPr>
            <a:xfrm>
              <a:off x="2561827" y="2819595"/>
              <a:ext cx="989874"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a:ea typeface="+mn-ea"/>
                  <a:cs typeface="+mn-cs"/>
                </a:rPr>
                <a:t>Test</a:t>
              </a:r>
            </a:p>
          </p:txBody>
        </p:sp>
        <p:cxnSp>
          <p:nvCxnSpPr>
            <p:cNvPr id="109" name="Straight Arrow Connector 108"/>
            <p:cNvCxnSpPr>
              <a:endCxn id="107" idx="1"/>
            </p:cNvCxnSpPr>
            <p:nvPr/>
          </p:nvCxnSpPr>
          <p:spPr>
            <a:xfrm flipV="1">
              <a:off x="3056970" y="2399896"/>
              <a:ext cx="495143" cy="613428"/>
            </a:xfrm>
            <a:prstGeom prst="straightConnector1">
              <a:avLst/>
            </a:prstGeom>
            <a:ln w="762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10" name="&quot;No&quot; Symbol 109"/>
            <p:cNvSpPr>
              <a:spLocks noChangeAspect="1"/>
            </p:cNvSpPr>
            <p:nvPr/>
          </p:nvSpPr>
          <p:spPr>
            <a:xfrm>
              <a:off x="4951430" y="2066276"/>
              <a:ext cx="640080" cy="640080"/>
            </a:xfrm>
            <a:prstGeom prst="noSmoking">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11" name="TextBox 110"/>
          <p:cNvSpPr txBox="1"/>
          <p:nvPr/>
        </p:nvSpPr>
        <p:spPr>
          <a:xfrm>
            <a:off x="5058325" y="4702165"/>
            <a:ext cx="3074605" cy="954107"/>
          </a:xfrm>
          <a:prstGeom prst="rect">
            <a:avLst/>
          </a:prstGeom>
          <a:ln w="76200" cmpd="sng">
            <a:solidFill>
              <a:srgbClr val="800000"/>
            </a:solidFill>
          </a:ln>
        </p:spPr>
        <p:style>
          <a:lnRef idx="2">
            <a:schemeClr val="accent2"/>
          </a:lnRef>
          <a:fillRef idx="1">
            <a:schemeClr val="lt1"/>
          </a:fillRef>
          <a:effectRef idx="0">
            <a:schemeClr val="accent2"/>
          </a:effectRef>
          <a:fontRef idx="minor">
            <a:schemeClr val="dk1"/>
          </a:fontRef>
        </p:style>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a:ea typeface="+mn-ea"/>
                <a:cs typeface="+mn-cs"/>
              </a:rPr>
              <a:t>Mitigate errors and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a:ea typeface="+mn-ea"/>
                <a:cs typeface="+mn-cs"/>
              </a:rPr>
              <a:t>reduce ECC</a:t>
            </a:r>
          </a:p>
        </p:txBody>
      </p:sp>
      <p:sp>
        <p:nvSpPr>
          <p:cNvPr id="112" name="Oval 111"/>
          <p:cNvSpPr>
            <a:spLocks noChangeAspect="1"/>
          </p:cNvSpPr>
          <p:nvPr/>
        </p:nvSpPr>
        <p:spPr>
          <a:xfrm>
            <a:off x="7821298" y="5131666"/>
            <a:ext cx="731520" cy="731520"/>
          </a:xfrm>
          <a:prstGeom prst="ellipse">
            <a:avLst/>
          </a:prstGeom>
          <a:solidFill>
            <a:srgbClr val="800000"/>
          </a:solidFill>
          <a:ln/>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a:ea typeface="+mn-ea"/>
                <a:cs typeface="+mn-cs"/>
              </a:rPr>
              <a:t>3</a:t>
            </a:r>
          </a:p>
        </p:txBody>
      </p:sp>
      <p:grpSp>
        <p:nvGrpSpPr>
          <p:cNvPr id="114" name="Group 113"/>
          <p:cNvGrpSpPr/>
          <p:nvPr/>
        </p:nvGrpSpPr>
        <p:grpSpPr>
          <a:xfrm>
            <a:off x="6830554" y="2060898"/>
            <a:ext cx="1436182" cy="2563934"/>
            <a:chOff x="2912465" y="3911935"/>
            <a:chExt cx="1436182" cy="2563934"/>
          </a:xfrm>
          <a:solidFill>
            <a:schemeClr val="bg1">
              <a:lumMod val="50000"/>
            </a:schemeClr>
          </a:solidFill>
        </p:grpSpPr>
        <p:cxnSp>
          <p:nvCxnSpPr>
            <p:cNvPr id="115" name="Straight Connector 114"/>
            <p:cNvCxnSpPr/>
            <p:nvPr/>
          </p:nvCxnSpPr>
          <p:spPr>
            <a:xfrm flipV="1">
              <a:off x="2934018" y="6069693"/>
              <a:ext cx="1414629" cy="12562"/>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116" name="Straight Connector 115"/>
            <p:cNvCxnSpPr/>
            <p:nvPr/>
          </p:nvCxnSpPr>
          <p:spPr>
            <a:xfrm flipV="1">
              <a:off x="2927810" y="5488552"/>
              <a:ext cx="1420837" cy="2774"/>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117" name="Straight Connector 116"/>
            <p:cNvCxnSpPr/>
            <p:nvPr/>
          </p:nvCxnSpPr>
          <p:spPr>
            <a:xfrm>
              <a:off x="3933455" y="3918159"/>
              <a:ext cx="0" cy="2557710"/>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118" name="Straight Connector 117"/>
            <p:cNvCxnSpPr/>
            <p:nvPr/>
          </p:nvCxnSpPr>
          <p:spPr>
            <a:xfrm>
              <a:off x="3296794" y="3911935"/>
              <a:ext cx="0" cy="2557710"/>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119" name="Straight Connector 118"/>
            <p:cNvCxnSpPr/>
            <p:nvPr/>
          </p:nvCxnSpPr>
          <p:spPr>
            <a:xfrm flipV="1">
              <a:off x="2913985" y="4283223"/>
              <a:ext cx="1413134" cy="13027"/>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120" name="Straight Connector 119"/>
            <p:cNvCxnSpPr/>
            <p:nvPr/>
          </p:nvCxnSpPr>
          <p:spPr>
            <a:xfrm flipV="1">
              <a:off x="2912465" y="4885888"/>
              <a:ext cx="1436182" cy="5374"/>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
          <p:nvSpPr>
            <p:cNvPr id="121" name="Oval 120"/>
            <p:cNvSpPr/>
            <p:nvPr/>
          </p:nvSpPr>
          <p:spPr>
            <a:xfrm>
              <a:off x="3018297" y="4033230"/>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2" name="Oval 121"/>
            <p:cNvSpPr/>
            <p:nvPr/>
          </p:nvSpPr>
          <p:spPr>
            <a:xfrm>
              <a:off x="3660834" y="4031678"/>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3" name="Oval 122"/>
            <p:cNvSpPr/>
            <p:nvPr/>
          </p:nvSpPr>
          <p:spPr>
            <a:xfrm>
              <a:off x="3025914" y="4628242"/>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4" name="Oval 123"/>
            <p:cNvSpPr/>
            <p:nvPr/>
          </p:nvSpPr>
          <p:spPr>
            <a:xfrm>
              <a:off x="3659314" y="4626690"/>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5" name="Oval 124"/>
            <p:cNvSpPr/>
            <p:nvPr/>
          </p:nvSpPr>
          <p:spPr>
            <a:xfrm>
              <a:off x="3022985" y="5237442"/>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6" name="Oval 125"/>
            <p:cNvSpPr/>
            <p:nvPr/>
          </p:nvSpPr>
          <p:spPr>
            <a:xfrm>
              <a:off x="3656385" y="5235890"/>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7" name="Oval 126"/>
            <p:cNvSpPr/>
            <p:nvPr/>
          </p:nvSpPr>
          <p:spPr>
            <a:xfrm>
              <a:off x="3020056" y="5837506"/>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8" name="Oval 127"/>
            <p:cNvSpPr/>
            <p:nvPr/>
          </p:nvSpPr>
          <p:spPr>
            <a:xfrm>
              <a:off x="3662593" y="5835954"/>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129" name="Picture 128"/>
          <p:cNvPicPr>
            <a:picLocks noChangeAspect="1"/>
          </p:cNvPicPr>
          <p:nvPr/>
        </p:nvPicPr>
        <p:blipFill>
          <a:blip r:embed="rId4"/>
          <a:stretch>
            <a:fillRect/>
          </a:stretch>
        </p:blipFill>
        <p:spPr>
          <a:xfrm>
            <a:off x="442836" y="4331776"/>
            <a:ext cx="2095500" cy="1013460"/>
          </a:xfrm>
          <a:prstGeom prst="rect">
            <a:avLst/>
          </a:prstGeom>
        </p:spPr>
      </p:pic>
      <p:sp>
        <p:nvSpPr>
          <p:cNvPr id="130" name="Lightning Bolt 129"/>
          <p:cNvSpPr/>
          <p:nvPr/>
        </p:nvSpPr>
        <p:spPr>
          <a:xfrm>
            <a:off x="1165262" y="4614186"/>
            <a:ext cx="330080" cy="367463"/>
          </a:xfrm>
          <a:prstGeom prst="lightningBol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4559570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0"/>
                                        </p:tgtEl>
                                        <p:attrNameLst>
                                          <p:attrName>style.visibility</p:attrName>
                                        </p:attrNameLst>
                                      </p:cBhvr>
                                      <p:to>
                                        <p:strVal val="visible"/>
                                      </p:to>
                                    </p:set>
                                  </p:childTnLst>
                                </p:cTn>
                              </p:par>
                            </p:childTnLst>
                          </p:cTn>
                        </p:par>
                        <p:par>
                          <p:cTn id="19" fill="hold">
                            <p:stCondLst>
                              <p:cond delay="0"/>
                            </p:stCondLst>
                            <p:childTnLst>
                              <p:par>
                                <p:cTn id="20" presetID="42" presetClass="path" presetSubtype="0" accel="50000" decel="50000" fill="hold" nodeType="afterEffect">
                                  <p:stCondLst>
                                    <p:cond delay="0"/>
                                  </p:stCondLst>
                                  <p:childTnLst>
                                    <p:animMotion origin="layout" path="M -1.64498E-6 -1.56069E-6 L -1.64498E-6 0.08856 " pathEditMode="relative" rAng="0" ptsTypes="AA">
                                      <p:cBhvr>
                                        <p:cTn id="21" dur="1000" fill="hold"/>
                                        <p:tgtEl>
                                          <p:spTgt spid="100"/>
                                        </p:tgtEl>
                                        <p:attrNameLst>
                                          <p:attrName>ppt_x</p:attrName>
                                          <p:attrName>ppt_y</p:attrName>
                                        </p:attrNameLst>
                                      </p:cBhvr>
                                      <p:rCtr x="0" y="4416"/>
                                    </p:animMotion>
                                  </p:childTnLst>
                                </p:cTn>
                              </p:par>
                            </p:childTnLst>
                          </p:cTn>
                        </p:par>
                        <p:par>
                          <p:cTn id="22" fill="hold">
                            <p:stCondLst>
                              <p:cond delay="1000"/>
                            </p:stCondLst>
                            <p:childTnLst>
                              <p:par>
                                <p:cTn id="23" presetID="3" presetClass="exit" presetSubtype="10" fill="hold" nodeType="afterEffect">
                                  <p:stCondLst>
                                    <p:cond delay="0"/>
                                  </p:stCondLst>
                                  <p:childTnLst>
                                    <p:animEffect transition="out" filter="blinds(horizontal)">
                                      <p:cBhvr>
                                        <p:cTn id="24" dur="500"/>
                                        <p:tgtEl>
                                          <p:spTgt spid="100"/>
                                        </p:tgtEl>
                                      </p:cBhvr>
                                    </p:animEffect>
                                    <p:set>
                                      <p:cBhvr>
                                        <p:cTn id="25" dur="1" fill="hold">
                                          <p:stCondLst>
                                            <p:cond delay="499"/>
                                          </p:stCondLst>
                                        </p:cTn>
                                        <p:tgtEl>
                                          <p:spTgt spid="100"/>
                                        </p:tgtEl>
                                        <p:attrNameLst>
                                          <p:attrName>style.visibility</p:attrName>
                                        </p:attrNameLst>
                                      </p:cBhvr>
                                      <p:to>
                                        <p:strVal val="hidden"/>
                                      </p:to>
                                    </p:set>
                                  </p:childTnLst>
                                </p:cTn>
                              </p:par>
                              <p:par>
                                <p:cTn id="26" presetID="1" presetClass="entr" presetSubtype="0" fill="hold" nodeType="withEffect">
                                  <p:stCondLst>
                                    <p:cond delay="0"/>
                                  </p:stCondLst>
                                  <p:childTnLst>
                                    <p:set>
                                      <p:cBhvr>
                                        <p:cTn id="27" dur="1" fill="hold">
                                          <p:stCondLst>
                                            <p:cond delay="0"/>
                                          </p:stCondLst>
                                        </p:cTn>
                                        <p:tgtEl>
                                          <p:spTgt spid="101"/>
                                        </p:tgtEl>
                                        <p:attrNameLst>
                                          <p:attrName>style.visibility</p:attrName>
                                        </p:attrNameLst>
                                      </p:cBhvr>
                                      <p:to>
                                        <p:strVal val="visible"/>
                                      </p:to>
                                    </p:set>
                                  </p:childTnLst>
                                </p:cTn>
                              </p:par>
                            </p:childTnLst>
                          </p:cTn>
                        </p:par>
                        <p:par>
                          <p:cTn id="28" fill="hold">
                            <p:stCondLst>
                              <p:cond delay="1500"/>
                            </p:stCondLst>
                            <p:childTnLst>
                              <p:par>
                                <p:cTn id="29" presetID="42" presetClass="path" presetSubtype="0" accel="50000" decel="50000" fill="hold" nodeType="afterEffect">
                                  <p:stCondLst>
                                    <p:cond delay="0"/>
                                  </p:stCondLst>
                                  <p:childTnLst>
                                    <p:animMotion origin="layout" path="M -1.64498E-6 -1.56069E-6 L -1.64498E-6 0.08856 " pathEditMode="relative" rAng="0" ptsTypes="AA">
                                      <p:cBhvr>
                                        <p:cTn id="30" dur="1000" fill="hold"/>
                                        <p:tgtEl>
                                          <p:spTgt spid="101"/>
                                        </p:tgtEl>
                                        <p:attrNameLst>
                                          <p:attrName>ppt_x</p:attrName>
                                          <p:attrName>ppt_y</p:attrName>
                                        </p:attrNameLst>
                                      </p:cBhvr>
                                      <p:rCtr x="0" y="4416"/>
                                    </p:animMotion>
                                  </p:childTnLst>
                                </p:cTn>
                              </p:par>
                            </p:childTnLst>
                          </p:cTn>
                        </p:par>
                        <p:par>
                          <p:cTn id="31" fill="hold">
                            <p:stCondLst>
                              <p:cond delay="2500"/>
                            </p:stCondLst>
                            <p:childTnLst>
                              <p:par>
                                <p:cTn id="32" presetID="3" presetClass="exit" presetSubtype="10" fill="hold" nodeType="afterEffect">
                                  <p:stCondLst>
                                    <p:cond delay="0"/>
                                  </p:stCondLst>
                                  <p:childTnLst>
                                    <p:animEffect transition="out" filter="blinds(horizontal)">
                                      <p:cBhvr>
                                        <p:cTn id="33" dur="500"/>
                                        <p:tgtEl>
                                          <p:spTgt spid="101"/>
                                        </p:tgtEl>
                                      </p:cBhvr>
                                    </p:animEffect>
                                    <p:set>
                                      <p:cBhvr>
                                        <p:cTn id="34" dur="1" fill="hold">
                                          <p:stCondLst>
                                            <p:cond delay="499"/>
                                          </p:stCondLst>
                                        </p:cTn>
                                        <p:tgtEl>
                                          <p:spTgt spid="101"/>
                                        </p:tgtEl>
                                        <p:attrNameLst>
                                          <p:attrName>style.visibility</p:attrName>
                                        </p:attrNameLst>
                                      </p:cBhvr>
                                      <p:to>
                                        <p:strVal val="hidden"/>
                                      </p:to>
                                    </p:set>
                                  </p:childTnLst>
                                </p:cTn>
                              </p:par>
                              <p:par>
                                <p:cTn id="35" presetID="1" presetClass="entr" presetSubtype="0" fill="hold" nodeType="withEffect">
                                  <p:stCondLst>
                                    <p:cond delay="0"/>
                                  </p:stCondLst>
                                  <p:childTnLst>
                                    <p:set>
                                      <p:cBhvr>
                                        <p:cTn id="36" dur="1" fill="hold">
                                          <p:stCondLst>
                                            <p:cond delay="0"/>
                                          </p:stCondLst>
                                        </p:cTn>
                                        <p:tgtEl>
                                          <p:spTgt spid="106"/>
                                        </p:tgtEl>
                                        <p:attrNameLst>
                                          <p:attrName>style.visibility</p:attrName>
                                        </p:attrNameLst>
                                      </p:cBhvr>
                                      <p:to>
                                        <p:strVal val="visible"/>
                                      </p:to>
                                    </p:set>
                                  </p:childTnLst>
                                </p:cTn>
                              </p:par>
                            </p:childTnLst>
                          </p:cTn>
                        </p:par>
                        <p:par>
                          <p:cTn id="37" fill="hold">
                            <p:stCondLst>
                              <p:cond delay="3000"/>
                            </p:stCondLst>
                            <p:childTnLst>
                              <p:par>
                                <p:cTn id="38" presetID="42" presetClass="path" presetSubtype="0" accel="50000" decel="50000" fill="hold" nodeType="afterEffect">
                                  <p:stCondLst>
                                    <p:cond delay="0"/>
                                  </p:stCondLst>
                                  <p:childTnLst>
                                    <p:animMotion origin="layout" path="M -1.64498E-6 -1.56069E-6 L -1.64498E-6 0.08856 " pathEditMode="relative" rAng="0" ptsTypes="AA">
                                      <p:cBhvr>
                                        <p:cTn id="39" dur="1000" fill="hold"/>
                                        <p:tgtEl>
                                          <p:spTgt spid="106"/>
                                        </p:tgtEl>
                                        <p:attrNameLst>
                                          <p:attrName>ppt_x</p:attrName>
                                          <p:attrName>ppt_y</p:attrName>
                                        </p:attrNameLst>
                                      </p:cBhvr>
                                      <p:rCtr x="0" y="4416"/>
                                    </p:animMotion>
                                  </p:childTnLst>
                                </p:cTn>
                              </p:par>
                            </p:childTnLst>
                          </p:cTn>
                        </p:par>
                        <p:par>
                          <p:cTn id="40" fill="hold">
                            <p:stCondLst>
                              <p:cond delay="4000"/>
                            </p:stCondLst>
                            <p:childTnLst>
                              <p:par>
                                <p:cTn id="41" presetID="3" presetClass="exit" presetSubtype="10" fill="hold" nodeType="afterEffect">
                                  <p:stCondLst>
                                    <p:cond delay="0"/>
                                  </p:stCondLst>
                                  <p:childTnLst>
                                    <p:animEffect transition="out" filter="blinds(horizontal)">
                                      <p:cBhvr>
                                        <p:cTn id="42" dur="500"/>
                                        <p:tgtEl>
                                          <p:spTgt spid="106"/>
                                        </p:tgtEl>
                                      </p:cBhvr>
                                    </p:animEffect>
                                    <p:set>
                                      <p:cBhvr>
                                        <p:cTn id="43" dur="1" fill="hold">
                                          <p:stCondLst>
                                            <p:cond delay="499"/>
                                          </p:stCondLst>
                                        </p:cTn>
                                        <p:tgtEl>
                                          <p:spTgt spid="106"/>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111"/>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112"/>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3" presetClass="exit" presetSubtype="10" fill="hold" grpId="0" nodeType="clickEffect">
                                  <p:stCondLst>
                                    <p:cond delay="0"/>
                                  </p:stCondLst>
                                  <p:childTnLst>
                                    <p:animEffect transition="out" filter="blinds(horizontal)">
                                      <p:cBhvr>
                                        <p:cTn id="53" dur="500"/>
                                        <p:tgtEl>
                                          <p:spTgt spid="42"/>
                                        </p:tgtEl>
                                      </p:cBhvr>
                                    </p:animEffect>
                                    <p:set>
                                      <p:cBhvr>
                                        <p:cTn id="54" dur="1" fill="hold">
                                          <p:stCondLst>
                                            <p:cond delay="499"/>
                                          </p:stCondLst>
                                        </p:cTn>
                                        <p:tgtEl>
                                          <p:spTgt spid="42"/>
                                        </p:tgtEl>
                                        <p:attrNameLst>
                                          <p:attrName>style.visibility</p:attrName>
                                        </p:attrNameLst>
                                      </p:cBhvr>
                                      <p:to>
                                        <p:strVal val="hidden"/>
                                      </p:to>
                                    </p:set>
                                  </p:childTnLst>
                                </p:cTn>
                              </p:par>
                              <p:par>
                                <p:cTn id="55" presetID="3" presetClass="exit" presetSubtype="10" fill="hold" grpId="0" nodeType="withEffect">
                                  <p:stCondLst>
                                    <p:cond delay="0"/>
                                  </p:stCondLst>
                                  <p:childTnLst>
                                    <p:animEffect transition="out" filter="blinds(horizontal)">
                                      <p:cBhvr>
                                        <p:cTn id="56" dur="500"/>
                                        <p:tgtEl>
                                          <p:spTgt spid="43"/>
                                        </p:tgtEl>
                                      </p:cBhvr>
                                    </p:animEffect>
                                    <p:set>
                                      <p:cBhvr>
                                        <p:cTn id="57" dur="1" fill="hold">
                                          <p:stCondLst>
                                            <p:cond delay="499"/>
                                          </p:stCondLst>
                                        </p:cTn>
                                        <p:tgtEl>
                                          <p:spTgt spid="43"/>
                                        </p:tgtEl>
                                        <p:attrNameLst>
                                          <p:attrName>style.visibility</p:attrName>
                                        </p:attrNameLst>
                                      </p:cBhvr>
                                      <p:to>
                                        <p:strVal val="hidden"/>
                                      </p:to>
                                    </p:set>
                                  </p:childTnLst>
                                </p:cTn>
                              </p:par>
                              <p:par>
                                <p:cTn id="58" presetID="3" presetClass="exit" presetSubtype="10" fill="hold" grpId="0" nodeType="withEffect">
                                  <p:stCondLst>
                                    <p:cond delay="0"/>
                                  </p:stCondLst>
                                  <p:childTnLst>
                                    <p:animEffect transition="out" filter="blinds(horizontal)">
                                      <p:cBhvr>
                                        <p:cTn id="59" dur="500"/>
                                        <p:tgtEl>
                                          <p:spTgt spid="44"/>
                                        </p:tgtEl>
                                      </p:cBhvr>
                                    </p:animEffect>
                                    <p:set>
                                      <p:cBhvr>
                                        <p:cTn id="60" dur="1" fill="hold">
                                          <p:stCondLst>
                                            <p:cond delay="499"/>
                                          </p:stCondLst>
                                        </p:cTn>
                                        <p:tgtEl>
                                          <p:spTgt spid="44"/>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3" presetClass="exit" presetSubtype="10" fill="hold" nodeType="clickEffect">
                                  <p:stCondLst>
                                    <p:cond delay="0"/>
                                  </p:stCondLst>
                                  <p:childTnLst>
                                    <p:animEffect transition="out" filter="blinds(horizontal)">
                                      <p:cBhvr>
                                        <p:cTn id="64" dur="500"/>
                                        <p:tgtEl>
                                          <p:spTgt spid="70"/>
                                        </p:tgtEl>
                                      </p:cBhvr>
                                    </p:animEffect>
                                    <p:set>
                                      <p:cBhvr>
                                        <p:cTn id="65" dur="1" fill="hold">
                                          <p:stCondLst>
                                            <p:cond delay="499"/>
                                          </p:stCondLst>
                                        </p:cTn>
                                        <p:tgtEl>
                                          <p:spTgt spid="70"/>
                                        </p:tgtEl>
                                        <p:attrNameLst>
                                          <p:attrName>style.visibility</p:attrName>
                                        </p:attrNameLst>
                                      </p:cBhvr>
                                      <p:to>
                                        <p:strVal val="hidden"/>
                                      </p:to>
                                    </p:set>
                                  </p:childTnLst>
                                </p:cTn>
                              </p:par>
                              <p:par>
                                <p:cTn id="66" presetID="3" presetClass="exit" presetSubtype="10" fill="hold" grpId="0" nodeType="withEffect">
                                  <p:stCondLst>
                                    <p:cond delay="0"/>
                                  </p:stCondLst>
                                  <p:childTnLst>
                                    <p:animEffect transition="out" filter="blinds(horizontal)">
                                      <p:cBhvr>
                                        <p:cTn id="67" dur="500"/>
                                        <p:tgtEl>
                                          <p:spTgt spid="98"/>
                                        </p:tgtEl>
                                      </p:cBhvr>
                                    </p:animEffect>
                                    <p:set>
                                      <p:cBhvr>
                                        <p:cTn id="68" dur="1" fill="hold">
                                          <p:stCondLst>
                                            <p:cond delay="499"/>
                                          </p:stCondLst>
                                        </p:cTn>
                                        <p:tgtEl>
                                          <p:spTgt spid="98"/>
                                        </p:tgtEl>
                                        <p:attrNameLst>
                                          <p:attrName>style.visibility</p:attrName>
                                        </p:attrNameLst>
                                      </p:cBhvr>
                                      <p:to>
                                        <p:strVal val="hidden"/>
                                      </p:to>
                                    </p:set>
                                  </p:childTnLst>
                                </p:cTn>
                              </p:par>
                              <p:par>
                                <p:cTn id="69" presetID="1" presetClass="entr" presetSubtype="0" fill="hold" nodeType="withEffect">
                                  <p:stCondLst>
                                    <p:cond delay="0"/>
                                  </p:stCondLst>
                                  <p:childTnLst>
                                    <p:set>
                                      <p:cBhvr>
                                        <p:cTn id="70" dur="1" fill="hold">
                                          <p:stCondLst>
                                            <p:cond delay="0"/>
                                          </p:stCondLst>
                                        </p:cTn>
                                        <p:tgtEl>
                                          <p:spTgt spid="11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p:bldP spid="6" grpId="0" animBg="1"/>
      <p:bldP spid="7" grpId="0" animBg="1"/>
      <p:bldP spid="42" grpId="0" animBg="1"/>
      <p:bldP spid="43" grpId="0" animBg="1"/>
      <p:bldP spid="44" grpId="0" animBg="1"/>
      <p:bldP spid="45" grpId="0" animBg="1"/>
      <p:bldP spid="46" grpId="0" animBg="1"/>
      <p:bldP spid="98" grpId="0"/>
      <p:bldP spid="111" grpId="0" animBg="1"/>
      <p:bldP spid="112" grpId="0" animBg="1"/>
    </p:bld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800" dirty="0"/>
              <a:t>More on Online Profiling of DRAM</a:t>
            </a:r>
          </a:p>
        </p:txBody>
      </p:sp>
      <p:sp>
        <p:nvSpPr>
          <p:cNvPr id="3" name="Content Placeholder 2"/>
          <p:cNvSpPr>
            <a:spLocks noGrp="1"/>
          </p:cNvSpPr>
          <p:nvPr>
            <p:ph idx="1"/>
          </p:nvPr>
        </p:nvSpPr>
        <p:spPr>
          <a:xfrm>
            <a:off x="228600" y="980728"/>
            <a:ext cx="8610600" cy="5153025"/>
          </a:xfrm>
        </p:spPr>
        <p:txBody>
          <a:bodyPr/>
          <a:lstStyle/>
          <a:p>
            <a:r>
              <a:rPr lang="en-US" sz="1800" dirty="0"/>
              <a:t>Samira Khan, Donghyuk Lee, Yoongu Kim, </a:t>
            </a:r>
            <a:r>
              <a:rPr lang="en-US" sz="1800" dirty="0" err="1"/>
              <a:t>Alaa</a:t>
            </a:r>
            <a:r>
              <a:rPr lang="en-US" sz="1800" dirty="0"/>
              <a:t> </a:t>
            </a:r>
            <a:r>
              <a:rPr lang="en-US" sz="1800" dirty="0" err="1"/>
              <a:t>Alameldeen</a:t>
            </a:r>
            <a:r>
              <a:rPr lang="en-US" sz="1800" dirty="0"/>
              <a:t>, Chris Wilkerson, and Onur Mutlu,</a:t>
            </a:r>
            <a:br>
              <a:rPr lang="en-US" sz="1800" dirty="0"/>
            </a:br>
            <a:r>
              <a:rPr lang="en-US" sz="1800" b="1" dirty="0">
                <a:hlinkClick r:id="rId2"/>
              </a:rPr>
              <a:t>"The Efficacy of Error Mitigation Techniques for DRAM Retention Failures: A Comparative Experimental Study"</a:t>
            </a:r>
            <a:r>
              <a:rPr lang="en-US" sz="1800" dirty="0"/>
              <a:t> </a:t>
            </a:r>
            <a:br>
              <a:rPr lang="en-US" sz="1800" dirty="0"/>
            </a:br>
            <a:r>
              <a:rPr lang="en-US" sz="1800" i="1" dirty="0"/>
              <a:t>Proceedings of the </a:t>
            </a:r>
            <a:r>
              <a:rPr lang="en-US" sz="1800" i="1" dirty="0">
                <a:hlinkClick r:id="rId3"/>
              </a:rPr>
              <a:t>ACM International Conference on Measurement and Modeling of Computer Systems </a:t>
            </a:r>
            <a:r>
              <a:rPr lang="en-US" sz="1800" i="1" dirty="0"/>
              <a:t>(</a:t>
            </a:r>
            <a:r>
              <a:rPr lang="en-US" sz="1800" b="1" i="1" dirty="0"/>
              <a:t>SIGMETRICS</a:t>
            </a:r>
            <a:r>
              <a:rPr lang="en-US" sz="1800" i="1" dirty="0"/>
              <a:t>)</a:t>
            </a:r>
            <a:r>
              <a:rPr lang="en-US" sz="1800" dirty="0"/>
              <a:t>, Austin, TX, June 2014. [</a:t>
            </a:r>
            <a:r>
              <a:rPr lang="en-US" sz="1800" dirty="0">
                <a:hlinkClick r:id="rId4"/>
              </a:rPr>
              <a:t>Slides (pptx)</a:t>
            </a:r>
            <a:r>
              <a:rPr lang="en-US" sz="1800" dirty="0"/>
              <a:t> </a:t>
            </a:r>
            <a:r>
              <a:rPr lang="en-US" sz="1800" dirty="0">
                <a:hlinkClick r:id="rId5"/>
              </a:rPr>
              <a:t>(pdf)</a:t>
            </a:r>
            <a:r>
              <a:rPr lang="en-US" sz="1800" dirty="0"/>
              <a:t>] [</a:t>
            </a:r>
            <a:r>
              <a:rPr lang="en-US" sz="1800" dirty="0">
                <a:hlinkClick r:id="rId6"/>
              </a:rPr>
              <a:t>Poster (pptx)</a:t>
            </a:r>
            <a:r>
              <a:rPr lang="en-US" sz="1800" dirty="0"/>
              <a:t> </a:t>
            </a:r>
            <a:r>
              <a:rPr lang="en-US" sz="1800" dirty="0">
                <a:hlinkClick r:id="rId7"/>
              </a:rPr>
              <a:t>(pdf)</a:t>
            </a:r>
            <a:r>
              <a:rPr lang="en-US" sz="1800" dirty="0"/>
              <a:t>] [</a:t>
            </a:r>
            <a:r>
              <a:rPr lang="en-US" sz="1800" dirty="0">
                <a:hlinkClick r:id="rId8"/>
              </a:rPr>
              <a:t>Full data sets</a:t>
            </a:r>
            <a:r>
              <a:rPr lang="en-US" sz="1800" dirty="0"/>
              <a:t>] </a:t>
            </a: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219</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p:cNvPicPr>
            <a:picLocks noChangeAspect="1"/>
          </p:cNvPicPr>
          <p:nvPr/>
        </p:nvPicPr>
        <p:blipFill>
          <a:blip r:embed="rId9"/>
          <a:stretch>
            <a:fillRect/>
          </a:stretch>
        </p:blipFill>
        <p:spPr>
          <a:xfrm>
            <a:off x="0" y="3645024"/>
            <a:ext cx="9144000" cy="2872292"/>
          </a:xfrm>
          <a:prstGeom prst="rect">
            <a:avLst/>
          </a:prstGeom>
        </p:spPr>
      </p:pic>
    </p:spTree>
    <p:extLst>
      <p:ext uri="{BB962C8B-B14F-4D97-AF65-F5344CB8AC3E}">
        <p14:creationId xmlns:p14="http://schemas.microsoft.com/office/powerpoint/2010/main" val="23667297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reErrors"/>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13682" y="990600"/>
            <a:ext cx="6731875" cy="4651892"/>
          </a:xfrm>
        </p:spPr>
      </p:pic>
      <p:pic>
        <p:nvPicPr>
          <p:cNvPr id="8" name="AllError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3682" y="990600"/>
            <a:ext cx="6731875" cy="4651891"/>
          </a:xfrm>
          <a:prstGeom prst="rect">
            <a:avLst/>
          </a:prstGeom>
        </p:spPr>
      </p:pic>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rPr>
              <a:pPr/>
              <a:t>22</a:t>
            </a:fld>
            <a:endParaRPr lang="en-US">
              <a:solidFill>
                <a:prstClr val="black">
                  <a:tint val="75000"/>
                </a:prstClr>
              </a:solidFill>
            </a:endParaRPr>
          </a:p>
        </p:txBody>
      </p:sp>
      <p:sp>
        <p:nvSpPr>
          <p:cNvPr id="12" name="Second"/>
          <p:cNvSpPr/>
          <p:nvPr/>
        </p:nvSpPr>
        <p:spPr>
          <a:xfrm>
            <a:off x="4832032" y="3679825"/>
            <a:ext cx="382905" cy="381001"/>
          </a:xfrm>
          <a:prstGeom prst="ellipse">
            <a:avLst/>
          </a:prstGeom>
          <a:noFill/>
          <a:ln w="19050">
            <a:solidFill>
              <a:srgbClr val="699FD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Third"/>
          <p:cNvSpPr/>
          <p:nvPr/>
        </p:nvSpPr>
        <p:spPr>
          <a:xfrm>
            <a:off x="5093970" y="1685925"/>
            <a:ext cx="382905" cy="381001"/>
          </a:xfrm>
          <a:prstGeom prst="ellipse">
            <a:avLst/>
          </a:prstGeom>
          <a:noFill/>
          <a:ln w="19050">
            <a:solidFill>
              <a:srgbClr val="F27A3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Curtain2"/>
          <p:cNvSpPr/>
          <p:nvPr/>
        </p:nvSpPr>
        <p:spPr>
          <a:xfrm>
            <a:off x="4274820" y="1424940"/>
            <a:ext cx="3670737" cy="3497580"/>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First Appearance"/>
          <p:cNvSpPr/>
          <p:nvPr/>
        </p:nvSpPr>
        <p:spPr>
          <a:xfrm>
            <a:off x="3192780" y="2430781"/>
            <a:ext cx="2023110" cy="845819"/>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ctr">
              <a:lnSpc>
                <a:spcPct val="80000"/>
              </a:lnSpc>
            </a:pPr>
            <a:r>
              <a:rPr lang="en-US" sz="2800" i="1" dirty="0">
                <a:solidFill>
                  <a:srgbClr val="70AE46"/>
                </a:solidFill>
                <a:latin typeface="Calibri Light"/>
                <a:cs typeface="Courier New" panose="02070309020205020404" pitchFamily="49" charset="0"/>
              </a:rPr>
              <a:t>First</a:t>
            </a:r>
          </a:p>
          <a:p>
            <a:pPr algn="ctr">
              <a:lnSpc>
                <a:spcPct val="80000"/>
              </a:lnSpc>
            </a:pPr>
            <a:r>
              <a:rPr lang="en-US" sz="2800" i="1" dirty="0">
                <a:solidFill>
                  <a:srgbClr val="70AE46"/>
                </a:solidFill>
                <a:latin typeface="Calibri Light"/>
                <a:cs typeface="Courier New" panose="02070309020205020404" pitchFamily="49" charset="0"/>
              </a:rPr>
              <a:t>Appearance</a:t>
            </a:r>
          </a:p>
        </p:txBody>
      </p:sp>
      <p:sp>
        <p:nvSpPr>
          <p:cNvPr id="3" name="First"/>
          <p:cNvSpPr/>
          <p:nvPr/>
        </p:nvSpPr>
        <p:spPr>
          <a:xfrm>
            <a:off x="4016374" y="3305175"/>
            <a:ext cx="382905" cy="381001"/>
          </a:xfrm>
          <a:prstGeom prst="ellipse">
            <a:avLst/>
          </a:prstGeom>
          <a:noFill/>
          <a:ln w="19050">
            <a:solidFill>
              <a:srgbClr val="6EAE3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Title 1"/>
          <p:cNvSpPr>
            <a:spLocks noGrp="1"/>
          </p:cNvSpPr>
          <p:nvPr>
            <p:ph type="title"/>
          </p:nvPr>
        </p:nvSpPr>
        <p:spPr>
          <a:xfrm>
            <a:off x="228600" y="-14064"/>
            <a:ext cx="8610600" cy="1066800"/>
          </a:xfrm>
        </p:spPr>
        <p:txBody>
          <a:bodyPr/>
          <a:lstStyle/>
          <a:p>
            <a:r>
              <a:rPr lang="en-US" sz="4400" b="0" dirty="0">
                <a:solidFill>
                  <a:srgbClr val="1A5712"/>
                </a:solidFill>
                <a:latin typeface="Garamond" charset="0"/>
                <a:ea typeface="ＭＳ Ｐゴシック" charset="0"/>
                <a:cs typeface="ＭＳ Ｐゴシック" charset="0"/>
              </a:rPr>
              <a:t>Recent DRAM Is More Vulnerable</a:t>
            </a:r>
          </a:p>
        </p:txBody>
      </p:sp>
    </p:spTree>
    <p:extLst>
      <p:ext uri="{BB962C8B-B14F-4D97-AF65-F5344CB8AC3E}">
        <p14:creationId xmlns:p14="http://schemas.microsoft.com/office/powerpoint/2010/main" val="1706160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xit" presetSubtype="8" fill="hold" grpId="0" nodeType="clickEffect">
                                  <p:stCondLst>
                                    <p:cond delay="0"/>
                                  </p:stCondLst>
                                  <p:childTnLst>
                                    <p:animEffect transition="out" filter="wipe(left)">
                                      <p:cBhvr>
                                        <p:cTn id="12" dur="1500"/>
                                        <p:tgtEl>
                                          <p:spTgt spid="15"/>
                                        </p:tgtEl>
                                      </p:cBhvr>
                                    </p:animEffect>
                                    <p:set>
                                      <p:cBhvr>
                                        <p:cTn id="13" dur="1" fill="hold">
                                          <p:stCondLst>
                                            <p:cond delay="1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9" grpId="0"/>
      <p:bldP spid="3" grpId="0" animBg="1"/>
    </p:bld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66713" y="1556792"/>
            <a:ext cx="8428037" cy="822325"/>
          </a:xfrm>
        </p:spPr>
        <p:txBody>
          <a:bodyPr/>
          <a:lstStyle/>
          <a:p>
            <a:pPr algn="ctr" eaLnBrk="1" hangingPunct="1"/>
            <a:r>
              <a:rPr lang="en-US" sz="4000" dirty="0">
                <a:latin typeface="Garamond" charset="0"/>
              </a:rPr>
              <a:t>How Do We Make RAIDR Work in the Presence of the VRT Phenomenon?</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13039878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884238"/>
          </a:xfrm>
        </p:spPr>
        <p:txBody>
          <a:bodyPr/>
          <a:lstStyle/>
          <a:p>
            <a:r>
              <a:rPr lang="en-US" sz="3400" dirty="0"/>
              <a:t>Making RAIDR Work w/ Online Profiling &amp; ECC</a:t>
            </a:r>
          </a:p>
        </p:txBody>
      </p:sp>
      <p:sp>
        <p:nvSpPr>
          <p:cNvPr id="3" name="Content Placeholder 2"/>
          <p:cNvSpPr>
            <a:spLocks noGrp="1"/>
          </p:cNvSpPr>
          <p:nvPr>
            <p:ph idx="1"/>
          </p:nvPr>
        </p:nvSpPr>
        <p:spPr>
          <a:xfrm>
            <a:off x="228600" y="940271"/>
            <a:ext cx="8610600" cy="5153025"/>
          </a:xfrm>
        </p:spPr>
        <p:txBody>
          <a:bodyPr/>
          <a:lstStyle/>
          <a:p>
            <a:r>
              <a:rPr lang="en-US" sz="2000" dirty="0" err="1"/>
              <a:t>Moinuddin</a:t>
            </a:r>
            <a:r>
              <a:rPr lang="en-US" sz="2000" dirty="0"/>
              <a:t> </a:t>
            </a:r>
            <a:r>
              <a:rPr lang="en-US" sz="2000" dirty="0" err="1"/>
              <a:t>Qureshi</a:t>
            </a:r>
            <a:r>
              <a:rPr lang="en-US" sz="2000" dirty="0"/>
              <a:t>, </a:t>
            </a:r>
            <a:r>
              <a:rPr lang="en-US" sz="2000" dirty="0" err="1"/>
              <a:t>Dae</a:t>
            </a:r>
            <a:r>
              <a:rPr lang="en-US" sz="2000" dirty="0"/>
              <a:t> Hyun Kim, Samira Khan, </a:t>
            </a:r>
            <a:r>
              <a:rPr lang="en-US" sz="2000" dirty="0" err="1"/>
              <a:t>Prashant</a:t>
            </a:r>
            <a:r>
              <a:rPr lang="en-US" sz="2000" dirty="0"/>
              <a:t> Nair, and Onur Mutlu,</a:t>
            </a:r>
            <a:br>
              <a:rPr lang="en-US" sz="2000" dirty="0"/>
            </a:br>
            <a:r>
              <a:rPr lang="en-US" sz="2000" b="1" dirty="0">
                <a:hlinkClick r:id="rId2"/>
              </a:rPr>
              <a:t>"AVATAR: A Variable-Retention-Time (VRT) Aware Refresh for DRAM Systems"</a:t>
            </a:r>
            <a:r>
              <a:rPr lang="en-US" sz="2000" dirty="0"/>
              <a:t> </a:t>
            </a:r>
            <a:br>
              <a:rPr lang="en-US" sz="2000" dirty="0"/>
            </a:br>
            <a:r>
              <a:rPr lang="en-US" sz="2000" i="1" dirty="0"/>
              <a:t>Proceedings of the </a:t>
            </a:r>
            <a:r>
              <a:rPr lang="en-US" sz="2000" i="1" dirty="0">
                <a:hlinkClick r:id="rId3"/>
              </a:rPr>
              <a:t>45th Annual IEEE/IFIP International Conference on Dependable Systems and Networks</a:t>
            </a:r>
            <a:r>
              <a:rPr lang="en-US" sz="2000" i="1" dirty="0"/>
              <a:t> (</a:t>
            </a:r>
            <a:r>
              <a:rPr lang="en-US" sz="2000" b="1" i="1" dirty="0"/>
              <a:t>DSN</a:t>
            </a:r>
            <a:r>
              <a:rPr lang="en-US" sz="2000" i="1" dirty="0"/>
              <a:t>)</a:t>
            </a:r>
            <a:r>
              <a:rPr lang="en-US" sz="2000" dirty="0"/>
              <a:t>, Rio de Janeiro, Brazil, June 2015.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221</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p:cNvPicPr>
            <a:picLocks noChangeAspect="1"/>
          </p:cNvPicPr>
          <p:nvPr/>
        </p:nvPicPr>
        <p:blipFill>
          <a:blip r:embed="rId6"/>
          <a:stretch>
            <a:fillRect/>
          </a:stretch>
        </p:blipFill>
        <p:spPr>
          <a:xfrm>
            <a:off x="0" y="4091037"/>
            <a:ext cx="9144000" cy="1642219"/>
          </a:xfrm>
          <a:prstGeom prst="rect">
            <a:avLst/>
          </a:prstGeom>
        </p:spPr>
      </p:pic>
    </p:spTree>
    <p:extLst>
      <p:ext uri="{BB962C8B-B14F-4D97-AF65-F5344CB8AC3E}">
        <p14:creationId xmlns:p14="http://schemas.microsoft.com/office/powerpoint/2010/main" val="37387088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AVATAR</a:t>
            </a:r>
          </a:p>
        </p:txBody>
      </p:sp>
      <p:sp>
        <p:nvSpPr>
          <p:cNvPr id="3" name="Content Placeholder 2"/>
          <p:cNvSpPr>
            <a:spLocks noGrp="1"/>
          </p:cNvSpPr>
          <p:nvPr>
            <p:ph idx="1"/>
          </p:nvPr>
        </p:nvSpPr>
        <p:spPr>
          <a:xfrm>
            <a:off x="0" y="1092597"/>
            <a:ext cx="9144000" cy="1011810"/>
          </a:xfrm>
        </p:spPr>
        <p:txBody>
          <a:bodyPr/>
          <a:lstStyle/>
          <a:p>
            <a:pPr marL="0" indent="0">
              <a:buNone/>
            </a:pPr>
            <a:r>
              <a:rPr lang="en-US" sz="2400" dirty="0">
                <a:solidFill>
                  <a:srgbClr val="800000"/>
                </a:solidFill>
              </a:rPr>
              <a:t>Insight: </a:t>
            </a:r>
            <a:r>
              <a:rPr lang="en-US" sz="2400" dirty="0"/>
              <a:t>Avoid retention failures </a:t>
            </a:r>
            <a:r>
              <a:rPr lang="en-US" sz="2400" dirty="0">
                <a:sym typeface="Wingdings"/>
              </a:rPr>
              <a:t> </a:t>
            </a:r>
            <a:r>
              <a:rPr lang="en-US" sz="2400" dirty="0"/>
              <a:t>Upgrade row on ECC error</a:t>
            </a:r>
          </a:p>
          <a:p>
            <a:pPr marL="0" indent="0">
              <a:buNone/>
            </a:pPr>
            <a:r>
              <a:rPr lang="en-US" sz="2400" dirty="0">
                <a:solidFill>
                  <a:srgbClr val="800000"/>
                </a:solidFill>
              </a:rPr>
              <a:t>Observation: </a:t>
            </a:r>
            <a:r>
              <a:rPr lang="en-US" sz="2400" dirty="0"/>
              <a:t>Rate of VRT &gt;&gt; Rate of soft error (50x-2500x)</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6DA6C0-E8D2-8D44-A834-246A4BF6B0E5}" type="slidenum">
              <a:rPr kumimoji="0" lang="en-US" sz="1400" b="1" i="0" u="none" strike="noStrike" kern="1200" cap="none" spc="0" normalizeH="0" baseline="0" noProof="0" smtClean="0">
                <a:ln>
                  <a:noFill/>
                </a:ln>
                <a:solidFill>
                  <a:srgbClr val="9BBB59"/>
                </a:solidFill>
                <a:effectLst/>
                <a:uLnTx/>
                <a:uFillTx/>
                <a:latin typeface="Arial"/>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222</a:t>
            </a:fld>
            <a:endParaRPr kumimoji="0" lang="en-US" sz="1400" b="1" i="0" u="none" strike="noStrike" kern="1200" cap="none" spc="0" normalizeH="0" baseline="0" noProof="0">
              <a:ln>
                <a:noFill/>
              </a:ln>
              <a:solidFill>
                <a:srgbClr val="9BBB59"/>
              </a:solidFill>
              <a:effectLst/>
              <a:uLnTx/>
              <a:uFillTx/>
              <a:latin typeface="Arial"/>
              <a:ea typeface="+mn-ea"/>
              <a:cs typeface="Arial"/>
            </a:endParaRPr>
          </a:p>
        </p:txBody>
      </p:sp>
      <p:sp>
        <p:nvSpPr>
          <p:cNvPr id="14" name="Rectangle 13"/>
          <p:cNvSpPr/>
          <p:nvPr/>
        </p:nvSpPr>
        <p:spPr>
          <a:xfrm>
            <a:off x="2230904" y="2801005"/>
            <a:ext cx="1678568" cy="35755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Arial"/>
              </a:rPr>
              <a:t>A</a:t>
            </a:r>
          </a:p>
        </p:txBody>
      </p:sp>
      <p:sp>
        <p:nvSpPr>
          <p:cNvPr id="15" name="Rectangle 14"/>
          <p:cNvSpPr/>
          <p:nvPr/>
        </p:nvSpPr>
        <p:spPr>
          <a:xfrm>
            <a:off x="2230904" y="3146216"/>
            <a:ext cx="1678568" cy="35755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Arial"/>
              </a:rPr>
              <a:t>B</a:t>
            </a:r>
          </a:p>
        </p:txBody>
      </p:sp>
      <p:sp>
        <p:nvSpPr>
          <p:cNvPr id="16" name="Rectangle 15"/>
          <p:cNvSpPr/>
          <p:nvPr/>
        </p:nvSpPr>
        <p:spPr>
          <a:xfrm>
            <a:off x="2230904" y="3491427"/>
            <a:ext cx="1678568" cy="35755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Arial"/>
              </a:rPr>
              <a:t>C</a:t>
            </a:r>
          </a:p>
        </p:txBody>
      </p:sp>
      <p:sp>
        <p:nvSpPr>
          <p:cNvPr id="18" name="Rectangle 17"/>
          <p:cNvSpPr/>
          <p:nvPr/>
        </p:nvSpPr>
        <p:spPr>
          <a:xfrm>
            <a:off x="2230904" y="3836638"/>
            <a:ext cx="1678568" cy="35755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Arial"/>
              </a:rPr>
              <a:t>D</a:t>
            </a:r>
          </a:p>
        </p:txBody>
      </p:sp>
      <p:sp>
        <p:nvSpPr>
          <p:cNvPr id="20" name="Rectangle 19"/>
          <p:cNvSpPr/>
          <p:nvPr/>
        </p:nvSpPr>
        <p:spPr>
          <a:xfrm>
            <a:off x="2230904" y="4181846"/>
            <a:ext cx="1678568" cy="35755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Arial"/>
              </a:rPr>
              <a:t>E</a:t>
            </a:r>
          </a:p>
        </p:txBody>
      </p:sp>
      <p:sp>
        <p:nvSpPr>
          <p:cNvPr id="21" name="Rectangle 20"/>
          <p:cNvSpPr/>
          <p:nvPr/>
        </p:nvSpPr>
        <p:spPr>
          <a:xfrm>
            <a:off x="2230904" y="4527057"/>
            <a:ext cx="1678568" cy="35755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Arial"/>
              </a:rPr>
              <a:t>F</a:t>
            </a:r>
          </a:p>
        </p:txBody>
      </p:sp>
      <p:sp>
        <p:nvSpPr>
          <p:cNvPr id="22" name="Rectangle 21"/>
          <p:cNvSpPr/>
          <p:nvPr/>
        </p:nvSpPr>
        <p:spPr>
          <a:xfrm>
            <a:off x="2230904" y="4872268"/>
            <a:ext cx="1678568" cy="35755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Arial"/>
              </a:rPr>
              <a:t>G</a:t>
            </a:r>
          </a:p>
        </p:txBody>
      </p:sp>
      <p:sp>
        <p:nvSpPr>
          <p:cNvPr id="23" name="Rectangle 22"/>
          <p:cNvSpPr/>
          <p:nvPr/>
        </p:nvSpPr>
        <p:spPr>
          <a:xfrm>
            <a:off x="2230904" y="5217479"/>
            <a:ext cx="1678568" cy="35755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Arial"/>
              </a:rPr>
              <a:t>H</a:t>
            </a:r>
          </a:p>
        </p:txBody>
      </p:sp>
      <p:sp>
        <p:nvSpPr>
          <p:cNvPr id="24" name="TextBox 23"/>
          <p:cNvSpPr txBox="1"/>
          <p:nvPr/>
        </p:nvSpPr>
        <p:spPr>
          <a:xfrm>
            <a:off x="2253726" y="2314691"/>
            <a:ext cx="1945965" cy="461665"/>
          </a:xfrm>
          <a:prstGeom prst="rect">
            <a:avLst/>
          </a:prstGeom>
          <a:noFill/>
          <a:ln w="25400">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Arial"/>
              </a:rPr>
              <a:t>DRAM Rows</a:t>
            </a:r>
          </a:p>
        </p:txBody>
      </p:sp>
      <p:sp>
        <p:nvSpPr>
          <p:cNvPr id="25" name="Right Arrow 24"/>
          <p:cNvSpPr/>
          <p:nvPr/>
        </p:nvSpPr>
        <p:spPr>
          <a:xfrm>
            <a:off x="4006377" y="3848986"/>
            <a:ext cx="1627518" cy="1035630"/>
          </a:xfrm>
          <a:prstGeom prst="rightArrow">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a:ea typeface="+mn-ea"/>
                <a:cs typeface="Arial"/>
              </a:rPr>
              <a:t>RETENTION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a:ea typeface="+mn-ea"/>
                <a:cs typeface="Arial"/>
              </a:rPr>
              <a:t>PROFILING</a:t>
            </a:r>
          </a:p>
        </p:txBody>
      </p:sp>
      <p:grpSp>
        <p:nvGrpSpPr>
          <p:cNvPr id="26" name="Group 25"/>
          <p:cNvGrpSpPr/>
          <p:nvPr/>
        </p:nvGrpSpPr>
        <p:grpSpPr>
          <a:xfrm>
            <a:off x="2244853" y="3029762"/>
            <a:ext cx="3110003" cy="2113735"/>
            <a:chOff x="849330" y="1917828"/>
            <a:chExt cx="3475204" cy="2113735"/>
          </a:xfrm>
        </p:grpSpPr>
        <p:sp>
          <p:nvSpPr>
            <p:cNvPr id="27" name="7-Point Star 26"/>
            <p:cNvSpPr/>
            <p:nvPr/>
          </p:nvSpPr>
          <p:spPr>
            <a:xfrm>
              <a:off x="2082298" y="3740672"/>
              <a:ext cx="318840" cy="290891"/>
            </a:xfrm>
            <a:prstGeom prst="star7">
              <a:avLst/>
            </a:prstGeom>
            <a:solidFill>
              <a:srgbClr val="F2DCD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Arial"/>
              </a:endParaRPr>
            </a:p>
          </p:txBody>
        </p:sp>
        <p:sp>
          <p:nvSpPr>
            <p:cNvPr id="28" name="7-Point Star 27"/>
            <p:cNvSpPr/>
            <p:nvPr/>
          </p:nvSpPr>
          <p:spPr>
            <a:xfrm>
              <a:off x="849330" y="2379493"/>
              <a:ext cx="318840" cy="290891"/>
            </a:xfrm>
            <a:prstGeom prst="star7">
              <a:avLst/>
            </a:prstGeom>
            <a:solidFill>
              <a:srgbClr val="F2DCD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Arial"/>
              </a:endParaRPr>
            </a:p>
          </p:txBody>
        </p:sp>
        <p:sp>
          <p:nvSpPr>
            <p:cNvPr id="29" name="7-Point Star 28"/>
            <p:cNvSpPr/>
            <p:nvPr/>
          </p:nvSpPr>
          <p:spPr>
            <a:xfrm>
              <a:off x="3481728" y="2379493"/>
              <a:ext cx="318840" cy="290891"/>
            </a:xfrm>
            <a:prstGeom prst="star7">
              <a:avLst/>
            </a:prstGeom>
            <a:solidFill>
              <a:srgbClr val="F2DCD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Arial"/>
              </a:endParaRPr>
            </a:p>
          </p:txBody>
        </p:sp>
        <p:sp>
          <p:nvSpPr>
            <p:cNvPr id="30" name="TextBox 29"/>
            <p:cNvSpPr txBox="1"/>
            <p:nvPr/>
          </p:nvSpPr>
          <p:spPr>
            <a:xfrm>
              <a:off x="2932857" y="1917828"/>
              <a:ext cx="1391677" cy="400110"/>
            </a:xfrm>
            <a:prstGeom prst="rect">
              <a:avLst/>
            </a:prstGeom>
            <a:noFill/>
            <a:ln w="25400">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a:ea typeface="+mn-ea"/>
                  <a:cs typeface="Arial"/>
                </a:rPr>
                <a:t>Weak Cell</a:t>
              </a:r>
            </a:p>
          </p:txBody>
        </p:sp>
      </p:grpSp>
      <p:sp>
        <p:nvSpPr>
          <p:cNvPr id="31" name="7-Point Star 30"/>
          <p:cNvSpPr/>
          <p:nvPr/>
        </p:nvSpPr>
        <p:spPr>
          <a:xfrm>
            <a:off x="2491453" y="4872268"/>
            <a:ext cx="263073" cy="301296"/>
          </a:xfrm>
          <a:prstGeom prst="star7">
            <a:avLst/>
          </a:prstGeom>
          <a:solidFill>
            <a:srgbClr val="F2DCD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Arial"/>
            </a:endParaRPr>
          </a:p>
        </p:txBody>
      </p:sp>
      <p:grpSp>
        <p:nvGrpSpPr>
          <p:cNvPr id="32" name="Group 31"/>
          <p:cNvGrpSpPr/>
          <p:nvPr/>
        </p:nvGrpSpPr>
        <p:grpSpPr>
          <a:xfrm>
            <a:off x="4960296" y="2273245"/>
            <a:ext cx="2300479" cy="3277116"/>
            <a:chOff x="3529108" y="1148973"/>
            <a:chExt cx="2300479" cy="3277116"/>
          </a:xfrm>
        </p:grpSpPr>
        <p:sp>
          <p:nvSpPr>
            <p:cNvPr id="33" name="Rectangle 32"/>
            <p:cNvSpPr/>
            <p:nvPr/>
          </p:nvSpPr>
          <p:spPr>
            <a:xfrm>
              <a:off x="4268782" y="1683568"/>
              <a:ext cx="391838" cy="345211"/>
            </a:xfrm>
            <a:prstGeom prst="rect">
              <a:avLst/>
            </a:prstGeom>
            <a:solidFill>
              <a:srgbClr val="F2DCDB"/>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Arial"/>
                </a:rPr>
                <a:t>0</a:t>
              </a:r>
            </a:p>
          </p:txBody>
        </p:sp>
        <p:sp>
          <p:nvSpPr>
            <p:cNvPr id="34" name="Rectangle 33"/>
            <p:cNvSpPr/>
            <p:nvPr/>
          </p:nvSpPr>
          <p:spPr>
            <a:xfrm>
              <a:off x="4268782" y="2028779"/>
              <a:ext cx="391838" cy="345211"/>
            </a:xfrm>
            <a:prstGeom prst="rect">
              <a:avLst/>
            </a:prstGeom>
            <a:solidFill>
              <a:srgbClr val="F2DCDB"/>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Arial"/>
                </a:rPr>
                <a:t>0</a:t>
              </a:r>
            </a:p>
          </p:txBody>
        </p:sp>
        <p:sp>
          <p:nvSpPr>
            <p:cNvPr id="35" name="Rectangle 34"/>
            <p:cNvSpPr/>
            <p:nvPr/>
          </p:nvSpPr>
          <p:spPr>
            <a:xfrm>
              <a:off x="4268782" y="2366103"/>
              <a:ext cx="391838" cy="345211"/>
            </a:xfrm>
            <a:prstGeom prst="rect">
              <a:avLst/>
            </a:prstGeom>
            <a:solidFill>
              <a:srgbClr val="F2DCDB"/>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Arial"/>
                </a:rPr>
                <a:t>1</a:t>
              </a:r>
            </a:p>
          </p:txBody>
        </p:sp>
        <p:sp>
          <p:nvSpPr>
            <p:cNvPr id="36" name="Rectangle 35"/>
            <p:cNvSpPr/>
            <p:nvPr/>
          </p:nvSpPr>
          <p:spPr>
            <a:xfrm>
              <a:off x="4268782" y="2711314"/>
              <a:ext cx="391838" cy="345211"/>
            </a:xfrm>
            <a:prstGeom prst="rect">
              <a:avLst/>
            </a:prstGeom>
            <a:solidFill>
              <a:srgbClr val="F2DCDB"/>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Arial"/>
                </a:rPr>
                <a:t>0</a:t>
              </a:r>
            </a:p>
          </p:txBody>
        </p:sp>
        <p:sp>
          <p:nvSpPr>
            <p:cNvPr id="37" name="Rectangle 36"/>
            <p:cNvSpPr/>
            <p:nvPr/>
          </p:nvSpPr>
          <p:spPr>
            <a:xfrm>
              <a:off x="4268782" y="3056525"/>
              <a:ext cx="391838" cy="345211"/>
            </a:xfrm>
            <a:prstGeom prst="rect">
              <a:avLst/>
            </a:prstGeom>
            <a:solidFill>
              <a:srgbClr val="F2DCDB"/>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Arial"/>
                </a:rPr>
                <a:t>0</a:t>
              </a:r>
            </a:p>
          </p:txBody>
        </p:sp>
        <p:sp>
          <p:nvSpPr>
            <p:cNvPr id="38" name="Rectangle 37"/>
            <p:cNvSpPr/>
            <p:nvPr/>
          </p:nvSpPr>
          <p:spPr>
            <a:xfrm>
              <a:off x="4268782" y="3401736"/>
              <a:ext cx="391838" cy="345211"/>
            </a:xfrm>
            <a:prstGeom prst="rect">
              <a:avLst/>
            </a:prstGeom>
            <a:solidFill>
              <a:srgbClr val="F2DCDB"/>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Arial"/>
                </a:rPr>
                <a:t>0</a:t>
              </a:r>
            </a:p>
          </p:txBody>
        </p:sp>
        <p:sp>
          <p:nvSpPr>
            <p:cNvPr id="39" name="Rectangle 38"/>
            <p:cNvSpPr/>
            <p:nvPr/>
          </p:nvSpPr>
          <p:spPr>
            <a:xfrm>
              <a:off x="4268782" y="3746947"/>
              <a:ext cx="391838" cy="345211"/>
            </a:xfrm>
            <a:prstGeom prst="rect">
              <a:avLst/>
            </a:prstGeom>
            <a:solidFill>
              <a:srgbClr val="F2DCDB"/>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Arial"/>
                </a:rPr>
                <a:t>1</a:t>
              </a:r>
            </a:p>
          </p:txBody>
        </p:sp>
        <p:sp>
          <p:nvSpPr>
            <p:cNvPr id="43" name="Rectangle 42"/>
            <p:cNvSpPr/>
            <p:nvPr/>
          </p:nvSpPr>
          <p:spPr>
            <a:xfrm>
              <a:off x="4268782" y="4080878"/>
              <a:ext cx="391838" cy="345211"/>
            </a:xfrm>
            <a:prstGeom prst="rect">
              <a:avLst/>
            </a:prstGeom>
            <a:solidFill>
              <a:srgbClr val="F2DCDB"/>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Arial"/>
                </a:rPr>
                <a:t>0</a:t>
              </a:r>
            </a:p>
          </p:txBody>
        </p:sp>
        <p:sp>
          <p:nvSpPr>
            <p:cNvPr id="44" name="Rectangle 43"/>
            <p:cNvSpPr/>
            <p:nvPr/>
          </p:nvSpPr>
          <p:spPr>
            <a:xfrm>
              <a:off x="4256452" y="1683568"/>
              <a:ext cx="391838" cy="2742521"/>
            </a:xfrm>
            <a:prstGeom prst="rect">
              <a:avLst/>
            </a:prstGeom>
            <a:noFill/>
            <a:ln w="381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Arial"/>
              </a:endParaRPr>
            </a:p>
          </p:txBody>
        </p:sp>
        <p:sp>
          <p:nvSpPr>
            <p:cNvPr id="45" name="TextBox 44"/>
            <p:cNvSpPr txBox="1"/>
            <p:nvPr/>
          </p:nvSpPr>
          <p:spPr>
            <a:xfrm>
              <a:off x="3529108" y="1148973"/>
              <a:ext cx="2300479" cy="461665"/>
            </a:xfrm>
            <a:prstGeom prst="rect">
              <a:avLst/>
            </a:prstGeom>
            <a:noFill/>
            <a:ln w="25400">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Arial"/>
                </a:rPr>
                <a:t>Ref. Rate Table</a:t>
              </a:r>
            </a:p>
          </p:txBody>
        </p:sp>
      </p:grpSp>
      <p:sp>
        <p:nvSpPr>
          <p:cNvPr id="46" name="7-Point Star 45"/>
          <p:cNvSpPr/>
          <p:nvPr/>
        </p:nvSpPr>
        <p:spPr>
          <a:xfrm>
            <a:off x="2398650" y="5224407"/>
            <a:ext cx="263073" cy="301296"/>
          </a:xfrm>
          <a:prstGeom prst="star7">
            <a:avLst/>
          </a:prstGeom>
          <a:solidFill>
            <a:srgbClr val="8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Arial"/>
            </a:endParaRPr>
          </a:p>
        </p:txBody>
      </p:sp>
      <p:sp>
        <p:nvSpPr>
          <p:cNvPr id="51" name="Rectangle 50"/>
          <p:cNvSpPr/>
          <p:nvPr/>
        </p:nvSpPr>
        <p:spPr>
          <a:xfrm>
            <a:off x="1718203" y="2787612"/>
            <a:ext cx="512701" cy="357559"/>
          </a:xfrm>
          <a:prstGeom prst="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a:ea typeface="+mn-ea"/>
                <a:cs typeface="Arial"/>
              </a:rPr>
              <a:t>ECC</a:t>
            </a:r>
          </a:p>
        </p:txBody>
      </p:sp>
      <p:sp>
        <p:nvSpPr>
          <p:cNvPr id="52" name="Rectangle 51"/>
          <p:cNvSpPr/>
          <p:nvPr/>
        </p:nvSpPr>
        <p:spPr>
          <a:xfrm>
            <a:off x="1721191" y="3139244"/>
            <a:ext cx="512701" cy="357559"/>
          </a:xfrm>
          <a:prstGeom prst="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a:ea typeface="+mn-ea"/>
                <a:cs typeface="Arial"/>
              </a:rPr>
              <a:t>ECC</a:t>
            </a:r>
          </a:p>
        </p:txBody>
      </p:sp>
      <p:sp>
        <p:nvSpPr>
          <p:cNvPr id="53" name="Rectangle 52"/>
          <p:cNvSpPr/>
          <p:nvPr/>
        </p:nvSpPr>
        <p:spPr>
          <a:xfrm>
            <a:off x="1715215" y="3485006"/>
            <a:ext cx="512701" cy="357559"/>
          </a:xfrm>
          <a:prstGeom prst="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a:ea typeface="+mn-ea"/>
                <a:cs typeface="Arial"/>
              </a:rPr>
              <a:t>ECC</a:t>
            </a:r>
          </a:p>
        </p:txBody>
      </p:sp>
      <p:sp>
        <p:nvSpPr>
          <p:cNvPr id="54" name="Rectangle 53"/>
          <p:cNvSpPr/>
          <p:nvPr/>
        </p:nvSpPr>
        <p:spPr>
          <a:xfrm>
            <a:off x="1718203" y="3836638"/>
            <a:ext cx="512701" cy="357559"/>
          </a:xfrm>
          <a:prstGeom prst="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a:ea typeface="+mn-ea"/>
                <a:cs typeface="Arial"/>
              </a:rPr>
              <a:t>ECC</a:t>
            </a:r>
          </a:p>
        </p:txBody>
      </p:sp>
      <p:sp>
        <p:nvSpPr>
          <p:cNvPr id="55" name="Rectangle 54"/>
          <p:cNvSpPr/>
          <p:nvPr/>
        </p:nvSpPr>
        <p:spPr>
          <a:xfrm>
            <a:off x="1712227" y="4173825"/>
            <a:ext cx="512701" cy="357559"/>
          </a:xfrm>
          <a:prstGeom prst="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a:ea typeface="+mn-ea"/>
                <a:cs typeface="Arial"/>
              </a:rPr>
              <a:t>ECC</a:t>
            </a:r>
          </a:p>
        </p:txBody>
      </p:sp>
      <p:sp>
        <p:nvSpPr>
          <p:cNvPr id="56" name="Rectangle 55"/>
          <p:cNvSpPr/>
          <p:nvPr/>
        </p:nvSpPr>
        <p:spPr>
          <a:xfrm>
            <a:off x="1715215" y="4525457"/>
            <a:ext cx="512701" cy="357559"/>
          </a:xfrm>
          <a:prstGeom prst="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a:ea typeface="+mn-ea"/>
                <a:cs typeface="Arial"/>
              </a:rPr>
              <a:t>ECC</a:t>
            </a:r>
          </a:p>
        </p:txBody>
      </p:sp>
      <p:sp>
        <p:nvSpPr>
          <p:cNvPr id="57" name="Rectangle 56"/>
          <p:cNvSpPr/>
          <p:nvPr/>
        </p:nvSpPr>
        <p:spPr>
          <a:xfrm>
            <a:off x="1709239" y="4871219"/>
            <a:ext cx="512701" cy="357559"/>
          </a:xfrm>
          <a:prstGeom prst="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a:ea typeface="+mn-ea"/>
                <a:cs typeface="Arial"/>
              </a:rPr>
              <a:t>ECC</a:t>
            </a:r>
          </a:p>
        </p:txBody>
      </p:sp>
      <p:sp>
        <p:nvSpPr>
          <p:cNvPr id="58" name="Rectangle 57"/>
          <p:cNvSpPr/>
          <p:nvPr/>
        </p:nvSpPr>
        <p:spPr>
          <a:xfrm>
            <a:off x="1712227" y="5222851"/>
            <a:ext cx="512701" cy="357559"/>
          </a:xfrm>
          <a:prstGeom prst="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a:ea typeface="+mn-ea"/>
                <a:cs typeface="Arial"/>
              </a:rPr>
              <a:t>ECC</a:t>
            </a:r>
          </a:p>
        </p:txBody>
      </p:sp>
      <p:cxnSp>
        <p:nvCxnSpPr>
          <p:cNvPr id="8" name="Curved Connector 7"/>
          <p:cNvCxnSpPr/>
          <p:nvPr/>
        </p:nvCxnSpPr>
        <p:spPr>
          <a:xfrm rot="5400000" flipH="1" flipV="1">
            <a:off x="2271732" y="5301523"/>
            <a:ext cx="54705" cy="503070"/>
          </a:xfrm>
          <a:prstGeom prst="curvedConnector3">
            <a:avLst>
              <a:gd name="adj1" fmla="val -417878"/>
            </a:avLst>
          </a:prstGeom>
          <a:ln>
            <a:solidFill>
              <a:srgbClr val="8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9" name="Curved Connector 58"/>
          <p:cNvCxnSpPr>
            <a:stCxn id="58" idx="2"/>
          </p:cNvCxnSpPr>
          <p:nvPr/>
        </p:nvCxnSpPr>
        <p:spPr>
          <a:xfrm rot="5400000" flipH="1" flipV="1">
            <a:off x="3740012" y="3632782"/>
            <a:ext cx="176194" cy="3719062"/>
          </a:xfrm>
          <a:prstGeom prst="curvedConnector4">
            <a:avLst>
              <a:gd name="adj1" fmla="val -129743"/>
              <a:gd name="adj2" fmla="val 53446"/>
            </a:avLst>
          </a:prstGeom>
          <a:ln>
            <a:solidFill>
              <a:srgbClr val="800000"/>
            </a:solidFill>
            <a:tailEnd type="arrow"/>
          </a:ln>
          <a:effectLst/>
        </p:spPr>
        <p:style>
          <a:lnRef idx="2">
            <a:schemeClr val="accent1"/>
          </a:lnRef>
          <a:fillRef idx="0">
            <a:schemeClr val="accent1"/>
          </a:fillRef>
          <a:effectRef idx="1">
            <a:schemeClr val="accent1"/>
          </a:effectRef>
          <a:fontRef idx="minor">
            <a:schemeClr val="tx1"/>
          </a:fontRef>
        </p:style>
      </p:cxnSp>
      <p:sp>
        <p:nvSpPr>
          <p:cNvPr id="60" name="Rectangle 59"/>
          <p:cNvSpPr/>
          <p:nvPr/>
        </p:nvSpPr>
        <p:spPr>
          <a:xfrm>
            <a:off x="5687640" y="5196086"/>
            <a:ext cx="391838" cy="345211"/>
          </a:xfrm>
          <a:prstGeom prst="rect">
            <a:avLst/>
          </a:prstGeom>
          <a:solidFill>
            <a:srgbClr val="F2DCDB"/>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800000"/>
                </a:solidFill>
                <a:effectLst/>
                <a:uLnTx/>
                <a:uFillTx/>
                <a:latin typeface="Arial"/>
                <a:ea typeface="+mn-ea"/>
                <a:cs typeface="Arial"/>
              </a:rPr>
              <a:t>1</a:t>
            </a:r>
          </a:p>
        </p:txBody>
      </p:sp>
      <p:sp>
        <p:nvSpPr>
          <p:cNvPr id="61" name="TextBox 60"/>
          <p:cNvSpPr txBox="1"/>
          <p:nvPr/>
        </p:nvSpPr>
        <p:spPr>
          <a:xfrm>
            <a:off x="0" y="5974911"/>
            <a:ext cx="9144000" cy="523220"/>
          </a:xfrm>
          <a:prstGeom prst="rect">
            <a:avLst/>
          </a:prstGeom>
          <a:solidFill>
            <a:srgbClr val="CCFFCC"/>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AVATAR mitigates VRT by increasing refresh rate on error</a:t>
            </a:r>
          </a:p>
        </p:txBody>
      </p:sp>
      <p:sp>
        <p:nvSpPr>
          <p:cNvPr id="63" name="Freeform 62"/>
          <p:cNvSpPr/>
          <p:nvPr/>
        </p:nvSpPr>
        <p:spPr>
          <a:xfrm>
            <a:off x="640252" y="3039339"/>
            <a:ext cx="394443" cy="2520599"/>
          </a:xfrm>
          <a:custGeom>
            <a:avLst/>
            <a:gdLst>
              <a:gd name="connsiteX0" fmla="*/ 383816 w 394443"/>
              <a:gd name="connsiteY0" fmla="*/ 752675 h 1534803"/>
              <a:gd name="connsiteX1" fmla="*/ 369068 w 394443"/>
              <a:gd name="connsiteY1" fmla="*/ 664184 h 1534803"/>
              <a:gd name="connsiteX2" fmla="*/ 162591 w 394443"/>
              <a:gd name="connsiteY2" fmla="*/ 507 h 1534803"/>
              <a:gd name="connsiteX3" fmla="*/ 358 w 394443"/>
              <a:gd name="connsiteY3" fmla="*/ 782171 h 1534803"/>
              <a:gd name="connsiteX4" fmla="*/ 206836 w 394443"/>
              <a:gd name="connsiteY4" fmla="*/ 1534339 h 1534803"/>
              <a:gd name="connsiteX5" fmla="*/ 383816 w 394443"/>
              <a:gd name="connsiteY5" fmla="*/ 870662 h 1534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4443" h="1534803">
                <a:moveTo>
                  <a:pt x="383816" y="752675"/>
                </a:moveTo>
                <a:cubicBezTo>
                  <a:pt x="394877" y="771110"/>
                  <a:pt x="405939" y="789545"/>
                  <a:pt x="369068" y="664184"/>
                </a:cubicBezTo>
                <a:cubicBezTo>
                  <a:pt x="332197" y="538823"/>
                  <a:pt x="224043" y="-19157"/>
                  <a:pt x="162591" y="507"/>
                </a:cubicBezTo>
                <a:cubicBezTo>
                  <a:pt x="101139" y="20171"/>
                  <a:pt x="-7016" y="526532"/>
                  <a:pt x="358" y="782171"/>
                </a:cubicBezTo>
                <a:cubicBezTo>
                  <a:pt x="7732" y="1037810"/>
                  <a:pt x="142926" y="1519590"/>
                  <a:pt x="206836" y="1534339"/>
                </a:cubicBezTo>
                <a:cubicBezTo>
                  <a:pt x="270746" y="1549088"/>
                  <a:pt x="327281" y="1209875"/>
                  <a:pt x="383816" y="870662"/>
                </a:cubicBezTo>
              </a:path>
            </a:pathLst>
          </a:custGeom>
          <a:noFill/>
          <a:ln w="63500">
            <a:tailEnd type="triangle"/>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5" name="Oval 64"/>
          <p:cNvSpPr/>
          <p:nvPr/>
        </p:nvSpPr>
        <p:spPr>
          <a:xfrm>
            <a:off x="842966" y="4129772"/>
            <a:ext cx="191729" cy="201696"/>
          </a:xfrm>
          <a:prstGeom prst="ellipse">
            <a:avLst/>
          </a:prstGeom>
          <a:solidFill>
            <a:srgbClr val="FF304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Arial"/>
            </a:endParaRPr>
          </a:p>
        </p:txBody>
      </p:sp>
      <p:sp>
        <p:nvSpPr>
          <p:cNvPr id="12" name="TextBox 11"/>
          <p:cNvSpPr txBox="1"/>
          <p:nvPr/>
        </p:nvSpPr>
        <p:spPr>
          <a:xfrm>
            <a:off x="347817" y="2242832"/>
            <a:ext cx="1313430" cy="1200328"/>
          </a:xfrm>
          <a:prstGeom prst="rect">
            <a:avLst/>
          </a:prstGeom>
          <a:noFill/>
          <a:ln w="25400">
            <a:no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Arial"/>
              </a:rPr>
              <a:t>Scrub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Arial"/>
              </a:rPr>
              <a:t>(15 min)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a:endParaRPr>
          </a:p>
        </p:txBody>
      </p:sp>
      <p:sp>
        <p:nvSpPr>
          <p:cNvPr id="67" name="Rounded Rectangular Callout 66"/>
          <p:cNvSpPr/>
          <p:nvPr/>
        </p:nvSpPr>
        <p:spPr>
          <a:xfrm>
            <a:off x="6337766" y="3824604"/>
            <a:ext cx="2677648" cy="1060011"/>
          </a:xfrm>
          <a:prstGeom prst="wedgeRoundRectCallout">
            <a:avLst>
              <a:gd name="adj1" fmla="val -60728"/>
              <a:gd name="adj2" fmla="val 93207"/>
              <a:gd name="adj3" fmla="val 16667"/>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Arial"/>
              </a:rPr>
              <a:t>Row protected from future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Arial"/>
              </a:rPr>
              <a:t>retention failures</a:t>
            </a:r>
          </a:p>
        </p:txBody>
      </p:sp>
    </p:spTree>
    <p:extLst>
      <p:ext uri="{BB962C8B-B14F-4D97-AF65-F5344CB8AC3E}">
        <p14:creationId xmlns:p14="http://schemas.microsoft.com/office/powerpoint/2010/main" val="16278571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dissolve">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grpId="1" nodeType="clickEffect">
                                  <p:stCondLst>
                                    <p:cond delay="0"/>
                                  </p:stCondLst>
                                  <p:childTnLst>
                                    <p:set>
                                      <p:cBhvr>
                                        <p:cTn id="15" dur="1" fill="hold">
                                          <p:stCondLst>
                                            <p:cond delay="0"/>
                                          </p:stCondLst>
                                        </p:cTn>
                                        <p:tgtEl>
                                          <p:spTgt spid="46"/>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nodeType="clickEffect">
                                  <p:stCondLst>
                                    <p:cond delay="0"/>
                                  </p:stCondLst>
                                  <p:childTnLst>
                                    <p:set>
                                      <p:cBhvr>
                                        <p:cTn id="19" dur="1" fill="hold">
                                          <p:stCondLst>
                                            <p:cond delay="0"/>
                                          </p:stCondLst>
                                        </p:cTn>
                                        <p:tgtEl>
                                          <p:spTgt spid="8"/>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59"/>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60"/>
                                        </p:tgtEl>
                                        <p:attrNameLst>
                                          <p:attrName>style.visibility</p:attrName>
                                        </p:attrNameLst>
                                      </p:cBhvr>
                                      <p:to>
                                        <p:strVal val="visible"/>
                                      </p:to>
                                    </p:set>
                                    <p:animEffect transition="in" filter="dissolve">
                                      <p:cBhvr>
                                        <p:cTn id="28" dur="500"/>
                                        <p:tgtEl>
                                          <p:spTgt spid="60"/>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61"/>
                                        </p:tgtEl>
                                        <p:attrNameLst>
                                          <p:attrName>style.visibility</p:attrName>
                                        </p:attrNameLst>
                                      </p:cBhvr>
                                      <p:to>
                                        <p:strVal val="visible"/>
                                      </p:to>
                                    </p:set>
                                  </p:childTnLst>
                                </p:cTn>
                              </p:par>
                              <p:par>
                                <p:cTn id="37" presetID="1" presetClass="exit" presetSubtype="0" fill="hold" grpId="1" nodeType="withEffect">
                                  <p:stCondLst>
                                    <p:cond delay="0"/>
                                  </p:stCondLst>
                                  <p:childTnLst>
                                    <p:set>
                                      <p:cBhvr>
                                        <p:cTn id="38" dur="1" fill="hold">
                                          <p:stCondLst>
                                            <p:cond delay="0"/>
                                          </p:stCondLst>
                                        </p:cTn>
                                        <p:tgtEl>
                                          <p:spTgt spid="67"/>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1" nodeType="clickEffect">
                                  <p:stCondLst>
                                    <p:cond delay="0"/>
                                  </p:stCondLst>
                                  <p:childTnLst>
                                    <p:set>
                                      <p:cBhvr>
                                        <p:cTn id="48" dur="1" fill="hold">
                                          <p:stCondLst>
                                            <p:cond delay="0"/>
                                          </p:stCondLst>
                                        </p:cTn>
                                        <p:tgtEl>
                                          <p:spTgt spid="65"/>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path" presetSubtype="0" repeatCount="indefinite" accel="50000" decel="50000" fill="remove" grpId="0" nodeType="clickEffect">
                                  <p:stCondLst>
                                    <p:cond delay="0"/>
                                  </p:stCondLst>
                                  <p:childTnLst>
                                    <p:animMotion origin="layout" path="M 0.01094 -1.30495E-6 C 0.00816 -0.09023 -0.00452 -0.18394 -0.01112 -0.18325 C -0.01755 -0.18278 -0.02901 -0.12633 -0.02901 0.00324 C -0.02727 0.20731 -0.01164 0.19297 -0.00539 0.19274 C 0.00121 0.19181 0.0099 0.09024 0.01094 -1.30495E-6 Z " pathEditMode="relative" rAng="0" ptsTypes="AAAAA">
                                      <p:cBhvr>
                                        <p:cTn id="52" dur="3000" fill="hold"/>
                                        <p:tgtEl>
                                          <p:spTgt spid="65"/>
                                        </p:tgtEl>
                                        <p:attrNameLst>
                                          <p:attrName>ppt_x</p:attrName>
                                          <p:attrName>ppt_y</p:attrName>
                                        </p:attrNameLst>
                                      </p:cBhvr>
                                      <p:rCtr x="-1998" y="115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6" grpId="1" animBg="1"/>
      <p:bldP spid="60" grpId="0" animBg="1"/>
      <p:bldP spid="61" grpId="0" animBg="1"/>
      <p:bldP spid="63" grpId="0" animBg="1"/>
      <p:bldP spid="65" grpId="0" animBg="1"/>
      <p:bldP spid="65" grpId="1" animBg="1"/>
      <p:bldP spid="12" grpId="0"/>
      <p:bldP spid="67" grpId="0" animBg="1"/>
      <p:bldP spid="67" grpId="1" animBg="1"/>
    </p:bld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 REFRESH SAVINGS</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6DA6C0-E8D2-8D44-A834-246A4BF6B0E5}" type="slidenum">
              <a:rPr kumimoji="0" lang="en-US" sz="1400" b="1" i="0" u="none" strike="noStrike" kern="1200" cap="none" spc="0" normalizeH="0" baseline="0" noProof="0" smtClean="0">
                <a:ln>
                  <a:noFill/>
                </a:ln>
                <a:solidFill>
                  <a:srgbClr val="9BBB59"/>
                </a:solidFill>
                <a:effectLst/>
                <a:uLnTx/>
                <a:uFillTx/>
                <a:latin typeface="Arial"/>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223</a:t>
            </a:fld>
            <a:endParaRPr kumimoji="0" lang="en-US" sz="1400" b="1" i="0" u="none" strike="noStrike" kern="1200" cap="none" spc="0" normalizeH="0" baseline="0" noProof="0">
              <a:ln>
                <a:noFill/>
              </a:ln>
              <a:solidFill>
                <a:srgbClr val="9BBB59"/>
              </a:solidFill>
              <a:effectLst/>
              <a:uLnTx/>
              <a:uFillTx/>
              <a:latin typeface="Arial"/>
              <a:ea typeface="+mn-ea"/>
              <a:cs typeface="Arial"/>
            </a:endParaRPr>
          </a:p>
        </p:txBody>
      </p:sp>
      <p:grpSp>
        <p:nvGrpSpPr>
          <p:cNvPr id="5" name="Group 4"/>
          <p:cNvGrpSpPr/>
          <p:nvPr/>
        </p:nvGrpSpPr>
        <p:grpSpPr>
          <a:xfrm>
            <a:off x="162986" y="1220284"/>
            <a:ext cx="8894762" cy="4196825"/>
            <a:chOff x="247651" y="1375506"/>
            <a:chExt cx="8894762" cy="4196825"/>
          </a:xfrm>
        </p:grpSpPr>
        <p:pic>
          <p:nvPicPr>
            <p:cNvPr id="7" name="Picture 6"/>
            <p:cNvPicPr>
              <a:picLocks noChangeAspect="1"/>
            </p:cNvPicPr>
            <p:nvPr/>
          </p:nvPicPr>
          <p:blipFill>
            <a:blip r:embed="rId3"/>
            <a:stretch>
              <a:fillRect/>
            </a:stretch>
          </p:blipFill>
          <p:spPr>
            <a:xfrm>
              <a:off x="247651" y="1375506"/>
              <a:ext cx="8894762" cy="4196825"/>
            </a:xfrm>
            <a:prstGeom prst="rect">
              <a:avLst/>
            </a:prstGeom>
          </p:spPr>
        </p:pic>
        <p:sp>
          <p:nvSpPr>
            <p:cNvPr id="3" name="TextBox 2"/>
            <p:cNvSpPr txBox="1"/>
            <p:nvPr/>
          </p:nvSpPr>
          <p:spPr>
            <a:xfrm>
              <a:off x="3245950" y="3990407"/>
              <a:ext cx="1737285" cy="400110"/>
            </a:xfrm>
            <a:prstGeom prst="rect">
              <a:avLst/>
            </a:prstGeom>
            <a:solidFill>
              <a:schemeClr val="bg1"/>
            </a:solidFill>
            <a:ln w="2540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a:ea typeface="+mn-ea"/>
                  <a:cs typeface="Arial"/>
                </a:rPr>
                <a:t>AVATAR</a:t>
              </a:r>
            </a:p>
          </p:txBody>
        </p:sp>
        <p:sp>
          <p:nvSpPr>
            <p:cNvPr id="6" name="TextBox 5"/>
            <p:cNvSpPr txBox="1"/>
            <p:nvPr/>
          </p:nvSpPr>
          <p:spPr>
            <a:xfrm>
              <a:off x="3253619" y="3687081"/>
              <a:ext cx="2128762" cy="400110"/>
            </a:xfrm>
            <a:prstGeom prst="rect">
              <a:avLst/>
            </a:prstGeom>
            <a:solidFill>
              <a:schemeClr val="bg1"/>
            </a:solidFill>
            <a:ln w="2540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a:ea typeface="+mn-ea"/>
                  <a:cs typeface="Arial"/>
                </a:rPr>
                <a:t>No VRT</a:t>
              </a:r>
            </a:p>
          </p:txBody>
        </p:sp>
      </p:grpSp>
      <p:sp>
        <p:nvSpPr>
          <p:cNvPr id="8" name="TextBox 7"/>
          <p:cNvSpPr txBox="1"/>
          <p:nvPr/>
        </p:nvSpPr>
        <p:spPr>
          <a:xfrm>
            <a:off x="0" y="5605545"/>
            <a:ext cx="9144000" cy="954107"/>
          </a:xfrm>
          <a:prstGeom prst="rect">
            <a:avLst/>
          </a:prstGeom>
          <a:solidFill>
            <a:srgbClr val="CCFFCC"/>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AVATAR reduces refresh by 60%-70%, similar to multi rate refresh but with VRT tolerance</a:t>
            </a:r>
          </a:p>
        </p:txBody>
      </p:sp>
      <p:sp>
        <p:nvSpPr>
          <p:cNvPr id="9" name="TextBox 8"/>
          <p:cNvSpPr txBox="1"/>
          <p:nvPr/>
        </p:nvSpPr>
        <p:spPr>
          <a:xfrm>
            <a:off x="16933" y="3454915"/>
            <a:ext cx="9144000" cy="954107"/>
          </a:xfrm>
          <a:prstGeom prst="rect">
            <a:avLst/>
          </a:prstGeom>
          <a:solidFill>
            <a:srgbClr val="CCFFCC"/>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Retention Testing Once a Year can revert refresh saving from 60% to 70%</a:t>
            </a:r>
          </a:p>
        </p:txBody>
      </p:sp>
    </p:spTree>
    <p:extLst>
      <p:ext uri="{BB962C8B-B14F-4D97-AF65-F5344CB8AC3E}">
        <p14:creationId xmlns:p14="http://schemas.microsoft.com/office/powerpoint/2010/main" val="35161220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SPEEDUP</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6DA6C0-E8D2-8D44-A834-246A4BF6B0E5}" type="slidenum">
              <a:rPr kumimoji="0" lang="en-US" sz="1400" b="1" i="0" u="none" strike="noStrike" kern="1200" cap="none" spc="0" normalizeH="0" baseline="0" noProof="0" smtClean="0">
                <a:ln>
                  <a:noFill/>
                </a:ln>
                <a:solidFill>
                  <a:srgbClr val="9BBB59"/>
                </a:solidFill>
                <a:effectLst/>
                <a:uLnTx/>
                <a:uFillTx/>
                <a:latin typeface="Arial"/>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224</a:t>
            </a:fld>
            <a:endParaRPr kumimoji="0" lang="en-US" sz="1400" b="1" i="0" u="none" strike="noStrike" kern="1200" cap="none" spc="0" normalizeH="0" baseline="0" noProof="0">
              <a:ln>
                <a:noFill/>
              </a:ln>
              <a:solidFill>
                <a:srgbClr val="9BBB59"/>
              </a:solidFill>
              <a:effectLst/>
              <a:uLnTx/>
              <a:uFillTx/>
              <a:latin typeface="Arial"/>
              <a:ea typeface="+mn-ea"/>
              <a:cs typeface="Arial"/>
            </a:endParaRPr>
          </a:p>
        </p:txBody>
      </p:sp>
      <p:sp>
        <p:nvSpPr>
          <p:cNvPr id="15" name="TextBox 14"/>
          <p:cNvSpPr txBox="1"/>
          <p:nvPr/>
        </p:nvSpPr>
        <p:spPr>
          <a:xfrm rot="16200000">
            <a:off x="-513935" y="2994214"/>
            <a:ext cx="1523174" cy="492443"/>
          </a:xfrm>
          <a:prstGeom prst="rect">
            <a:avLst/>
          </a:prstGeom>
          <a:noFill/>
          <a:ln w="25400">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0000"/>
                </a:solidFill>
                <a:effectLst/>
                <a:uLnTx/>
                <a:uFillTx/>
                <a:latin typeface="Arial"/>
                <a:ea typeface="+mn-ea"/>
                <a:cs typeface="Arial"/>
              </a:rPr>
              <a:t>Speedup</a:t>
            </a:r>
          </a:p>
        </p:txBody>
      </p:sp>
      <p:graphicFrame>
        <p:nvGraphicFramePr>
          <p:cNvPr id="16" name="Chart 15"/>
          <p:cNvGraphicFramePr>
            <a:graphicFrameLocks/>
          </p:cNvGraphicFramePr>
          <p:nvPr>
            <p:extLst/>
          </p:nvPr>
        </p:nvGraphicFramePr>
        <p:xfrm>
          <a:off x="493874" y="1548243"/>
          <a:ext cx="8686800" cy="3797300"/>
        </p:xfrm>
        <a:graphic>
          <a:graphicData uri="http://schemas.openxmlformats.org/drawingml/2006/chart">
            <c:chart xmlns:c="http://schemas.openxmlformats.org/drawingml/2006/chart" xmlns:r="http://schemas.openxmlformats.org/officeDocument/2006/relationships" r:id="rId3"/>
          </a:graphicData>
        </a:graphic>
      </p:graphicFrame>
      <p:sp>
        <p:nvSpPr>
          <p:cNvPr id="17" name="TextBox 16"/>
          <p:cNvSpPr txBox="1"/>
          <p:nvPr/>
        </p:nvSpPr>
        <p:spPr>
          <a:xfrm>
            <a:off x="0" y="5605545"/>
            <a:ext cx="9144000" cy="954107"/>
          </a:xfrm>
          <a:prstGeom prst="rect">
            <a:avLst/>
          </a:prstGeom>
          <a:solidFill>
            <a:srgbClr val="CCFFCC"/>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AVATAR gets 2/3</a:t>
            </a:r>
            <a:r>
              <a:rPr kumimoji="0" lang="en-US" sz="2800" b="1" i="0" u="none" strike="noStrike" kern="1200" cap="none" spc="0" normalizeH="0" baseline="30000" noProof="0" dirty="0">
                <a:ln>
                  <a:noFill/>
                </a:ln>
                <a:solidFill>
                  <a:prstClr val="black"/>
                </a:solidFill>
                <a:effectLst/>
                <a:uLnTx/>
                <a:uFillTx/>
                <a:latin typeface="Calibri"/>
                <a:ea typeface="+mn-ea"/>
                <a:cs typeface="+mn-cs"/>
              </a:rPr>
              <a:t>rd</a:t>
            </a:r>
            <a:r>
              <a:rPr kumimoji="0" lang="en-US" sz="2800" b="1" i="0" u="none" strike="noStrike" kern="1200" cap="none" spc="0" normalizeH="0" baseline="0" noProof="0" dirty="0">
                <a:ln>
                  <a:noFill/>
                </a:ln>
                <a:solidFill>
                  <a:prstClr val="black"/>
                </a:solidFill>
                <a:effectLst/>
                <a:uLnTx/>
                <a:uFillTx/>
                <a:latin typeface="Calibri"/>
                <a:ea typeface="+mn-ea"/>
                <a:cs typeface="+mn-cs"/>
              </a:rPr>
              <a:t> the performance of </a:t>
            </a:r>
            <a:r>
              <a:rPr kumimoji="0" lang="en-US" sz="2800" b="1" i="0" u="none" strike="noStrike" kern="1200" cap="none" spc="0" normalizeH="0" baseline="0" noProof="0" dirty="0" err="1">
                <a:ln>
                  <a:noFill/>
                </a:ln>
                <a:solidFill>
                  <a:prstClr val="black"/>
                </a:solidFill>
                <a:effectLst/>
                <a:uLnTx/>
                <a:uFillTx/>
                <a:latin typeface="Calibri"/>
                <a:ea typeface="+mn-ea"/>
                <a:cs typeface="+mn-cs"/>
              </a:rPr>
              <a:t>NoRefresh</a:t>
            </a:r>
            <a:r>
              <a:rPr kumimoji="0" lang="en-US" sz="2800" b="1" i="0" u="none" strike="noStrike" kern="1200" cap="none" spc="0" normalizeH="0" baseline="0" noProof="0" dirty="0">
                <a:ln>
                  <a:noFill/>
                </a:ln>
                <a:solidFill>
                  <a:prstClr val="black"/>
                </a:solidFill>
                <a:effectLst/>
                <a:uLnTx/>
                <a:uFillTx/>
                <a:latin typeface="Calibri"/>
                <a:ea typeface="+mn-ea"/>
                <a:cs typeface="+mn-cs"/>
              </a:rPr>
              <a:t>. More gains at higher capacity nodes</a:t>
            </a:r>
          </a:p>
        </p:txBody>
      </p:sp>
      <p:sp>
        <p:nvSpPr>
          <p:cNvPr id="3" name="Rectangle 2"/>
          <p:cNvSpPr/>
          <p:nvPr/>
        </p:nvSpPr>
        <p:spPr>
          <a:xfrm>
            <a:off x="1180448" y="1770961"/>
            <a:ext cx="7726568" cy="3076820"/>
          </a:xfrm>
          <a:prstGeom prst="rect">
            <a:avLst/>
          </a:prstGeom>
          <a:no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Arial"/>
            </a:endParaRPr>
          </a:p>
        </p:txBody>
      </p:sp>
      <p:sp>
        <p:nvSpPr>
          <p:cNvPr id="5" name="Rounded Rectangle 4"/>
          <p:cNvSpPr/>
          <p:nvPr/>
        </p:nvSpPr>
        <p:spPr>
          <a:xfrm>
            <a:off x="1377189" y="4311126"/>
            <a:ext cx="1556045" cy="1070193"/>
          </a:xfrm>
          <a:prstGeom prst="roundRect">
            <a:avLst/>
          </a:prstGeom>
          <a:noFill/>
          <a:ln w="38100" cmpd="sng">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Arial"/>
            </a:endParaRPr>
          </a:p>
        </p:txBody>
      </p:sp>
    </p:spTree>
    <p:extLst>
      <p:ext uri="{BB962C8B-B14F-4D97-AF65-F5344CB8AC3E}">
        <p14:creationId xmlns:p14="http://schemas.microsoft.com/office/powerpoint/2010/main" val="28705833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 name="Chart 28"/>
          <p:cNvGraphicFramePr>
            <a:graphicFrameLocks/>
          </p:cNvGraphicFramePr>
          <p:nvPr>
            <p:extLst/>
          </p:nvPr>
        </p:nvGraphicFramePr>
        <p:xfrm>
          <a:off x="763236" y="1310107"/>
          <a:ext cx="8135774" cy="3789492"/>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p:cNvSpPr>
            <a:spLocks noGrp="1"/>
          </p:cNvSpPr>
          <p:nvPr>
            <p:ph type="title"/>
          </p:nvPr>
        </p:nvSpPr>
        <p:spPr/>
        <p:txBody>
          <a:bodyPr/>
          <a:lstStyle/>
          <a:p>
            <a:r>
              <a:rPr lang="en-US" dirty="0"/>
              <a:t>ENERGY DELAY PRODUCT</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6DA6C0-E8D2-8D44-A834-246A4BF6B0E5}" type="slidenum">
              <a:rPr kumimoji="0" lang="en-US" sz="1400" b="1" i="0" u="none" strike="noStrike" kern="1200" cap="none" spc="0" normalizeH="0" baseline="0" noProof="0" smtClean="0">
                <a:ln>
                  <a:noFill/>
                </a:ln>
                <a:solidFill>
                  <a:srgbClr val="9BBB59"/>
                </a:solidFill>
                <a:effectLst/>
                <a:uLnTx/>
                <a:uFillTx/>
                <a:latin typeface="Arial"/>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225</a:t>
            </a:fld>
            <a:endParaRPr kumimoji="0" lang="en-US" sz="1400" b="1" i="0" u="none" strike="noStrike" kern="1200" cap="none" spc="0" normalizeH="0" baseline="0" noProof="0">
              <a:ln>
                <a:noFill/>
              </a:ln>
              <a:solidFill>
                <a:srgbClr val="9BBB59"/>
              </a:solidFill>
              <a:effectLst/>
              <a:uLnTx/>
              <a:uFillTx/>
              <a:latin typeface="Arial"/>
              <a:ea typeface="+mn-ea"/>
              <a:cs typeface="Arial"/>
            </a:endParaRPr>
          </a:p>
        </p:txBody>
      </p:sp>
      <p:sp>
        <p:nvSpPr>
          <p:cNvPr id="26" name="TextBox 25"/>
          <p:cNvSpPr txBox="1"/>
          <p:nvPr/>
        </p:nvSpPr>
        <p:spPr>
          <a:xfrm rot="16200000">
            <a:off x="-1255277" y="2840262"/>
            <a:ext cx="3429144" cy="492443"/>
          </a:xfrm>
          <a:prstGeom prst="rect">
            <a:avLst/>
          </a:prstGeom>
          <a:noFill/>
          <a:ln w="25400">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0000"/>
                </a:solidFill>
                <a:effectLst/>
                <a:uLnTx/>
                <a:uFillTx/>
                <a:latin typeface="Arial"/>
                <a:ea typeface="+mn-ea"/>
                <a:cs typeface="Arial"/>
              </a:rPr>
              <a:t>Energy Delay Product</a:t>
            </a:r>
          </a:p>
        </p:txBody>
      </p:sp>
      <p:sp>
        <p:nvSpPr>
          <p:cNvPr id="27" name="Rectangle 26"/>
          <p:cNvSpPr/>
          <p:nvPr/>
        </p:nvSpPr>
        <p:spPr>
          <a:xfrm>
            <a:off x="1430568" y="1545641"/>
            <a:ext cx="6977482" cy="3092110"/>
          </a:xfrm>
          <a:prstGeom prst="rect">
            <a:avLst/>
          </a:prstGeom>
          <a:no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Arial"/>
            </a:endParaRPr>
          </a:p>
        </p:txBody>
      </p:sp>
      <p:sp>
        <p:nvSpPr>
          <p:cNvPr id="28" name="TextBox 27"/>
          <p:cNvSpPr txBox="1"/>
          <p:nvPr/>
        </p:nvSpPr>
        <p:spPr>
          <a:xfrm>
            <a:off x="0" y="5605545"/>
            <a:ext cx="9144000" cy="954107"/>
          </a:xfrm>
          <a:prstGeom prst="rect">
            <a:avLst/>
          </a:prstGeom>
          <a:solidFill>
            <a:srgbClr val="CCFFCC"/>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AVATAR reduces EDP,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Significant reduction at higher capacity nodes</a:t>
            </a:r>
          </a:p>
        </p:txBody>
      </p:sp>
    </p:spTree>
    <p:extLst>
      <p:ext uri="{BB962C8B-B14F-4D97-AF65-F5344CB8AC3E}">
        <p14:creationId xmlns:p14="http://schemas.microsoft.com/office/powerpoint/2010/main" val="34671069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884238"/>
          </a:xfrm>
        </p:spPr>
        <p:txBody>
          <a:bodyPr/>
          <a:lstStyle/>
          <a:p>
            <a:r>
              <a:rPr lang="en-US" sz="3400" dirty="0"/>
              <a:t>Making RAIDR Work w/ Online Profiling &amp; ECC</a:t>
            </a:r>
          </a:p>
        </p:txBody>
      </p:sp>
      <p:sp>
        <p:nvSpPr>
          <p:cNvPr id="3" name="Content Placeholder 2"/>
          <p:cNvSpPr>
            <a:spLocks noGrp="1"/>
          </p:cNvSpPr>
          <p:nvPr>
            <p:ph idx="1"/>
          </p:nvPr>
        </p:nvSpPr>
        <p:spPr>
          <a:xfrm>
            <a:off x="228600" y="940271"/>
            <a:ext cx="8610600" cy="5153025"/>
          </a:xfrm>
        </p:spPr>
        <p:txBody>
          <a:bodyPr/>
          <a:lstStyle/>
          <a:p>
            <a:r>
              <a:rPr lang="en-US" sz="2000" dirty="0" err="1"/>
              <a:t>Moinuddin</a:t>
            </a:r>
            <a:r>
              <a:rPr lang="en-US" sz="2000" dirty="0"/>
              <a:t> </a:t>
            </a:r>
            <a:r>
              <a:rPr lang="en-US" sz="2000" dirty="0" err="1"/>
              <a:t>Qureshi</a:t>
            </a:r>
            <a:r>
              <a:rPr lang="en-US" sz="2000" dirty="0"/>
              <a:t>, </a:t>
            </a:r>
            <a:r>
              <a:rPr lang="en-US" sz="2000" dirty="0" err="1"/>
              <a:t>Dae</a:t>
            </a:r>
            <a:r>
              <a:rPr lang="en-US" sz="2000" dirty="0"/>
              <a:t> Hyun Kim, Samira Khan, </a:t>
            </a:r>
            <a:r>
              <a:rPr lang="en-US" sz="2000" dirty="0" err="1"/>
              <a:t>Prashant</a:t>
            </a:r>
            <a:r>
              <a:rPr lang="en-US" sz="2000" dirty="0"/>
              <a:t> Nair, and Onur Mutlu,</a:t>
            </a:r>
            <a:br>
              <a:rPr lang="en-US" sz="2000" dirty="0"/>
            </a:br>
            <a:r>
              <a:rPr lang="en-US" sz="2000" b="1" dirty="0">
                <a:hlinkClick r:id="rId2"/>
              </a:rPr>
              <a:t>"AVATAR: A Variable-Retention-Time (VRT) Aware Refresh for DRAM Systems"</a:t>
            </a:r>
            <a:r>
              <a:rPr lang="en-US" sz="2000" dirty="0"/>
              <a:t> </a:t>
            </a:r>
            <a:br>
              <a:rPr lang="en-US" sz="2000" dirty="0"/>
            </a:br>
            <a:r>
              <a:rPr lang="en-US" sz="2000" i="1" dirty="0"/>
              <a:t>Proceedings of the </a:t>
            </a:r>
            <a:r>
              <a:rPr lang="en-US" sz="2000" i="1" dirty="0">
                <a:hlinkClick r:id="rId3"/>
              </a:rPr>
              <a:t>45th Annual IEEE/IFIP International Conference on Dependable Systems and Networks</a:t>
            </a:r>
            <a:r>
              <a:rPr lang="en-US" sz="2000" i="1" dirty="0"/>
              <a:t> (</a:t>
            </a:r>
            <a:r>
              <a:rPr lang="en-US" sz="2000" b="1" i="1" dirty="0"/>
              <a:t>DSN</a:t>
            </a:r>
            <a:r>
              <a:rPr lang="en-US" sz="2000" i="1" dirty="0"/>
              <a:t>)</a:t>
            </a:r>
            <a:r>
              <a:rPr lang="en-US" sz="2000" dirty="0"/>
              <a:t>, Rio de Janeiro, Brazil, June 2015.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226</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6"/>
          <a:stretch>
            <a:fillRect/>
          </a:stretch>
        </p:blipFill>
        <p:spPr>
          <a:xfrm>
            <a:off x="0" y="4091037"/>
            <a:ext cx="9144000" cy="1642219"/>
          </a:xfrm>
          <a:prstGeom prst="rect">
            <a:avLst/>
          </a:prstGeom>
        </p:spPr>
      </p:pic>
    </p:spTree>
    <p:extLst>
      <p:ext uri="{BB962C8B-B14F-4D97-AF65-F5344CB8AC3E}">
        <p14:creationId xmlns:p14="http://schemas.microsoft.com/office/powerpoint/2010/main" val="10592077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1" name="Title 1"/>
          <p:cNvSpPr>
            <a:spLocks noGrp="1"/>
          </p:cNvSpPr>
          <p:nvPr>
            <p:ph type="title"/>
          </p:nvPr>
        </p:nvSpPr>
        <p:spPr>
          <a:xfrm>
            <a:off x="228600" y="152400"/>
            <a:ext cx="8915400" cy="884238"/>
          </a:xfrm>
        </p:spPr>
        <p:txBody>
          <a:bodyPr/>
          <a:lstStyle/>
          <a:p>
            <a:r>
              <a:rPr lang="en-US" dirty="0">
                <a:latin typeface="Garamond" charset="0"/>
                <a:ea typeface="ＭＳ Ｐゴシック" charset="0"/>
                <a:cs typeface="ＭＳ Ｐゴシック" charset="0"/>
              </a:rPr>
              <a:t>DRAM Refresh: Summary and Conclusions</a:t>
            </a:r>
          </a:p>
        </p:txBody>
      </p:sp>
      <p:sp>
        <p:nvSpPr>
          <p:cNvPr id="3" name="Content Placeholder 2"/>
          <p:cNvSpPr>
            <a:spLocks noGrp="1"/>
          </p:cNvSpPr>
          <p:nvPr>
            <p:ph idx="1"/>
          </p:nvPr>
        </p:nvSpPr>
        <p:spPr>
          <a:xfrm>
            <a:off x="0" y="980728"/>
            <a:ext cx="9144000" cy="5153025"/>
          </a:xfrm>
        </p:spPr>
        <p:txBody>
          <a:bodyPr/>
          <a:lstStyle/>
          <a:p>
            <a:r>
              <a:rPr lang="en-US" dirty="0">
                <a:solidFill>
                  <a:srgbClr val="FF0000"/>
                </a:solidFill>
                <a:latin typeface="Tahoma" charset="0"/>
                <a:ea typeface="ＭＳ Ｐゴシック" charset="0"/>
                <a:cs typeface="ＭＳ Ｐゴシック" charset="0"/>
              </a:rPr>
              <a:t>DRAM refresh is a critical challenge </a:t>
            </a:r>
          </a:p>
          <a:p>
            <a:pPr lvl="1"/>
            <a:r>
              <a:rPr lang="en-US" sz="2000" dirty="0">
                <a:solidFill>
                  <a:srgbClr val="000000"/>
                </a:solidFill>
                <a:latin typeface="Tahoma" charset="0"/>
                <a:ea typeface="ＭＳ Ｐゴシック" charset="0"/>
                <a:cs typeface="ＭＳ Ｐゴシック" charset="0"/>
              </a:rPr>
              <a:t>in scaling DRAM technology efficiently to higher capacities</a:t>
            </a:r>
          </a:p>
          <a:p>
            <a:pPr lvl="1"/>
            <a:endParaRPr lang="en-US" sz="1000" dirty="0">
              <a:solidFill>
                <a:srgbClr val="FF0000"/>
              </a:solidFill>
              <a:latin typeface="Tahoma" charset="0"/>
              <a:ea typeface="ＭＳ Ｐゴシック" charset="0"/>
              <a:cs typeface="ＭＳ Ｐゴシック" charset="0"/>
            </a:endParaRPr>
          </a:p>
          <a:p>
            <a:r>
              <a:rPr lang="en-US" dirty="0">
                <a:solidFill>
                  <a:srgbClr val="FF0000"/>
                </a:solidFill>
                <a:latin typeface="Tahoma" charset="0"/>
                <a:ea typeface="ＭＳ Ｐゴシック" charset="0"/>
                <a:cs typeface="ＭＳ Ｐゴシック" charset="0"/>
              </a:rPr>
              <a:t>Discussed several promising solution directions</a:t>
            </a:r>
          </a:p>
          <a:p>
            <a:pPr lvl="1"/>
            <a:r>
              <a:rPr lang="en-US" sz="2000" dirty="0">
                <a:solidFill>
                  <a:srgbClr val="0000FF"/>
                </a:solidFill>
              </a:rPr>
              <a:t>Parallelize refreshes with accesses </a:t>
            </a:r>
            <a:r>
              <a:rPr lang="en-US" sz="1600" dirty="0">
                <a:solidFill>
                  <a:schemeClr val="accent2">
                    <a:lumMod val="75000"/>
                  </a:schemeClr>
                </a:solidFill>
              </a:rPr>
              <a:t>[Chang+ HPCA’14]</a:t>
            </a:r>
            <a:endParaRPr lang="en-US" dirty="0">
              <a:solidFill>
                <a:schemeClr val="accent2">
                  <a:lumMod val="75000"/>
                </a:schemeClr>
              </a:solidFill>
            </a:endParaRPr>
          </a:p>
          <a:p>
            <a:pPr lvl="1"/>
            <a:r>
              <a:rPr lang="en-US" sz="2000" dirty="0">
                <a:solidFill>
                  <a:srgbClr val="0000FF"/>
                </a:solidFill>
              </a:rPr>
              <a:t>Eliminate unnecessary refreshes </a:t>
            </a:r>
            <a:r>
              <a:rPr lang="en-US" sz="1600" dirty="0">
                <a:solidFill>
                  <a:srgbClr val="2C6123"/>
                </a:solidFill>
              </a:rPr>
              <a:t>[Liu+ ISCA’12]</a:t>
            </a:r>
            <a:endParaRPr lang="en-US" dirty="0">
              <a:solidFill>
                <a:srgbClr val="2C6123"/>
              </a:solidFill>
            </a:endParaRPr>
          </a:p>
          <a:p>
            <a:pPr lvl="1"/>
            <a:r>
              <a:rPr lang="en-US" sz="2000" dirty="0">
                <a:solidFill>
                  <a:srgbClr val="0000FF"/>
                </a:solidFill>
              </a:rPr>
              <a:t>Reduce refresh rate and </a:t>
            </a:r>
            <a:r>
              <a:rPr lang="en-US" sz="2000" dirty="0" err="1">
                <a:solidFill>
                  <a:srgbClr val="0000FF"/>
                </a:solidFill>
              </a:rPr>
              <a:t>detect+correct</a:t>
            </a:r>
            <a:r>
              <a:rPr lang="en-US" sz="2000" dirty="0">
                <a:solidFill>
                  <a:srgbClr val="0000FF"/>
                </a:solidFill>
              </a:rPr>
              <a:t> errors that occur </a:t>
            </a:r>
            <a:r>
              <a:rPr lang="en-US" sz="1600" dirty="0">
                <a:solidFill>
                  <a:srgbClr val="2C6123"/>
                </a:solidFill>
              </a:rPr>
              <a:t>[Khan+ SIGMETRICS’14]</a:t>
            </a:r>
          </a:p>
          <a:p>
            <a:endParaRPr lang="en-US" sz="1000" dirty="0">
              <a:solidFill>
                <a:schemeClr val="accent2">
                  <a:lumMod val="75000"/>
                </a:schemeClr>
              </a:solidFill>
            </a:endParaRPr>
          </a:p>
          <a:p>
            <a:r>
              <a:rPr lang="en-US" dirty="0">
                <a:solidFill>
                  <a:srgbClr val="FF0000"/>
                </a:solidFill>
              </a:rPr>
              <a:t>Examined properties of retention time behavior </a:t>
            </a:r>
            <a:r>
              <a:rPr lang="en-US" sz="1800" dirty="0">
                <a:solidFill>
                  <a:srgbClr val="2C6123"/>
                </a:solidFill>
              </a:rPr>
              <a:t>[Liu+ ISCA’13]</a:t>
            </a:r>
          </a:p>
          <a:p>
            <a:pPr lvl="1">
              <a:buClr>
                <a:srgbClr val="3B812F"/>
              </a:buClr>
            </a:pPr>
            <a:r>
              <a:rPr lang="en-US" sz="2000" dirty="0">
                <a:solidFill>
                  <a:srgbClr val="0000FF"/>
                </a:solidFill>
                <a:latin typeface="Tahoma" charset="0"/>
                <a:ea typeface="ＭＳ Ｐゴシック" charset="0"/>
                <a:cs typeface="ＭＳ Ｐゴシック" charset="0"/>
              </a:rPr>
              <a:t>Enable realistic VRT-Aware refresh techniques </a:t>
            </a:r>
            <a:r>
              <a:rPr lang="en-US" sz="1600" dirty="0">
                <a:solidFill>
                  <a:srgbClr val="2C6123"/>
                </a:solidFill>
                <a:latin typeface="Tahoma" charset="0"/>
                <a:ea typeface="ＭＳ Ｐゴシック" charset="0"/>
                <a:cs typeface="ＭＳ Ｐゴシック" charset="0"/>
              </a:rPr>
              <a:t>[</a:t>
            </a:r>
            <a:r>
              <a:rPr lang="en-US" sz="1600" dirty="0" err="1">
                <a:solidFill>
                  <a:srgbClr val="2C6123"/>
                </a:solidFill>
              </a:rPr>
              <a:t>Qureshi</a:t>
            </a:r>
            <a:r>
              <a:rPr lang="en-US" sz="1600" dirty="0">
                <a:solidFill>
                  <a:srgbClr val="2C6123"/>
                </a:solidFill>
              </a:rPr>
              <a:t>+ DSN’15]</a:t>
            </a:r>
          </a:p>
          <a:p>
            <a:pPr lvl="1">
              <a:buClr>
                <a:srgbClr val="3B812F"/>
              </a:buClr>
            </a:pPr>
            <a:endParaRPr lang="en-US" sz="1000" dirty="0">
              <a:solidFill>
                <a:srgbClr val="FF0000"/>
              </a:solidFill>
              <a:latin typeface="Tahoma" charset="0"/>
              <a:ea typeface="ＭＳ Ｐゴシック" charset="0"/>
              <a:cs typeface="ＭＳ Ｐゴシック" charset="0"/>
            </a:endParaRPr>
          </a:p>
          <a:p>
            <a:r>
              <a:rPr lang="en-US" dirty="0">
                <a:solidFill>
                  <a:srgbClr val="FF0000"/>
                </a:solidFill>
                <a:latin typeface="Tahoma" charset="0"/>
                <a:ea typeface="ＭＳ Ｐゴシック" charset="0"/>
                <a:cs typeface="ＭＳ Ｐゴシック" charset="0"/>
              </a:rPr>
              <a:t>Many avenues for overcoming DRAM refresh challenges</a:t>
            </a:r>
          </a:p>
          <a:p>
            <a:pPr lvl="1"/>
            <a:r>
              <a:rPr lang="en-US" sz="2000" dirty="0">
                <a:solidFill>
                  <a:srgbClr val="0000FF"/>
                </a:solidFill>
                <a:latin typeface="Tahoma" charset="0"/>
                <a:ea typeface="ＭＳ Ｐゴシック" charset="0"/>
                <a:cs typeface="ＭＳ Ｐゴシック" charset="0"/>
              </a:rPr>
              <a:t>Handling DPD/VRT phenomena </a:t>
            </a:r>
          </a:p>
          <a:p>
            <a:pPr lvl="1"/>
            <a:r>
              <a:rPr lang="en-US" sz="2000" dirty="0">
                <a:solidFill>
                  <a:srgbClr val="0000FF"/>
                </a:solidFill>
                <a:latin typeface="Tahoma" charset="0"/>
                <a:ea typeface="ＭＳ Ｐゴシック" charset="0"/>
                <a:cs typeface="ＭＳ Ｐゴシック" charset="0"/>
              </a:rPr>
              <a:t>Enabling online retention time profiling and error mitigation</a:t>
            </a:r>
          </a:p>
          <a:p>
            <a:pPr lvl="1"/>
            <a:r>
              <a:rPr lang="en-US" sz="2000" dirty="0">
                <a:solidFill>
                  <a:srgbClr val="0000FF"/>
                </a:solidFill>
                <a:latin typeface="Tahoma" charset="0"/>
                <a:ea typeface="ＭＳ Ｐゴシック" charset="0"/>
                <a:cs typeface="ＭＳ Ｐゴシック" charset="0"/>
              </a:rPr>
              <a:t>Exploiting application behavior</a:t>
            </a:r>
            <a:endParaRPr lang="en-US" sz="2000" dirty="0">
              <a:latin typeface="Tahoma" charset="0"/>
              <a:ea typeface="ＭＳ Ｐゴシック" charset="0"/>
              <a:cs typeface="ＭＳ Ｐゴシック" charset="0"/>
            </a:endParaRPr>
          </a:p>
          <a:p>
            <a:endParaRPr lang="en-US" sz="2200" dirty="0">
              <a:latin typeface="Tahoma" charset="0"/>
              <a:ea typeface="ＭＳ Ｐゴシック" charset="0"/>
              <a:cs typeface="ＭＳ Ｐゴシック" charset="0"/>
            </a:endParaRPr>
          </a:p>
        </p:txBody>
      </p:sp>
      <p:sp>
        <p:nvSpPr>
          <p:cNvPr id="302083"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FBED20E-E718-0749-B170-6E440F707798}"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227</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40965937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End of Backup Slides</a:t>
            </a:r>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CAD05-5F98-C240-A41D-E171A6304933}" type="slidenum">
              <a:rPr kumimoji="0" 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228</a:t>
            </a:fld>
            <a:endParaRPr kumimoji="0" 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161828020"/>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reErrors"/>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13682" y="990600"/>
            <a:ext cx="6731875" cy="4651892"/>
          </a:xfrm>
        </p:spPr>
      </p:pic>
      <p:pic>
        <p:nvPicPr>
          <p:cNvPr id="8" name="AllError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3682" y="990600"/>
            <a:ext cx="6731875" cy="4651891"/>
          </a:xfrm>
          <a:prstGeom prst="rect">
            <a:avLst/>
          </a:prstGeom>
        </p:spPr>
      </p:pic>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rPr>
              <a:pPr/>
              <a:t>23</a:t>
            </a:fld>
            <a:endParaRPr lang="en-US">
              <a:solidFill>
                <a:prstClr val="black">
                  <a:tint val="75000"/>
                </a:prstClr>
              </a:solidFill>
            </a:endParaRPr>
          </a:p>
        </p:txBody>
      </p:sp>
      <p:sp>
        <p:nvSpPr>
          <p:cNvPr id="12" name="Second"/>
          <p:cNvSpPr/>
          <p:nvPr/>
        </p:nvSpPr>
        <p:spPr>
          <a:xfrm>
            <a:off x="4832032" y="3679825"/>
            <a:ext cx="382905" cy="381001"/>
          </a:xfrm>
          <a:prstGeom prst="ellipse">
            <a:avLst/>
          </a:prstGeom>
          <a:noFill/>
          <a:ln w="19050">
            <a:solidFill>
              <a:srgbClr val="699FD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Third"/>
          <p:cNvSpPr/>
          <p:nvPr/>
        </p:nvSpPr>
        <p:spPr>
          <a:xfrm>
            <a:off x="5093970" y="1685925"/>
            <a:ext cx="382905" cy="381001"/>
          </a:xfrm>
          <a:prstGeom prst="ellipse">
            <a:avLst/>
          </a:prstGeom>
          <a:noFill/>
          <a:ln w="19050">
            <a:solidFill>
              <a:srgbClr val="F27A3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Punchline"/>
          <p:cNvSpPr txBox="1"/>
          <p:nvPr/>
        </p:nvSpPr>
        <p:spPr>
          <a:xfrm>
            <a:off x="228600" y="5718692"/>
            <a:ext cx="8686800" cy="758308"/>
          </a:xfrm>
          <a:prstGeom prst="rect">
            <a:avLst/>
          </a:prstGeom>
          <a:noFill/>
        </p:spPr>
        <p:txBody>
          <a:bodyPr wrap="square" rtlCol="0" anchor="ctr">
            <a:noAutofit/>
          </a:bodyPr>
          <a:lstStyle/>
          <a:p>
            <a:pPr algn="ctr"/>
            <a:r>
              <a:rPr lang="en-US" sz="3600" i="1" dirty="0">
                <a:solidFill>
                  <a:srgbClr val="FF0000"/>
                </a:solidFill>
                <a:latin typeface="Calibri Light"/>
              </a:rPr>
              <a:t>All modules from </a:t>
            </a:r>
            <a:r>
              <a:rPr lang="en-US" sz="3200" i="1" dirty="0">
                <a:solidFill>
                  <a:srgbClr val="FF0000"/>
                </a:solidFill>
                <a:latin typeface="Cambria Math" panose="02040503050406030204" pitchFamily="18" charset="0"/>
                <a:ea typeface="Cambria Math" panose="02040503050406030204" pitchFamily="18" charset="0"/>
              </a:rPr>
              <a:t>2012–2013 </a:t>
            </a:r>
            <a:r>
              <a:rPr lang="en-US" sz="3600" i="1" dirty="0">
                <a:solidFill>
                  <a:srgbClr val="FF0000"/>
                </a:solidFill>
                <a:latin typeface="Calibri Light"/>
              </a:rPr>
              <a:t>are vulnerable</a:t>
            </a:r>
          </a:p>
        </p:txBody>
      </p:sp>
      <p:sp>
        <p:nvSpPr>
          <p:cNvPr id="19" name="RedBox"/>
          <p:cNvSpPr/>
          <p:nvPr/>
        </p:nvSpPr>
        <p:spPr>
          <a:xfrm>
            <a:off x="5454650" y="1442720"/>
            <a:ext cx="1660525" cy="3405505"/>
          </a:xfrm>
          <a:prstGeom prst="rect">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First Appearance"/>
          <p:cNvSpPr/>
          <p:nvPr/>
        </p:nvSpPr>
        <p:spPr>
          <a:xfrm>
            <a:off x="3192780" y="2430781"/>
            <a:ext cx="2023110" cy="845819"/>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ctr">
              <a:lnSpc>
                <a:spcPct val="80000"/>
              </a:lnSpc>
            </a:pPr>
            <a:r>
              <a:rPr lang="en-US" sz="2800" i="1" dirty="0">
                <a:solidFill>
                  <a:srgbClr val="70AE46"/>
                </a:solidFill>
                <a:latin typeface="Calibri Light"/>
                <a:cs typeface="Courier New" panose="02070309020205020404" pitchFamily="49" charset="0"/>
              </a:rPr>
              <a:t>First</a:t>
            </a:r>
          </a:p>
          <a:p>
            <a:pPr algn="ctr">
              <a:lnSpc>
                <a:spcPct val="80000"/>
              </a:lnSpc>
            </a:pPr>
            <a:r>
              <a:rPr lang="en-US" sz="2800" i="1" dirty="0">
                <a:solidFill>
                  <a:srgbClr val="70AE46"/>
                </a:solidFill>
                <a:latin typeface="Calibri Light"/>
                <a:cs typeface="Courier New" panose="02070309020205020404" pitchFamily="49" charset="0"/>
              </a:rPr>
              <a:t>Appearance</a:t>
            </a:r>
          </a:p>
        </p:txBody>
      </p:sp>
      <p:sp>
        <p:nvSpPr>
          <p:cNvPr id="3" name="First"/>
          <p:cNvSpPr/>
          <p:nvPr/>
        </p:nvSpPr>
        <p:spPr>
          <a:xfrm>
            <a:off x="4016374" y="3305175"/>
            <a:ext cx="382905" cy="381001"/>
          </a:xfrm>
          <a:prstGeom prst="ellipse">
            <a:avLst/>
          </a:prstGeom>
          <a:noFill/>
          <a:ln w="19050">
            <a:solidFill>
              <a:srgbClr val="6EAE3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Title 1"/>
          <p:cNvSpPr>
            <a:spLocks noGrp="1"/>
          </p:cNvSpPr>
          <p:nvPr>
            <p:ph type="title"/>
          </p:nvPr>
        </p:nvSpPr>
        <p:spPr>
          <a:xfrm>
            <a:off x="228600" y="-14064"/>
            <a:ext cx="8610600" cy="1066800"/>
          </a:xfrm>
        </p:spPr>
        <p:txBody>
          <a:bodyPr/>
          <a:lstStyle/>
          <a:p>
            <a:r>
              <a:rPr lang="en-US" sz="4400" b="0" dirty="0">
                <a:solidFill>
                  <a:srgbClr val="1A5712"/>
                </a:solidFill>
                <a:latin typeface="Garamond" charset="0"/>
                <a:ea typeface="ＭＳ Ｐゴシック" charset="0"/>
                <a:cs typeface="ＭＳ Ｐゴシック" charset="0"/>
              </a:rPr>
              <a:t>Recent DRAM Is More Vulnerable</a:t>
            </a:r>
          </a:p>
        </p:txBody>
      </p:sp>
    </p:spTree>
    <p:extLst>
      <p:ext uri="{BB962C8B-B14F-4D97-AF65-F5344CB8AC3E}">
        <p14:creationId xmlns:p14="http://schemas.microsoft.com/office/powerpoint/2010/main" val="2117471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982278" y="990600"/>
            <a:ext cx="3761672" cy="2542032"/>
          </a:xfrm>
          <a:prstGeom prst="rect">
            <a:avLst/>
          </a:prstGeom>
          <a:noFill/>
          <a:ln>
            <a:noFill/>
          </a:ln>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8750" y="1133770"/>
            <a:ext cx="1752600" cy="1752600"/>
          </a:xfrm>
          <a:prstGeom prst="rect">
            <a:avLst/>
          </a:prstGeom>
        </p:spPr>
      </p:pic>
      <p:sp>
        <p:nvSpPr>
          <p:cNvPr id="3" name="Left-Right Arrow 2"/>
          <p:cNvSpPr/>
          <p:nvPr/>
        </p:nvSpPr>
        <p:spPr>
          <a:xfrm>
            <a:off x="3429000" y="1567009"/>
            <a:ext cx="1411106" cy="895352"/>
          </a:xfrm>
          <a:prstGeom prst="lef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Calibri Light"/>
              <a:ea typeface="+mn-ea"/>
              <a:cs typeface="+mn-cs"/>
            </a:endParaRPr>
          </a:p>
        </p:txBody>
      </p:sp>
      <p:sp>
        <p:nvSpPr>
          <p:cNvPr id="7" name="TextBox 6"/>
          <p:cNvSpPr txBox="1"/>
          <p:nvPr/>
        </p:nvSpPr>
        <p:spPr>
          <a:xfrm>
            <a:off x="1115616" y="1484784"/>
            <a:ext cx="2448272"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black">
                    <a:lumMod val="65000"/>
                    <a:lumOff val="35000"/>
                  </a:prstClr>
                </a:solidFill>
                <a:effectLst/>
                <a:uLnTx/>
                <a:uFillTx/>
                <a:latin typeface="Calibri Light"/>
                <a:ea typeface="+mn-ea"/>
                <a:cs typeface="+mn-cs"/>
              </a:rPr>
              <a:t>CPU</a:t>
            </a:r>
          </a:p>
        </p:txBody>
      </p:sp>
      <p:sp>
        <p:nvSpPr>
          <p:cNvPr id="4" name="Rectangle 3"/>
          <p:cNvSpPr/>
          <p:nvPr/>
        </p:nvSpPr>
        <p:spPr>
          <a:xfrm>
            <a:off x="4753678" y="2762545"/>
            <a:ext cx="3761672"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CPU"/>
          <p:cNvSpPr/>
          <p:nvPr/>
        </p:nvSpPr>
        <p:spPr>
          <a:xfrm>
            <a:off x="457200" y="3200400"/>
            <a:ext cx="3657600" cy="3104856"/>
          </a:xfrm>
          <a:prstGeom prst="roundRect">
            <a:avLst>
              <a:gd name="adj" fmla="val 11319"/>
            </a:avLst>
          </a:prstGeom>
          <a:solidFill>
            <a:srgbClr val="0D3533"/>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%eax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%ebx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mfence</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jmp </a:t>
            </a: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endPar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endParaRPr>
          </a:p>
        </p:txBody>
      </p:sp>
      <p:sp>
        <p:nvSpPr>
          <p:cNvPr id="35" name="Rectangle 34"/>
          <p:cNvSpPr/>
          <p:nvPr/>
        </p:nvSpPr>
        <p:spPr>
          <a:xfrm>
            <a:off x="-324544" y="6453336"/>
            <a:ext cx="7056784" cy="369332"/>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Download from: </a:t>
            </a: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6"/>
              </a:rPr>
              <a:t>https://github.com/CMU-SAFARI/rowhammer</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46" name="TextBox 45"/>
          <p:cNvSpPr txBox="1"/>
          <p:nvPr/>
        </p:nvSpPr>
        <p:spPr>
          <a:xfrm>
            <a:off x="4572000" y="1484784"/>
            <a:ext cx="4572000"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Light"/>
                <a:ea typeface="+mn-ea"/>
                <a:cs typeface="+mn-cs"/>
              </a:rPr>
              <a:t>DRAM Module</a:t>
            </a:r>
          </a:p>
        </p:txBody>
      </p:sp>
      <p:sp>
        <p:nvSpPr>
          <p:cNvPr id="56" name="Title 1"/>
          <p:cNvSpPr>
            <a:spLocks noGrp="1"/>
          </p:cNvSpPr>
          <p:nvPr>
            <p:ph type="title"/>
          </p:nvPr>
        </p:nvSpPr>
        <p:spPr>
          <a:xfrm>
            <a:off x="228600" y="44624"/>
            <a:ext cx="8915400" cy="1066800"/>
          </a:xfrm>
        </p:spPr>
        <p:txBody>
          <a:bodyPr/>
          <a:lstStyle/>
          <a:p>
            <a:r>
              <a:rPr lang="en-US" sz="4000" b="0" dirty="0">
                <a:solidFill>
                  <a:srgbClr val="1A5712"/>
                </a:solidFill>
                <a:latin typeface="Garamond"/>
                <a:cs typeface="Garamond"/>
              </a:rPr>
              <a:t>A Simple Program Can Induce Many Errors</a:t>
            </a:r>
          </a:p>
        </p:txBody>
      </p:sp>
      <p:sp>
        <p:nvSpPr>
          <p:cNvPr id="54" name="DRAM"/>
          <p:cNvSpPr/>
          <p:nvPr/>
        </p:nvSpPr>
        <p:spPr>
          <a:xfrm>
            <a:off x="5029200" y="3200400"/>
            <a:ext cx="3657599" cy="3104856"/>
          </a:xfrm>
          <a:prstGeom prst="roundRect">
            <a:avLst>
              <a:gd name="adj" fmla="val 11319"/>
            </a:avLst>
          </a:prstGeom>
          <a:solidFill>
            <a:schemeClr val="bg1">
              <a:lumMod val="85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55" name="YArrow"/>
          <p:cNvCxnSpPr>
            <a:stCxn id="57" idx="3"/>
            <a:endCxn id="61" idx="1"/>
          </p:cNvCxnSpPr>
          <p:nvPr/>
        </p:nvCxnSpPr>
        <p:spPr>
          <a:xfrm>
            <a:off x="5715000" y="5337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57" name="Y"/>
          <p:cNvSpPr/>
          <p:nvPr/>
        </p:nvSpPr>
        <p:spPr>
          <a:xfrm>
            <a:off x="5105401" y="5146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cxnSp>
        <p:nvCxnSpPr>
          <p:cNvPr id="58" name="XArrow"/>
          <p:cNvCxnSpPr>
            <a:stCxn id="59" idx="3"/>
          </p:cNvCxnSpPr>
          <p:nvPr/>
        </p:nvCxnSpPr>
        <p:spPr>
          <a:xfrm>
            <a:off x="5715000" y="4194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59" name="X"/>
          <p:cNvSpPr/>
          <p:nvPr/>
        </p:nvSpPr>
        <p:spPr>
          <a:xfrm>
            <a:off x="5105401" y="4003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sp>
        <p:nvSpPr>
          <p:cNvPr id="60" name="Row"/>
          <p:cNvSpPr/>
          <p:nvPr/>
        </p:nvSpPr>
        <p:spPr>
          <a:xfrm>
            <a:off x="6096000" y="5527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61" name="RowY"/>
          <p:cNvSpPr/>
          <p:nvPr/>
        </p:nvSpPr>
        <p:spPr>
          <a:xfrm>
            <a:off x="6096000" y="5146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endParaRPr>
          </a:p>
        </p:txBody>
      </p:sp>
      <p:sp>
        <p:nvSpPr>
          <p:cNvPr id="62" name="Row"/>
          <p:cNvSpPr/>
          <p:nvPr/>
        </p:nvSpPr>
        <p:spPr>
          <a:xfrm>
            <a:off x="6096000" y="4765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63" name="Row"/>
          <p:cNvSpPr/>
          <p:nvPr/>
        </p:nvSpPr>
        <p:spPr>
          <a:xfrm>
            <a:off x="6096000" y="4384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64" name="RowX"/>
          <p:cNvSpPr/>
          <p:nvPr/>
        </p:nvSpPr>
        <p:spPr>
          <a:xfrm>
            <a:off x="6096000" y="4003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endParaRPr>
          </a:p>
        </p:txBody>
      </p:sp>
      <p:sp>
        <p:nvSpPr>
          <p:cNvPr id="65" name="Row"/>
          <p:cNvSpPr/>
          <p:nvPr/>
        </p:nvSpPr>
        <p:spPr>
          <a:xfrm>
            <a:off x="6096000" y="3622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Tree>
    <p:extLst>
      <p:ext uri="{BB962C8B-B14F-4D97-AF65-F5344CB8AC3E}">
        <p14:creationId xmlns:p14="http://schemas.microsoft.com/office/powerpoint/2010/main" val="42039010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982278" y="990600"/>
            <a:ext cx="3761672" cy="2542032"/>
          </a:xfrm>
          <a:prstGeom prst="rect">
            <a:avLst/>
          </a:prstGeom>
          <a:noFill/>
          <a:ln>
            <a:noFill/>
          </a:ln>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8750" y="1133770"/>
            <a:ext cx="1752600" cy="1752600"/>
          </a:xfrm>
          <a:prstGeom prst="rect">
            <a:avLst/>
          </a:prstGeom>
        </p:spPr>
      </p:pic>
      <p:sp>
        <p:nvSpPr>
          <p:cNvPr id="3" name="Left-Right Arrow 2"/>
          <p:cNvSpPr/>
          <p:nvPr/>
        </p:nvSpPr>
        <p:spPr>
          <a:xfrm>
            <a:off x="3429000" y="1567009"/>
            <a:ext cx="1411106" cy="895352"/>
          </a:xfrm>
          <a:prstGeom prst="lef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Calibri Light"/>
              <a:ea typeface="+mn-ea"/>
              <a:cs typeface="+mn-cs"/>
            </a:endParaRPr>
          </a:p>
        </p:txBody>
      </p:sp>
      <p:sp>
        <p:nvSpPr>
          <p:cNvPr id="7" name="TextBox 6"/>
          <p:cNvSpPr txBox="1"/>
          <p:nvPr/>
        </p:nvSpPr>
        <p:spPr>
          <a:xfrm>
            <a:off x="1115616" y="1484784"/>
            <a:ext cx="2448272"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black">
                    <a:lumMod val="65000"/>
                    <a:lumOff val="35000"/>
                  </a:prstClr>
                </a:solidFill>
                <a:effectLst/>
                <a:uLnTx/>
                <a:uFillTx/>
                <a:latin typeface="Calibri Light"/>
                <a:ea typeface="+mn-ea"/>
                <a:cs typeface="+mn-cs"/>
              </a:rPr>
              <a:t>CPU</a:t>
            </a:r>
          </a:p>
        </p:txBody>
      </p:sp>
      <p:sp>
        <p:nvSpPr>
          <p:cNvPr id="4" name="Rectangle 3"/>
          <p:cNvSpPr/>
          <p:nvPr/>
        </p:nvSpPr>
        <p:spPr>
          <a:xfrm>
            <a:off x="4753678" y="2762545"/>
            <a:ext cx="3761672"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5" name="Rectangle 34"/>
          <p:cNvSpPr/>
          <p:nvPr/>
        </p:nvSpPr>
        <p:spPr>
          <a:xfrm>
            <a:off x="-324544" y="6453336"/>
            <a:ext cx="7056784" cy="369332"/>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Download from: </a:t>
            </a: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6"/>
              </a:rPr>
              <a:t>https://github.com/CMU-SAFARI/rowhammer</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46" name="TextBox 45"/>
          <p:cNvSpPr txBox="1"/>
          <p:nvPr/>
        </p:nvSpPr>
        <p:spPr>
          <a:xfrm>
            <a:off x="4572000" y="1484784"/>
            <a:ext cx="4572000"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Light"/>
                <a:ea typeface="+mn-ea"/>
                <a:cs typeface="+mn-cs"/>
              </a:rPr>
              <a:t>DRAM Module</a:t>
            </a:r>
          </a:p>
        </p:txBody>
      </p:sp>
      <p:sp>
        <p:nvSpPr>
          <p:cNvPr id="56" name="Title 1"/>
          <p:cNvSpPr>
            <a:spLocks noGrp="1"/>
          </p:cNvSpPr>
          <p:nvPr>
            <p:ph type="title"/>
          </p:nvPr>
        </p:nvSpPr>
        <p:spPr>
          <a:xfrm>
            <a:off x="228600" y="44624"/>
            <a:ext cx="8915400" cy="1066800"/>
          </a:xfrm>
        </p:spPr>
        <p:txBody>
          <a:bodyPr/>
          <a:lstStyle/>
          <a:p>
            <a:r>
              <a:rPr lang="en-US" sz="4000" b="0" dirty="0">
                <a:solidFill>
                  <a:srgbClr val="1A5712"/>
                </a:solidFill>
                <a:latin typeface="Garamond"/>
                <a:cs typeface="Garamond"/>
              </a:rPr>
              <a:t>A Simple Program Can Induce Many Errors</a:t>
            </a:r>
          </a:p>
        </p:txBody>
      </p:sp>
      <p:sp>
        <p:nvSpPr>
          <p:cNvPr id="54" name="DRAM"/>
          <p:cNvSpPr/>
          <p:nvPr/>
        </p:nvSpPr>
        <p:spPr>
          <a:xfrm>
            <a:off x="5029200" y="3200400"/>
            <a:ext cx="3657599" cy="3104856"/>
          </a:xfrm>
          <a:prstGeom prst="roundRect">
            <a:avLst>
              <a:gd name="adj" fmla="val 11319"/>
            </a:avLst>
          </a:prstGeom>
          <a:solidFill>
            <a:schemeClr val="bg1">
              <a:lumMod val="85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55" name="YArrow"/>
          <p:cNvCxnSpPr>
            <a:stCxn id="57" idx="3"/>
            <a:endCxn id="61" idx="1"/>
          </p:cNvCxnSpPr>
          <p:nvPr/>
        </p:nvCxnSpPr>
        <p:spPr>
          <a:xfrm>
            <a:off x="5715000" y="5337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57" name="Y"/>
          <p:cNvSpPr/>
          <p:nvPr/>
        </p:nvSpPr>
        <p:spPr>
          <a:xfrm>
            <a:off x="5105401" y="5146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cxnSp>
        <p:nvCxnSpPr>
          <p:cNvPr id="58" name="XArrow"/>
          <p:cNvCxnSpPr>
            <a:stCxn id="59" idx="3"/>
          </p:cNvCxnSpPr>
          <p:nvPr/>
        </p:nvCxnSpPr>
        <p:spPr>
          <a:xfrm>
            <a:off x="5715000" y="4194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59" name="X"/>
          <p:cNvSpPr/>
          <p:nvPr/>
        </p:nvSpPr>
        <p:spPr>
          <a:xfrm>
            <a:off x="5105401" y="4003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sp>
        <p:nvSpPr>
          <p:cNvPr id="60" name="Row"/>
          <p:cNvSpPr/>
          <p:nvPr/>
        </p:nvSpPr>
        <p:spPr>
          <a:xfrm>
            <a:off x="6096000" y="5527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61" name="RowY"/>
          <p:cNvSpPr/>
          <p:nvPr/>
        </p:nvSpPr>
        <p:spPr>
          <a:xfrm>
            <a:off x="6096000" y="5146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endParaRPr>
          </a:p>
        </p:txBody>
      </p:sp>
      <p:sp>
        <p:nvSpPr>
          <p:cNvPr id="62" name="Row"/>
          <p:cNvSpPr/>
          <p:nvPr/>
        </p:nvSpPr>
        <p:spPr>
          <a:xfrm>
            <a:off x="6096000" y="4765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63" name="Row"/>
          <p:cNvSpPr/>
          <p:nvPr/>
        </p:nvSpPr>
        <p:spPr>
          <a:xfrm>
            <a:off x="6096000" y="4384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64" name="RowX"/>
          <p:cNvSpPr/>
          <p:nvPr/>
        </p:nvSpPr>
        <p:spPr>
          <a:xfrm>
            <a:off x="6096000" y="4003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endParaRPr>
          </a:p>
        </p:txBody>
      </p:sp>
      <p:sp>
        <p:nvSpPr>
          <p:cNvPr id="65" name="Row"/>
          <p:cNvSpPr/>
          <p:nvPr/>
        </p:nvSpPr>
        <p:spPr>
          <a:xfrm>
            <a:off x="6096000" y="3622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22" name="CPU"/>
          <p:cNvSpPr/>
          <p:nvPr/>
        </p:nvSpPr>
        <p:spPr>
          <a:xfrm>
            <a:off x="419100" y="3352800"/>
            <a:ext cx="4152900" cy="3048001"/>
          </a:xfrm>
          <a:prstGeom prst="rect">
            <a:avLst/>
          </a:prstGeom>
          <a:no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00050" marR="0" lvl="0" indent="-400050" algn="l" defTabSz="914400" rtl="0" eaLnBrk="1" fontAlgn="auto" latinLnBrk="0" hangingPunct="1">
              <a:lnSpc>
                <a:spcPct val="90000"/>
              </a:lnSpc>
              <a:spcBef>
                <a:spcPts val="0"/>
              </a:spcBef>
              <a:spcAft>
                <a:spcPts val="0"/>
              </a:spcAft>
              <a:buClrTx/>
              <a:buSzTx/>
              <a:buFont typeface="+mj-lt"/>
              <a:buAutoNum type="arabicPeriod"/>
              <a:tabLst/>
              <a:defRPr/>
            </a:pPr>
            <a:r>
              <a:rPr kumimoji="0" lang="en-US" sz="3200" b="0" i="0"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Avoid </a:t>
            </a:r>
            <a:r>
              <a:rPr kumimoji="0" lang="en-US" sz="3200" b="1" i="1"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cache hits</a:t>
            </a:r>
          </a:p>
          <a:p>
            <a:pPr marL="742950" marR="0" lvl="1" indent="-285750" algn="l" defTabSz="914400" rtl="0" eaLnBrk="1" fontAlgn="auto" latinLnBrk="0" hangingPunct="1">
              <a:lnSpc>
                <a:spcPct val="90000"/>
              </a:lnSpc>
              <a:spcBef>
                <a:spcPts val="0"/>
              </a:spcBef>
              <a:spcAft>
                <a:spcPts val="0"/>
              </a:spcAft>
              <a:buClrTx/>
              <a:buSzTx/>
              <a:buFont typeface="Calibri Light" panose="020F030202020403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Flush </a:t>
            </a:r>
            <a:r>
              <a:rPr kumimoji="0" lang="en-US" sz="2800" b="1" i="0" u="none" strike="noStrike" kern="1200" cap="none" spc="0" normalizeH="0" baseline="0" noProof="0" dirty="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 from cache</a:t>
            </a:r>
          </a:p>
          <a:p>
            <a:pPr marL="400050" marR="0" lvl="0" indent="-400050" algn="l" defTabSz="914400" rtl="0" eaLnBrk="1" fontAlgn="auto" latinLnBrk="0" hangingPunct="1">
              <a:lnSpc>
                <a:spcPct val="90000"/>
              </a:lnSpc>
              <a:spcBef>
                <a:spcPts val="0"/>
              </a:spcBef>
              <a:spcAft>
                <a:spcPts val="0"/>
              </a:spcAft>
              <a:buClrTx/>
              <a:buSzTx/>
              <a:buFont typeface="+mj-lt"/>
              <a:buAutoNum type="arabicPeriod"/>
              <a:tabLst/>
              <a:defRPr/>
            </a:pPr>
            <a:endParaRPr kumimoji="0" lang="en-US" sz="3200" b="0" i="0"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endParaRPr>
          </a:p>
          <a:p>
            <a:pPr marL="400050" marR="0" lvl="0" indent="-400050" algn="l" defTabSz="914400" rtl="0" eaLnBrk="1" fontAlgn="auto" latinLnBrk="0" hangingPunct="1">
              <a:lnSpc>
                <a:spcPct val="90000"/>
              </a:lnSpc>
              <a:spcBef>
                <a:spcPts val="0"/>
              </a:spcBef>
              <a:spcAft>
                <a:spcPts val="0"/>
              </a:spcAft>
              <a:buClrTx/>
              <a:buSzTx/>
              <a:buFont typeface="+mj-lt"/>
              <a:buAutoNum type="arabicPeriod"/>
              <a:tabLst/>
              <a:defRPr/>
            </a:pPr>
            <a:r>
              <a:rPr kumimoji="0" lang="en-US" sz="3200" b="0" i="0"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Avoid </a:t>
            </a:r>
            <a:r>
              <a:rPr kumimoji="0" lang="en-US" sz="3200" b="1" i="1"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row hits</a:t>
            </a:r>
            <a:r>
              <a:rPr kumimoji="0" lang="en-US" sz="3200" b="0" i="0"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 to </a:t>
            </a:r>
            <a:r>
              <a:rPr kumimoji="0" lang="en-US" sz="3200" b="1" i="0" u="none" strike="noStrike" kern="1200" cap="none" spc="0" normalizeH="0" baseline="0" noProof="0" dirty="0">
                <a:ln>
                  <a:noFill/>
                </a:ln>
                <a:solidFill>
                  <a:srgbClr val="FF0000"/>
                </a:solidFill>
                <a:effectLst/>
                <a:uLnTx/>
                <a:uFillTx/>
                <a:latin typeface="Courier New" panose="02070309020205020404" pitchFamily="49" charset="0"/>
                <a:ea typeface="+mn-ea"/>
                <a:cs typeface="Courier New" panose="02070309020205020404" pitchFamily="49" charset="0"/>
              </a:rPr>
              <a:t>X</a:t>
            </a:r>
          </a:p>
          <a:p>
            <a:pPr marL="742950" marR="0" lvl="1" indent="-285750" algn="l" defTabSz="914400" rtl="0" eaLnBrk="1" fontAlgn="auto" latinLnBrk="0" hangingPunct="1">
              <a:lnSpc>
                <a:spcPct val="90000"/>
              </a:lnSpc>
              <a:spcBef>
                <a:spcPts val="0"/>
              </a:spcBef>
              <a:spcAft>
                <a:spcPts val="0"/>
              </a:spcAft>
              <a:buClrTx/>
              <a:buSzTx/>
              <a:buFont typeface="Calibri Light" panose="020F030202020403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Read </a:t>
            </a:r>
            <a:r>
              <a:rPr kumimoji="0" lang="en-US" sz="2800" b="1" i="0" u="none" strike="noStrike" kern="1200" cap="none" spc="0" normalizeH="0" baseline="0" noProof="0" dirty="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 in another row</a:t>
            </a:r>
          </a:p>
        </p:txBody>
      </p:sp>
    </p:spTree>
    <p:extLst>
      <p:ext uri="{BB962C8B-B14F-4D97-AF65-F5344CB8AC3E}">
        <p14:creationId xmlns:p14="http://schemas.microsoft.com/office/powerpoint/2010/main" val="3403936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982278" y="990600"/>
            <a:ext cx="3761672" cy="2542032"/>
          </a:xfrm>
          <a:prstGeom prst="rect">
            <a:avLst/>
          </a:prstGeom>
          <a:noFill/>
          <a:ln>
            <a:noFill/>
          </a:ln>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8750" y="1133770"/>
            <a:ext cx="1752600" cy="1752600"/>
          </a:xfrm>
          <a:prstGeom prst="rect">
            <a:avLst/>
          </a:prstGeom>
        </p:spPr>
      </p:pic>
      <p:sp>
        <p:nvSpPr>
          <p:cNvPr id="3" name="Left-Right Arrow 2"/>
          <p:cNvSpPr/>
          <p:nvPr/>
        </p:nvSpPr>
        <p:spPr>
          <a:xfrm>
            <a:off x="3429000" y="1567009"/>
            <a:ext cx="1411106" cy="895352"/>
          </a:xfrm>
          <a:prstGeom prst="lef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Calibri Light"/>
              <a:ea typeface="+mn-ea"/>
              <a:cs typeface="+mn-cs"/>
            </a:endParaRPr>
          </a:p>
        </p:txBody>
      </p:sp>
      <p:sp>
        <p:nvSpPr>
          <p:cNvPr id="7" name="TextBox 6"/>
          <p:cNvSpPr txBox="1"/>
          <p:nvPr/>
        </p:nvSpPr>
        <p:spPr>
          <a:xfrm>
            <a:off x="1115616" y="1484784"/>
            <a:ext cx="2448272"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black">
                    <a:lumMod val="65000"/>
                    <a:lumOff val="35000"/>
                  </a:prstClr>
                </a:solidFill>
                <a:effectLst/>
                <a:uLnTx/>
                <a:uFillTx/>
                <a:latin typeface="Calibri Light"/>
                <a:ea typeface="+mn-ea"/>
                <a:cs typeface="+mn-cs"/>
              </a:rPr>
              <a:t>CPU</a:t>
            </a:r>
          </a:p>
        </p:txBody>
      </p:sp>
      <p:sp>
        <p:nvSpPr>
          <p:cNvPr id="4" name="Rectangle 3"/>
          <p:cNvSpPr/>
          <p:nvPr/>
        </p:nvSpPr>
        <p:spPr>
          <a:xfrm>
            <a:off x="4753678" y="2762545"/>
            <a:ext cx="3761672"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CPU"/>
          <p:cNvSpPr/>
          <p:nvPr/>
        </p:nvSpPr>
        <p:spPr>
          <a:xfrm>
            <a:off x="457200" y="3200400"/>
            <a:ext cx="3657600" cy="3104856"/>
          </a:xfrm>
          <a:prstGeom prst="roundRect">
            <a:avLst>
              <a:gd name="adj" fmla="val 11319"/>
            </a:avLst>
          </a:prstGeom>
          <a:solidFill>
            <a:srgbClr val="0D3533"/>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%eax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%ebx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mfence</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jmp </a:t>
            </a: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endPar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endParaRPr>
          </a:p>
        </p:txBody>
      </p:sp>
      <p:sp>
        <p:nvSpPr>
          <p:cNvPr id="35" name="Rectangle 34"/>
          <p:cNvSpPr/>
          <p:nvPr/>
        </p:nvSpPr>
        <p:spPr>
          <a:xfrm>
            <a:off x="-324544" y="6453336"/>
            <a:ext cx="7056784" cy="369332"/>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Download from: </a:t>
            </a: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6"/>
              </a:rPr>
              <a:t>https://github.com/CMU-SAFARI/rowhammer</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46" name="TextBox 45"/>
          <p:cNvSpPr txBox="1"/>
          <p:nvPr/>
        </p:nvSpPr>
        <p:spPr>
          <a:xfrm>
            <a:off x="4572000" y="1484784"/>
            <a:ext cx="4572000"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Light"/>
                <a:ea typeface="+mn-ea"/>
                <a:cs typeface="+mn-cs"/>
              </a:rPr>
              <a:t>DRAM Module</a:t>
            </a:r>
          </a:p>
        </p:txBody>
      </p:sp>
      <p:sp>
        <p:nvSpPr>
          <p:cNvPr id="56" name="Title 1"/>
          <p:cNvSpPr>
            <a:spLocks noGrp="1"/>
          </p:cNvSpPr>
          <p:nvPr>
            <p:ph type="title"/>
          </p:nvPr>
        </p:nvSpPr>
        <p:spPr>
          <a:xfrm>
            <a:off x="228600" y="44624"/>
            <a:ext cx="8915400" cy="1066800"/>
          </a:xfrm>
        </p:spPr>
        <p:txBody>
          <a:bodyPr/>
          <a:lstStyle/>
          <a:p>
            <a:r>
              <a:rPr lang="en-US" sz="4000" b="0" dirty="0">
                <a:solidFill>
                  <a:srgbClr val="1A5712"/>
                </a:solidFill>
                <a:latin typeface="Garamond"/>
                <a:cs typeface="Garamond"/>
              </a:rPr>
              <a:t>A Simple Program Can Induce Many Errors</a:t>
            </a:r>
          </a:p>
        </p:txBody>
      </p:sp>
      <p:sp>
        <p:nvSpPr>
          <p:cNvPr id="54" name="DRAM"/>
          <p:cNvSpPr/>
          <p:nvPr/>
        </p:nvSpPr>
        <p:spPr>
          <a:xfrm>
            <a:off x="5029200" y="3200400"/>
            <a:ext cx="3657599" cy="3104856"/>
          </a:xfrm>
          <a:prstGeom prst="roundRect">
            <a:avLst>
              <a:gd name="adj" fmla="val 11319"/>
            </a:avLst>
          </a:prstGeom>
          <a:solidFill>
            <a:schemeClr val="bg1">
              <a:lumMod val="85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5" name="Row"/>
          <p:cNvSpPr/>
          <p:nvPr/>
        </p:nvSpPr>
        <p:spPr>
          <a:xfrm>
            <a:off x="6096000" y="5527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57" name="RowY"/>
          <p:cNvSpPr/>
          <p:nvPr/>
        </p:nvSpPr>
        <p:spPr>
          <a:xfrm>
            <a:off x="6096000" y="5146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rPr>
              <a:t> </a:t>
            </a:r>
          </a:p>
        </p:txBody>
      </p:sp>
      <p:sp>
        <p:nvSpPr>
          <p:cNvPr id="58" name="Row"/>
          <p:cNvSpPr/>
          <p:nvPr/>
        </p:nvSpPr>
        <p:spPr>
          <a:xfrm>
            <a:off x="6096000" y="4765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59" name="Row"/>
          <p:cNvSpPr/>
          <p:nvPr/>
        </p:nvSpPr>
        <p:spPr>
          <a:xfrm>
            <a:off x="6096000" y="4384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60" name="RowX"/>
          <p:cNvSpPr/>
          <p:nvPr/>
        </p:nvSpPr>
        <p:spPr>
          <a:xfrm>
            <a:off x="6096000" y="4003764"/>
            <a:ext cx="2133600" cy="381000"/>
          </a:xfrm>
          <a:prstGeom prst="rect">
            <a:avLst/>
          </a:prstGeom>
          <a:solidFill>
            <a:srgbClr val="FF8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rPr>
              <a:t> </a:t>
            </a:r>
          </a:p>
        </p:txBody>
      </p:sp>
      <p:sp>
        <p:nvSpPr>
          <p:cNvPr id="61" name="Row"/>
          <p:cNvSpPr/>
          <p:nvPr/>
        </p:nvSpPr>
        <p:spPr>
          <a:xfrm>
            <a:off x="6096000" y="3622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cxnSp>
        <p:nvCxnSpPr>
          <p:cNvPr id="62" name="YArrow"/>
          <p:cNvCxnSpPr>
            <a:stCxn id="63" idx="3"/>
          </p:cNvCxnSpPr>
          <p:nvPr/>
        </p:nvCxnSpPr>
        <p:spPr>
          <a:xfrm>
            <a:off x="5715000" y="5337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63" name="Y"/>
          <p:cNvSpPr/>
          <p:nvPr/>
        </p:nvSpPr>
        <p:spPr>
          <a:xfrm>
            <a:off x="5105401" y="5146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cxnSp>
        <p:nvCxnSpPr>
          <p:cNvPr id="64" name="XArrow"/>
          <p:cNvCxnSpPr>
            <a:stCxn id="65" idx="3"/>
          </p:cNvCxnSpPr>
          <p:nvPr/>
        </p:nvCxnSpPr>
        <p:spPr>
          <a:xfrm>
            <a:off x="5715000" y="4194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65" name="X"/>
          <p:cNvSpPr/>
          <p:nvPr/>
        </p:nvSpPr>
        <p:spPr>
          <a:xfrm>
            <a:off x="5105401" y="4003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spTree>
    <p:extLst>
      <p:ext uri="{BB962C8B-B14F-4D97-AF65-F5344CB8AC3E}">
        <p14:creationId xmlns:p14="http://schemas.microsoft.com/office/powerpoint/2010/main" val="34614434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982278" y="990600"/>
            <a:ext cx="3761672" cy="2542032"/>
          </a:xfrm>
          <a:prstGeom prst="rect">
            <a:avLst/>
          </a:prstGeom>
          <a:noFill/>
          <a:ln>
            <a:noFill/>
          </a:ln>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8750" y="1133770"/>
            <a:ext cx="1752600" cy="1752600"/>
          </a:xfrm>
          <a:prstGeom prst="rect">
            <a:avLst/>
          </a:prstGeom>
        </p:spPr>
      </p:pic>
      <p:sp>
        <p:nvSpPr>
          <p:cNvPr id="3" name="Left-Right Arrow 2"/>
          <p:cNvSpPr/>
          <p:nvPr/>
        </p:nvSpPr>
        <p:spPr>
          <a:xfrm>
            <a:off x="3429000" y="1567009"/>
            <a:ext cx="1411106" cy="895352"/>
          </a:xfrm>
          <a:prstGeom prst="lef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Calibri Light"/>
              <a:ea typeface="+mn-ea"/>
              <a:cs typeface="+mn-cs"/>
            </a:endParaRPr>
          </a:p>
        </p:txBody>
      </p:sp>
      <p:sp>
        <p:nvSpPr>
          <p:cNvPr id="7" name="TextBox 6"/>
          <p:cNvSpPr txBox="1"/>
          <p:nvPr/>
        </p:nvSpPr>
        <p:spPr>
          <a:xfrm>
            <a:off x="1115616" y="1484784"/>
            <a:ext cx="2448272"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black">
                    <a:lumMod val="65000"/>
                    <a:lumOff val="35000"/>
                  </a:prstClr>
                </a:solidFill>
                <a:effectLst/>
                <a:uLnTx/>
                <a:uFillTx/>
                <a:latin typeface="Calibri Light"/>
                <a:ea typeface="+mn-ea"/>
                <a:cs typeface="+mn-cs"/>
              </a:rPr>
              <a:t>CPU</a:t>
            </a:r>
          </a:p>
        </p:txBody>
      </p:sp>
      <p:sp>
        <p:nvSpPr>
          <p:cNvPr id="4" name="Rectangle 3"/>
          <p:cNvSpPr/>
          <p:nvPr/>
        </p:nvSpPr>
        <p:spPr>
          <a:xfrm>
            <a:off x="4753678" y="2762545"/>
            <a:ext cx="3761672"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CPU"/>
          <p:cNvSpPr/>
          <p:nvPr/>
        </p:nvSpPr>
        <p:spPr>
          <a:xfrm>
            <a:off x="457200" y="3200400"/>
            <a:ext cx="3657600" cy="3104856"/>
          </a:xfrm>
          <a:prstGeom prst="roundRect">
            <a:avLst>
              <a:gd name="adj" fmla="val 11319"/>
            </a:avLst>
          </a:prstGeom>
          <a:solidFill>
            <a:srgbClr val="0D3533"/>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%eax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%ebx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mfence</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jmp </a:t>
            </a: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endPar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endParaRPr>
          </a:p>
        </p:txBody>
      </p:sp>
      <p:sp>
        <p:nvSpPr>
          <p:cNvPr id="35" name="Rectangle 34"/>
          <p:cNvSpPr/>
          <p:nvPr/>
        </p:nvSpPr>
        <p:spPr>
          <a:xfrm>
            <a:off x="-324544" y="6453336"/>
            <a:ext cx="7056784" cy="369332"/>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Download from: </a:t>
            </a: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6"/>
              </a:rPr>
              <a:t>https://github.com/CMU-SAFARI/rowhammer</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46" name="TextBox 45"/>
          <p:cNvSpPr txBox="1"/>
          <p:nvPr/>
        </p:nvSpPr>
        <p:spPr>
          <a:xfrm>
            <a:off x="4572000" y="1484784"/>
            <a:ext cx="4572000"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Light"/>
                <a:ea typeface="+mn-ea"/>
                <a:cs typeface="+mn-cs"/>
              </a:rPr>
              <a:t>DRAM Module</a:t>
            </a:r>
          </a:p>
        </p:txBody>
      </p:sp>
      <p:sp>
        <p:nvSpPr>
          <p:cNvPr id="56" name="Title 1"/>
          <p:cNvSpPr>
            <a:spLocks noGrp="1"/>
          </p:cNvSpPr>
          <p:nvPr>
            <p:ph type="title"/>
          </p:nvPr>
        </p:nvSpPr>
        <p:spPr>
          <a:xfrm>
            <a:off x="228600" y="44624"/>
            <a:ext cx="8915400" cy="1066800"/>
          </a:xfrm>
        </p:spPr>
        <p:txBody>
          <a:bodyPr/>
          <a:lstStyle/>
          <a:p>
            <a:r>
              <a:rPr lang="en-US" sz="4000" b="0" dirty="0">
                <a:solidFill>
                  <a:srgbClr val="1A5712"/>
                </a:solidFill>
                <a:latin typeface="Garamond"/>
                <a:cs typeface="Garamond"/>
              </a:rPr>
              <a:t>A Simple Program Can Induce Many Errors</a:t>
            </a:r>
          </a:p>
        </p:txBody>
      </p:sp>
      <p:sp>
        <p:nvSpPr>
          <p:cNvPr id="54" name="DRAM"/>
          <p:cNvSpPr/>
          <p:nvPr/>
        </p:nvSpPr>
        <p:spPr>
          <a:xfrm>
            <a:off x="5029200" y="3200400"/>
            <a:ext cx="3657599" cy="3104856"/>
          </a:xfrm>
          <a:prstGeom prst="roundRect">
            <a:avLst>
              <a:gd name="adj" fmla="val 11319"/>
            </a:avLst>
          </a:prstGeom>
          <a:solidFill>
            <a:schemeClr val="bg1">
              <a:lumMod val="85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5" name="Row"/>
          <p:cNvSpPr/>
          <p:nvPr/>
        </p:nvSpPr>
        <p:spPr>
          <a:xfrm>
            <a:off x="6096000" y="5527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57" name="RowY"/>
          <p:cNvSpPr/>
          <p:nvPr/>
        </p:nvSpPr>
        <p:spPr>
          <a:xfrm>
            <a:off x="6096000" y="5146764"/>
            <a:ext cx="2133600" cy="381000"/>
          </a:xfrm>
          <a:prstGeom prst="rect">
            <a:avLst/>
          </a:prstGeom>
          <a:solidFill>
            <a:srgbClr val="FF8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rPr>
              <a:t> </a:t>
            </a:r>
          </a:p>
        </p:txBody>
      </p:sp>
      <p:sp>
        <p:nvSpPr>
          <p:cNvPr id="58" name="Row"/>
          <p:cNvSpPr/>
          <p:nvPr/>
        </p:nvSpPr>
        <p:spPr>
          <a:xfrm>
            <a:off x="6096000" y="4765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59" name="Row"/>
          <p:cNvSpPr/>
          <p:nvPr/>
        </p:nvSpPr>
        <p:spPr>
          <a:xfrm>
            <a:off x="6096000" y="4384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60" name="RowX"/>
          <p:cNvSpPr/>
          <p:nvPr/>
        </p:nvSpPr>
        <p:spPr>
          <a:xfrm>
            <a:off x="6096000" y="4003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rPr>
              <a:t> </a:t>
            </a:r>
          </a:p>
        </p:txBody>
      </p:sp>
      <p:sp>
        <p:nvSpPr>
          <p:cNvPr id="61" name="Row"/>
          <p:cNvSpPr/>
          <p:nvPr/>
        </p:nvSpPr>
        <p:spPr>
          <a:xfrm>
            <a:off x="6096000" y="3622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cxnSp>
        <p:nvCxnSpPr>
          <p:cNvPr id="62" name="YArrow"/>
          <p:cNvCxnSpPr>
            <a:stCxn id="63" idx="3"/>
          </p:cNvCxnSpPr>
          <p:nvPr/>
        </p:nvCxnSpPr>
        <p:spPr>
          <a:xfrm>
            <a:off x="5715000" y="5337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63" name="Y"/>
          <p:cNvSpPr/>
          <p:nvPr/>
        </p:nvSpPr>
        <p:spPr>
          <a:xfrm>
            <a:off x="5105401" y="5146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cxnSp>
        <p:nvCxnSpPr>
          <p:cNvPr id="64" name="XArrow"/>
          <p:cNvCxnSpPr>
            <a:stCxn id="65" idx="3"/>
          </p:cNvCxnSpPr>
          <p:nvPr/>
        </p:nvCxnSpPr>
        <p:spPr>
          <a:xfrm>
            <a:off x="5715000" y="4194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65" name="X"/>
          <p:cNvSpPr/>
          <p:nvPr/>
        </p:nvSpPr>
        <p:spPr>
          <a:xfrm>
            <a:off x="5105401" y="4003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spTree>
    <p:extLst>
      <p:ext uri="{BB962C8B-B14F-4D97-AF65-F5344CB8AC3E}">
        <p14:creationId xmlns:p14="http://schemas.microsoft.com/office/powerpoint/2010/main" val="36214739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982278" y="990600"/>
            <a:ext cx="3761672" cy="2542032"/>
          </a:xfrm>
          <a:prstGeom prst="rect">
            <a:avLst/>
          </a:prstGeom>
          <a:noFill/>
          <a:ln>
            <a:noFill/>
          </a:ln>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8750" y="1133770"/>
            <a:ext cx="1752600" cy="1752600"/>
          </a:xfrm>
          <a:prstGeom prst="rect">
            <a:avLst/>
          </a:prstGeom>
        </p:spPr>
      </p:pic>
      <p:sp>
        <p:nvSpPr>
          <p:cNvPr id="3" name="Left-Right Arrow 2"/>
          <p:cNvSpPr/>
          <p:nvPr/>
        </p:nvSpPr>
        <p:spPr>
          <a:xfrm>
            <a:off x="3429000" y="1567009"/>
            <a:ext cx="1411106" cy="895352"/>
          </a:xfrm>
          <a:prstGeom prst="lef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Calibri Light"/>
              <a:ea typeface="+mn-ea"/>
              <a:cs typeface="+mn-cs"/>
            </a:endParaRPr>
          </a:p>
        </p:txBody>
      </p:sp>
      <p:sp>
        <p:nvSpPr>
          <p:cNvPr id="7" name="TextBox 6"/>
          <p:cNvSpPr txBox="1"/>
          <p:nvPr/>
        </p:nvSpPr>
        <p:spPr>
          <a:xfrm>
            <a:off x="1115616" y="1484784"/>
            <a:ext cx="2448272"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black">
                    <a:lumMod val="65000"/>
                    <a:lumOff val="35000"/>
                  </a:prstClr>
                </a:solidFill>
                <a:effectLst/>
                <a:uLnTx/>
                <a:uFillTx/>
                <a:latin typeface="Calibri Light"/>
                <a:ea typeface="+mn-ea"/>
                <a:cs typeface="+mn-cs"/>
              </a:rPr>
              <a:t>CPU</a:t>
            </a:r>
          </a:p>
        </p:txBody>
      </p:sp>
      <p:sp>
        <p:nvSpPr>
          <p:cNvPr id="4" name="Rectangle 3"/>
          <p:cNvSpPr/>
          <p:nvPr/>
        </p:nvSpPr>
        <p:spPr>
          <a:xfrm>
            <a:off x="4753678" y="2762545"/>
            <a:ext cx="3761672"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DRAM"/>
          <p:cNvSpPr/>
          <p:nvPr/>
        </p:nvSpPr>
        <p:spPr>
          <a:xfrm>
            <a:off x="5029200" y="3200400"/>
            <a:ext cx="3657599" cy="3104856"/>
          </a:xfrm>
          <a:prstGeom prst="roundRect">
            <a:avLst>
              <a:gd name="adj" fmla="val 11319"/>
            </a:avLst>
          </a:prstGeom>
          <a:solidFill>
            <a:schemeClr val="bg1">
              <a:lumMod val="85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Row"/>
          <p:cNvSpPr/>
          <p:nvPr/>
        </p:nvSpPr>
        <p:spPr>
          <a:xfrm>
            <a:off x="6096000" y="5527764"/>
            <a:ext cx="2133600" cy="381000"/>
          </a:xfrm>
          <a:prstGeom prst="rect">
            <a:avLst/>
          </a:prstGeom>
          <a:solidFill>
            <a:srgbClr val="FFE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29" name="RowY"/>
          <p:cNvSpPr/>
          <p:nvPr/>
        </p:nvSpPr>
        <p:spPr>
          <a:xfrm>
            <a:off x="6096000" y="5146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rPr>
              <a:t> </a:t>
            </a:r>
          </a:p>
        </p:txBody>
      </p:sp>
      <p:sp>
        <p:nvSpPr>
          <p:cNvPr id="30" name="Row"/>
          <p:cNvSpPr/>
          <p:nvPr/>
        </p:nvSpPr>
        <p:spPr>
          <a:xfrm>
            <a:off x="6096000" y="4765764"/>
            <a:ext cx="2133600" cy="381000"/>
          </a:xfrm>
          <a:prstGeom prst="rect">
            <a:avLst/>
          </a:prstGeom>
          <a:solidFill>
            <a:srgbClr val="FFE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31" name="Row"/>
          <p:cNvSpPr/>
          <p:nvPr/>
        </p:nvSpPr>
        <p:spPr>
          <a:xfrm>
            <a:off x="6096000" y="4384764"/>
            <a:ext cx="2133600" cy="381000"/>
          </a:xfrm>
          <a:prstGeom prst="rect">
            <a:avLst/>
          </a:prstGeom>
          <a:solidFill>
            <a:srgbClr val="FFE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32" name="RowX"/>
          <p:cNvSpPr/>
          <p:nvPr/>
        </p:nvSpPr>
        <p:spPr>
          <a:xfrm>
            <a:off x="6096000" y="4003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rPr>
              <a:t> </a:t>
            </a:r>
          </a:p>
        </p:txBody>
      </p:sp>
      <p:sp>
        <p:nvSpPr>
          <p:cNvPr id="33" name="Row"/>
          <p:cNvSpPr/>
          <p:nvPr/>
        </p:nvSpPr>
        <p:spPr>
          <a:xfrm>
            <a:off x="6096000" y="3622764"/>
            <a:ext cx="2133600" cy="381000"/>
          </a:xfrm>
          <a:prstGeom prst="rect">
            <a:avLst/>
          </a:prstGeom>
          <a:solidFill>
            <a:srgbClr val="FFE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16" name="CPU"/>
          <p:cNvSpPr/>
          <p:nvPr/>
        </p:nvSpPr>
        <p:spPr>
          <a:xfrm>
            <a:off x="457200" y="3200400"/>
            <a:ext cx="3657600" cy="3104856"/>
          </a:xfrm>
          <a:prstGeom prst="roundRect">
            <a:avLst>
              <a:gd name="adj" fmla="val 11319"/>
            </a:avLst>
          </a:prstGeom>
          <a:solidFill>
            <a:srgbClr val="0D3533"/>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%eax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%ebx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mfence</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jmp </a:t>
            </a: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endPar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endParaRPr>
          </a:p>
        </p:txBody>
      </p:sp>
      <p:sp>
        <p:nvSpPr>
          <p:cNvPr id="34" name="Error"/>
          <p:cNvSpPr/>
          <p:nvPr/>
        </p:nvSpPr>
        <p:spPr>
          <a:xfrm>
            <a:off x="6600825" y="4765763"/>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6" name="Error"/>
          <p:cNvSpPr/>
          <p:nvPr/>
        </p:nvSpPr>
        <p:spPr>
          <a:xfrm>
            <a:off x="6981825" y="5527764"/>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7" name="Error"/>
          <p:cNvSpPr/>
          <p:nvPr/>
        </p:nvSpPr>
        <p:spPr>
          <a:xfrm>
            <a:off x="6600825" y="5527764"/>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8" name="Error"/>
          <p:cNvSpPr/>
          <p:nvPr/>
        </p:nvSpPr>
        <p:spPr>
          <a:xfrm>
            <a:off x="7362825" y="5527764"/>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9" name="Error"/>
          <p:cNvSpPr/>
          <p:nvPr/>
        </p:nvSpPr>
        <p:spPr>
          <a:xfrm>
            <a:off x="7743825" y="4765762"/>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0" name="Error"/>
          <p:cNvSpPr/>
          <p:nvPr/>
        </p:nvSpPr>
        <p:spPr>
          <a:xfrm>
            <a:off x="7743825" y="3622764"/>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1" name="Error"/>
          <p:cNvSpPr/>
          <p:nvPr/>
        </p:nvSpPr>
        <p:spPr>
          <a:xfrm>
            <a:off x="7362825" y="4384763"/>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2" name="Error"/>
          <p:cNvSpPr/>
          <p:nvPr/>
        </p:nvSpPr>
        <p:spPr>
          <a:xfrm>
            <a:off x="6981825" y="4384763"/>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3" name="Error"/>
          <p:cNvSpPr/>
          <p:nvPr/>
        </p:nvSpPr>
        <p:spPr>
          <a:xfrm>
            <a:off x="6981825" y="3622764"/>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4" name="Error"/>
          <p:cNvSpPr/>
          <p:nvPr/>
        </p:nvSpPr>
        <p:spPr>
          <a:xfrm>
            <a:off x="6219825" y="3622764"/>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5" name="Error"/>
          <p:cNvSpPr/>
          <p:nvPr/>
        </p:nvSpPr>
        <p:spPr>
          <a:xfrm>
            <a:off x="6219825" y="4384763"/>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7" name="Error"/>
          <p:cNvSpPr/>
          <p:nvPr/>
        </p:nvSpPr>
        <p:spPr>
          <a:xfrm>
            <a:off x="6219825" y="4765763"/>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8" name="Error"/>
          <p:cNvSpPr/>
          <p:nvPr/>
        </p:nvSpPr>
        <p:spPr>
          <a:xfrm>
            <a:off x="7362825" y="4765762"/>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50" name="YArrow"/>
          <p:cNvCxnSpPr>
            <a:stCxn id="51" idx="3"/>
          </p:cNvCxnSpPr>
          <p:nvPr/>
        </p:nvCxnSpPr>
        <p:spPr>
          <a:xfrm>
            <a:off x="5715000" y="5337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51" name="Y"/>
          <p:cNvSpPr/>
          <p:nvPr/>
        </p:nvSpPr>
        <p:spPr>
          <a:xfrm>
            <a:off x="5105401" y="5146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cxnSp>
        <p:nvCxnSpPr>
          <p:cNvPr id="52" name="XArrow"/>
          <p:cNvCxnSpPr>
            <a:stCxn id="53" idx="3"/>
          </p:cNvCxnSpPr>
          <p:nvPr/>
        </p:nvCxnSpPr>
        <p:spPr>
          <a:xfrm>
            <a:off x="5715000" y="4194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53" name="X"/>
          <p:cNvSpPr/>
          <p:nvPr/>
        </p:nvSpPr>
        <p:spPr>
          <a:xfrm>
            <a:off x="5105401" y="4003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sp>
        <p:nvSpPr>
          <p:cNvPr id="35" name="Rectangle 34"/>
          <p:cNvSpPr/>
          <p:nvPr/>
        </p:nvSpPr>
        <p:spPr>
          <a:xfrm>
            <a:off x="-324544" y="6453336"/>
            <a:ext cx="7056784" cy="369332"/>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Download from: </a:t>
            </a: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6"/>
              </a:rPr>
              <a:t>https://github.com/CMU-SAFARI/rowhammer</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46" name="TextBox 45"/>
          <p:cNvSpPr txBox="1"/>
          <p:nvPr/>
        </p:nvSpPr>
        <p:spPr>
          <a:xfrm>
            <a:off x="4572000" y="1484784"/>
            <a:ext cx="4572000"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Light"/>
                <a:ea typeface="+mn-ea"/>
                <a:cs typeface="+mn-cs"/>
              </a:rPr>
              <a:t>DRAM Module</a:t>
            </a:r>
          </a:p>
        </p:txBody>
      </p:sp>
      <p:sp>
        <p:nvSpPr>
          <p:cNvPr id="56" name="Title 1"/>
          <p:cNvSpPr>
            <a:spLocks noGrp="1"/>
          </p:cNvSpPr>
          <p:nvPr>
            <p:ph type="title"/>
          </p:nvPr>
        </p:nvSpPr>
        <p:spPr>
          <a:xfrm>
            <a:off x="228600" y="44624"/>
            <a:ext cx="8915400" cy="1066800"/>
          </a:xfrm>
        </p:spPr>
        <p:txBody>
          <a:bodyPr/>
          <a:lstStyle/>
          <a:p>
            <a:r>
              <a:rPr lang="en-US" sz="4000" b="0" dirty="0">
                <a:solidFill>
                  <a:srgbClr val="1A5712"/>
                </a:solidFill>
                <a:latin typeface="Garamond"/>
                <a:cs typeface="Garamond"/>
              </a:rPr>
              <a:t>A Simple Program Can Induce Many Errors</a:t>
            </a:r>
          </a:p>
        </p:txBody>
      </p:sp>
    </p:spTree>
    <p:extLst>
      <p:ext uri="{BB962C8B-B14F-4D97-AF65-F5344CB8AC3E}">
        <p14:creationId xmlns:p14="http://schemas.microsoft.com/office/powerpoint/2010/main" val="31897573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066800"/>
            <a:ext cx="8382000" cy="5638800"/>
          </a:xfrm>
        </p:spPr>
        <p:txBody>
          <a:bodyPr/>
          <a:lstStyle/>
          <a:p>
            <a:pPr marL="0" indent="0">
              <a:buNone/>
            </a:pPr>
            <a:endParaRPr lang="en-US" i="1" dirty="0"/>
          </a:p>
          <a:p>
            <a:pPr marL="0" indent="0">
              <a:buNone/>
            </a:pPr>
            <a:endParaRPr lang="en-US" i="1" dirty="0"/>
          </a:p>
          <a:p>
            <a:pPr marL="0" indent="0">
              <a:buNone/>
            </a:pPr>
            <a:endParaRPr lang="en-US" i="1" dirty="0"/>
          </a:p>
          <a:p>
            <a:pPr marL="0" indent="0">
              <a:buNone/>
            </a:pPr>
            <a:endParaRPr lang="en-US" i="1" dirty="0"/>
          </a:p>
          <a:p>
            <a:pPr marL="0" indent="0">
              <a:buNone/>
            </a:pPr>
            <a:endParaRPr lang="en-US" i="1" dirty="0"/>
          </a:p>
          <a:p>
            <a:pPr marL="0" indent="0">
              <a:buNone/>
            </a:pPr>
            <a:endParaRPr lang="en-US" sz="2400" i="1" dirty="0">
              <a:solidFill>
                <a:srgbClr val="FF0000"/>
              </a:solidFill>
            </a:endParaRPr>
          </a:p>
          <a:p>
            <a:endParaRPr lang="en-US" sz="3200" b="1" i="1" dirty="0">
              <a:solidFill>
                <a:srgbClr val="FF0000"/>
              </a:solidFill>
            </a:endParaRPr>
          </a:p>
          <a:p>
            <a:pPr marL="0" indent="0" algn="ctr">
              <a:buNone/>
            </a:pPr>
            <a:r>
              <a:rPr lang="en-US" sz="3200" b="1" dirty="0">
                <a:solidFill>
                  <a:srgbClr val="FF0000"/>
                </a:solidFill>
              </a:rPr>
              <a:t>A real reliability &amp; security issue </a:t>
            </a:r>
          </a:p>
        </p:txBody>
      </p:sp>
      <p:graphicFrame>
        <p:nvGraphicFramePr>
          <p:cNvPr id="4" name="Content Placeholder 4"/>
          <p:cNvGraphicFramePr>
            <a:graphicFrameLocks/>
          </p:cNvGraphicFramePr>
          <p:nvPr>
            <p:extLst/>
          </p:nvPr>
        </p:nvGraphicFramePr>
        <p:xfrm>
          <a:off x="761999" y="1143000"/>
          <a:ext cx="7620002" cy="3200400"/>
        </p:xfrm>
        <a:graphic>
          <a:graphicData uri="http://schemas.openxmlformats.org/drawingml/2006/table">
            <a:tbl>
              <a:tblPr>
                <a:tableStyleId>{9D7B26C5-4107-4FEC-AEDC-1716B250A1EF}</a:tableStyleId>
              </a:tblPr>
              <a:tblGrid>
                <a:gridCol w="3736732">
                  <a:extLst>
                    <a:ext uri="{9D8B030D-6E8A-4147-A177-3AD203B41FA5}">
                      <a16:colId xmlns:a16="http://schemas.microsoft.com/office/drawing/2014/main" val="20000"/>
                    </a:ext>
                  </a:extLst>
                </a:gridCol>
                <a:gridCol w="1597269">
                  <a:extLst>
                    <a:ext uri="{9D8B030D-6E8A-4147-A177-3AD203B41FA5}">
                      <a16:colId xmlns:a16="http://schemas.microsoft.com/office/drawing/2014/main" val="20001"/>
                    </a:ext>
                  </a:extLst>
                </a:gridCol>
                <a:gridCol w="2286001">
                  <a:extLst>
                    <a:ext uri="{9D8B030D-6E8A-4147-A177-3AD203B41FA5}">
                      <a16:colId xmlns:a16="http://schemas.microsoft.com/office/drawing/2014/main" val="20002"/>
                    </a:ext>
                  </a:extLst>
                </a:gridCol>
              </a:tblGrid>
              <a:tr h="640080">
                <a:tc>
                  <a:txBody>
                    <a:bodyPr/>
                    <a:lstStyle/>
                    <a:p>
                      <a:pPr algn="ctr"/>
                      <a:r>
                        <a:rPr lang="en-US" sz="3200" b="1" dirty="0">
                          <a:solidFill>
                            <a:schemeClr val="bg1"/>
                          </a:solidFill>
                          <a:latin typeface="+mj-lt"/>
                        </a:rPr>
                        <a:t>CPU Architecture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tc>
                  <a:txBody>
                    <a:bodyPr/>
                    <a:lstStyle/>
                    <a:p>
                      <a:pPr algn="ctr"/>
                      <a:r>
                        <a:rPr lang="en-US" sz="3200" b="1" dirty="0">
                          <a:solidFill>
                            <a:schemeClr val="bg1"/>
                          </a:solidFill>
                          <a:latin typeface="+mj-lt"/>
                          <a:cs typeface="Courier New" panose="02070309020205020404" pitchFamily="49" charset="0"/>
                        </a:rPr>
                        <a:t>Errors</a:t>
                      </a:r>
                      <a:endParaRPr lang="en-US" sz="2800" b="1" dirty="0">
                        <a:solidFill>
                          <a:schemeClr val="bg1"/>
                        </a:solidFill>
                        <a:latin typeface="Courier New" panose="02070309020205020404" pitchFamily="49" charset="0"/>
                        <a:cs typeface="Courier New" panose="02070309020205020404" pitchFamily="49"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tc>
                  <a:txBody>
                    <a:bodyPr/>
                    <a:lstStyle/>
                    <a:p>
                      <a:pPr algn="ctr"/>
                      <a:r>
                        <a:rPr lang="en-US" sz="3200" b="1">
                          <a:solidFill>
                            <a:schemeClr val="bg1"/>
                          </a:solidFill>
                          <a:latin typeface="+mj-lt"/>
                        </a:rPr>
                        <a:t>Access-Rate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extLst>
                  <a:ext uri="{0D108BD9-81ED-4DB2-BD59-A6C34878D82A}">
                    <a16:rowId xmlns:a16="http://schemas.microsoft.com/office/drawing/2014/main" val="10000"/>
                  </a:ext>
                </a:extLst>
              </a:tr>
              <a:tr h="640080">
                <a:tc>
                  <a:txBody>
                    <a:bodyPr/>
                    <a:lstStyle/>
                    <a:p>
                      <a:r>
                        <a:rPr lang="en-US" sz="2800" b="0">
                          <a:solidFill>
                            <a:schemeClr val="tx1"/>
                          </a:solidFill>
                          <a:latin typeface="+mj-lt"/>
                        </a:rPr>
                        <a:t>Intel Haswell (2013)</a:t>
                      </a:r>
                    </a:p>
                  </a:txBody>
                  <a:tcPr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b="0" dirty="0">
                          <a:solidFill>
                            <a:srgbClr val="FF0000"/>
                          </a:solidFill>
                          <a:latin typeface="Cambria" panose="02040503050406030204" pitchFamily="18" charset="0"/>
                          <a:ea typeface="Cambria Math" panose="02040503050406030204" pitchFamily="18" charset="0"/>
                          <a:cs typeface="Times New Roman" panose="02020603050405020304" pitchFamily="18" charset="0"/>
                        </a:rPr>
                        <a:t>22.9K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latin typeface="Cambria" panose="02040503050406030204" pitchFamily="18" charset="0"/>
                        </a:rPr>
                        <a:t>12.3M/sec</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640080">
                <a:tc>
                  <a:txBody>
                    <a:bodyPr/>
                    <a:lstStyle/>
                    <a:p>
                      <a:r>
                        <a:rPr lang="en-US" sz="2800" b="0">
                          <a:solidFill>
                            <a:schemeClr val="tx1"/>
                          </a:solidFill>
                          <a:latin typeface="+mj-lt"/>
                        </a:rPr>
                        <a:t>Intel Ivy</a:t>
                      </a:r>
                      <a:r>
                        <a:rPr lang="en-US" sz="2800" b="0" baseline="0">
                          <a:solidFill>
                            <a:schemeClr val="tx1"/>
                          </a:solidFill>
                          <a:latin typeface="+mj-lt"/>
                        </a:rPr>
                        <a:t> Bridge (2012)</a:t>
                      </a:r>
                      <a:endParaRPr lang="en-US" sz="2800" b="0">
                        <a:solidFill>
                          <a:schemeClr val="tx1"/>
                        </a:solidFill>
                        <a:latin typeface="+mj-lt"/>
                      </a:endParaRPr>
                    </a:p>
                  </a:txBody>
                  <a:tcPr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b="0" dirty="0">
                          <a:solidFill>
                            <a:srgbClr val="FF0000"/>
                          </a:solidFill>
                          <a:latin typeface="Cambria" panose="02040503050406030204" pitchFamily="18" charset="0"/>
                          <a:ea typeface="Cambria Math" panose="02040503050406030204" pitchFamily="18" charset="0"/>
                          <a:cs typeface="Times New Roman" panose="02020603050405020304" pitchFamily="18" charset="0"/>
                        </a:rPr>
                        <a:t>20.7K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latin typeface="Cambria" panose="02040503050406030204" pitchFamily="18" charset="0"/>
                        </a:rPr>
                        <a:t>11.7M/sec</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640080">
                <a:tc>
                  <a:txBody>
                    <a:bodyPr/>
                    <a:lstStyle/>
                    <a:p>
                      <a:r>
                        <a:rPr lang="en-US" sz="2800" b="0">
                          <a:solidFill>
                            <a:schemeClr val="tx1"/>
                          </a:solidFill>
                          <a:latin typeface="+mj-lt"/>
                        </a:rPr>
                        <a:t>Intel Sandy Bridge (2011)</a:t>
                      </a:r>
                    </a:p>
                  </a:txBody>
                  <a:tcPr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b="0" dirty="0">
                          <a:solidFill>
                            <a:srgbClr val="FF0000"/>
                          </a:solidFill>
                          <a:latin typeface="Cambria" panose="02040503050406030204" pitchFamily="18" charset="0"/>
                          <a:ea typeface="Cambria Math" panose="02040503050406030204" pitchFamily="18" charset="0"/>
                          <a:cs typeface="Times New Roman" panose="02020603050405020304" pitchFamily="18" charset="0"/>
                        </a:rPr>
                        <a:t>16.1K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latin typeface="Cambria" panose="02040503050406030204" pitchFamily="18" charset="0"/>
                        </a:rPr>
                        <a:t>11.6M/sec</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640080">
                <a:tc>
                  <a:txBody>
                    <a:bodyPr/>
                    <a:lstStyle/>
                    <a:p>
                      <a:r>
                        <a:rPr lang="en-US" sz="2800" b="0">
                          <a:solidFill>
                            <a:schemeClr val="tx1"/>
                          </a:solidFill>
                          <a:latin typeface="+mj-lt"/>
                        </a:rPr>
                        <a:t>AMD</a:t>
                      </a:r>
                      <a:r>
                        <a:rPr lang="en-US" sz="2800" b="0" baseline="0">
                          <a:solidFill>
                            <a:schemeClr val="tx1"/>
                          </a:solidFill>
                          <a:latin typeface="+mj-lt"/>
                        </a:rPr>
                        <a:t> Piledriver (2012)</a:t>
                      </a:r>
                      <a:endParaRPr lang="en-US" sz="2800" b="0">
                        <a:solidFill>
                          <a:schemeClr val="tx1"/>
                        </a:solidFill>
                        <a:latin typeface="+mj-lt"/>
                      </a:endParaRPr>
                    </a:p>
                  </a:txBody>
                  <a:tcPr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b="0" dirty="0">
                          <a:solidFill>
                            <a:srgbClr val="FF0000"/>
                          </a:solidFill>
                          <a:latin typeface="Cambria" panose="02040503050406030204" pitchFamily="18" charset="0"/>
                          <a:ea typeface="Cambria Math" panose="02040503050406030204" pitchFamily="18" charset="0"/>
                          <a:cs typeface="Times New Roman" panose="02020603050405020304" pitchFamily="18" charset="0"/>
                        </a:rPr>
                        <a:t>59</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latin typeface="Cambria" panose="02040503050406030204" pitchFamily="18" charset="0"/>
                        </a:rPr>
                        <a:t>6.1M/sec</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
        <p:nvSpPr>
          <p:cNvPr id="7" name="Rectangle 6"/>
          <p:cNvSpPr/>
          <p:nvPr/>
        </p:nvSpPr>
        <p:spPr>
          <a:xfrm>
            <a:off x="107504" y="6239053"/>
            <a:ext cx="8242270"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charset="0"/>
                <a:ea typeface="ＭＳ Ｐゴシック" charset="0"/>
                <a:cs typeface="ＭＳ Ｐゴシック" charset="0"/>
              </a:rPr>
              <a:t>Kim+, “</a:t>
            </a:r>
            <a:r>
              <a:rPr kumimoji="0" lang="en-US" sz="1800" b="0" i="0" u="none" strike="noStrike" kern="1200" cap="none" spc="0" normalizeH="0" baseline="0" noProof="0" dirty="0">
                <a:ln>
                  <a:noFill/>
                </a:ln>
                <a:solidFill>
                  <a:srgbClr val="0000FF"/>
                </a:solidFill>
                <a:effectLst/>
                <a:uLnTx/>
                <a:uFillTx/>
                <a:latin typeface="Calibri"/>
                <a:ea typeface="+mn-ea"/>
                <a:cs typeface="+mn-cs"/>
              </a:rPr>
              <a:t>Flipping Bits in Memory Without Accessing Them: An Experimental Study of DRAM Disturbance Errors</a:t>
            </a:r>
            <a:r>
              <a:rPr kumimoji="0" lang="en-US" sz="1800" b="0" i="0" u="none" strike="noStrike" kern="1200" cap="none" spc="0" normalizeH="0" baseline="0" noProof="0" dirty="0">
                <a:ln>
                  <a:noFill/>
                </a:ln>
                <a:solidFill>
                  <a:prstClr val="black"/>
                </a:solidFill>
                <a:effectLst/>
                <a:uLnTx/>
                <a:uFillTx/>
                <a:latin typeface="Tahoma" charset="0"/>
                <a:ea typeface="ＭＳ Ｐゴシック" charset="0"/>
                <a:cs typeface="ＭＳ Ｐゴシック" charset="0"/>
              </a:rPr>
              <a:t>,” ISCA 2014.</a:t>
            </a:r>
          </a:p>
        </p:txBody>
      </p:sp>
      <p:sp>
        <p:nvSpPr>
          <p:cNvPr id="8" name="Title 1"/>
          <p:cNvSpPr>
            <a:spLocks noGrp="1"/>
          </p:cNvSpPr>
          <p:nvPr>
            <p:ph type="title"/>
          </p:nvPr>
        </p:nvSpPr>
        <p:spPr>
          <a:xfrm>
            <a:off x="228600" y="-14064"/>
            <a:ext cx="8610600" cy="1066800"/>
          </a:xfrm>
        </p:spPr>
        <p:txBody>
          <a:bodyPr/>
          <a:lstStyle/>
          <a:p>
            <a:r>
              <a:rPr lang="en-US" sz="4400" b="0" dirty="0">
                <a:solidFill>
                  <a:srgbClr val="1A5712"/>
                </a:solidFill>
                <a:latin typeface="Garamond" charset="0"/>
                <a:ea typeface="ＭＳ Ｐゴシック" charset="0"/>
                <a:cs typeface="ＭＳ Ｐゴシック" charset="0"/>
              </a:rPr>
              <a:t>Observed Errors in Real Systems</a:t>
            </a:r>
          </a:p>
        </p:txBody>
      </p:sp>
    </p:spTree>
    <p:extLst>
      <p:ext uri="{BB962C8B-B14F-4D97-AF65-F5344CB8AC3E}">
        <p14:creationId xmlns:p14="http://schemas.microsoft.com/office/powerpoint/2010/main" val="3264461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latin typeface="Garamond" charset="0"/>
                <a:ea typeface="ＭＳ Ｐゴシック" charset="0"/>
                <a:cs typeface="ＭＳ Ｐゴシック" charset="0"/>
              </a:rPr>
              <a:t>Agenda</a:t>
            </a:r>
          </a:p>
        </p:txBody>
      </p:sp>
      <p:sp>
        <p:nvSpPr>
          <p:cNvPr id="19459" name="Content Placeholder 2"/>
          <p:cNvSpPr>
            <a:spLocks noGrp="1"/>
          </p:cNvSpPr>
          <p:nvPr>
            <p:ph idx="1"/>
          </p:nvPr>
        </p:nvSpPr>
        <p:spPr>
          <a:xfrm>
            <a:off x="228600" y="1196752"/>
            <a:ext cx="8610600" cy="4876800"/>
          </a:xfrm>
        </p:spPr>
        <p:txBody>
          <a:bodyPr/>
          <a:lstStyle/>
          <a:p>
            <a:pPr eaLnBrk="1" hangingPunct="1"/>
            <a:r>
              <a:rPr lang="en-US" dirty="0">
                <a:solidFill>
                  <a:srgbClr val="000000"/>
                </a:solidFill>
                <a:latin typeface="Tahoma" charset="0"/>
                <a:ea typeface="ＭＳ Ｐゴシック" charset="0"/>
                <a:cs typeface="ＭＳ Ｐゴシック" charset="0"/>
              </a:rPr>
              <a:t>Brief Introduction</a:t>
            </a:r>
          </a:p>
          <a:p>
            <a:pPr eaLnBrk="1" hangingPunct="1"/>
            <a:r>
              <a:rPr lang="en-US" dirty="0">
                <a:solidFill>
                  <a:srgbClr val="000000"/>
                </a:solidFill>
                <a:latin typeface="Tahoma" charset="0"/>
                <a:ea typeface="ＭＳ Ｐゴシック" charset="0"/>
                <a:cs typeface="ＭＳ Ｐゴシック" charset="0"/>
              </a:rPr>
              <a:t>A Motivating Example</a:t>
            </a:r>
          </a:p>
          <a:p>
            <a:pPr eaLnBrk="1" hangingPunct="1"/>
            <a:r>
              <a:rPr lang="en-US" dirty="0">
                <a:solidFill>
                  <a:srgbClr val="000000"/>
                </a:solidFill>
                <a:latin typeface="Tahoma" charset="0"/>
                <a:ea typeface="ＭＳ Ｐゴシック" charset="0"/>
                <a:cs typeface="ＭＳ Ｐゴシック" charset="0"/>
              </a:rPr>
              <a:t>Memory System Trends</a:t>
            </a:r>
          </a:p>
          <a:p>
            <a:pPr eaLnBrk="1" hangingPunct="1"/>
            <a:r>
              <a:rPr lang="en-US" dirty="0">
                <a:latin typeface="Tahoma" charset="0"/>
                <a:ea typeface="ＭＳ Ｐゴシック" charset="0"/>
                <a:cs typeface="ＭＳ Ｐゴシック" charset="0"/>
              </a:rPr>
              <a:t>What Will You Learn In This Course</a:t>
            </a:r>
          </a:p>
          <a:p>
            <a:pPr lvl="1" eaLnBrk="1" hangingPunct="1"/>
            <a:r>
              <a:rPr lang="en-US" dirty="0">
                <a:latin typeface="Tahoma" charset="0"/>
                <a:ea typeface="ＭＳ Ｐゴシック" charset="0"/>
                <a:cs typeface="ＭＳ Ｐゴシック" charset="0"/>
              </a:rPr>
              <a:t>And, how to make the best of it…</a:t>
            </a:r>
          </a:p>
          <a:p>
            <a:pPr eaLnBrk="1" hangingPunct="1"/>
            <a:r>
              <a:rPr lang="en-US" dirty="0">
                <a:latin typeface="Tahoma" charset="0"/>
                <a:ea typeface="ＭＳ Ｐゴシック" charset="0"/>
                <a:cs typeface="ＭＳ Ｐゴシック" charset="0"/>
              </a:rPr>
              <a:t>Memory Fundamentals</a:t>
            </a:r>
          </a:p>
          <a:p>
            <a:pPr eaLnBrk="1" hangingPunct="1"/>
            <a:r>
              <a:rPr lang="en-US" dirty="0">
                <a:latin typeface="Tahoma" charset="0"/>
                <a:ea typeface="ＭＳ Ｐゴシック" charset="0"/>
                <a:cs typeface="ＭＳ Ｐゴシック" charset="0"/>
              </a:rPr>
              <a:t>Key Memory Challenges and Solution Directions</a:t>
            </a:r>
          </a:p>
          <a:p>
            <a:pPr lvl="1" eaLnBrk="1" hangingPunct="1"/>
            <a:r>
              <a:rPr lang="en-US" dirty="0">
                <a:solidFill>
                  <a:srgbClr val="FF0000"/>
                </a:solidFill>
                <a:latin typeface="Tahoma" charset="0"/>
                <a:ea typeface="ＭＳ Ｐゴシック" charset="0"/>
                <a:cs typeface="ＭＳ Ｐゴシック" charset="0"/>
              </a:rPr>
              <a:t>Security, Reliability, Safety</a:t>
            </a:r>
          </a:p>
          <a:p>
            <a:pPr lvl="1" eaLnBrk="1" hangingPunct="1"/>
            <a:r>
              <a:rPr lang="en-US" dirty="0">
                <a:latin typeface="Tahoma" charset="0"/>
                <a:ea typeface="ＭＳ Ｐゴシック" charset="0"/>
                <a:cs typeface="ＭＳ Ｐゴシック" charset="0"/>
              </a:rPr>
              <a:t>Energy and Performance: Data-Centric Systems</a:t>
            </a:r>
          </a:p>
          <a:p>
            <a:pPr lvl="1" eaLnBrk="1" hangingPunct="1"/>
            <a:r>
              <a:rPr lang="en-US" dirty="0">
                <a:latin typeface="Tahoma" charset="0"/>
                <a:ea typeface="ＭＳ Ｐゴシック" charset="0"/>
                <a:cs typeface="ＭＳ Ｐゴシック" charset="0"/>
              </a:rPr>
              <a:t>Latency and Latency-Reliability Tradeoffs </a:t>
            </a:r>
          </a:p>
          <a:p>
            <a:pPr eaLnBrk="1" hangingPunct="1"/>
            <a:r>
              <a:rPr lang="en-US" dirty="0">
                <a:latin typeface="Tahoma" charset="0"/>
                <a:ea typeface="ＭＳ Ｐゴシック" charset="0"/>
                <a:cs typeface="ＭＳ Ｐゴシック" charset="0"/>
              </a:rPr>
              <a:t>Summary and Future Lookout</a:t>
            </a:r>
          </a:p>
          <a:p>
            <a:pPr lvl="1" eaLnBrk="1" hangingPunct="1"/>
            <a:endParaRPr lang="en-US" dirty="0">
              <a:latin typeface="Tahoma" charset="0"/>
              <a:ea typeface="ＭＳ Ｐゴシック" charset="0"/>
              <a:cs typeface="ＭＳ Ｐゴシック" charset="0"/>
            </a:endParaRP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A419BFC-0704-824A-8642-CF6757650AC5}" type="slidenum">
              <a:rPr lang="en-US" sz="1600">
                <a:solidFill>
                  <a:srgbClr val="000000"/>
                </a:solidFill>
                <a:latin typeface="Garamond" charset="0"/>
              </a:rPr>
              <a:pPr eaLnBrk="1" hangingPunct="1"/>
              <a:t>3</a:t>
            </a:fld>
            <a:endParaRPr lang="en-US" sz="1600">
              <a:solidFill>
                <a:srgbClr val="000000"/>
              </a:solidFill>
              <a:latin typeface="Garamond" charset="0"/>
            </a:endParaRPr>
          </a:p>
        </p:txBody>
      </p:sp>
    </p:spTree>
    <p:extLst>
      <p:ext uri="{BB962C8B-B14F-4D97-AF65-F5344CB8AC3E}">
        <p14:creationId xmlns:p14="http://schemas.microsoft.com/office/powerpoint/2010/main" val="822865674"/>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36496" cy="1066800"/>
          </a:xfrm>
        </p:spPr>
        <p:txBody>
          <a:bodyPr/>
          <a:lstStyle/>
          <a:p>
            <a:r>
              <a:rPr lang="en-US" sz="3400" dirty="0"/>
              <a:t>One Can Take Over an Otherwise-Secure System</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30</a:t>
            </a:fld>
            <a:endParaRPr lang="en-US"/>
          </a:p>
        </p:txBody>
      </p:sp>
      <p:pic>
        <p:nvPicPr>
          <p:cNvPr id="6" name="Picture 5"/>
          <p:cNvPicPr>
            <a:picLocks noChangeAspect="1"/>
          </p:cNvPicPr>
          <p:nvPr/>
        </p:nvPicPr>
        <p:blipFill>
          <a:blip r:embed="rId2"/>
          <a:stretch>
            <a:fillRect/>
          </a:stretch>
        </p:blipFill>
        <p:spPr>
          <a:xfrm>
            <a:off x="1115616" y="1844824"/>
            <a:ext cx="6540500" cy="1257300"/>
          </a:xfrm>
          <a:prstGeom prst="rect">
            <a:avLst/>
          </a:prstGeom>
        </p:spPr>
      </p:pic>
      <p:pic>
        <p:nvPicPr>
          <p:cNvPr id="7" name="Picture 6"/>
          <p:cNvPicPr>
            <a:picLocks noChangeAspect="1"/>
          </p:cNvPicPr>
          <p:nvPr/>
        </p:nvPicPr>
        <p:blipFill>
          <a:blip r:embed="rId3"/>
          <a:stretch>
            <a:fillRect/>
          </a:stretch>
        </p:blipFill>
        <p:spPr>
          <a:xfrm>
            <a:off x="0" y="3348508"/>
            <a:ext cx="9144000" cy="3433292"/>
          </a:xfrm>
          <a:prstGeom prst="rect">
            <a:avLst/>
          </a:prstGeom>
        </p:spPr>
      </p:pic>
      <p:pic>
        <p:nvPicPr>
          <p:cNvPr id="8" name="Picture 7"/>
          <p:cNvPicPr>
            <a:picLocks noChangeAspect="1"/>
          </p:cNvPicPr>
          <p:nvPr/>
        </p:nvPicPr>
        <p:blipFill>
          <a:blip r:embed="rId4"/>
          <a:stretch>
            <a:fillRect/>
          </a:stretch>
        </p:blipFill>
        <p:spPr>
          <a:xfrm>
            <a:off x="-1869" y="980728"/>
            <a:ext cx="9144000" cy="952728"/>
          </a:xfrm>
          <a:prstGeom prst="rect">
            <a:avLst/>
          </a:prstGeom>
        </p:spPr>
      </p:pic>
      <p:sp>
        <p:nvSpPr>
          <p:cNvPr id="3" name="Rectangle 2"/>
          <p:cNvSpPr/>
          <p:nvPr/>
        </p:nvSpPr>
        <p:spPr>
          <a:xfrm>
            <a:off x="4572000" y="5181600"/>
            <a:ext cx="4572000" cy="646331"/>
          </a:xfrm>
          <a:prstGeom prst="rect">
            <a:avLst/>
          </a:prstGeom>
        </p:spPr>
        <p:txBody>
          <a:bodyPr>
            <a:spAutoFit/>
          </a:bodyPr>
          <a:lstStyle/>
          <a:p>
            <a:r>
              <a:rPr lang="en-US" dirty="0">
                <a:solidFill>
                  <a:srgbClr val="0000FF"/>
                </a:solidFill>
                <a:hlinkClick r:id="rId5"/>
              </a:rPr>
              <a:t>Exploiting the DRAM rowhammer bug to gain kernel privileges </a:t>
            </a:r>
            <a:r>
              <a:rPr lang="en-US" dirty="0">
                <a:solidFill>
                  <a:srgbClr val="0000FF"/>
                </a:solidFill>
              </a:rPr>
              <a:t> (</a:t>
            </a:r>
            <a:r>
              <a:rPr lang="en-US" dirty="0" err="1">
                <a:solidFill>
                  <a:srgbClr val="0000FF"/>
                </a:solidFill>
              </a:rPr>
              <a:t>Seaborn</a:t>
            </a:r>
            <a:r>
              <a:rPr lang="en-US" dirty="0">
                <a:solidFill>
                  <a:srgbClr val="0000FF"/>
                </a:solidFill>
              </a:rPr>
              <a:t>, 2015)</a:t>
            </a:r>
          </a:p>
        </p:txBody>
      </p:sp>
      <p:sp>
        <p:nvSpPr>
          <p:cNvPr id="9" name="Rectangle 8"/>
          <p:cNvSpPr/>
          <p:nvPr/>
        </p:nvSpPr>
        <p:spPr>
          <a:xfrm>
            <a:off x="3635896" y="3212976"/>
            <a:ext cx="5493596" cy="936104"/>
          </a:xfrm>
          <a:prstGeom prst="rect">
            <a:avLst/>
          </a:prstGeom>
        </p:spPr>
        <p:txBody>
          <a:bodyPr wrap="square">
            <a:spAutoFit/>
          </a:bodyPr>
          <a:lstStyle/>
          <a:p>
            <a:pPr>
              <a:defRPr/>
            </a:pPr>
            <a:r>
              <a:rPr lang="en-US" dirty="0">
                <a:solidFill>
                  <a:srgbClr val="0000FF"/>
                </a:solidFill>
                <a:ea typeface="ＭＳ Ｐゴシック" charset="0"/>
                <a:cs typeface="ＭＳ Ｐゴシック" charset="0"/>
                <a:hlinkClick r:id="rId6"/>
              </a:rPr>
              <a:t>Flipping Bits in Memory Without Accessing Them: An Experimental Study of DRAM Disturbance Errors</a:t>
            </a:r>
            <a:r>
              <a:rPr lang="en-US" dirty="0">
                <a:solidFill>
                  <a:srgbClr val="0000FF"/>
                </a:solidFill>
                <a:ea typeface="ＭＳ Ｐゴシック" charset="0"/>
                <a:cs typeface="ＭＳ Ｐゴシック" charset="0"/>
              </a:rPr>
              <a:t> (Kim et al., ISCA 2014)</a:t>
            </a:r>
          </a:p>
        </p:txBody>
      </p:sp>
    </p:spTree>
    <p:extLst>
      <p:ext uri="{BB962C8B-B14F-4D97-AF65-F5344CB8AC3E}">
        <p14:creationId xmlns:p14="http://schemas.microsoft.com/office/powerpoint/2010/main" val="11265240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RowHammer</a:t>
            </a:r>
            <a:r>
              <a:rPr lang="en-US" dirty="0"/>
              <a:t> Security Attack Example</a:t>
            </a:r>
          </a:p>
        </p:txBody>
      </p:sp>
      <p:sp>
        <p:nvSpPr>
          <p:cNvPr id="3" name="Content Placeholder 2"/>
          <p:cNvSpPr>
            <a:spLocks noGrp="1"/>
          </p:cNvSpPr>
          <p:nvPr>
            <p:ph idx="1"/>
          </p:nvPr>
        </p:nvSpPr>
        <p:spPr>
          <a:xfrm>
            <a:off x="228600" y="908720"/>
            <a:ext cx="8915400" cy="5193723"/>
          </a:xfrm>
        </p:spPr>
        <p:txBody>
          <a:bodyPr/>
          <a:lstStyle/>
          <a:p>
            <a:r>
              <a:rPr lang="en-US" sz="2000" dirty="0">
                <a:solidFill>
                  <a:srgbClr val="FF0000"/>
                </a:solidFill>
              </a:rPr>
              <a:t>“</a:t>
            </a:r>
            <a:r>
              <a:rPr lang="en-US" sz="2000" dirty="0" err="1">
                <a:solidFill>
                  <a:srgbClr val="FF0000"/>
                </a:solidFill>
              </a:rPr>
              <a:t>Rowhammer</a:t>
            </a:r>
            <a:r>
              <a:rPr lang="en-US" sz="2000" dirty="0">
                <a:solidFill>
                  <a:srgbClr val="FF0000"/>
                </a:solidFill>
              </a:rPr>
              <a:t>” is a problem with some recent DRAM devices in which repeatedly accessing a row of memory can cause bit flips in adjacent rows </a:t>
            </a:r>
            <a:r>
              <a:rPr lang="en-US" sz="2000" dirty="0"/>
              <a:t>(Kim et al., ISCA 2014). </a:t>
            </a:r>
          </a:p>
          <a:p>
            <a:pPr lvl="1"/>
            <a:r>
              <a:rPr lang="en-US" sz="1800" dirty="0">
                <a:solidFill>
                  <a:srgbClr val="0000FF"/>
                </a:solidFill>
                <a:ea typeface="ＭＳ Ｐゴシック" charset="0"/>
                <a:cs typeface="ＭＳ Ｐゴシック" charset="0"/>
                <a:hlinkClick r:id="rId2"/>
              </a:rPr>
              <a:t>Flipping Bits in Memory Without Accessing Them: An Experimental Study of DRAM Disturbance Errors</a:t>
            </a:r>
            <a:r>
              <a:rPr lang="en-US" sz="1800" dirty="0">
                <a:solidFill>
                  <a:srgbClr val="0000FF"/>
                </a:solidFill>
                <a:ea typeface="ＭＳ Ｐゴシック" charset="0"/>
                <a:cs typeface="ＭＳ Ｐゴシック" charset="0"/>
              </a:rPr>
              <a:t> (Kim et al., ISCA 2014)</a:t>
            </a:r>
          </a:p>
          <a:p>
            <a:pPr lvl="1"/>
            <a:endParaRPr lang="en-US" sz="1400" dirty="0"/>
          </a:p>
          <a:p>
            <a:r>
              <a:rPr lang="en-US" sz="2000" dirty="0"/>
              <a:t>We tested a selection of laptops and found that a subset of them exhibited the problem. </a:t>
            </a:r>
          </a:p>
          <a:p>
            <a:r>
              <a:rPr lang="en-US" sz="2000" dirty="0"/>
              <a:t>We built two working privilege escalation exploits that use this effect. </a:t>
            </a:r>
          </a:p>
          <a:p>
            <a:pPr lvl="1"/>
            <a:r>
              <a:rPr lang="en-US" sz="1800" dirty="0">
                <a:solidFill>
                  <a:srgbClr val="0000FF"/>
                </a:solidFill>
                <a:hlinkClick r:id="rId3"/>
              </a:rPr>
              <a:t>Exploiting the DRAM rowhammer bug to gain kernel privileges </a:t>
            </a:r>
            <a:r>
              <a:rPr lang="en-US" sz="1800" dirty="0">
                <a:solidFill>
                  <a:srgbClr val="0000FF"/>
                </a:solidFill>
              </a:rPr>
              <a:t> </a:t>
            </a:r>
            <a:r>
              <a:rPr lang="en-US" sz="1600" dirty="0">
                <a:solidFill>
                  <a:srgbClr val="0000FF"/>
                </a:solidFill>
              </a:rPr>
              <a:t>(</a:t>
            </a:r>
            <a:r>
              <a:rPr lang="en-US" sz="1600" dirty="0" err="1">
                <a:solidFill>
                  <a:srgbClr val="0000FF"/>
                </a:solidFill>
              </a:rPr>
              <a:t>Seaborn</a:t>
            </a:r>
            <a:r>
              <a:rPr lang="en-US" sz="1600" dirty="0">
                <a:solidFill>
                  <a:srgbClr val="0000FF"/>
                </a:solidFill>
              </a:rPr>
              <a:t>+, 2015)</a:t>
            </a:r>
          </a:p>
          <a:p>
            <a:pPr lvl="1"/>
            <a:endParaRPr lang="en-US" sz="1400" dirty="0"/>
          </a:p>
          <a:p>
            <a:r>
              <a:rPr lang="en-US" sz="2000" dirty="0"/>
              <a:t>One exploit uses </a:t>
            </a:r>
            <a:r>
              <a:rPr lang="en-US" sz="2000" dirty="0" err="1"/>
              <a:t>rowhammer</a:t>
            </a:r>
            <a:r>
              <a:rPr lang="en-US" sz="2000" dirty="0"/>
              <a:t>-induced bit flips to gain kernel privileges on x86-64 Linux when run as an unprivileged </a:t>
            </a:r>
            <a:r>
              <a:rPr lang="en-US" sz="2000" dirty="0" err="1"/>
              <a:t>userland</a:t>
            </a:r>
            <a:r>
              <a:rPr lang="en-US" sz="2000" dirty="0"/>
              <a:t> process. </a:t>
            </a:r>
          </a:p>
          <a:p>
            <a:r>
              <a:rPr lang="en-US" sz="2000" dirty="0">
                <a:solidFill>
                  <a:srgbClr val="FF0000"/>
                </a:solidFill>
              </a:rPr>
              <a:t>When run on a machine vulnerable to the </a:t>
            </a:r>
            <a:r>
              <a:rPr lang="en-US" sz="2000" dirty="0" err="1">
                <a:solidFill>
                  <a:srgbClr val="FF0000"/>
                </a:solidFill>
              </a:rPr>
              <a:t>rowhammer</a:t>
            </a:r>
            <a:r>
              <a:rPr lang="en-US" sz="2000" dirty="0">
                <a:solidFill>
                  <a:srgbClr val="FF0000"/>
                </a:solidFill>
              </a:rPr>
              <a:t> problem, the process was able to induce bit flips in page table entries (PTEs). </a:t>
            </a:r>
          </a:p>
          <a:p>
            <a:r>
              <a:rPr lang="en-US" sz="2000" dirty="0">
                <a:solidFill>
                  <a:srgbClr val="0000FF"/>
                </a:solidFill>
              </a:rPr>
              <a:t>It was able to use this to gain write access to its own page table, and hence gain read-write access to all of physical memory.</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
        <p:nvSpPr>
          <p:cNvPr id="5" name="Rectangle 4"/>
          <p:cNvSpPr/>
          <p:nvPr/>
        </p:nvSpPr>
        <p:spPr>
          <a:xfrm>
            <a:off x="107504" y="6545534"/>
            <a:ext cx="8496944" cy="61555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mn-ea"/>
                <a:cs typeface="+mn-cs"/>
                <a:hlinkClick r:id="rId3"/>
              </a:rPr>
              <a:t>Exploiting the DRAM rowhammer bug to gain kernel privileges </a:t>
            </a:r>
            <a:r>
              <a:rPr kumimoji="0" lang="en-US" sz="1600" b="0" i="0" u="none" strike="noStrike" kern="1200" cap="none" spc="0" normalizeH="0" baseline="0" noProof="0" dirty="0">
                <a:ln>
                  <a:noFill/>
                </a:ln>
                <a:solidFill>
                  <a:srgbClr val="0000FF"/>
                </a:solidFill>
                <a:effectLst/>
                <a:uLnTx/>
                <a:uFillTx/>
                <a:latin typeface="Tahoma"/>
                <a:ea typeface="+mn-ea"/>
                <a:cs typeface="+mn-cs"/>
              </a:rPr>
              <a:t> (</a:t>
            </a:r>
            <a:r>
              <a:rPr kumimoji="0" lang="en-US" sz="1600" b="0" i="0" u="none" strike="noStrike" kern="1200" cap="none" spc="0" normalizeH="0" baseline="0" noProof="0" dirty="0" err="1">
                <a:ln>
                  <a:noFill/>
                </a:ln>
                <a:solidFill>
                  <a:srgbClr val="0000FF"/>
                </a:solidFill>
                <a:effectLst/>
                <a:uLnTx/>
                <a:uFillTx/>
                <a:latin typeface="Tahoma"/>
                <a:ea typeface="+mn-ea"/>
                <a:cs typeface="+mn-cs"/>
              </a:rPr>
              <a:t>Seaborn</a:t>
            </a:r>
            <a:r>
              <a:rPr kumimoji="0" lang="en-US" sz="1600" b="0" i="0" u="none" strike="noStrike" kern="1200" cap="none" spc="0" normalizeH="0" baseline="0" noProof="0" dirty="0">
                <a:ln>
                  <a:noFill/>
                </a:ln>
                <a:solidFill>
                  <a:srgbClr val="0000FF"/>
                </a:solidFill>
                <a:effectLst/>
                <a:uLnTx/>
                <a:uFillTx/>
                <a:latin typeface="Tahoma"/>
                <a:ea typeface="+mn-ea"/>
                <a:cs typeface="+mn-cs"/>
              </a:rPr>
              <a:t> &amp; </a:t>
            </a:r>
            <a:r>
              <a:rPr kumimoji="0" lang="en-US" sz="1600" b="0" i="0" u="none" strike="noStrike" kern="1200" cap="none" spc="0" normalizeH="0" baseline="0" noProof="0" dirty="0" err="1">
                <a:ln>
                  <a:noFill/>
                </a:ln>
                <a:solidFill>
                  <a:srgbClr val="0000FF"/>
                </a:solidFill>
                <a:effectLst/>
                <a:uLnTx/>
                <a:uFillTx/>
                <a:latin typeface="Tahoma"/>
                <a:ea typeface="+mn-ea"/>
                <a:cs typeface="+mn-cs"/>
              </a:rPr>
              <a:t>Dullien</a:t>
            </a:r>
            <a:r>
              <a:rPr kumimoji="0" lang="en-US" sz="1600" b="0" i="0" u="none" strike="noStrike" kern="1200" cap="none" spc="0" normalizeH="0" baseline="0" noProof="0" dirty="0">
                <a:ln>
                  <a:noFill/>
                </a:ln>
                <a:solidFill>
                  <a:srgbClr val="0000FF"/>
                </a:solidFill>
                <a:effectLst/>
                <a:uLnTx/>
                <a:uFillTx/>
                <a:latin typeface="Tahoma"/>
                <a:ea typeface="+mn-ea"/>
                <a:cs typeface="+mn-cs"/>
              </a:rPr>
              <a:t>, 2015)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FF"/>
              </a:solidFill>
              <a:effectLst/>
              <a:uLnTx/>
              <a:uFillTx/>
              <a:latin typeface="Tahoma"/>
              <a:ea typeface="+mn-ea"/>
              <a:cs typeface="+mn-cs"/>
            </a:endParaRPr>
          </a:p>
        </p:txBody>
      </p:sp>
    </p:spTree>
    <p:extLst>
      <p:ext uri="{BB962C8B-B14F-4D97-AF65-F5344CB8AC3E}">
        <p14:creationId xmlns:p14="http://schemas.microsoft.com/office/powerpoint/2010/main" val="7397587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Security Implications</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pPr/>
              <a:t>32</a:t>
            </a:fld>
            <a:endParaRPr lang="en-US" altLang="en-US"/>
          </a:p>
        </p:txBody>
      </p:sp>
      <p:pic>
        <p:nvPicPr>
          <p:cNvPr id="5" name="Picture 4"/>
          <p:cNvPicPr>
            <a:picLocks noChangeAspect="1"/>
          </p:cNvPicPr>
          <p:nvPr/>
        </p:nvPicPr>
        <p:blipFill>
          <a:blip r:embed="rId3"/>
          <a:stretch>
            <a:fillRect/>
          </a:stretch>
        </p:blipFill>
        <p:spPr>
          <a:xfrm>
            <a:off x="0" y="1083202"/>
            <a:ext cx="9144000" cy="5658166"/>
          </a:xfrm>
          <a:prstGeom prst="rect">
            <a:avLst/>
          </a:prstGeom>
        </p:spPr>
      </p:pic>
      <p:pic>
        <p:nvPicPr>
          <p:cNvPr id="3" name="Picture 2"/>
          <p:cNvPicPr>
            <a:picLocks noChangeAspect="1"/>
          </p:cNvPicPr>
          <p:nvPr/>
        </p:nvPicPr>
        <p:blipFill>
          <a:blip r:embed="rId4"/>
          <a:stretch>
            <a:fillRect/>
          </a:stretch>
        </p:blipFill>
        <p:spPr>
          <a:xfrm>
            <a:off x="36512" y="908720"/>
            <a:ext cx="9144000" cy="6057900"/>
          </a:xfrm>
          <a:prstGeom prst="rect">
            <a:avLst/>
          </a:prstGeom>
        </p:spPr>
      </p:pic>
    </p:spTree>
    <p:extLst>
      <p:ext uri="{BB962C8B-B14F-4D97-AF65-F5344CB8AC3E}">
        <p14:creationId xmlns:p14="http://schemas.microsoft.com/office/powerpoint/2010/main" val="12744310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Security Implications</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pPr/>
              <a:t>33</a:t>
            </a:fld>
            <a:endParaRPr lang="en-US" altLang="en-US"/>
          </a:p>
        </p:txBody>
      </p:sp>
      <p:pic>
        <p:nvPicPr>
          <p:cNvPr id="5" name="Picture 4"/>
          <p:cNvPicPr>
            <a:picLocks noChangeAspect="1"/>
          </p:cNvPicPr>
          <p:nvPr/>
        </p:nvPicPr>
        <p:blipFill>
          <a:blip r:embed="rId3"/>
          <a:stretch>
            <a:fillRect/>
          </a:stretch>
        </p:blipFill>
        <p:spPr>
          <a:xfrm>
            <a:off x="0" y="1083202"/>
            <a:ext cx="9144000" cy="5658166"/>
          </a:xfrm>
          <a:prstGeom prst="rect">
            <a:avLst/>
          </a:prstGeom>
        </p:spPr>
      </p:pic>
      <p:pic>
        <p:nvPicPr>
          <p:cNvPr id="3" name="Picture 2"/>
          <p:cNvPicPr>
            <a:picLocks noChangeAspect="1"/>
          </p:cNvPicPr>
          <p:nvPr/>
        </p:nvPicPr>
        <p:blipFill>
          <a:blip r:embed="rId4"/>
          <a:stretch>
            <a:fillRect/>
          </a:stretch>
        </p:blipFill>
        <p:spPr>
          <a:xfrm>
            <a:off x="36512" y="908720"/>
            <a:ext cx="9144000" cy="6057900"/>
          </a:xfrm>
          <a:prstGeom prst="rect">
            <a:avLst/>
          </a:prstGeom>
        </p:spPr>
      </p:pic>
      <p:pic>
        <p:nvPicPr>
          <p:cNvPr id="6" name="Picture 5"/>
          <p:cNvPicPr>
            <a:picLocks noChangeAspect="1"/>
          </p:cNvPicPr>
          <p:nvPr/>
        </p:nvPicPr>
        <p:blipFill>
          <a:blip r:embed="rId5"/>
          <a:stretch>
            <a:fillRect/>
          </a:stretch>
        </p:blipFill>
        <p:spPr>
          <a:xfrm>
            <a:off x="683568" y="5157192"/>
            <a:ext cx="7810500" cy="1625600"/>
          </a:xfrm>
          <a:prstGeom prst="rect">
            <a:avLst/>
          </a:prstGeom>
        </p:spPr>
      </p:pic>
    </p:spTree>
    <p:extLst>
      <p:ext uri="{BB962C8B-B14F-4D97-AF65-F5344CB8AC3E}">
        <p14:creationId xmlns:p14="http://schemas.microsoft.com/office/powerpoint/2010/main" val="28469800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Title 1"/>
          <p:cNvSpPr>
            <a:spLocks noGrp="1"/>
          </p:cNvSpPr>
          <p:nvPr>
            <p:ph type="title"/>
          </p:nvPr>
        </p:nvSpPr>
        <p:spPr/>
        <p:txBody>
          <a:bodyPr/>
          <a:lstStyle/>
          <a:p>
            <a:r>
              <a:rPr lang="en-US" dirty="0">
                <a:latin typeface="Garamond" charset="0"/>
              </a:rPr>
              <a:t>Selected Readings on </a:t>
            </a:r>
            <a:r>
              <a:rPr lang="en-US" dirty="0" err="1">
                <a:latin typeface="Garamond" charset="0"/>
              </a:rPr>
              <a:t>RowHammer</a:t>
            </a:r>
            <a:r>
              <a:rPr lang="en-US" dirty="0">
                <a:latin typeface="Garamond" charset="0"/>
              </a:rPr>
              <a:t> (I)</a:t>
            </a:r>
          </a:p>
        </p:txBody>
      </p:sp>
      <p:sp>
        <p:nvSpPr>
          <p:cNvPr id="3" name="Content Placeholder 2"/>
          <p:cNvSpPr>
            <a:spLocks noGrp="1"/>
          </p:cNvSpPr>
          <p:nvPr>
            <p:ph idx="1"/>
          </p:nvPr>
        </p:nvSpPr>
        <p:spPr>
          <a:xfrm>
            <a:off x="107504" y="980728"/>
            <a:ext cx="9036496" cy="5051425"/>
          </a:xfrm>
        </p:spPr>
        <p:txBody>
          <a:bodyPr/>
          <a:lstStyle/>
          <a:p>
            <a:pPr>
              <a:buFont typeface="Wingdings" pitchFamily="2" charset="2"/>
              <a:buChar char="n"/>
              <a:defRPr/>
            </a:pPr>
            <a:r>
              <a:rPr lang="en-US" sz="2000" dirty="0">
                <a:solidFill>
                  <a:srgbClr val="0000FF"/>
                </a:solidFill>
              </a:rPr>
              <a:t>Our first detailed study: </a:t>
            </a:r>
            <a:r>
              <a:rPr lang="en-US" sz="2000" dirty="0" err="1">
                <a:solidFill>
                  <a:srgbClr val="0000FF"/>
                </a:solidFill>
              </a:rPr>
              <a:t>Rowhammer</a:t>
            </a:r>
            <a:r>
              <a:rPr lang="en-US" sz="2000" dirty="0">
                <a:solidFill>
                  <a:srgbClr val="0000FF"/>
                </a:solidFill>
              </a:rPr>
              <a:t> analysis and solutions </a:t>
            </a:r>
            <a:r>
              <a:rPr lang="en-US" sz="2000" dirty="0">
                <a:solidFill>
                  <a:srgbClr val="000000"/>
                </a:solidFill>
              </a:rPr>
              <a:t>(June 2014)</a:t>
            </a:r>
          </a:p>
          <a:p>
            <a:pPr lvl="1">
              <a:buFont typeface="Wingdings" pitchFamily="2" charset="2"/>
              <a:buChar char="n"/>
              <a:defRPr/>
            </a:pPr>
            <a:r>
              <a:rPr lang="en-US" sz="1800" dirty="0"/>
              <a:t>Yoongu Kim, Ross Daly, </a:t>
            </a:r>
            <a:r>
              <a:rPr lang="en-US" sz="1800" dirty="0" err="1"/>
              <a:t>Jeremie</a:t>
            </a:r>
            <a:r>
              <a:rPr lang="en-US" sz="1800" dirty="0"/>
              <a:t> Kim, Chris Fallin, </a:t>
            </a:r>
            <a:r>
              <a:rPr lang="en-US" sz="1800" dirty="0" err="1"/>
              <a:t>Ji</a:t>
            </a:r>
            <a:r>
              <a:rPr lang="en-US" sz="1800" dirty="0"/>
              <a:t> </a:t>
            </a:r>
            <a:r>
              <a:rPr lang="en-US" sz="1800" dirty="0" err="1"/>
              <a:t>Hye</a:t>
            </a:r>
            <a:r>
              <a:rPr lang="en-US" sz="1800" dirty="0"/>
              <a:t> Lee, Donghyuk Lee, Chris Wilkerson, </a:t>
            </a:r>
            <a:r>
              <a:rPr lang="en-US" sz="1800" dirty="0" err="1"/>
              <a:t>Konrad</a:t>
            </a:r>
            <a:r>
              <a:rPr lang="en-US" sz="1800" dirty="0"/>
              <a:t> Lai, and Onur Mutlu,</a:t>
            </a:r>
            <a:br>
              <a:rPr lang="en-US" sz="1800" dirty="0"/>
            </a:br>
            <a:r>
              <a:rPr lang="en-US" sz="1800" b="1" dirty="0">
                <a:hlinkClick r:id="rId2"/>
              </a:rPr>
              <a:t>"Flipping Bits in Memory Without Accessing Them: An Experimental Study of DRAM Disturbance Errors"</a:t>
            </a:r>
            <a:br>
              <a:rPr lang="en-US" sz="1800" dirty="0"/>
            </a:br>
            <a:r>
              <a:rPr lang="en-US" sz="1800" i="1" dirty="0"/>
              <a:t>Proceedings of the </a:t>
            </a:r>
            <a:r>
              <a:rPr lang="en-US" sz="1800" i="1" dirty="0">
                <a:hlinkClick r:id="rId3"/>
              </a:rPr>
              <a:t>41st International Symposium on Computer Architecture</a:t>
            </a:r>
            <a:r>
              <a:rPr lang="en-US" sz="1800" i="1" dirty="0"/>
              <a:t> (</a:t>
            </a:r>
            <a:r>
              <a:rPr lang="en-US" sz="1800" b="1" i="1" dirty="0"/>
              <a:t>ISCA</a:t>
            </a:r>
            <a:r>
              <a:rPr lang="en-US" sz="1800" i="1" dirty="0"/>
              <a:t>)</a:t>
            </a:r>
            <a:r>
              <a:rPr lang="en-US" sz="1800" dirty="0"/>
              <a:t>, Minneapolis, MN, June 2014. [</a:t>
            </a:r>
            <a:r>
              <a:rPr lang="en-US" sz="1800" dirty="0">
                <a:hlinkClick r:id="rId4"/>
              </a:rPr>
              <a:t>Slides (pptx)</a:t>
            </a:r>
            <a:r>
              <a:rPr lang="en-US" sz="1800" dirty="0"/>
              <a:t> </a:t>
            </a:r>
            <a:r>
              <a:rPr lang="en-US" sz="1800" dirty="0">
                <a:hlinkClick r:id="rId5"/>
              </a:rPr>
              <a:t>(pdf)</a:t>
            </a:r>
            <a:r>
              <a:rPr lang="en-US" sz="1800" dirty="0"/>
              <a:t>] [</a:t>
            </a:r>
            <a:r>
              <a:rPr lang="en-US" sz="1800" dirty="0">
                <a:hlinkClick r:id="rId6"/>
              </a:rPr>
              <a:t>Lightning Session Slides (pptx)</a:t>
            </a:r>
            <a:r>
              <a:rPr lang="en-US" sz="1800" dirty="0"/>
              <a:t> </a:t>
            </a:r>
            <a:r>
              <a:rPr lang="en-US" sz="1800" dirty="0">
                <a:hlinkClick r:id="rId7"/>
              </a:rPr>
              <a:t>(pdf)</a:t>
            </a:r>
            <a:r>
              <a:rPr lang="en-US" sz="1800" dirty="0"/>
              <a:t>] [</a:t>
            </a:r>
            <a:r>
              <a:rPr lang="en-US" sz="1800" dirty="0">
                <a:hlinkClick r:id="rId8"/>
              </a:rPr>
              <a:t>Source Code and Data</a:t>
            </a:r>
            <a:r>
              <a:rPr lang="en-US" sz="1800" dirty="0"/>
              <a:t>] </a:t>
            </a:r>
          </a:p>
          <a:p>
            <a:pPr marL="0" indent="0">
              <a:buFont typeface="Wingdings" pitchFamily="2" charset="2"/>
              <a:buNone/>
              <a:defRPr/>
            </a:pPr>
            <a:endParaRPr lang="en-US" sz="300" dirty="0">
              <a:ea typeface="+mn-ea"/>
              <a:cs typeface="+mn-cs"/>
              <a:hlinkClick r:id="rId8"/>
            </a:endParaRPr>
          </a:p>
          <a:p>
            <a:pPr>
              <a:buFont typeface="Wingdings" pitchFamily="2" charset="2"/>
              <a:buChar char="n"/>
              <a:defRPr/>
            </a:pPr>
            <a:endParaRPr lang="en-US" sz="2000" dirty="0">
              <a:ea typeface="+mn-ea"/>
              <a:cs typeface="+mn-cs"/>
            </a:endParaRPr>
          </a:p>
          <a:p>
            <a:pPr>
              <a:buFont typeface="Wingdings" pitchFamily="2" charset="2"/>
              <a:buChar char="n"/>
              <a:defRPr/>
            </a:pPr>
            <a:r>
              <a:rPr lang="en-US" sz="2000" dirty="0">
                <a:solidFill>
                  <a:srgbClr val="0000FF"/>
                </a:solidFill>
                <a:ea typeface="+mn-ea"/>
                <a:cs typeface="+mn-cs"/>
              </a:rPr>
              <a:t>Our Source Code to Induce Errors in Modern DRAM Chips </a:t>
            </a:r>
            <a:r>
              <a:rPr lang="en-US" sz="2000" dirty="0">
                <a:solidFill>
                  <a:srgbClr val="000000"/>
                </a:solidFill>
                <a:ea typeface="+mn-ea"/>
                <a:cs typeface="+mn-cs"/>
              </a:rPr>
              <a:t>(June 2014)</a:t>
            </a:r>
          </a:p>
          <a:p>
            <a:pPr lvl="1">
              <a:buFont typeface="Wingdings" pitchFamily="2" charset="2"/>
              <a:buChar char="n"/>
              <a:defRPr/>
            </a:pPr>
            <a:r>
              <a:rPr lang="en-US" sz="1800" dirty="0">
                <a:hlinkClick r:id="rId8"/>
              </a:rPr>
              <a:t>https://github.com/CMU-SAFARI/rowhammer</a:t>
            </a:r>
            <a:endParaRPr lang="en-US" sz="1800" dirty="0"/>
          </a:p>
          <a:p>
            <a:pPr>
              <a:buFont typeface="Wingdings" pitchFamily="2" charset="2"/>
              <a:buChar char="n"/>
              <a:defRPr/>
            </a:pPr>
            <a:endParaRPr lang="en-US" sz="1000" dirty="0">
              <a:ea typeface="+mn-ea"/>
              <a:cs typeface="+mn-cs"/>
            </a:endParaRPr>
          </a:p>
          <a:p>
            <a:pPr>
              <a:buFont typeface="Wingdings" pitchFamily="2" charset="2"/>
              <a:buChar char="n"/>
              <a:defRPr/>
            </a:pPr>
            <a:endParaRPr lang="en-US" sz="1000" dirty="0">
              <a:ea typeface="+mn-ea"/>
              <a:cs typeface="+mn-cs"/>
            </a:endParaRPr>
          </a:p>
          <a:p>
            <a:pPr>
              <a:buFont typeface="Wingdings" pitchFamily="2" charset="2"/>
              <a:buChar char="n"/>
              <a:defRPr/>
            </a:pPr>
            <a:r>
              <a:rPr lang="en-US" sz="2000" dirty="0">
                <a:solidFill>
                  <a:srgbClr val="0000FF"/>
                </a:solidFill>
                <a:ea typeface="+mn-ea"/>
                <a:cs typeface="+mn-cs"/>
              </a:rPr>
              <a:t>Google Project Zero’s Attack to Take Over a System </a:t>
            </a:r>
            <a:r>
              <a:rPr lang="en-US" sz="2000" dirty="0">
                <a:ea typeface="+mn-ea"/>
                <a:cs typeface="+mn-cs"/>
              </a:rPr>
              <a:t>(March 2015)</a:t>
            </a:r>
          </a:p>
          <a:p>
            <a:pPr lvl="1">
              <a:buFont typeface="Wingdings" pitchFamily="2" charset="2"/>
              <a:buChar char="n"/>
              <a:defRPr/>
            </a:pPr>
            <a:r>
              <a:rPr lang="en-US" sz="1700" dirty="0">
                <a:solidFill>
                  <a:srgbClr val="0000FF"/>
                </a:solidFill>
                <a:hlinkClick r:id="rId9"/>
              </a:rPr>
              <a:t>Exploiting the DRAM rowhammer bug to gain kernel privileges </a:t>
            </a:r>
            <a:r>
              <a:rPr lang="en-US" sz="1700" dirty="0">
                <a:solidFill>
                  <a:srgbClr val="0000FF"/>
                </a:solidFill>
              </a:rPr>
              <a:t> </a:t>
            </a:r>
            <a:r>
              <a:rPr lang="en-US" sz="1700" dirty="0"/>
              <a:t>(</a:t>
            </a:r>
            <a:r>
              <a:rPr lang="en-US" sz="1700" dirty="0" err="1"/>
              <a:t>Seaborn</a:t>
            </a:r>
            <a:r>
              <a:rPr lang="en-US" sz="1700" dirty="0"/>
              <a:t>+, 2015)</a:t>
            </a:r>
          </a:p>
          <a:p>
            <a:pPr lvl="1">
              <a:buFont typeface="Wingdings" pitchFamily="2" charset="2"/>
              <a:buChar char="n"/>
              <a:defRPr/>
            </a:pPr>
            <a:r>
              <a:rPr lang="en-US" sz="1800" dirty="0">
                <a:ea typeface="+mn-ea"/>
                <a:cs typeface="+mn-cs"/>
                <a:hlinkClick r:id="rId10"/>
              </a:rPr>
              <a:t>https://github.com/google/rowhammer-test</a:t>
            </a:r>
            <a:r>
              <a:rPr lang="en-US" sz="1800" dirty="0">
                <a:ea typeface="+mn-ea"/>
                <a:cs typeface="+mn-cs"/>
              </a:rPr>
              <a:t> </a:t>
            </a:r>
          </a:p>
          <a:p>
            <a:pPr lvl="1">
              <a:buFont typeface="Wingdings" pitchFamily="2" charset="2"/>
              <a:buChar char="n"/>
              <a:defRPr/>
            </a:pPr>
            <a:r>
              <a:rPr lang="en-US" sz="1800" b="1" dirty="0">
                <a:ea typeface="+mn-ea"/>
                <a:cs typeface="+mn-cs"/>
              </a:rPr>
              <a:t>Double-sided </a:t>
            </a:r>
            <a:r>
              <a:rPr lang="en-US" sz="1800" b="1" dirty="0" err="1">
                <a:ea typeface="+mn-ea"/>
                <a:cs typeface="+mn-cs"/>
              </a:rPr>
              <a:t>Rowhammer</a:t>
            </a:r>
            <a:endParaRPr lang="en-US" sz="1800" b="1" dirty="0">
              <a:ea typeface="+mn-ea"/>
              <a:cs typeface="+mn-cs"/>
            </a:endParaRPr>
          </a:p>
          <a:p>
            <a:pPr lvl="1">
              <a:buFont typeface="Wingdings" pitchFamily="2" charset="2"/>
              <a:buChar char="n"/>
              <a:defRPr/>
            </a:pPr>
            <a:endParaRPr lang="en-US" sz="1000" dirty="0">
              <a:ea typeface="+mn-ea"/>
              <a:cs typeface="+mn-cs"/>
            </a:endParaRPr>
          </a:p>
        </p:txBody>
      </p:sp>
      <p:sp>
        <p:nvSpPr>
          <p:cNvPr id="248835"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E4CA1AC-9B89-0F47-9BBA-E71BD7C79945}"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425282942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0" end="1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Garamond" charset="0"/>
              </a:rPr>
              <a:t>Selected Readings on </a:t>
            </a:r>
            <a:r>
              <a:rPr lang="en-US" dirty="0" err="1">
                <a:latin typeface="Garamond" charset="0"/>
              </a:rPr>
              <a:t>RowHammer</a:t>
            </a:r>
            <a:r>
              <a:rPr lang="en-US" dirty="0">
                <a:latin typeface="Garamond" charset="0"/>
              </a:rPr>
              <a:t> (II)</a:t>
            </a:r>
            <a:endParaRPr lang="en-US" dirty="0"/>
          </a:p>
        </p:txBody>
      </p:sp>
      <p:sp>
        <p:nvSpPr>
          <p:cNvPr id="3" name="Content Placeholder 2"/>
          <p:cNvSpPr>
            <a:spLocks noGrp="1"/>
          </p:cNvSpPr>
          <p:nvPr>
            <p:ph idx="1"/>
          </p:nvPr>
        </p:nvSpPr>
        <p:spPr/>
        <p:txBody>
          <a:bodyPr/>
          <a:lstStyle/>
          <a:p>
            <a:pPr>
              <a:buFont typeface="Wingdings" pitchFamily="2" charset="2"/>
              <a:buChar char="n"/>
              <a:defRPr/>
            </a:pPr>
            <a:r>
              <a:rPr lang="en-US" sz="2000" dirty="0">
                <a:solidFill>
                  <a:srgbClr val="0000FF"/>
                </a:solidFill>
              </a:rPr>
              <a:t>Remote </a:t>
            </a:r>
            <a:r>
              <a:rPr lang="en-US" sz="2000" dirty="0" err="1">
                <a:solidFill>
                  <a:srgbClr val="0000FF"/>
                </a:solidFill>
              </a:rPr>
              <a:t>RowHammer</a:t>
            </a:r>
            <a:r>
              <a:rPr lang="en-US" sz="2000" dirty="0">
                <a:solidFill>
                  <a:srgbClr val="0000FF"/>
                </a:solidFill>
              </a:rPr>
              <a:t> Attacks via JavaScript </a:t>
            </a:r>
            <a:r>
              <a:rPr lang="en-US" sz="2000" dirty="0"/>
              <a:t>(July 2015)</a:t>
            </a:r>
          </a:p>
          <a:p>
            <a:pPr lvl="1">
              <a:buFont typeface="Wingdings" pitchFamily="2" charset="2"/>
              <a:buChar char="n"/>
              <a:defRPr/>
            </a:pPr>
            <a:r>
              <a:rPr lang="en-US" sz="1800" dirty="0">
                <a:hlinkClick r:id="rId2"/>
              </a:rPr>
              <a:t>http://arxiv.org/abs/1507.06955</a:t>
            </a:r>
            <a:r>
              <a:rPr lang="en-US" sz="1800" dirty="0"/>
              <a:t> </a:t>
            </a:r>
          </a:p>
          <a:p>
            <a:pPr lvl="1">
              <a:buFont typeface="Wingdings" pitchFamily="2" charset="2"/>
              <a:buChar char="n"/>
              <a:defRPr/>
            </a:pPr>
            <a:r>
              <a:rPr lang="en-US" sz="1800" dirty="0">
                <a:hlinkClick r:id="rId3"/>
              </a:rPr>
              <a:t>https://github.com/IAIK/rowhammerjs</a:t>
            </a:r>
            <a:r>
              <a:rPr lang="en-US" sz="1800" dirty="0"/>
              <a:t> </a:t>
            </a:r>
          </a:p>
          <a:p>
            <a:pPr lvl="1">
              <a:buFont typeface="Wingdings" pitchFamily="2" charset="2"/>
              <a:buChar char="n"/>
              <a:defRPr/>
            </a:pPr>
            <a:r>
              <a:rPr lang="en-US" sz="1800" dirty="0" err="1"/>
              <a:t>Gruss</a:t>
            </a:r>
            <a:r>
              <a:rPr lang="en-US" sz="1800" dirty="0"/>
              <a:t> et al., DIMVA 2016.</a:t>
            </a:r>
          </a:p>
          <a:p>
            <a:pPr lvl="1">
              <a:buFont typeface="Wingdings" pitchFamily="2" charset="2"/>
              <a:buChar char="n"/>
              <a:defRPr/>
            </a:pPr>
            <a:r>
              <a:rPr lang="en-US" sz="1800" b="1" dirty="0"/>
              <a:t>CLFLUSH-free </a:t>
            </a:r>
            <a:r>
              <a:rPr lang="en-US" sz="1800" b="1" dirty="0" err="1"/>
              <a:t>Rowhammer</a:t>
            </a:r>
            <a:endParaRPr lang="en-US" sz="1800" b="1" dirty="0"/>
          </a:p>
          <a:p>
            <a:pPr lvl="1">
              <a:buFont typeface="Wingdings" pitchFamily="2" charset="2"/>
              <a:buChar char="n"/>
              <a:defRPr/>
            </a:pPr>
            <a:r>
              <a:rPr lang="en-US" sz="1800" dirty="0"/>
              <a:t>“A fully automated attack that requires nothing but a website with JavaScript to </a:t>
            </a:r>
            <a:r>
              <a:rPr lang="en-US" sz="1800" b="1" dirty="0"/>
              <a:t>trigger faults on remote hardware</a:t>
            </a:r>
            <a:r>
              <a:rPr lang="en-US" sz="1800" dirty="0"/>
              <a:t>.” </a:t>
            </a:r>
          </a:p>
          <a:p>
            <a:pPr lvl="1">
              <a:buFont typeface="Wingdings" pitchFamily="2" charset="2"/>
              <a:buChar char="n"/>
              <a:defRPr/>
            </a:pPr>
            <a:r>
              <a:rPr lang="en-US" sz="1800" dirty="0"/>
              <a:t>“We can gain unrestricted access to systems of website visitors.”</a:t>
            </a:r>
          </a:p>
          <a:p>
            <a:endParaRPr lang="en-US" sz="2000" dirty="0"/>
          </a:p>
          <a:p>
            <a:r>
              <a:rPr lang="en-US" sz="2000" dirty="0">
                <a:solidFill>
                  <a:srgbClr val="0000FF"/>
                </a:solidFill>
              </a:rPr>
              <a:t>ANVIL: Software-Based Protection Against Next-Generation </a:t>
            </a:r>
            <a:r>
              <a:rPr lang="en-US" sz="2000" dirty="0" err="1">
                <a:solidFill>
                  <a:srgbClr val="0000FF"/>
                </a:solidFill>
              </a:rPr>
              <a:t>Rowhammer</a:t>
            </a:r>
            <a:r>
              <a:rPr lang="en-US" sz="2000" dirty="0">
                <a:solidFill>
                  <a:srgbClr val="0000FF"/>
                </a:solidFill>
              </a:rPr>
              <a:t> Attacks </a:t>
            </a:r>
            <a:r>
              <a:rPr lang="en-US" sz="2000" dirty="0"/>
              <a:t>(March 2016)</a:t>
            </a:r>
          </a:p>
          <a:p>
            <a:pPr lvl="1"/>
            <a:r>
              <a:rPr lang="en-US" sz="1800" dirty="0">
                <a:hlinkClick r:id="rId4"/>
              </a:rPr>
              <a:t>http://dl.acm.org/citation.cfm?doid=2872362.2872390</a:t>
            </a:r>
            <a:r>
              <a:rPr lang="en-US" sz="1800" dirty="0"/>
              <a:t> </a:t>
            </a:r>
          </a:p>
          <a:p>
            <a:pPr lvl="1"/>
            <a:r>
              <a:rPr lang="en-US" sz="1800" dirty="0" err="1"/>
              <a:t>Aweke</a:t>
            </a:r>
            <a:r>
              <a:rPr lang="en-US" sz="1800" dirty="0"/>
              <a:t> et al., ASPLOS 2016</a:t>
            </a:r>
          </a:p>
          <a:p>
            <a:pPr lvl="1"/>
            <a:r>
              <a:rPr lang="en-US" sz="1800" b="1" dirty="0"/>
              <a:t>CLFLUSH-free </a:t>
            </a:r>
            <a:r>
              <a:rPr lang="en-US" sz="1800" b="1" dirty="0" err="1"/>
              <a:t>Rowhammer</a:t>
            </a:r>
            <a:endParaRPr lang="en-US" sz="1800" b="1" dirty="0"/>
          </a:p>
          <a:p>
            <a:pPr lvl="1"/>
            <a:r>
              <a:rPr lang="en-US" sz="1800" dirty="0"/>
              <a:t>Software based monitoring for </a:t>
            </a:r>
            <a:r>
              <a:rPr lang="en-US" sz="1800" dirty="0" err="1"/>
              <a:t>rowhammer</a:t>
            </a:r>
            <a:r>
              <a:rPr lang="en-US" sz="1800" dirty="0"/>
              <a:t> detection</a:t>
            </a:r>
          </a:p>
          <a:p>
            <a:pPr lvl="1"/>
            <a:endParaRPr lang="en-US" sz="18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225312262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11" end="1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Garamond" charset="0"/>
              </a:rPr>
              <a:t>Selected Readings on RowHammer (III)</a:t>
            </a:r>
            <a:endParaRPr lang="en-US" dirty="0"/>
          </a:p>
        </p:txBody>
      </p:sp>
      <p:sp>
        <p:nvSpPr>
          <p:cNvPr id="3" name="Content Placeholder 2"/>
          <p:cNvSpPr>
            <a:spLocks noGrp="1"/>
          </p:cNvSpPr>
          <p:nvPr>
            <p:ph idx="1"/>
          </p:nvPr>
        </p:nvSpPr>
        <p:spPr/>
        <p:txBody>
          <a:bodyPr/>
          <a:lstStyle/>
          <a:p>
            <a:pPr>
              <a:buFont typeface="Wingdings" pitchFamily="2" charset="2"/>
              <a:buChar char="n"/>
              <a:defRPr/>
            </a:pPr>
            <a:r>
              <a:rPr lang="en-US" sz="2000" dirty="0" err="1">
                <a:solidFill>
                  <a:srgbClr val="0000FF"/>
                </a:solidFill>
              </a:rPr>
              <a:t>Dedup</a:t>
            </a:r>
            <a:r>
              <a:rPr lang="en-US" sz="2000" dirty="0">
                <a:solidFill>
                  <a:srgbClr val="0000FF"/>
                </a:solidFill>
              </a:rPr>
              <a:t> Est Machina: Memory Deduplication as an Advanced Exploitation Vector </a:t>
            </a:r>
            <a:r>
              <a:rPr lang="en-US" sz="2000" dirty="0"/>
              <a:t>(May 2016)</a:t>
            </a:r>
          </a:p>
          <a:p>
            <a:pPr lvl="1">
              <a:buFont typeface="Wingdings" pitchFamily="2" charset="2"/>
              <a:buChar char="n"/>
              <a:defRPr/>
            </a:pPr>
            <a:r>
              <a:rPr lang="en-US" sz="1800" dirty="0">
                <a:hlinkClick r:id="rId2"/>
              </a:rPr>
              <a:t>https://www.ieee-security.org/TC/SP2016/papers/0824a987.pdf</a:t>
            </a:r>
            <a:r>
              <a:rPr lang="en-US" sz="1800" dirty="0"/>
              <a:t> </a:t>
            </a:r>
          </a:p>
          <a:p>
            <a:pPr lvl="1">
              <a:buFont typeface="Wingdings" pitchFamily="2" charset="2"/>
              <a:buChar char="n"/>
              <a:defRPr/>
            </a:pPr>
            <a:r>
              <a:rPr lang="en-US" sz="1800" dirty="0"/>
              <a:t>Bosman et al., IEEE S&amp;P 2016.</a:t>
            </a:r>
          </a:p>
          <a:p>
            <a:pPr lvl="1">
              <a:buFont typeface="Wingdings" pitchFamily="2" charset="2"/>
              <a:buChar char="n"/>
              <a:defRPr/>
            </a:pPr>
            <a:r>
              <a:rPr lang="en-US" sz="1800" dirty="0"/>
              <a:t>Exploits </a:t>
            </a:r>
            <a:r>
              <a:rPr lang="en-US" sz="1800" dirty="0" err="1"/>
              <a:t>Rowhammer</a:t>
            </a:r>
            <a:r>
              <a:rPr lang="en-US" sz="1800" dirty="0"/>
              <a:t> and Memory Deduplication to overtake a browser </a:t>
            </a:r>
          </a:p>
          <a:p>
            <a:pPr lvl="1">
              <a:buFont typeface="Wingdings" pitchFamily="2" charset="2"/>
              <a:buChar char="n"/>
              <a:defRPr/>
            </a:pPr>
            <a:r>
              <a:rPr lang="en-US" sz="1800" dirty="0"/>
              <a:t>“We report on the </a:t>
            </a:r>
            <a:r>
              <a:rPr lang="en-US" sz="1800" b="1" dirty="0"/>
              <a:t>first reliable remote exploit for the </a:t>
            </a:r>
            <a:r>
              <a:rPr lang="en-US" sz="1800" b="1" dirty="0" err="1"/>
              <a:t>Rowhammer</a:t>
            </a:r>
            <a:r>
              <a:rPr lang="en-US" sz="1800" b="1" dirty="0"/>
              <a:t> vulnerability</a:t>
            </a:r>
            <a:r>
              <a:rPr lang="en-US" sz="1800" dirty="0"/>
              <a:t> running entirely in Microsoft Edge.” </a:t>
            </a:r>
          </a:p>
          <a:p>
            <a:pPr lvl="1">
              <a:buFont typeface="Wingdings" pitchFamily="2" charset="2"/>
              <a:buChar char="n"/>
              <a:defRPr/>
            </a:pPr>
            <a:r>
              <a:rPr lang="en-US" sz="1800" dirty="0"/>
              <a:t>“[an attacker] </a:t>
            </a:r>
            <a:r>
              <a:rPr lang="is-IS" sz="1800" dirty="0"/>
              <a:t>… </a:t>
            </a:r>
            <a:r>
              <a:rPr lang="en-US" sz="1800" dirty="0"/>
              <a:t>can reliably “own” a system with all defenses up, even if the software is entirely free of bugs.”</a:t>
            </a:r>
          </a:p>
          <a:p>
            <a:pPr lvl="1">
              <a:buFont typeface="Wingdings" pitchFamily="2" charset="2"/>
              <a:buChar char="n"/>
              <a:defRPr/>
            </a:pPr>
            <a:endParaRPr lang="en-US" sz="1800" dirty="0"/>
          </a:p>
          <a:p>
            <a:pPr lvl="1">
              <a:buFont typeface="Wingdings" pitchFamily="2" charset="2"/>
              <a:buChar char="n"/>
              <a:defRPr/>
            </a:pPr>
            <a:endParaRPr lang="en-US" sz="1800" dirty="0"/>
          </a:p>
          <a:p>
            <a:endParaRPr lang="en-US" sz="2000" dirty="0"/>
          </a:p>
          <a:p>
            <a:pPr lvl="1"/>
            <a:endParaRPr lang="en-US" sz="18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333429807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Garamond" charset="0"/>
              </a:rPr>
              <a:t>Selected Readings on RowHammer (IV)</a:t>
            </a:r>
            <a:endParaRPr lang="en-US" dirty="0"/>
          </a:p>
        </p:txBody>
      </p:sp>
      <p:sp>
        <p:nvSpPr>
          <p:cNvPr id="3" name="Content Placeholder 2"/>
          <p:cNvSpPr>
            <a:spLocks noGrp="1"/>
          </p:cNvSpPr>
          <p:nvPr>
            <p:ph idx="1"/>
          </p:nvPr>
        </p:nvSpPr>
        <p:spPr>
          <a:xfrm>
            <a:off x="228600" y="997527"/>
            <a:ext cx="8915400" cy="5193723"/>
          </a:xfrm>
        </p:spPr>
        <p:txBody>
          <a:bodyPr/>
          <a:lstStyle/>
          <a:p>
            <a:pPr>
              <a:buFont typeface="Wingdings" pitchFamily="2" charset="2"/>
              <a:buChar char="n"/>
              <a:defRPr/>
            </a:pPr>
            <a:r>
              <a:rPr lang="en-US" sz="2000" dirty="0">
                <a:solidFill>
                  <a:srgbClr val="0000FF"/>
                </a:solidFill>
              </a:rPr>
              <a:t>Flip </a:t>
            </a:r>
            <a:r>
              <a:rPr lang="en-US" sz="2000" dirty="0" err="1">
                <a:solidFill>
                  <a:srgbClr val="0000FF"/>
                </a:solidFill>
              </a:rPr>
              <a:t>Feng</a:t>
            </a:r>
            <a:r>
              <a:rPr lang="en-US" sz="2000" dirty="0">
                <a:solidFill>
                  <a:srgbClr val="0000FF"/>
                </a:solidFill>
              </a:rPr>
              <a:t> </a:t>
            </a:r>
            <a:r>
              <a:rPr lang="en-US" sz="2000" dirty="0" err="1">
                <a:solidFill>
                  <a:srgbClr val="0000FF"/>
                </a:solidFill>
              </a:rPr>
              <a:t>Shui</a:t>
            </a:r>
            <a:r>
              <a:rPr lang="en-US" sz="2000" dirty="0">
                <a:solidFill>
                  <a:srgbClr val="0000FF"/>
                </a:solidFill>
              </a:rPr>
              <a:t>: Hammering a Needle in the Software Stack </a:t>
            </a:r>
            <a:r>
              <a:rPr lang="en-US" sz="2000" dirty="0"/>
              <a:t>(August 2016)</a:t>
            </a:r>
          </a:p>
          <a:p>
            <a:pPr lvl="1">
              <a:buFont typeface="Wingdings" pitchFamily="2" charset="2"/>
              <a:buChar char="n"/>
              <a:defRPr/>
            </a:pPr>
            <a:r>
              <a:rPr lang="en-US" sz="1800" dirty="0">
                <a:hlinkClick r:id="rId2"/>
              </a:rPr>
              <a:t>https://www.usenix.org/system/files/conference/usenixsecurity16/sec16_paper_razavi.pdf</a:t>
            </a:r>
            <a:r>
              <a:rPr lang="en-US" sz="1800" dirty="0"/>
              <a:t> </a:t>
            </a:r>
          </a:p>
          <a:p>
            <a:pPr lvl="1">
              <a:buFont typeface="Wingdings" pitchFamily="2" charset="2"/>
              <a:buChar char="n"/>
              <a:defRPr/>
            </a:pPr>
            <a:r>
              <a:rPr lang="en-US" sz="1800" dirty="0" err="1"/>
              <a:t>Razavi</a:t>
            </a:r>
            <a:r>
              <a:rPr lang="en-US" sz="1800" dirty="0"/>
              <a:t> et al., USENIX Security 2016.</a:t>
            </a:r>
          </a:p>
          <a:p>
            <a:pPr lvl="1">
              <a:buFont typeface="Wingdings" pitchFamily="2" charset="2"/>
              <a:buChar char="n"/>
              <a:defRPr/>
            </a:pPr>
            <a:r>
              <a:rPr lang="en-US" sz="1800" dirty="0"/>
              <a:t>Combines memory </a:t>
            </a:r>
            <a:r>
              <a:rPr lang="en-US" sz="1800" dirty="0" err="1"/>
              <a:t>deduplication</a:t>
            </a:r>
            <a:r>
              <a:rPr lang="en-US" sz="1800" dirty="0"/>
              <a:t> and RowHammer</a:t>
            </a:r>
          </a:p>
          <a:p>
            <a:pPr lvl="1">
              <a:buFont typeface="Wingdings" pitchFamily="2" charset="2"/>
              <a:buChar char="n"/>
              <a:defRPr/>
            </a:pPr>
            <a:r>
              <a:rPr lang="en-US" sz="1800" dirty="0"/>
              <a:t>“</a:t>
            </a:r>
            <a:r>
              <a:rPr lang="en-US" sz="1800" b="1" dirty="0"/>
              <a:t>A malicious VM can gain unauthorized access to a co-hosted VM running </a:t>
            </a:r>
            <a:r>
              <a:rPr lang="en-US" sz="1800" b="1" dirty="0" err="1"/>
              <a:t>OpenSSH</a:t>
            </a:r>
            <a:r>
              <a:rPr lang="en-US" sz="1800" dirty="0"/>
              <a:t>.”</a:t>
            </a:r>
          </a:p>
          <a:p>
            <a:pPr lvl="1">
              <a:buFont typeface="Wingdings" pitchFamily="2" charset="2"/>
              <a:buChar char="n"/>
              <a:defRPr/>
            </a:pPr>
            <a:r>
              <a:rPr lang="en-US" sz="1800" dirty="0"/>
              <a:t>Breaks </a:t>
            </a:r>
            <a:r>
              <a:rPr lang="en-US" sz="1800" dirty="0" err="1"/>
              <a:t>OpenSSH</a:t>
            </a:r>
            <a:r>
              <a:rPr lang="en-US" sz="1800" dirty="0"/>
              <a:t> public key authentication </a:t>
            </a:r>
          </a:p>
          <a:p>
            <a:endParaRPr lang="en-US" sz="2000" dirty="0"/>
          </a:p>
          <a:p>
            <a:r>
              <a:rPr lang="en-US" sz="2000" dirty="0" err="1">
                <a:solidFill>
                  <a:srgbClr val="0000FF"/>
                </a:solidFill>
              </a:rPr>
              <a:t>Drammer</a:t>
            </a:r>
            <a:r>
              <a:rPr lang="en-US" sz="2000" dirty="0">
                <a:solidFill>
                  <a:srgbClr val="0000FF"/>
                </a:solidFill>
              </a:rPr>
              <a:t>: Deterministic </a:t>
            </a:r>
            <a:r>
              <a:rPr lang="en-US" sz="2000" dirty="0" err="1">
                <a:solidFill>
                  <a:srgbClr val="0000FF"/>
                </a:solidFill>
              </a:rPr>
              <a:t>Rowhammer</a:t>
            </a:r>
            <a:r>
              <a:rPr lang="en-US" sz="2000" dirty="0">
                <a:solidFill>
                  <a:srgbClr val="0000FF"/>
                </a:solidFill>
              </a:rPr>
              <a:t> Attacks on Mobile Platforms </a:t>
            </a:r>
            <a:r>
              <a:rPr lang="en-US" sz="2000" dirty="0"/>
              <a:t>(October 2016)</a:t>
            </a:r>
          </a:p>
          <a:p>
            <a:pPr lvl="1"/>
            <a:r>
              <a:rPr lang="en-US" sz="1800" dirty="0">
                <a:hlinkClick r:id="rId3"/>
              </a:rPr>
              <a:t>http://dl.acm.org/citation.cfm?id=2976749.2978406</a:t>
            </a:r>
            <a:r>
              <a:rPr lang="en-US" sz="1800" dirty="0"/>
              <a:t> </a:t>
            </a:r>
          </a:p>
          <a:p>
            <a:pPr lvl="1"/>
            <a:r>
              <a:rPr lang="en-US" sz="1800" dirty="0"/>
              <a:t>Van Der </a:t>
            </a:r>
            <a:r>
              <a:rPr lang="en-US" sz="1800" dirty="0" err="1"/>
              <a:t>Veen</a:t>
            </a:r>
            <a:r>
              <a:rPr lang="en-US" sz="1800" dirty="0"/>
              <a:t> et al., CCS 2016</a:t>
            </a:r>
          </a:p>
          <a:p>
            <a:pPr lvl="1"/>
            <a:r>
              <a:rPr lang="en-US" sz="1800" b="1" dirty="0"/>
              <a:t>Can take over an ARM-based Android system </a:t>
            </a:r>
            <a:r>
              <a:rPr lang="en-US" sz="1800" b="1" dirty="0">
                <a:solidFill>
                  <a:srgbClr val="FF0000"/>
                </a:solidFill>
              </a:rPr>
              <a:t>deterministically</a:t>
            </a:r>
          </a:p>
          <a:p>
            <a:pPr lvl="1"/>
            <a:r>
              <a:rPr lang="en-US" sz="1800" dirty="0"/>
              <a:t>Exploits predictable physical memory allocator behavior</a:t>
            </a:r>
          </a:p>
          <a:p>
            <a:pPr lvl="2"/>
            <a:r>
              <a:rPr lang="en-US" sz="1600" dirty="0"/>
              <a:t>Can deterministically place security-sensitive data (e.g., page table) in an attacker-chosen, vulnerable location in memory</a:t>
            </a:r>
          </a:p>
          <a:p>
            <a:pPr lvl="1"/>
            <a:endParaRPr lang="en-US" sz="18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32604734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D6F41-7363-A545-92A4-7C5AECFFAD37}"/>
              </a:ext>
            </a:extLst>
          </p:cNvPr>
          <p:cNvSpPr>
            <a:spLocks noGrp="1"/>
          </p:cNvSpPr>
          <p:nvPr>
            <p:ph type="title"/>
          </p:nvPr>
        </p:nvSpPr>
        <p:spPr/>
        <p:txBody>
          <a:bodyPr/>
          <a:lstStyle/>
          <a:p>
            <a:r>
              <a:rPr lang="en-US" dirty="0">
                <a:latin typeface="Garamond" charset="0"/>
              </a:rPr>
              <a:t>Selected Readings on RowHammer (V)</a:t>
            </a:r>
            <a:endParaRPr lang="en-US" dirty="0"/>
          </a:p>
        </p:txBody>
      </p:sp>
      <p:sp>
        <p:nvSpPr>
          <p:cNvPr id="3" name="Content Placeholder 2">
            <a:extLst>
              <a:ext uri="{FF2B5EF4-FFF2-40B4-BE49-F238E27FC236}">
                <a16:creationId xmlns:a16="http://schemas.microsoft.com/office/drawing/2014/main" id="{B215032C-5D67-884B-A859-121B18CB5F16}"/>
              </a:ext>
            </a:extLst>
          </p:cNvPr>
          <p:cNvSpPr>
            <a:spLocks noGrp="1"/>
          </p:cNvSpPr>
          <p:nvPr>
            <p:ph idx="1"/>
          </p:nvPr>
        </p:nvSpPr>
        <p:spPr/>
        <p:txBody>
          <a:bodyPr/>
          <a:lstStyle/>
          <a:p>
            <a:pPr>
              <a:buFont typeface="Wingdings" pitchFamily="2" charset="2"/>
              <a:buChar char="n"/>
              <a:defRPr/>
            </a:pPr>
            <a:r>
              <a:rPr lang="en-US" sz="2000" dirty="0">
                <a:solidFill>
                  <a:srgbClr val="0000FF"/>
                </a:solidFill>
              </a:rPr>
              <a:t>Grand </a:t>
            </a:r>
            <a:r>
              <a:rPr lang="en-US" sz="2000" dirty="0" err="1">
                <a:solidFill>
                  <a:srgbClr val="0000FF"/>
                </a:solidFill>
              </a:rPr>
              <a:t>Pwning</a:t>
            </a:r>
            <a:r>
              <a:rPr lang="en-US" sz="2000" dirty="0">
                <a:solidFill>
                  <a:srgbClr val="0000FF"/>
                </a:solidFill>
              </a:rPr>
              <a:t> Unit: Accelerating Microarchitectural Attacks with the GPU </a:t>
            </a:r>
            <a:r>
              <a:rPr lang="en-US" sz="2000" dirty="0"/>
              <a:t>(May 2018)</a:t>
            </a:r>
          </a:p>
          <a:p>
            <a:pPr lvl="1">
              <a:buFont typeface="Wingdings" pitchFamily="2" charset="2"/>
              <a:buChar char="n"/>
              <a:defRPr/>
            </a:pPr>
            <a:r>
              <a:rPr lang="en-US" sz="1800" dirty="0">
                <a:hlinkClick r:id="rId2"/>
              </a:rPr>
              <a:t>https://www.vusec.net/wp-content/uploads/2018/05/glitch.pdf</a:t>
            </a:r>
            <a:r>
              <a:rPr lang="en-US" sz="1800" dirty="0"/>
              <a:t> </a:t>
            </a:r>
          </a:p>
          <a:p>
            <a:pPr lvl="1">
              <a:buFont typeface="Wingdings" pitchFamily="2" charset="2"/>
              <a:buChar char="n"/>
              <a:defRPr/>
            </a:pPr>
            <a:r>
              <a:rPr lang="en-US" sz="1800" dirty="0" err="1"/>
              <a:t>Frigo</a:t>
            </a:r>
            <a:r>
              <a:rPr lang="en-US" sz="1800" dirty="0"/>
              <a:t> et al., IEEE S&amp;P 2018.</a:t>
            </a:r>
          </a:p>
          <a:p>
            <a:pPr lvl="1">
              <a:buFont typeface="Wingdings" pitchFamily="2" charset="2"/>
              <a:buChar char="n"/>
              <a:defRPr/>
            </a:pPr>
            <a:r>
              <a:rPr lang="en-US" sz="1800" dirty="0"/>
              <a:t>The first end-to-end remote </a:t>
            </a:r>
            <a:r>
              <a:rPr lang="en-US" sz="1800" dirty="0" err="1"/>
              <a:t>Rowhammer</a:t>
            </a:r>
            <a:r>
              <a:rPr lang="en-US" sz="1800" dirty="0"/>
              <a:t> exploit on mobile platforms that use our GPU-based primitives in orchestration to </a:t>
            </a:r>
            <a:r>
              <a:rPr lang="en-US" sz="1800" b="1" dirty="0"/>
              <a:t>compromise browsers on mobile devices in under two minutes</a:t>
            </a:r>
            <a:r>
              <a:rPr lang="en-US" sz="1800" dirty="0"/>
              <a:t>.</a:t>
            </a:r>
          </a:p>
          <a:p>
            <a:endParaRPr lang="en-US" dirty="0"/>
          </a:p>
          <a:p>
            <a:pPr>
              <a:buFont typeface="Wingdings" pitchFamily="2" charset="2"/>
              <a:buChar char="n"/>
              <a:defRPr/>
            </a:pPr>
            <a:r>
              <a:rPr lang="en-US" sz="2000" dirty="0" err="1">
                <a:solidFill>
                  <a:srgbClr val="0000FF"/>
                </a:solidFill>
              </a:rPr>
              <a:t>Throwhammer</a:t>
            </a:r>
            <a:r>
              <a:rPr lang="en-US" sz="2000" dirty="0">
                <a:solidFill>
                  <a:srgbClr val="0000FF"/>
                </a:solidFill>
              </a:rPr>
              <a:t>: </a:t>
            </a:r>
            <a:r>
              <a:rPr lang="en-US" sz="2000" dirty="0" err="1">
                <a:solidFill>
                  <a:srgbClr val="0000FF"/>
                </a:solidFill>
              </a:rPr>
              <a:t>Rowhammer</a:t>
            </a:r>
            <a:r>
              <a:rPr lang="en-US" sz="2000" dirty="0">
                <a:solidFill>
                  <a:srgbClr val="0000FF"/>
                </a:solidFill>
              </a:rPr>
              <a:t> Attacks over the Network and Defenses </a:t>
            </a:r>
            <a:r>
              <a:rPr lang="en-US" sz="2000" dirty="0"/>
              <a:t>(July 2018)</a:t>
            </a:r>
          </a:p>
          <a:p>
            <a:pPr lvl="1">
              <a:buFont typeface="Wingdings" pitchFamily="2" charset="2"/>
              <a:buChar char="n"/>
              <a:defRPr/>
            </a:pPr>
            <a:r>
              <a:rPr lang="en-US" sz="1800" dirty="0">
                <a:hlinkClick r:id="rId3"/>
              </a:rPr>
              <a:t>https://www.cs.vu.nl/~herbertb/download/papers/throwhammer_atc18.pdf</a:t>
            </a:r>
            <a:endParaRPr lang="en-US" sz="1800" dirty="0"/>
          </a:p>
          <a:p>
            <a:pPr lvl="1">
              <a:buFont typeface="Wingdings" pitchFamily="2" charset="2"/>
              <a:buChar char="n"/>
              <a:defRPr/>
            </a:pPr>
            <a:r>
              <a:rPr lang="en-US" sz="1800" dirty="0"/>
              <a:t>Tatar et al., USENIX ATC 2018.</a:t>
            </a:r>
          </a:p>
          <a:p>
            <a:pPr lvl="1">
              <a:buFont typeface="Wingdings" pitchFamily="2" charset="2"/>
              <a:buChar char="n"/>
              <a:defRPr/>
            </a:pPr>
            <a:r>
              <a:rPr lang="en-US" sz="1800" dirty="0"/>
              <a:t>“[We] show that </a:t>
            </a:r>
            <a:r>
              <a:rPr lang="en-US" sz="1800" b="1" dirty="0"/>
              <a:t>an attacker can trigger and exploit </a:t>
            </a:r>
            <a:r>
              <a:rPr lang="en-US" sz="1800" b="1" dirty="0" err="1"/>
              <a:t>Rowhammer</a:t>
            </a:r>
            <a:r>
              <a:rPr lang="en-US" sz="1800" b="1" dirty="0"/>
              <a:t> bit flips directly from a remote machine by only sending network packets</a:t>
            </a:r>
            <a:r>
              <a:rPr lang="en-US" sz="1800" dirty="0"/>
              <a:t>.”</a:t>
            </a:r>
            <a:endParaRPr lang="en-US" dirty="0"/>
          </a:p>
        </p:txBody>
      </p:sp>
      <p:sp>
        <p:nvSpPr>
          <p:cNvPr id="4" name="Slide Number Placeholder 3">
            <a:extLst>
              <a:ext uri="{FF2B5EF4-FFF2-40B4-BE49-F238E27FC236}">
                <a16:creationId xmlns:a16="http://schemas.microsoft.com/office/drawing/2014/main" id="{99F1B27C-D865-4049-AB36-FBCD20027A71}"/>
              </a:ext>
            </a:extLst>
          </p:cNvPr>
          <p:cNvSpPr>
            <a:spLocks noGrp="1"/>
          </p:cNvSpPr>
          <p:nvPr>
            <p:ph type="sldNum" sz="quarter" idx="11"/>
          </p:nvPr>
        </p:nvSpPr>
        <p:spPr/>
        <p:txBody>
          <a:bodyPr/>
          <a:lstStyle/>
          <a:p>
            <a:pPr>
              <a:defRPr/>
            </a:pPr>
            <a:fld id="{8E574D81-B5DE-384D-B24B-566C679AE608}" type="slidenum">
              <a:rPr lang="en-US" smtClean="0"/>
              <a:pPr>
                <a:defRPr/>
              </a:pPr>
              <a:t>38</a:t>
            </a:fld>
            <a:endParaRPr lang="en-US"/>
          </a:p>
        </p:txBody>
      </p:sp>
    </p:spTree>
    <p:extLst>
      <p:ext uri="{BB962C8B-B14F-4D97-AF65-F5344CB8AC3E}">
        <p14:creationId xmlns:p14="http://schemas.microsoft.com/office/powerpoint/2010/main" val="566753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D6F41-7363-A545-92A4-7C5AECFFAD37}"/>
              </a:ext>
            </a:extLst>
          </p:cNvPr>
          <p:cNvSpPr>
            <a:spLocks noGrp="1"/>
          </p:cNvSpPr>
          <p:nvPr>
            <p:ph type="title"/>
          </p:nvPr>
        </p:nvSpPr>
        <p:spPr/>
        <p:txBody>
          <a:bodyPr/>
          <a:lstStyle/>
          <a:p>
            <a:r>
              <a:rPr lang="en-US" dirty="0">
                <a:latin typeface="Garamond" charset="0"/>
              </a:rPr>
              <a:t>Selected Readings on RowHammer (VI)</a:t>
            </a:r>
            <a:endParaRPr lang="en-US" dirty="0"/>
          </a:p>
        </p:txBody>
      </p:sp>
      <p:sp>
        <p:nvSpPr>
          <p:cNvPr id="3" name="Content Placeholder 2">
            <a:extLst>
              <a:ext uri="{FF2B5EF4-FFF2-40B4-BE49-F238E27FC236}">
                <a16:creationId xmlns:a16="http://schemas.microsoft.com/office/drawing/2014/main" id="{B215032C-5D67-884B-A859-121B18CB5F16}"/>
              </a:ext>
            </a:extLst>
          </p:cNvPr>
          <p:cNvSpPr>
            <a:spLocks noGrp="1"/>
          </p:cNvSpPr>
          <p:nvPr>
            <p:ph idx="1"/>
          </p:nvPr>
        </p:nvSpPr>
        <p:spPr/>
        <p:txBody>
          <a:bodyPr/>
          <a:lstStyle/>
          <a:p>
            <a:pPr>
              <a:buFont typeface="Wingdings" pitchFamily="2" charset="2"/>
              <a:buChar char="n"/>
              <a:defRPr/>
            </a:pPr>
            <a:r>
              <a:rPr lang="en-US" sz="2000" dirty="0" err="1">
                <a:solidFill>
                  <a:srgbClr val="0000FF"/>
                </a:solidFill>
              </a:rPr>
              <a:t>Nethammer</a:t>
            </a:r>
            <a:r>
              <a:rPr lang="en-US" sz="2000" dirty="0">
                <a:solidFill>
                  <a:srgbClr val="0000FF"/>
                </a:solidFill>
              </a:rPr>
              <a:t>: Inducing </a:t>
            </a:r>
            <a:r>
              <a:rPr lang="en-US" sz="2000" dirty="0" err="1">
                <a:solidFill>
                  <a:srgbClr val="0000FF"/>
                </a:solidFill>
              </a:rPr>
              <a:t>Rowhammer</a:t>
            </a:r>
            <a:r>
              <a:rPr lang="en-US" sz="2000" dirty="0">
                <a:solidFill>
                  <a:srgbClr val="0000FF"/>
                </a:solidFill>
              </a:rPr>
              <a:t> Faults through Network Requests </a:t>
            </a:r>
            <a:r>
              <a:rPr lang="en-US" sz="2000" dirty="0"/>
              <a:t>(July 2018)</a:t>
            </a:r>
          </a:p>
          <a:p>
            <a:pPr lvl="1">
              <a:buFont typeface="Wingdings" pitchFamily="2" charset="2"/>
              <a:buChar char="n"/>
              <a:defRPr/>
            </a:pPr>
            <a:r>
              <a:rPr lang="en-US" sz="1800" dirty="0">
                <a:hlinkClick r:id="rId2"/>
              </a:rPr>
              <a:t>https://arxiv.org/pdf/1805.04956.pdf</a:t>
            </a:r>
            <a:r>
              <a:rPr lang="en-US" sz="1800" dirty="0"/>
              <a:t>   </a:t>
            </a:r>
          </a:p>
          <a:p>
            <a:pPr lvl="1">
              <a:buFont typeface="Wingdings" pitchFamily="2" charset="2"/>
              <a:buChar char="n"/>
              <a:defRPr/>
            </a:pPr>
            <a:r>
              <a:rPr lang="en-US" sz="1800" dirty="0" err="1"/>
              <a:t>Lipp</a:t>
            </a:r>
            <a:r>
              <a:rPr lang="en-US" sz="1800" dirty="0"/>
              <a:t> et al., </a:t>
            </a:r>
            <a:r>
              <a:rPr lang="en-US" sz="1800" dirty="0" err="1"/>
              <a:t>arxiv.org</a:t>
            </a:r>
            <a:r>
              <a:rPr lang="en-US" sz="1800" dirty="0"/>
              <a:t> 2018.</a:t>
            </a:r>
          </a:p>
          <a:p>
            <a:pPr lvl="1">
              <a:buFont typeface="Wingdings" pitchFamily="2" charset="2"/>
              <a:buChar char="n"/>
              <a:defRPr/>
            </a:pPr>
            <a:r>
              <a:rPr lang="en-US" sz="1800" dirty="0"/>
              <a:t>“</a:t>
            </a:r>
            <a:r>
              <a:rPr lang="en-US" sz="1800" dirty="0" err="1"/>
              <a:t>Nethammer</a:t>
            </a:r>
            <a:r>
              <a:rPr lang="en-US" sz="1800" dirty="0"/>
              <a:t> is the first truly </a:t>
            </a:r>
            <a:r>
              <a:rPr lang="en-US" sz="1800" b="1" dirty="0"/>
              <a:t>remote </a:t>
            </a:r>
            <a:r>
              <a:rPr lang="en-US" sz="1800" b="1" dirty="0" err="1"/>
              <a:t>Rowhammer</a:t>
            </a:r>
            <a:r>
              <a:rPr lang="en-US" sz="1800" b="1" dirty="0"/>
              <a:t> attack</a:t>
            </a:r>
            <a:r>
              <a:rPr lang="en-US" sz="1800" dirty="0"/>
              <a:t>, without a single attacker-controlled line of code on the targeted system.”</a:t>
            </a:r>
            <a:endParaRPr lang="en-US" dirty="0"/>
          </a:p>
        </p:txBody>
      </p:sp>
      <p:sp>
        <p:nvSpPr>
          <p:cNvPr id="4" name="Slide Number Placeholder 3">
            <a:extLst>
              <a:ext uri="{FF2B5EF4-FFF2-40B4-BE49-F238E27FC236}">
                <a16:creationId xmlns:a16="http://schemas.microsoft.com/office/drawing/2014/main" id="{99F1B27C-D865-4049-AB36-FBCD20027A71}"/>
              </a:ext>
            </a:extLst>
          </p:cNvPr>
          <p:cNvSpPr>
            <a:spLocks noGrp="1"/>
          </p:cNvSpPr>
          <p:nvPr>
            <p:ph type="sldNum" sz="quarter" idx="11"/>
          </p:nvPr>
        </p:nvSpPr>
        <p:spPr/>
        <p:txBody>
          <a:bodyPr/>
          <a:lstStyle/>
          <a:p>
            <a:pPr>
              <a:defRPr/>
            </a:pPr>
            <a:fld id="{8E574D81-B5DE-384D-B24B-566C679AE608}" type="slidenum">
              <a:rPr lang="en-US" smtClean="0"/>
              <a:pPr>
                <a:defRPr/>
              </a:pPr>
              <a:t>39</a:t>
            </a:fld>
            <a:endParaRPr lang="en-US"/>
          </a:p>
        </p:txBody>
      </p:sp>
    </p:spTree>
    <p:extLst>
      <p:ext uri="{BB962C8B-B14F-4D97-AF65-F5344CB8AC3E}">
        <p14:creationId xmlns:p14="http://schemas.microsoft.com/office/powerpoint/2010/main" val="39327854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Four Key Directions</a:t>
            </a:r>
          </a:p>
        </p:txBody>
      </p:sp>
      <p:sp>
        <p:nvSpPr>
          <p:cNvPr id="3" name="Content Placeholder 2"/>
          <p:cNvSpPr>
            <a:spLocks noGrp="1"/>
          </p:cNvSpPr>
          <p:nvPr>
            <p:ph idx="1"/>
          </p:nvPr>
        </p:nvSpPr>
        <p:spPr>
          <a:xfrm>
            <a:off x="228600" y="1268760"/>
            <a:ext cx="8610600" cy="4876800"/>
          </a:xfrm>
        </p:spPr>
        <p:txBody>
          <a:bodyPr/>
          <a:lstStyle/>
          <a:p>
            <a:r>
              <a:rPr lang="en-US" dirty="0"/>
              <a:t>Fundamentally </a:t>
            </a:r>
            <a:r>
              <a:rPr lang="en-US" dirty="0">
                <a:solidFill>
                  <a:srgbClr val="0000FF"/>
                </a:solidFill>
              </a:rPr>
              <a:t>Secure/Reliable/Safe </a:t>
            </a:r>
            <a:r>
              <a:rPr lang="en-US" dirty="0"/>
              <a:t>Architectures</a:t>
            </a:r>
          </a:p>
          <a:p>
            <a:endParaRPr lang="en-US" dirty="0"/>
          </a:p>
          <a:p>
            <a:endParaRPr lang="en-US" dirty="0"/>
          </a:p>
          <a:p>
            <a:r>
              <a:rPr lang="en-US" dirty="0"/>
              <a:t>Fundamentally </a:t>
            </a:r>
            <a:r>
              <a:rPr lang="en-US" dirty="0">
                <a:solidFill>
                  <a:srgbClr val="0000FF"/>
                </a:solidFill>
              </a:rPr>
              <a:t>Energy-Efficient </a:t>
            </a:r>
            <a:r>
              <a:rPr lang="en-US" dirty="0"/>
              <a:t>Architectures</a:t>
            </a:r>
          </a:p>
          <a:p>
            <a:pPr lvl="1"/>
            <a:r>
              <a:rPr lang="en-US" dirty="0">
                <a:solidFill>
                  <a:srgbClr val="0000FF"/>
                </a:solidFill>
              </a:rPr>
              <a:t>Memory-centric </a:t>
            </a:r>
            <a:r>
              <a:rPr lang="en-US" dirty="0"/>
              <a:t>(Data-centric) Architectures</a:t>
            </a:r>
          </a:p>
          <a:p>
            <a:endParaRPr lang="en-US" dirty="0"/>
          </a:p>
          <a:p>
            <a:endParaRPr lang="en-US" dirty="0"/>
          </a:p>
          <a:p>
            <a:r>
              <a:rPr lang="en-US" dirty="0"/>
              <a:t>Fundamentally </a:t>
            </a:r>
            <a:r>
              <a:rPr lang="en-US" dirty="0">
                <a:solidFill>
                  <a:srgbClr val="0000FF"/>
                </a:solidFill>
              </a:rPr>
              <a:t>Low-Latency </a:t>
            </a:r>
            <a:r>
              <a:rPr lang="en-US" dirty="0"/>
              <a:t>Architectures</a:t>
            </a:r>
          </a:p>
          <a:p>
            <a:endParaRPr lang="en-US" dirty="0"/>
          </a:p>
          <a:p>
            <a:endParaRPr lang="en-US" dirty="0"/>
          </a:p>
          <a:p>
            <a:r>
              <a:rPr lang="en-US" dirty="0"/>
              <a:t>Architectures for </a:t>
            </a:r>
            <a:r>
              <a:rPr lang="en-US" dirty="0">
                <a:solidFill>
                  <a:srgbClr val="0000FF"/>
                </a:solidFill>
              </a:rPr>
              <a:t>Genomics, Medicine, Health</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7" name="Rectangle 6">
            <a:extLst>
              <a:ext uri="{FF2B5EF4-FFF2-40B4-BE49-F238E27FC236}">
                <a16:creationId xmlns:a16="http://schemas.microsoft.com/office/drawing/2014/main" id="{493F53A1-D239-B74E-A57F-3C633430314E}"/>
              </a:ext>
            </a:extLst>
          </p:cNvPr>
          <p:cNvSpPr/>
          <p:nvPr/>
        </p:nvSpPr>
        <p:spPr>
          <a:xfrm>
            <a:off x="539552" y="1074673"/>
            <a:ext cx="6865906" cy="93610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23633693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Title 1"/>
          <p:cNvSpPr>
            <a:spLocks noGrp="1"/>
          </p:cNvSpPr>
          <p:nvPr>
            <p:ph type="title"/>
          </p:nvPr>
        </p:nvSpPr>
        <p:spPr/>
        <p:txBody>
          <a:bodyPr/>
          <a:lstStyle/>
          <a:p>
            <a:r>
              <a:rPr lang="en-US" dirty="0">
                <a:latin typeface="Garamond" charset="0"/>
                <a:ea typeface="ＭＳ Ｐゴシック" charset="0"/>
                <a:cs typeface="ＭＳ Ｐゴシック" charset="0"/>
              </a:rPr>
              <a:t>More Security Implications (I)</a:t>
            </a:r>
          </a:p>
        </p:txBody>
      </p:sp>
      <p:sp>
        <p:nvSpPr>
          <p:cNvPr id="256002"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A812B5F-CE3B-564D-B1D9-5770355AF2FF}" type="slidenum">
              <a:rPr lang="en-US" sz="1600">
                <a:solidFill>
                  <a:srgbClr val="000000"/>
                </a:solidFill>
                <a:latin typeface="Garamond" charset="0"/>
              </a:rPr>
              <a:pPr eaLnBrk="1" hangingPunct="1"/>
              <a:t>40</a:t>
            </a:fld>
            <a:endParaRPr lang="en-US" sz="1600">
              <a:solidFill>
                <a:srgbClr val="000000"/>
              </a:solidFill>
              <a:latin typeface="Garamond" charset="0"/>
            </a:endParaRPr>
          </a:p>
        </p:txBody>
      </p:sp>
      <p:sp>
        <p:nvSpPr>
          <p:cNvPr id="256003" name="TextBox 5"/>
          <p:cNvSpPr txBox="1">
            <a:spLocks noChangeArrowheads="1"/>
          </p:cNvSpPr>
          <p:nvPr/>
        </p:nvSpPr>
        <p:spPr bwMode="auto">
          <a:xfrm>
            <a:off x="228600" y="6599238"/>
            <a:ext cx="2908300"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000">
                <a:solidFill>
                  <a:srgbClr val="000000"/>
                </a:solidFill>
              </a:rPr>
              <a:t>Source: </a:t>
            </a:r>
            <a:r>
              <a:rPr lang="en-US" sz="1000">
                <a:solidFill>
                  <a:srgbClr val="000000"/>
                </a:solidFill>
                <a:hlinkClick r:id="rId2"/>
              </a:rPr>
              <a:t>https://lab.dsst.io/32c3-slides/7197.html</a:t>
            </a:r>
            <a:r>
              <a:rPr lang="en-US" sz="1000">
                <a:solidFill>
                  <a:srgbClr val="000000"/>
                </a:solidFill>
              </a:rPr>
              <a:t> </a:t>
            </a:r>
          </a:p>
        </p:txBody>
      </p:sp>
      <p:pic>
        <p:nvPicPr>
          <p:cNvPr id="256004" name="Picture 6" descr="49.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949796"/>
            <a:ext cx="9144000"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5"/>
          <p:cNvSpPr/>
          <p:nvPr/>
        </p:nvSpPr>
        <p:spPr>
          <a:xfrm>
            <a:off x="395536" y="6084004"/>
            <a:ext cx="8568952" cy="369332"/>
          </a:xfrm>
          <a:prstGeom prst="rect">
            <a:avLst/>
          </a:prstGeom>
        </p:spPr>
        <p:txBody>
          <a:bodyPr wrap="square">
            <a:spAutoFit/>
          </a:bodyPr>
          <a:lstStyle/>
          <a:p>
            <a:r>
              <a:rPr lang="en-US" dirty="0" err="1">
                <a:solidFill>
                  <a:srgbClr val="0000FF"/>
                </a:solidFill>
              </a:rPr>
              <a:t>Rowhammer.js</a:t>
            </a:r>
            <a:r>
              <a:rPr lang="en-US" dirty="0">
                <a:solidFill>
                  <a:srgbClr val="0000FF"/>
                </a:solidFill>
              </a:rPr>
              <a:t>: A Remote Software-Induced Fault Attack in JavaScript (DIMVA’16)</a:t>
            </a:r>
          </a:p>
        </p:txBody>
      </p:sp>
      <p:sp>
        <p:nvSpPr>
          <p:cNvPr id="2" name="Rectangle 1"/>
          <p:cNvSpPr/>
          <p:nvPr/>
        </p:nvSpPr>
        <p:spPr>
          <a:xfrm>
            <a:off x="539552" y="1043444"/>
            <a:ext cx="8064896" cy="384721"/>
          </a:xfrm>
          <a:prstGeom prst="rect">
            <a:avLst/>
          </a:prstGeom>
        </p:spPr>
        <p:txBody>
          <a:bodyPr wrap="square">
            <a:spAutoFit/>
          </a:bodyPr>
          <a:lstStyle/>
          <a:p>
            <a:r>
              <a:rPr lang="en-US" sz="1900" b="1" dirty="0">
                <a:solidFill>
                  <a:srgbClr val="FFFF00"/>
                </a:solidFill>
              </a:rPr>
              <a:t>“We can gain unrestricted access to systems of website visitors.”</a:t>
            </a:r>
          </a:p>
        </p:txBody>
      </p:sp>
    </p:spTree>
    <p:extLst>
      <p:ext uri="{BB962C8B-B14F-4D97-AF65-F5344CB8AC3E}">
        <p14:creationId xmlns:p14="http://schemas.microsoft.com/office/powerpoint/2010/main" val="1493960035"/>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Title 1"/>
          <p:cNvSpPr>
            <a:spLocks noGrp="1"/>
          </p:cNvSpPr>
          <p:nvPr>
            <p:ph type="title"/>
          </p:nvPr>
        </p:nvSpPr>
        <p:spPr/>
        <p:txBody>
          <a:bodyPr/>
          <a:lstStyle/>
          <a:p>
            <a:r>
              <a:rPr lang="en-US" dirty="0">
                <a:latin typeface="Garamond" charset="0"/>
                <a:ea typeface="ＭＳ Ｐゴシック" charset="0"/>
                <a:cs typeface="ＭＳ Ｐゴシック" charset="0"/>
              </a:rPr>
              <a:t>More Security Implications (II)</a:t>
            </a:r>
          </a:p>
        </p:txBody>
      </p:sp>
      <p:sp>
        <p:nvSpPr>
          <p:cNvPr id="257026"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3D3305A-74B5-C341-8457-3D076A48DDAD}" type="slidenum">
              <a:rPr lang="en-US" sz="1600">
                <a:solidFill>
                  <a:srgbClr val="000000"/>
                </a:solidFill>
                <a:latin typeface="Garamond" charset="0"/>
              </a:rPr>
              <a:pPr eaLnBrk="1" hangingPunct="1"/>
              <a:t>41</a:t>
            </a:fld>
            <a:endParaRPr lang="en-US" sz="1600">
              <a:solidFill>
                <a:srgbClr val="000000"/>
              </a:solidFill>
              <a:latin typeface="Garamond" charset="0"/>
            </a:endParaRPr>
          </a:p>
        </p:txBody>
      </p:sp>
      <p:pic>
        <p:nvPicPr>
          <p:cNvPr id="257027" name="Picture 4" descr="drammer-attack-androi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196752"/>
            <a:ext cx="9144000" cy="508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7028" name="TextBox 5"/>
          <p:cNvSpPr txBox="1">
            <a:spLocks noChangeArrowheads="1"/>
          </p:cNvSpPr>
          <p:nvPr/>
        </p:nvSpPr>
        <p:spPr bwMode="auto">
          <a:xfrm>
            <a:off x="228600" y="6599238"/>
            <a:ext cx="4775200"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000">
                <a:solidFill>
                  <a:srgbClr val="000000"/>
                </a:solidFill>
              </a:rPr>
              <a:t>Source: https://fossbytes.com/drammer-rowhammer-attack-android-root-devices/</a:t>
            </a:r>
          </a:p>
        </p:txBody>
      </p:sp>
      <p:sp>
        <p:nvSpPr>
          <p:cNvPr id="2" name="Rectangle 1"/>
          <p:cNvSpPr/>
          <p:nvPr/>
        </p:nvSpPr>
        <p:spPr>
          <a:xfrm>
            <a:off x="4860032" y="6165304"/>
            <a:ext cx="4572000" cy="646331"/>
          </a:xfrm>
          <a:prstGeom prst="rect">
            <a:avLst/>
          </a:prstGeom>
        </p:spPr>
        <p:txBody>
          <a:bodyPr>
            <a:spAutoFit/>
          </a:bodyPr>
          <a:lstStyle/>
          <a:p>
            <a:r>
              <a:rPr lang="en-US" dirty="0" err="1">
                <a:solidFill>
                  <a:srgbClr val="0000FF"/>
                </a:solidFill>
              </a:rPr>
              <a:t>Drammer</a:t>
            </a:r>
            <a:r>
              <a:rPr lang="en-US" dirty="0">
                <a:solidFill>
                  <a:srgbClr val="0000FF"/>
                </a:solidFill>
              </a:rPr>
              <a:t>: Deterministic </a:t>
            </a:r>
            <a:r>
              <a:rPr lang="en-US" dirty="0" err="1">
                <a:solidFill>
                  <a:srgbClr val="0000FF"/>
                </a:solidFill>
              </a:rPr>
              <a:t>Rowhammer</a:t>
            </a:r>
            <a:r>
              <a:rPr lang="en-US" dirty="0">
                <a:solidFill>
                  <a:srgbClr val="0000FF"/>
                </a:solidFill>
              </a:rPr>
              <a:t> Attacks on Mobile Platforms, CCS’16 </a:t>
            </a:r>
            <a:endParaRPr lang="en-US" dirty="0">
              <a:solidFill>
                <a:srgbClr val="000000"/>
              </a:solidFill>
            </a:endParaRPr>
          </a:p>
        </p:txBody>
      </p:sp>
      <p:sp>
        <p:nvSpPr>
          <p:cNvPr id="3" name="Rectangle 2"/>
          <p:cNvSpPr/>
          <p:nvPr/>
        </p:nvSpPr>
        <p:spPr>
          <a:xfrm>
            <a:off x="539552" y="874524"/>
            <a:ext cx="7593722" cy="400110"/>
          </a:xfrm>
          <a:prstGeom prst="rect">
            <a:avLst/>
          </a:prstGeom>
        </p:spPr>
        <p:txBody>
          <a:bodyPr wrap="square">
            <a:spAutoFit/>
          </a:bodyPr>
          <a:lstStyle/>
          <a:p>
            <a:pPr lvl="1"/>
            <a:r>
              <a:rPr lang="en-US" sz="2000" b="1" dirty="0">
                <a:solidFill>
                  <a:srgbClr val="FF0000"/>
                </a:solidFill>
              </a:rPr>
              <a:t>“Can gain control of a smart phone deterministically”</a:t>
            </a:r>
          </a:p>
        </p:txBody>
      </p:sp>
    </p:spTree>
    <p:extLst>
      <p:ext uri="{BB962C8B-B14F-4D97-AF65-F5344CB8AC3E}">
        <p14:creationId xmlns:p14="http://schemas.microsoft.com/office/powerpoint/2010/main" val="607507521"/>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A2099-7438-6C41-BD1E-77D3C632D919}"/>
              </a:ext>
            </a:extLst>
          </p:cNvPr>
          <p:cNvSpPr>
            <a:spLocks noGrp="1"/>
          </p:cNvSpPr>
          <p:nvPr>
            <p:ph type="title"/>
          </p:nvPr>
        </p:nvSpPr>
        <p:spPr/>
        <p:txBody>
          <a:bodyPr/>
          <a:lstStyle/>
          <a:p>
            <a:r>
              <a:rPr lang="en-US" dirty="0"/>
              <a:t>More Security Implications (III)</a:t>
            </a:r>
          </a:p>
        </p:txBody>
      </p:sp>
      <p:sp>
        <p:nvSpPr>
          <p:cNvPr id="3" name="Content Placeholder 2">
            <a:extLst>
              <a:ext uri="{FF2B5EF4-FFF2-40B4-BE49-F238E27FC236}">
                <a16:creationId xmlns:a16="http://schemas.microsoft.com/office/drawing/2014/main" id="{FDB44C18-A93F-6244-A24A-038E49A3ED5A}"/>
              </a:ext>
            </a:extLst>
          </p:cNvPr>
          <p:cNvSpPr>
            <a:spLocks noGrp="1"/>
          </p:cNvSpPr>
          <p:nvPr>
            <p:ph idx="1"/>
          </p:nvPr>
        </p:nvSpPr>
        <p:spPr>
          <a:xfrm>
            <a:off x="228600" y="914400"/>
            <a:ext cx="8610600" cy="5193723"/>
          </a:xfrm>
        </p:spPr>
        <p:txBody>
          <a:bodyPr/>
          <a:lstStyle/>
          <a:p>
            <a:r>
              <a:rPr lang="en-US" dirty="0"/>
              <a:t>Using an integrated GPU in a mobile system to remotely escalate privilege via the WebGL interface </a:t>
            </a:r>
          </a:p>
        </p:txBody>
      </p:sp>
      <p:sp>
        <p:nvSpPr>
          <p:cNvPr id="4" name="Slide Number Placeholder 3">
            <a:extLst>
              <a:ext uri="{FF2B5EF4-FFF2-40B4-BE49-F238E27FC236}">
                <a16:creationId xmlns:a16="http://schemas.microsoft.com/office/drawing/2014/main" id="{1EB5FC4B-E474-AA49-B354-1B798E487C92}"/>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BBEC082-DB60-894D-A65F-EC5CC660E7FA}"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endParaRPr>
          </a:p>
        </p:txBody>
      </p:sp>
      <p:pic>
        <p:nvPicPr>
          <p:cNvPr id="6" name="Picture 5">
            <a:extLst>
              <a:ext uri="{FF2B5EF4-FFF2-40B4-BE49-F238E27FC236}">
                <a16:creationId xmlns:a16="http://schemas.microsoft.com/office/drawing/2014/main" id="{F5E99A8D-841C-B445-A300-93E6B3F04407}"/>
              </a:ext>
            </a:extLst>
          </p:cNvPr>
          <p:cNvPicPr>
            <a:picLocks noChangeAspect="1"/>
          </p:cNvPicPr>
          <p:nvPr/>
        </p:nvPicPr>
        <p:blipFill>
          <a:blip r:embed="rId2"/>
          <a:stretch>
            <a:fillRect/>
          </a:stretch>
        </p:blipFill>
        <p:spPr>
          <a:xfrm>
            <a:off x="228600" y="1752600"/>
            <a:ext cx="8610600" cy="2919748"/>
          </a:xfrm>
          <a:prstGeom prst="rect">
            <a:avLst/>
          </a:prstGeom>
        </p:spPr>
      </p:pic>
      <p:pic>
        <p:nvPicPr>
          <p:cNvPr id="7" name="Picture 6">
            <a:extLst>
              <a:ext uri="{FF2B5EF4-FFF2-40B4-BE49-F238E27FC236}">
                <a16:creationId xmlns:a16="http://schemas.microsoft.com/office/drawing/2014/main" id="{B1855A90-FBD8-BD41-A0F7-9D3A4C42E8B3}"/>
              </a:ext>
            </a:extLst>
          </p:cNvPr>
          <p:cNvPicPr>
            <a:picLocks noChangeAspect="1"/>
          </p:cNvPicPr>
          <p:nvPr/>
        </p:nvPicPr>
        <p:blipFill>
          <a:blip r:embed="rId3"/>
          <a:stretch>
            <a:fillRect/>
          </a:stretch>
        </p:blipFill>
        <p:spPr>
          <a:xfrm>
            <a:off x="0" y="4644746"/>
            <a:ext cx="9144000" cy="2213254"/>
          </a:xfrm>
          <a:prstGeom prst="rect">
            <a:avLst/>
          </a:prstGeom>
        </p:spPr>
      </p:pic>
    </p:spTree>
    <p:extLst>
      <p:ext uri="{BB962C8B-B14F-4D97-AF65-F5344CB8AC3E}">
        <p14:creationId xmlns:p14="http://schemas.microsoft.com/office/powerpoint/2010/main" val="2732689620"/>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C235C-9E23-FB47-96DB-7880CBCAFB46}"/>
              </a:ext>
            </a:extLst>
          </p:cNvPr>
          <p:cNvSpPr>
            <a:spLocks noGrp="1"/>
          </p:cNvSpPr>
          <p:nvPr>
            <p:ph type="title"/>
          </p:nvPr>
        </p:nvSpPr>
        <p:spPr/>
        <p:txBody>
          <a:bodyPr/>
          <a:lstStyle/>
          <a:p>
            <a:r>
              <a:rPr lang="en-US" dirty="0"/>
              <a:t>More Security Implications (IV)</a:t>
            </a:r>
          </a:p>
        </p:txBody>
      </p:sp>
      <p:sp>
        <p:nvSpPr>
          <p:cNvPr id="3" name="Content Placeholder 2">
            <a:extLst>
              <a:ext uri="{FF2B5EF4-FFF2-40B4-BE49-F238E27FC236}">
                <a16:creationId xmlns:a16="http://schemas.microsoft.com/office/drawing/2014/main" id="{775CC9D5-1435-D544-9861-45F4CF9DE692}"/>
              </a:ext>
            </a:extLst>
          </p:cNvPr>
          <p:cNvSpPr>
            <a:spLocks noGrp="1"/>
          </p:cNvSpPr>
          <p:nvPr>
            <p:ph idx="1"/>
          </p:nvPr>
        </p:nvSpPr>
        <p:spPr>
          <a:xfrm>
            <a:off x="228600" y="914400"/>
            <a:ext cx="8610600" cy="5193723"/>
          </a:xfrm>
        </p:spPr>
        <p:txBody>
          <a:bodyPr/>
          <a:lstStyle/>
          <a:p>
            <a:r>
              <a:rPr lang="en-US" dirty="0" err="1"/>
              <a:t>Rowhammer</a:t>
            </a:r>
            <a:r>
              <a:rPr lang="en-US" dirty="0"/>
              <a:t> over RDMA (I)</a:t>
            </a:r>
          </a:p>
        </p:txBody>
      </p:sp>
      <p:sp>
        <p:nvSpPr>
          <p:cNvPr id="4" name="Slide Number Placeholder 3">
            <a:extLst>
              <a:ext uri="{FF2B5EF4-FFF2-40B4-BE49-F238E27FC236}">
                <a16:creationId xmlns:a16="http://schemas.microsoft.com/office/drawing/2014/main" id="{46BDB288-2497-4948-9204-808023AA137E}"/>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BBEC082-DB60-894D-A65F-EC5CC660E7FA}"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endParaRPr>
          </a:p>
        </p:txBody>
      </p:sp>
      <p:pic>
        <p:nvPicPr>
          <p:cNvPr id="5" name="Picture 4">
            <a:extLst>
              <a:ext uri="{FF2B5EF4-FFF2-40B4-BE49-F238E27FC236}">
                <a16:creationId xmlns:a16="http://schemas.microsoft.com/office/drawing/2014/main" id="{45FE8274-3CEC-914D-A2AC-AEE06FD6BF36}"/>
              </a:ext>
            </a:extLst>
          </p:cNvPr>
          <p:cNvPicPr>
            <a:picLocks noChangeAspect="1"/>
          </p:cNvPicPr>
          <p:nvPr/>
        </p:nvPicPr>
        <p:blipFill>
          <a:blip r:embed="rId2"/>
          <a:stretch>
            <a:fillRect/>
          </a:stretch>
        </p:blipFill>
        <p:spPr>
          <a:xfrm>
            <a:off x="0" y="1371600"/>
            <a:ext cx="9144000" cy="3248234"/>
          </a:xfrm>
          <a:prstGeom prst="rect">
            <a:avLst/>
          </a:prstGeom>
        </p:spPr>
      </p:pic>
      <p:pic>
        <p:nvPicPr>
          <p:cNvPr id="6" name="Picture 5">
            <a:extLst>
              <a:ext uri="{FF2B5EF4-FFF2-40B4-BE49-F238E27FC236}">
                <a16:creationId xmlns:a16="http://schemas.microsoft.com/office/drawing/2014/main" id="{3AD7630A-1496-6140-AC68-E6A296637906}"/>
              </a:ext>
            </a:extLst>
          </p:cNvPr>
          <p:cNvPicPr>
            <a:picLocks noChangeAspect="1"/>
          </p:cNvPicPr>
          <p:nvPr/>
        </p:nvPicPr>
        <p:blipFill>
          <a:blip r:embed="rId3"/>
          <a:stretch>
            <a:fillRect/>
          </a:stretch>
        </p:blipFill>
        <p:spPr>
          <a:xfrm>
            <a:off x="0" y="4572000"/>
            <a:ext cx="9144000" cy="2286000"/>
          </a:xfrm>
          <a:prstGeom prst="rect">
            <a:avLst/>
          </a:prstGeom>
        </p:spPr>
      </p:pic>
    </p:spTree>
    <p:extLst>
      <p:ext uri="{BB962C8B-B14F-4D97-AF65-F5344CB8AC3E}">
        <p14:creationId xmlns:p14="http://schemas.microsoft.com/office/powerpoint/2010/main" val="3346388125"/>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C235C-9E23-FB47-96DB-7880CBCAFB46}"/>
              </a:ext>
            </a:extLst>
          </p:cNvPr>
          <p:cNvSpPr>
            <a:spLocks noGrp="1"/>
          </p:cNvSpPr>
          <p:nvPr>
            <p:ph type="title"/>
          </p:nvPr>
        </p:nvSpPr>
        <p:spPr/>
        <p:txBody>
          <a:bodyPr/>
          <a:lstStyle/>
          <a:p>
            <a:r>
              <a:rPr lang="en-US" dirty="0"/>
              <a:t>More Security Implications (V)</a:t>
            </a:r>
          </a:p>
        </p:txBody>
      </p:sp>
      <p:sp>
        <p:nvSpPr>
          <p:cNvPr id="3" name="Content Placeholder 2">
            <a:extLst>
              <a:ext uri="{FF2B5EF4-FFF2-40B4-BE49-F238E27FC236}">
                <a16:creationId xmlns:a16="http://schemas.microsoft.com/office/drawing/2014/main" id="{775CC9D5-1435-D544-9861-45F4CF9DE692}"/>
              </a:ext>
            </a:extLst>
          </p:cNvPr>
          <p:cNvSpPr>
            <a:spLocks noGrp="1"/>
          </p:cNvSpPr>
          <p:nvPr>
            <p:ph idx="1"/>
          </p:nvPr>
        </p:nvSpPr>
        <p:spPr>
          <a:xfrm>
            <a:off x="228600" y="914400"/>
            <a:ext cx="8610600" cy="5193723"/>
          </a:xfrm>
        </p:spPr>
        <p:txBody>
          <a:bodyPr/>
          <a:lstStyle/>
          <a:p>
            <a:r>
              <a:rPr lang="en-US" dirty="0" err="1"/>
              <a:t>Rowhammer</a:t>
            </a:r>
            <a:r>
              <a:rPr lang="en-US" dirty="0"/>
              <a:t> over RDMA (II)</a:t>
            </a:r>
          </a:p>
        </p:txBody>
      </p:sp>
      <p:sp>
        <p:nvSpPr>
          <p:cNvPr id="4" name="Slide Number Placeholder 3">
            <a:extLst>
              <a:ext uri="{FF2B5EF4-FFF2-40B4-BE49-F238E27FC236}">
                <a16:creationId xmlns:a16="http://schemas.microsoft.com/office/drawing/2014/main" id="{46BDB288-2497-4948-9204-808023AA137E}"/>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BBEC082-DB60-894D-A65F-EC5CC660E7FA}"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endParaRPr>
          </a:p>
        </p:txBody>
      </p:sp>
      <p:pic>
        <p:nvPicPr>
          <p:cNvPr id="8" name="Picture 7">
            <a:extLst>
              <a:ext uri="{FF2B5EF4-FFF2-40B4-BE49-F238E27FC236}">
                <a16:creationId xmlns:a16="http://schemas.microsoft.com/office/drawing/2014/main" id="{B1ED6C72-D6C8-A64D-A930-70738D148178}"/>
              </a:ext>
            </a:extLst>
          </p:cNvPr>
          <p:cNvPicPr>
            <a:picLocks noChangeAspect="1"/>
          </p:cNvPicPr>
          <p:nvPr/>
        </p:nvPicPr>
        <p:blipFill>
          <a:blip r:embed="rId2"/>
          <a:stretch>
            <a:fillRect/>
          </a:stretch>
        </p:blipFill>
        <p:spPr>
          <a:xfrm>
            <a:off x="596900" y="4255492"/>
            <a:ext cx="7874000" cy="2578100"/>
          </a:xfrm>
          <a:prstGeom prst="rect">
            <a:avLst/>
          </a:prstGeom>
        </p:spPr>
      </p:pic>
      <p:pic>
        <p:nvPicPr>
          <p:cNvPr id="9" name="Picture 8">
            <a:extLst>
              <a:ext uri="{FF2B5EF4-FFF2-40B4-BE49-F238E27FC236}">
                <a16:creationId xmlns:a16="http://schemas.microsoft.com/office/drawing/2014/main" id="{8F3C3AC7-2028-0549-AFBC-7C3F334D5BF0}"/>
              </a:ext>
            </a:extLst>
          </p:cNvPr>
          <p:cNvPicPr>
            <a:picLocks noChangeAspect="1"/>
          </p:cNvPicPr>
          <p:nvPr/>
        </p:nvPicPr>
        <p:blipFill>
          <a:blip r:embed="rId3"/>
          <a:stretch>
            <a:fillRect/>
          </a:stretch>
        </p:blipFill>
        <p:spPr>
          <a:xfrm>
            <a:off x="0" y="1628800"/>
            <a:ext cx="5950364" cy="2184197"/>
          </a:xfrm>
          <a:prstGeom prst="rect">
            <a:avLst/>
          </a:prstGeom>
        </p:spPr>
      </p:pic>
      <p:pic>
        <p:nvPicPr>
          <p:cNvPr id="10" name="Picture 9">
            <a:extLst>
              <a:ext uri="{FF2B5EF4-FFF2-40B4-BE49-F238E27FC236}">
                <a16:creationId xmlns:a16="http://schemas.microsoft.com/office/drawing/2014/main" id="{4E570075-D012-684E-8F83-89BAA734C085}"/>
              </a:ext>
            </a:extLst>
          </p:cNvPr>
          <p:cNvPicPr>
            <a:picLocks noChangeAspect="1"/>
          </p:cNvPicPr>
          <p:nvPr/>
        </p:nvPicPr>
        <p:blipFill>
          <a:blip r:embed="rId4"/>
          <a:stretch>
            <a:fillRect/>
          </a:stretch>
        </p:blipFill>
        <p:spPr>
          <a:xfrm>
            <a:off x="5950364" y="1697211"/>
            <a:ext cx="3174187" cy="2325913"/>
          </a:xfrm>
          <a:prstGeom prst="rect">
            <a:avLst/>
          </a:prstGeom>
        </p:spPr>
      </p:pic>
    </p:spTree>
    <p:extLst>
      <p:ext uri="{BB962C8B-B14F-4D97-AF65-F5344CB8AC3E}">
        <p14:creationId xmlns:p14="http://schemas.microsoft.com/office/powerpoint/2010/main" val="2133288358"/>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Title 1"/>
          <p:cNvSpPr>
            <a:spLocks noGrp="1"/>
          </p:cNvSpPr>
          <p:nvPr>
            <p:ph type="title"/>
          </p:nvPr>
        </p:nvSpPr>
        <p:spPr/>
        <p:txBody>
          <a:bodyPr/>
          <a:lstStyle/>
          <a:p>
            <a:r>
              <a:rPr lang="en-US">
                <a:latin typeface="Garamond" charset="0"/>
                <a:ea typeface="ＭＳ Ｐゴシック" charset="0"/>
                <a:cs typeface="ＭＳ Ｐゴシック" charset="0"/>
              </a:rPr>
              <a:t>More Security Implications?</a:t>
            </a:r>
          </a:p>
        </p:txBody>
      </p:sp>
      <p:sp>
        <p:nvSpPr>
          <p:cNvPr id="258050"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F1D2888-D5B0-E049-9B24-3010A3D9459E}" type="slidenum">
              <a:rPr lang="en-US" sz="1600">
                <a:solidFill>
                  <a:srgbClr val="000000"/>
                </a:solidFill>
                <a:latin typeface="Garamond" charset="0"/>
              </a:rPr>
              <a:pPr eaLnBrk="1" hangingPunct="1"/>
              <a:t>45</a:t>
            </a:fld>
            <a:endParaRPr lang="en-US" sz="1600">
              <a:solidFill>
                <a:srgbClr val="000000"/>
              </a:solidFill>
              <a:latin typeface="Garamond" charset="0"/>
            </a:endParaRPr>
          </a:p>
        </p:txBody>
      </p:sp>
      <p:pic>
        <p:nvPicPr>
          <p:cNvPr id="258051" name="Picture 4" descr="a-software-attempt-to-mitigate-rowhammer-attacks-630x330.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463" y="1311275"/>
            <a:ext cx="9117013" cy="4775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1647609"/>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66713" y="1833563"/>
            <a:ext cx="8428037" cy="822325"/>
          </a:xfrm>
        </p:spPr>
        <p:txBody>
          <a:bodyPr/>
          <a:lstStyle/>
          <a:p>
            <a:pPr algn="ctr" eaLnBrk="1" hangingPunct="1"/>
            <a:r>
              <a:rPr lang="en-US" sz="5000" dirty="0">
                <a:latin typeface="Garamond" charset="0"/>
              </a:rPr>
              <a:t>RowHammer Solutions</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27919782"/>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Potential Solutions</a:t>
            </a:r>
          </a:p>
        </p:txBody>
      </p:sp>
      <p:sp>
        <p:nvSpPr>
          <p:cNvPr id="5" name="Slide Number Placeholder 4"/>
          <p:cNvSpPr>
            <a:spLocks noGrp="1"/>
          </p:cNvSpPr>
          <p:nvPr>
            <p:ph type="sldNum" sz="quarter" idx="4294967295"/>
          </p:nvPr>
        </p:nvSpPr>
        <p:spPr>
          <a:xfrm>
            <a:off x="8077200" y="6381328"/>
            <a:ext cx="685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1600" b="0" i="0" u="none" strike="noStrike" kern="1200" cap="none" spc="0" normalizeH="0" baseline="0" noProof="0" smtClean="0">
                <a:ln>
                  <a:noFill/>
                </a:ln>
                <a:solidFill>
                  <a:prstClr val="black">
                    <a:tint val="75000"/>
                  </a:prstClr>
                </a:solidFill>
                <a:effectLst/>
                <a:uLnTx/>
                <a:uFillTx/>
                <a:latin typeface="Garamond"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47</a:t>
            </a:fld>
            <a:r>
              <a:rPr kumimoji="0" lang="en-US" sz="1600" b="0" i="0" u="none" strike="noStrike" kern="1200" cap="none" spc="0" normalizeH="0" baseline="0" noProof="0" dirty="0">
                <a:ln>
                  <a:noFill/>
                </a:ln>
                <a:solidFill>
                  <a:prstClr val="black">
                    <a:tint val="75000"/>
                  </a:prstClr>
                </a:solidFill>
                <a:effectLst/>
                <a:uLnTx/>
                <a:uFillTx/>
                <a:latin typeface="Garamond" charset="0"/>
                <a:ea typeface="+mn-ea"/>
                <a:cs typeface="Arial" charset="0"/>
              </a:rPr>
              <a:t> </a:t>
            </a:r>
          </a:p>
        </p:txBody>
      </p:sp>
      <p:sp>
        <p:nvSpPr>
          <p:cNvPr id="6" name="RedBox"/>
          <p:cNvSpPr/>
          <p:nvPr/>
        </p:nvSpPr>
        <p:spPr>
          <a:xfrm>
            <a:off x="380999" y="1219200"/>
            <a:ext cx="8382001" cy="914400"/>
          </a:xfrm>
          <a:prstGeom prst="roundRect">
            <a:avLst/>
          </a:pr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a:ea typeface="+mn-ea"/>
                <a:cs typeface="+mn-cs"/>
              </a:rPr>
              <a:t>Cost</a:t>
            </a:r>
          </a:p>
        </p:txBody>
      </p:sp>
      <p:sp>
        <p:nvSpPr>
          <p:cNvPr id="11" name="TextBox 10"/>
          <p:cNvSpPr txBox="1"/>
          <p:nvPr/>
        </p:nvSpPr>
        <p:spPr>
          <a:xfrm>
            <a:off x="381000" y="1219200"/>
            <a:ext cx="5105400" cy="914400"/>
          </a:xfrm>
          <a:prstGeom prst="rect">
            <a:avLst/>
          </a:prstGeom>
          <a:noFill/>
        </p:spPr>
        <p:txBody>
          <a:bodyPr wrap="square" rtlCol="0" anchor="ctr">
            <a:noAutofit/>
          </a:bodyPr>
          <a:lstStyle/>
          <a:p>
            <a:pPr marL="282575" marR="0" lvl="0" indent="-2825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Light"/>
                <a:ea typeface="+mn-ea"/>
                <a:cs typeface="+mn-cs"/>
              </a:rPr>
              <a:t>Make better DRAM chips</a:t>
            </a:r>
          </a:p>
        </p:txBody>
      </p:sp>
      <p:sp>
        <p:nvSpPr>
          <p:cNvPr id="12" name="RedBox"/>
          <p:cNvSpPr/>
          <p:nvPr/>
        </p:nvSpPr>
        <p:spPr>
          <a:xfrm>
            <a:off x="380998" y="3841750"/>
            <a:ext cx="8382001" cy="914400"/>
          </a:xfrm>
          <a:prstGeom prst="roundRect">
            <a:avLst/>
          </a:pr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a:ea typeface="+mn-ea"/>
                <a:cs typeface="+mn-cs"/>
              </a:rPr>
              <a:t>Cost, Power</a:t>
            </a:r>
          </a:p>
        </p:txBody>
      </p:sp>
      <p:sp>
        <p:nvSpPr>
          <p:cNvPr id="13" name="TextBox 12"/>
          <p:cNvSpPr txBox="1"/>
          <p:nvPr/>
        </p:nvSpPr>
        <p:spPr>
          <a:xfrm>
            <a:off x="380999" y="3841750"/>
            <a:ext cx="4190999" cy="914400"/>
          </a:xfrm>
          <a:prstGeom prst="rect">
            <a:avLst/>
          </a:prstGeom>
          <a:noFill/>
        </p:spPr>
        <p:txBody>
          <a:bodyPr wrap="square" rtlCol="0" anchor="ctr">
            <a:noAutofit/>
          </a:bodyPr>
          <a:lstStyle/>
          <a:p>
            <a:pPr marL="282575" marR="0" lvl="0" indent="-2825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Light"/>
                <a:ea typeface="+mn-ea"/>
                <a:cs typeface="+mn-cs"/>
              </a:rPr>
              <a:t>Sophisticated ECC</a:t>
            </a:r>
          </a:p>
        </p:txBody>
      </p:sp>
      <p:sp>
        <p:nvSpPr>
          <p:cNvPr id="14" name="RedBox"/>
          <p:cNvSpPr/>
          <p:nvPr/>
        </p:nvSpPr>
        <p:spPr>
          <a:xfrm>
            <a:off x="380998" y="2530475"/>
            <a:ext cx="8382001" cy="914400"/>
          </a:xfrm>
          <a:prstGeom prst="roundRect">
            <a:avLst/>
          </a:pr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a:ea typeface="+mn-ea"/>
                <a:cs typeface="+mn-cs"/>
              </a:rPr>
              <a:t>Power, Performance</a:t>
            </a:r>
          </a:p>
        </p:txBody>
      </p:sp>
      <p:sp>
        <p:nvSpPr>
          <p:cNvPr id="15" name="TextBox 14"/>
          <p:cNvSpPr txBox="1"/>
          <p:nvPr/>
        </p:nvSpPr>
        <p:spPr>
          <a:xfrm>
            <a:off x="380999" y="2530475"/>
            <a:ext cx="4191000" cy="914400"/>
          </a:xfrm>
          <a:prstGeom prst="rect">
            <a:avLst/>
          </a:prstGeom>
          <a:noFill/>
        </p:spPr>
        <p:txBody>
          <a:bodyPr wrap="square" rtlCol="0" anchor="ctr">
            <a:noAutofit/>
          </a:bodyPr>
          <a:lstStyle/>
          <a:p>
            <a:pPr marL="282575" marR="0" lvl="0" indent="-2825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Light"/>
                <a:ea typeface="+mn-ea"/>
                <a:cs typeface="+mn-cs"/>
              </a:rPr>
              <a:t>Refresh frequently</a:t>
            </a:r>
          </a:p>
        </p:txBody>
      </p:sp>
      <p:sp>
        <p:nvSpPr>
          <p:cNvPr id="16" name="RedBox"/>
          <p:cNvSpPr/>
          <p:nvPr/>
        </p:nvSpPr>
        <p:spPr>
          <a:xfrm>
            <a:off x="380998" y="5153025"/>
            <a:ext cx="8382001" cy="914400"/>
          </a:xfrm>
          <a:prstGeom prst="roundRect">
            <a:avLst/>
          </a:pr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a:ea typeface="+mn-ea"/>
                <a:cs typeface="+mn-cs"/>
              </a:rPr>
              <a:t>Cost, Power, Complexity</a:t>
            </a:r>
          </a:p>
        </p:txBody>
      </p:sp>
      <p:sp>
        <p:nvSpPr>
          <p:cNvPr id="17" name="TextBox 16"/>
          <p:cNvSpPr txBox="1"/>
          <p:nvPr/>
        </p:nvSpPr>
        <p:spPr>
          <a:xfrm>
            <a:off x="380999" y="5153025"/>
            <a:ext cx="4190999" cy="914400"/>
          </a:xfrm>
          <a:prstGeom prst="rect">
            <a:avLst/>
          </a:prstGeom>
          <a:noFill/>
        </p:spPr>
        <p:txBody>
          <a:bodyPr wrap="square" rtlCol="0" anchor="ctr">
            <a:noAutofit/>
          </a:bodyPr>
          <a:lstStyle/>
          <a:p>
            <a:pPr marL="282575" marR="0" lvl="0" indent="-2825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Light"/>
                <a:ea typeface="+mn-ea"/>
                <a:cs typeface="+mn-cs"/>
              </a:rPr>
              <a:t>Access counters </a:t>
            </a:r>
          </a:p>
        </p:txBody>
      </p:sp>
    </p:spTree>
    <p:extLst>
      <p:ext uri="{BB962C8B-B14F-4D97-AF65-F5344CB8AC3E}">
        <p14:creationId xmlns:p14="http://schemas.microsoft.com/office/powerpoint/2010/main" val="100793249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animBg="1"/>
      <p:bldP spid="14" grpId="0" animBg="1"/>
      <p:bldP spid="1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Naive Solutions</a:t>
            </a:r>
          </a:p>
        </p:txBody>
      </p:sp>
      <p:sp>
        <p:nvSpPr>
          <p:cNvPr id="3" name="Content Placeholder 2"/>
          <p:cNvSpPr>
            <a:spLocks noGrp="1"/>
          </p:cNvSpPr>
          <p:nvPr>
            <p:ph idx="1"/>
          </p:nvPr>
        </p:nvSpPr>
        <p:spPr/>
        <p:txBody>
          <a:bodyPr/>
          <a:lstStyle/>
          <a:p>
            <a:pPr marL="0" indent="0">
              <a:buNone/>
            </a:pPr>
            <a:r>
              <a:rPr lang="en-US" sz="3200" i="1" dirty="0">
                <a:solidFill>
                  <a:schemeClr val="tx2"/>
                </a:solidFill>
              </a:rPr>
              <a:t>❶</a:t>
            </a:r>
            <a:r>
              <a:rPr lang="en-US" dirty="0"/>
              <a:t> </a:t>
            </a:r>
            <a:r>
              <a:rPr lang="en-US" i="1" dirty="0">
                <a:solidFill>
                  <a:schemeClr val="tx2"/>
                </a:solidFill>
              </a:rPr>
              <a:t>Throttle accesses to same row</a:t>
            </a:r>
          </a:p>
          <a:p>
            <a:pPr lvl="1"/>
            <a:r>
              <a:rPr lang="en-US" sz="2800" dirty="0"/>
              <a:t>Limit access-interval: </a:t>
            </a:r>
            <a:r>
              <a:rPr lang="en-US" sz="2600" dirty="0">
                <a:solidFill>
                  <a:srgbClr val="FF0000"/>
                </a:solidFill>
                <a:latin typeface="Cambria Math" panose="02040503050406030204" pitchFamily="18" charset="0"/>
                <a:ea typeface="Cambria Math" panose="02040503050406030204" pitchFamily="18" charset="0"/>
              </a:rPr>
              <a:t>≥500ns</a:t>
            </a:r>
          </a:p>
          <a:p>
            <a:pPr lvl="1"/>
            <a:r>
              <a:rPr lang="en-US" sz="2800" dirty="0">
                <a:ea typeface="Cambria Math" panose="02040503050406030204" pitchFamily="18" charset="0"/>
              </a:rPr>
              <a:t>Limit number of accesses: </a:t>
            </a:r>
            <a:r>
              <a:rPr lang="en-US" sz="2600" dirty="0">
                <a:solidFill>
                  <a:srgbClr val="FF0000"/>
                </a:solidFill>
                <a:latin typeface="Cambria Math" panose="02040503050406030204" pitchFamily="18" charset="0"/>
                <a:ea typeface="Cambria Math" panose="02040503050406030204" pitchFamily="18" charset="0"/>
              </a:rPr>
              <a:t>≤128K</a:t>
            </a:r>
            <a:r>
              <a:rPr lang="en-US" sz="2600" dirty="0">
                <a:latin typeface="Cambria Math" panose="02040503050406030204" pitchFamily="18" charset="0"/>
                <a:ea typeface="Cambria Math" panose="02040503050406030204" pitchFamily="18" charset="0"/>
              </a:rPr>
              <a:t> (=64ms/500ns)</a:t>
            </a:r>
          </a:p>
          <a:p>
            <a:pPr marL="742950" indent="-742950">
              <a:buFont typeface="+mj-lt"/>
              <a:buAutoNum type="arabicPeriod"/>
            </a:pPr>
            <a:endParaRPr lang="en-US" dirty="0"/>
          </a:p>
          <a:p>
            <a:pPr marL="0" indent="0">
              <a:buNone/>
            </a:pPr>
            <a:r>
              <a:rPr lang="en-US" sz="3200" i="1" dirty="0">
                <a:solidFill>
                  <a:schemeClr val="tx2"/>
                </a:solidFill>
              </a:rPr>
              <a:t>❷ </a:t>
            </a:r>
            <a:r>
              <a:rPr lang="en-US" i="1" dirty="0">
                <a:solidFill>
                  <a:schemeClr val="tx2"/>
                </a:solidFill>
              </a:rPr>
              <a:t>Refresh more frequently</a:t>
            </a:r>
          </a:p>
          <a:p>
            <a:pPr lvl="1"/>
            <a:r>
              <a:rPr lang="en-US" sz="2800" dirty="0"/>
              <a:t>Shorten refresh-interval by </a:t>
            </a:r>
            <a:r>
              <a:rPr lang="en-US" sz="2600" dirty="0">
                <a:solidFill>
                  <a:srgbClr val="FF0000"/>
                </a:solidFill>
                <a:latin typeface="Cambria Math" panose="02040503050406030204" pitchFamily="18" charset="0"/>
                <a:ea typeface="Cambria Math" panose="02040503050406030204" pitchFamily="18" charset="0"/>
              </a:rPr>
              <a:t>~7x</a:t>
            </a:r>
          </a:p>
          <a:p>
            <a:endParaRPr lang="en-US" dirty="0">
              <a:ea typeface="Cambria Math" panose="02040503050406030204" pitchFamily="18" charset="0"/>
            </a:endParaRPr>
          </a:p>
          <a:p>
            <a:pPr marL="0" indent="0">
              <a:buNone/>
            </a:pPr>
            <a:r>
              <a:rPr lang="en-US" i="1" dirty="0">
                <a:solidFill>
                  <a:srgbClr val="FF0000"/>
                </a:solidFill>
                <a:ea typeface="Cambria Math" panose="02040503050406030204" pitchFamily="18" charset="0"/>
              </a:rPr>
              <a:t>Both naive solutions introduce significant overhead in performance and power</a:t>
            </a:r>
          </a:p>
          <a:p>
            <a:endParaRPr lang="en-US" dirty="0">
              <a:ea typeface="Cambria Math" panose="02040503050406030204" pitchFamily="18" charset="0"/>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Tree>
    <p:extLst>
      <p:ext uri="{BB962C8B-B14F-4D97-AF65-F5344CB8AC3E}">
        <p14:creationId xmlns:p14="http://schemas.microsoft.com/office/powerpoint/2010/main" val="955961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Apple’s Patch for </a:t>
            </a:r>
            <a:r>
              <a:rPr lang="en-US" dirty="0" err="1"/>
              <a:t>RowHammer</a:t>
            </a:r>
            <a:endParaRPr lang="en-US" dirty="0"/>
          </a:p>
        </p:txBody>
      </p:sp>
      <p:sp>
        <p:nvSpPr>
          <p:cNvPr id="3" name="Content Placeholder 2"/>
          <p:cNvSpPr>
            <a:spLocks noGrp="1"/>
          </p:cNvSpPr>
          <p:nvPr>
            <p:ph idx="1"/>
          </p:nvPr>
        </p:nvSpPr>
        <p:spPr/>
        <p:txBody>
          <a:bodyPr/>
          <a:lstStyle/>
          <a:p>
            <a:r>
              <a:rPr lang="en-US" dirty="0">
                <a:hlinkClick r:id="rId2"/>
              </a:rPr>
              <a:t>https://support.apple.com/en-gb/HT204934</a:t>
            </a:r>
            <a:r>
              <a:rPr lang="en-US" dirty="0"/>
              <a:t> </a:t>
            </a:r>
          </a:p>
          <a:p>
            <a:endParaRPr lang="en-US" dirty="0"/>
          </a:p>
          <a:p>
            <a:endParaRPr lang="en-US" dirty="0"/>
          </a:p>
          <a:p>
            <a:endParaRPr lang="en-US" dirty="0"/>
          </a:p>
        </p:txBody>
      </p:sp>
      <p:pic>
        <p:nvPicPr>
          <p:cNvPr id="5" name="Picture 4"/>
          <p:cNvPicPr>
            <a:picLocks noChangeAspect="1"/>
          </p:cNvPicPr>
          <p:nvPr/>
        </p:nvPicPr>
        <p:blipFill>
          <a:blip r:embed="rId3"/>
          <a:stretch>
            <a:fillRect/>
          </a:stretch>
        </p:blipFill>
        <p:spPr>
          <a:xfrm>
            <a:off x="0" y="2336710"/>
            <a:ext cx="9144000" cy="3180522"/>
          </a:xfrm>
          <a:prstGeom prst="rect">
            <a:avLst/>
          </a:prstGeom>
        </p:spPr>
      </p:pic>
      <p:sp>
        <p:nvSpPr>
          <p:cNvPr id="6" name="AutoShape 25"/>
          <p:cNvSpPr>
            <a:spLocks noChangeArrowheads="1"/>
          </p:cNvSpPr>
          <p:nvPr/>
        </p:nvSpPr>
        <p:spPr bwMode="auto">
          <a:xfrm>
            <a:off x="2915816" y="3717032"/>
            <a:ext cx="5616624" cy="360040"/>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4" name="TextBox 3"/>
          <p:cNvSpPr txBox="1"/>
          <p:nvPr/>
        </p:nvSpPr>
        <p:spPr>
          <a:xfrm>
            <a:off x="1907704" y="5805264"/>
            <a:ext cx="581706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mn-ea"/>
                <a:cs typeface="+mn-cs"/>
              </a:rPr>
              <a:t>HP, Lenovo, and other vendors released similar patches</a:t>
            </a:r>
          </a:p>
        </p:txBody>
      </p:sp>
    </p:spTree>
    <p:extLst>
      <p:ext uri="{BB962C8B-B14F-4D97-AF65-F5344CB8AC3E}">
        <p14:creationId xmlns:p14="http://schemas.microsoft.com/office/powerpoint/2010/main" val="251662749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Maslow’s (Human) Hierarchy of Needs</a:t>
            </a:r>
          </a:p>
        </p:txBody>
      </p:sp>
      <p:sp>
        <p:nvSpPr>
          <p:cNvPr id="3" name="Content Placeholder 2"/>
          <p:cNvSpPr>
            <a:spLocks noGrp="1"/>
          </p:cNvSpPr>
          <p:nvPr>
            <p:ph idx="1"/>
          </p:nvPr>
        </p:nvSpPr>
        <p:spPr/>
        <p:txBody>
          <a:bodyPr/>
          <a:lstStyle/>
          <a:p>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r>
              <a:rPr lang="en-US" dirty="0"/>
              <a:t>We need to start with </a:t>
            </a:r>
            <a:r>
              <a:rPr lang="en-US" dirty="0">
                <a:solidFill>
                  <a:srgbClr val="FF0000"/>
                </a:solidFill>
              </a:rPr>
              <a:t>reliability and security</a:t>
            </a:r>
            <a:r>
              <a:rPr lang="is-IS" dirty="0"/>
              <a:t>…</a:t>
            </a:r>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5</a:t>
            </a:fld>
            <a:endParaRPr lang="en-US" altLang="en-US">
              <a:solidFill>
                <a:srgbClr val="000000"/>
              </a:solidFill>
            </a:endParaRPr>
          </a:p>
        </p:txBody>
      </p:sp>
      <p:pic>
        <p:nvPicPr>
          <p:cNvPr id="5" name="Picture 4" descr="maslow-pyrami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31357" y="931384"/>
            <a:ext cx="6336704" cy="4657856"/>
          </a:xfrm>
          <a:prstGeom prst="rect">
            <a:avLst/>
          </a:prstGeom>
        </p:spPr>
      </p:pic>
      <p:sp>
        <p:nvSpPr>
          <p:cNvPr id="6" name="TextBox 5"/>
          <p:cNvSpPr txBox="1"/>
          <p:nvPr/>
        </p:nvSpPr>
        <p:spPr>
          <a:xfrm>
            <a:off x="227414" y="1052736"/>
            <a:ext cx="4416594" cy="646331"/>
          </a:xfrm>
          <a:prstGeom prst="rect">
            <a:avLst/>
          </a:prstGeom>
          <a:noFill/>
        </p:spPr>
        <p:txBody>
          <a:bodyPr wrap="none" rtlCol="0">
            <a:spAutoFit/>
          </a:bodyPr>
          <a:lstStyle/>
          <a:p>
            <a:r>
              <a:rPr lang="en-US" dirty="0">
                <a:solidFill>
                  <a:srgbClr val="000000"/>
                </a:solidFill>
              </a:rPr>
              <a:t>Maslow, “</a:t>
            </a:r>
            <a:r>
              <a:rPr lang="en-US" dirty="0">
                <a:solidFill>
                  <a:srgbClr val="0000FF"/>
                </a:solidFill>
              </a:rPr>
              <a:t>A Theory of Human Motivation</a:t>
            </a:r>
            <a:r>
              <a:rPr lang="en-US" dirty="0">
                <a:solidFill>
                  <a:srgbClr val="000000"/>
                </a:solidFill>
              </a:rPr>
              <a:t>,” </a:t>
            </a:r>
          </a:p>
          <a:p>
            <a:r>
              <a:rPr lang="en-US" dirty="0">
                <a:solidFill>
                  <a:srgbClr val="000000"/>
                </a:solidFill>
              </a:rPr>
              <a:t>Psychological Review, 1943. </a:t>
            </a:r>
          </a:p>
        </p:txBody>
      </p:sp>
      <p:sp>
        <p:nvSpPr>
          <p:cNvPr id="7" name="TextBox 6"/>
          <p:cNvSpPr txBox="1"/>
          <p:nvPr/>
        </p:nvSpPr>
        <p:spPr>
          <a:xfrm>
            <a:off x="1780551" y="6512454"/>
            <a:ext cx="3160741" cy="246221"/>
          </a:xfrm>
          <a:prstGeom prst="rect">
            <a:avLst/>
          </a:prstGeom>
          <a:noFill/>
        </p:spPr>
        <p:txBody>
          <a:bodyPr wrap="none" rtlCol="0">
            <a:spAutoFit/>
          </a:bodyPr>
          <a:lstStyle/>
          <a:p>
            <a:r>
              <a:rPr lang="en-US" sz="1000" dirty="0">
                <a:solidFill>
                  <a:srgbClr val="000000"/>
                </a:solidFill>
                <a:latin typeface="Calibri"/>
                <a:cs typeface="Calibri"/>
              </a:rPr>
              <a:t>Source: https://</a:t>
            </a:r>
            <a:r>
              <a:rPr lang="en-US" sz="1000" dirty="0" err="1">
                <a:solidFill>
                  <a:srgbClr val="000000"/>
                </a:solidFill>
                <a:latin typeface="Calibri"/>
                <a:cs typeface="Calibri"/>
              </a:rPr>
              <a:t>www.simplypsychology.org</a:t>
            </a:r>
            <a:r>
              <a:rPr lang="en-US" sz="1000" dirty="0">
                <a:solidFill>
                  <a:srgbClr val="000000"/>
                </a:solidFill>
                <a:latin typeface="Calibri"/>
                <a:cs typeface="Calibri"/>
              </a:rPr>
              <a:t>/</a:t>
            </a:r>
            <a:r>
              <a:rPr lang="en-US" sz="1000" dirty="0" err="1">
                <a:solidFill>
                  <a:srgbClr val="000000"/>
                </a:solidFill>
                <a:latin typeface="Calibri"/>
                <a:cs typeface="Calibri"/>
              </a:rPr>
              <a:t>maslow.html</a:t>
            </a:r>
            <a:endParaRPr lang="en-US" sz="1000" dirty="0">
              <a:solidFill>
                <a:srgbClr val="000000"/>
              </a:solidFill>
              <a:latin typeface="Calibri"/>
              <a:cs typeface="Calibri"/>
            </a:endParaRPr>
          </a:p>
        </p:txBody>
      </p:sp>
      <p:sp>
        <p:nvSpPr>
          <p:cNvPr id="8" name="Rectangle 7"/>
          <p:cNvSpPr/>
          <p:nvPr/>
        </p:nvSpPr>
        <p:spPr>
          <a:xfrm>
            <a:off x="4499992" y="4293096"/>
            <a:ext cx="2448272" cy="115212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9" name="TextBox 8"/>
          <p:cNvSpPr txBox="1"/>
          <p:nvPr/>
        </p:nvSpPr>
        <p:spPr>
          <a:xfrm>
            <a:off x="227414" y="1052736"/>
            <a:ext cx="4477380" cy="1477328"/>
          </a:xfrm>
          <a:prstGeom prst="rect">
            <a:avLst/>
          </a:prstGeom>
          <a:noFill/>
        </p:spPr>
        <p:txBody>
          <a:bodyPr wrap="none" rtlCol="0">
            <a:spAutoFit/>
          </a:bodyPr>
          <a:lstStyle/>
          <a:p>
            <a:r>
              <a:rPr lang="en-US" dirty="0">
                <a:solidFill>
                  <a:srgbClr val="000000"/>
                </a:solidFill>
              </a:rPr>
              <a:t>Maslow, “</a:t>
            </a:r>
            <a:r>
              <a:rPr lang="en-US" dirty="0">
                <a:solidFill>
                  <a:srgbClr val="0000FF"/>
                </a:solidFill>
              </a:rPr>
              <a:t>A Theory of Human Motivation</a:t>
            </a:r>
            <a:r>
              <a:rPr lang="en-US" dirty="0">
                <a:solidFill>
                  <a:srgbClr val="000000"/>
                </a:solidFill>
              </a:rPr>
              <a:t>,” </a:t>
            </a:r>
          </a:p>
          <a:p>
            <a:r>
              <a:rPr lang="en-US" dirty="0">
                <a:solidFill>
                  <a:srgbClr val="000000"/>
                </a:solidFill>
              </a:rPr>
              <a:t>Psychological Review, 1943. </a:t>
            </a:r>
          </a:p>
          <a:p>
            <a:endParaRPr lang="en-US" dirty="0">
              <a:solidFill>
                <a:srgbClr val="000000"/>
              </a:solidFill>
            </a:endParaRPr>
          </a:p>
          <a:p>
            <a:r>
              <a:rPr lang="en-US" dirty="0">
                <a:solidFill>
                  <a:srgbClr val="000000"/>
                </a:solidFill>
              </a:rPr>
              <a:t>Maslow, “</a:t>
            </a:r>
            <a:r>
              <a:rPr lang="en-US" dirty="0">
                <a:solidFill>
                  <a:srgbClr val="0000FF"/>
                </a:solidFill>
              </a:rPr>
              <a:t>Motivation and Personality</a:t>
            </a:r>
            <a:r>
              <a:rPr lang="en-US" dirty="0">
                <a:solidFill>
                  <a:srgbClr val="000000"/>
                </a:solidFill>
              </a:rPr>
              <a:t>,”</a:t>
            </a:r>
          </a:p>
          <a:p>
            <a:r>
              <a:rPr lang="en-US" dirty="0">
                <a:solidFill>
                  <a:srgbClr val="000000"/>
                </a:solidFill>
              </a:rPr>
              <a:t>Book, 1954-1970.</a:t>
            </a:r>
          </a:p>
        </p:txBody>
      </p:sp>
    </p:spTree>
    <p:extLst>
      <p:ext uri="{BB962C8B-B14F-4D97-AF65-F5344CB8AC3E}">
        <p14:creationId xmlns:p14="http://schemas.microsoft.com/office/powerpoint/2010/main" val="179860284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0" end="1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Our Solution to RowHammer</a:t>
            </a:r>
          </a:p>
        </p:txBody>
      </p:sp>
      <p:sp>
        <p:nvSpPr>
          <p:cNvPr id="3" name="Content Placeholder 2"/>
          <p:cNvSpPr>
            <a:spLocks noGrp="1"/>
          </p:cNvSpPr>
          <p:nvPr>
            <p:ph idx="1"/>
          </p:nvPr>
        </p:nvSpPr>
        <p:spPr/>
        <p:txBody>
          <a:bodyPr/>
          <a:lstStyle/>
          <a:p>
            <a:pPr>
              <a:lnSpc>
                <a:spcPct val="100000"/>
              </a:lnSpc>
            </a:pPr>
            <a:r>
              <a:rPr lang="en-US" b="1" dirty="0">
                <a:solidFill>
                  <a:schemeClr val="tx2"/>
                </a:solidFill>
              </a:rPr>
              <a:t>PARA: </a:t>
            </a:r>
            <a:r>
              <a:rPr lang="en-US" sz="3200" i="1" u="sng" dirty="0">
                <a:solidFill>
                  <a:schemeClr val="tx2"/>
                </a:solidFill>
              </a:rPr>
              <a:t>P</a:t>
            </a:r>
            <a:r>
              <a:rPr lang="en-US" sz="3200" i="1" dirty="0">
                <a:solidFill>
                  <a:schemeClr val="tx2"/>
                </a:solidFill>
              </a:rPr>
              <a:t>robabilistic </a:t>
            </a:r>
            <a:r>
              <a:rPr lang="en-US" sz="3200" i="1" u="sng" dirty="0">
                <a:solidFill>
                  <a:schemeClr val="tx2"/>
                </a:solidFill>
              </a:rPr>
              <a:t>A</a:t>
            </a:r>
            <a:r>
              <a:rPr lang="en-US" sz="3200" i="1" dirty="0">
                <a:solidFill>
                  <a:schemeClr val="tx2"/>
                </a:solidFill>
              </a:rPr>
              <a:t>djacent </a:t>
            </a:r>
            <a:r>
              <a:rPr lang="en-US" sz="3200" i="1" u="sng" dirty="0">
                <a:solidFill>
                  <a:schemeClr val="tx2"/>
                </a:solidFill>
              </a:rPr>
              <a:t>R</a:t>
            </a:r>
            <a:r>
              <a:rPr lang="en-US" sz="3200" i="1" dirty="0">
                <a:solidFill>
                  <a:schemeClr val="tx2"/>
                </a:solidFill>
              </a:rPr>
              <a:t>ow </a:t>
            </a:r>
            <a:r>
              <a:rPr lang="en-US" sz="3200" i="1" u="sng" dirty="0">
                <a:solidFill>
                  <a:schemeClr val="tx2"/>
                </a:solidFill>
              </a:rPr>
              <a:t>A</a:t>
            </a:r>
            <a:r>
              <a:rPr lang="en-US" sz="3200" i="1" dirty="0">
                <a:solidFill>
                  <a:schemeClr val="tx2"/>
                </a:solidFill>
              </a:rPr>
              <a:t>ctivation</a:t>
            </a:r>
          </a:p>
          <a:p>
            <a:pPr>
              <a:lnSpc>
                <a:spcPct val="100000"/>
              </a:lnSpc>
            </a:pPr>
            <a:endParaRPr lang="en-US" sz="600" b="1" dirty="0">
              <a:solidFill>
                <a:schemeClr val="tx2"/>
              </a:solidFill>
            </a:endParaRPr>
          </a:p>
          <a:p>
            <a:pPr>
              <a:lnSpc>
                <a:spcPct val="100000"/>
              </a:lnSpc>
            </a:pPr>
            <a:r>
              <a:rPr lang="en-US" b="1" dirty="0">
                <a:solidFill>
                  <a:schemeClr val="tx2"/>
                </a:solidFill>
              </a:rPr>
              <a:t>Key Idea</a:t>
            </a:r>
            <a:endParaRPr lang="en-US" sz="3200" i="1" dirty="0">
              <a:solidFill>
                <a:schemeClr val="tx2"/>
              </a:solidFill>
            </a:endParaRPr>
          </a:p>
          <a:p>
            <a:pPr lvl="1">
              <a:lnSpc>
                <a:spcPct val="100000"/>
              </a:lnSpc>
            </a:pPr>
            <a:r>
              <a:rPr lang="en-US" sz="2800" b="1" dirty="0">
                <a:solidFill>
                  <a:srgbClr val="0000FF"/>
                </a:solidFill>
              </a:rPr>
              <a:t>After closing a row, we activate (i.e., refresh) one of its neighbors with a low probability</a:t>
            </a:r>
            <a:r>
              <a:rPr lang="en-US" sz="2800" dirty="0"/>
              <a:t>: </a:t>
            </a:r>
            <a:r>
              <a:rPr lang="en-US" sz="2600" dirty="0">
                <a:solidFill>
                  <a:srgbClr val="FF0000"/>
                </a:solidFill>
                <a:latin typeface="Cambria Math" panose="02040503050406030204" pitchFamily="18" charset="0"/>
                <a:ea typeface="Cambria Math" panose="02040503050406030204" pitchFamily="18" charset="0"/>
              </a:rPr>
              <a:t>p = 0.005</a:t>
            </a:r>
          </a:p>
          <a:p>
            <a:pPr>
              <a:lnSpc>
                <a:spcPct val="100000"/>
              </a:lnSpc>
            </a:pPr>
            <a:endParaRPr lang="en-US" sz="600" b="1" dirty="0">
              <a:solidFill>
                <a:schemeClr val="tx2"/>
              </a:solidFill>
              <a:ea typeface="Cambria Math" panose="02040503050406030204" pitchFamily="18" charset="0"/>
            </a:endParaRPr>
          </a:p>
          <a:p>
            <a:pPr>
              <a:lnSpc>
                <a:spcPct val="100000"/>
              </a:lnSpc>
            </a:pPr>
            <a:r>
              <a:rPr lang="en-US" b="1" dirty="0">
                <a:solidFill>
                  <a:schemeClr val="tx2"/>
                </a:solidFill>
                <a:ea typeface="Cambria Math" panose="02040503050406030204" pitchFamily="18" charset="0"/>
              </a:rPr>
              <a:t>Reliability Guarantee</a:t>
            </a:r>
            <a:endParaRPr lang="en-US" sz="3200" i="1" dirty="0">
              <a:solidFill>
                <a:schemeClr val="tx2"/>
              </a:solidFill>
              <a:ea typeface="Cambria Math" panose="02040503050406030204" pitchFamily="18" charset="0"/>
            </a:endParaRPr>
          </a:p>
          <a:p>
            <a:pPr lvl="1"/>
            <a:r>
              <a:rPr lang="en-US" sz="2800" dirty="0"/>
              <a:t>When </a:t>
            </a:r>
            <a:r>
              <a:rPr lang="en-US" sz="2600" dirty="0">
                <a:latin typeface="Cambria Math" panose="02040503050406030204" pitchFamily="18" charset="0"/>
                <a:ea typeface="Cambria Math" panose="02040503050406030204" pitchFamily="18" charset="0"/>
                <a:cs typeface="Courier New" panose="02070309020205020404" pitchFamily="49" charset="0"/>
              </a:rPr>
              <a:t>p=0.005</a:t>
            </a:r>
            <a:r>
              <a:rPr lang="en-US" sz="2800" dirty="0"/>
              <a:t>, errors in one year: </a:t>
            </a:r>
            <a:r>
              <a:rPr lang="en-US" sz="2600" dirty="0">
                <a:solidFill>
                  <a:srgbClr val="FF0000"/>
                </a:solidFill>
                <a:latin typeface="Cambria Math" panose="02040503050406030204" pitchFamily="18" charset="0"/>
                <a:ea typeface="Cambria Math" panose="02040503050406030204" pitchFamily="18" charset="0"/>
                <a:cs typeface="Courier New" panose="02070309020205020404" pitchFamily="49" charset="0"/>
              </a:rPr>
              <a:t>9.4×10</a:t>
            </a:r>
            <a:r>
              <a:rPr lang="en-US" sz="2600" baseline="30000" dirty="0">
                <a:solidFill>
                  <a:srgbClr val="FF0000"/>
                </a:solidFill>
                <a:latin typeface="Cambria Math" panose="02040503050406030204" pitchFamily="18" charset="0"/>
                <a:ea typeface="Cambria Math" panose="02040503050406030204" pitchFamily="18" charset="0"/>
                <a:cs typeface="Courier New" panose="02070309020205020404" pitchFamily="49" charset="0"/>
              </a:rPr>
              <a:t>-14</a:t>
            </a:r>
            <a:endParaRPr lang="en-US" sz="2600" dirty="0">
              <a:solidFill>
                <a:srgbClr val="FF0000"/>
              </a:solidFill>
              <a:latin typeface="Cambria Math" panose="02040503050406030204" pitchFamily="18" charset="0"/>
              <a:ea typeface="Cambria Math" panose="02040503050406030204" pitchFamily="18" charset="0"/>
            </a:endParaRPr>
          </a:p>
          <a:p>
            <a:pPr lvl="1">
              <a:lnSpc>
                <a:spcPct val="100000"/>
              </a:lnSpc>
            </a:pPr>
            <a:r>
              <a:rPr lang="en-US" sz="2800" dirty="0">
                <a:ea typeface="Cambria Math" panose="02040503050406030204" pitchFamily="18" charset="0"/>
              </a:rPr>
              <a:t>By adjusting the value of </a:t>
            </a:r>
            <a:r>
              <a:rPr lang="en-US" sz="2600" dirty="0">
                <a:latin typeface="Cambria Math" panose="02040503050406030204" pitchFamily="18" charset="0"/>
                <a:ea typeface="Cambria Math" panose="02040503050406030204" pitchFamily="18" charset="0"/>
                <a:cs typeface="Courier New" panose="02070309020205020404" pitchFamily="49" charset="0"/>
              </a:rPr>
              <a:t>p</a:t>
            </a:r>
            <a:r>
              <a:rPr lang="en-US" sz="2800" dirty="0">
                <a:ea typeface="Cambria Math" panose="02040503050406030204" pitchFamily="18" charset="0"/>
              </a:rPr>
              <a:t>, we can vary the strength of protection against errors</a:t>
            </a:r>
          </a:p>
          <a:p>
            <a:pPr lvl="1">
              <a:lnSpc>
                <a:spcPct val="100000"/>
              </a:lnSpc>
            </a:pPr>
            <a:endParaRPr lang="en-US" sz="2800" dirty="0">
              <a:ea typeface="Cambria Math" panose="02040503050406030204" pitchFamily="18" charset="0"/>
            </a:endParaRPr>
          </a:p>
          <a:p>
            <a:pPr lvl="1">
              <a:lnSpc>
                <a:spcPct val="100000"/>
              </a:lnSpc>
            </a:pPr>
            <a:endParaRPr lang="en-US" sz="2800" dirty="0">
              <a:latin typeface="Cambria Math" panose="02040503050406030204" pitchFamily="18" charset="0"/>
              <a:ea typeface="Cambria Math" panose="02040503050406030204" pitchFamily="18" charset="0"/>
            </a:endParaRPr>
          </a:p>
          <a:p>
            <a:pPr lvl="1">
              <a:lnSpc>
                <a:spcPct val="100000"/>
              </a:lnSpc>
            </a:pPr>
            <a:endParaRPr lang="en-US" sz="2800" dirty="0"/>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Tree>
    <p:extLst>
      <p:ext uri="{BB962C8B-B14F-4D97-AF65-F5344CB8AC3E}">
        <p14:creationId xmlns:p14="http://schemas.microsoft.com/office/powerpoint/2010/main" val="76291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Advantages of PARA</a:t>
            </a:r>
          </a:p>
        </p:txBody>
      </p:sp>
      <p:sp>
        <p:nvSpPr>
          <p:cNvPr id="3" name="Content Placeholder 2"/>
          <p:cNvSpPr>
            <a:spLocks noGrp="1"/>
          </p:cNvSpPr>
          <p:nvPr>
            <p:ph idx="1"/>
          </p:nvPr>
        </p:nvSpPr>
        <p:spPr/>
        <p:txBody>
          <a:bodyPr/>
          <a:lstStyle/>
          <a:p>
            <a:r>
              <a:rPr lang="en-US" sz="3200" i="1" dirty="0">
                <a:solidFill>
                  <a:schemeClr val="tx2"/>
                </a:solidFill>
                <a:sym typeface="Wingdings" panose="05000000000000000000" pitchFamily="2" charset="2"/>
              </a:rPr>
              <a:t>PARA refreshes rows infrequently</a:t>
            </a:r>
          </a:p>
          <a:p>
            <a:pPr lvl="1"/>
            <a:r>
              <a:rPr lang="en-US" sz="2800" dirty="0">
                <a:sym typeface="Wingdings" panose="05000000000000000000" pitchFamily="2" charset="2"/>
              </a:rPr>
              <a:t>Low power</a:t>
            </a:r>
          </a:p>
          <a:p>
            <a:pPr lvl="1"/>
            <a:r>
              <a:rPr lang="en-US" sz="2800" dirty="0">
                <a:sym typeface="Wingdings" panose="05000000000000000000" pitchFamily="2" charset="2"/>
              </a:rPr>
              <a:t>Low performance-overhead</a:t>
            </a:r>
          </a:p>
          <a:p>
            <a:pPr lvl="2"/>
            <a:r>
              <a:rPr lang="en-US" dirty="0"/>
              <a:t>Average slowdown: </a:t>
            </a:r>
            <a:r>
              <a:rPr lang="en-US" sz="2600" dirty="0">
                <a:solidFill>
                  <a:srgbClr val="FF0000"/>
                </a:solidFill>
                <a:latin typeface="Cambria Math" panose="02040503050406030204" pitchFamily="18" charset="0"/>
                <a:ea typeface="Cambria Math" panose="02040503050406030204" pitchFamily="18" charset="0"/>
              </a:rPr>
              <a:t>0.20%</a:t>
            </a:r>
            <a:r>
              <a:rPr lang="en-US" dirty="0"/>
              <a:t> (for </a:t>
            </a:r>
            <a:r>
              <a:rPr lang="en-US" sz="2600" dirty="0">
                <a:latin typeface="Cambria Math" panose="02040503050406030204" pitchFamily="18" charset="0"/>
                <a:ea typeface="Cambria Math" panose="02040503050406030204" pitchFamily="18" charset="0"/>
              </a:rPr>
              <a:t>29</a:t>
            </a:r>
            <a:r>
              <a:rPr lang="en-US" dirty="0"/>
              <a:t> benchmarks)</a:t>
            </a:r>
            <a:endParaRPr lang="en-US" dirty="0">
              <a:solidFill>
                <a:srgbClr val="FF0000"/>
              </a:solidFill>
              <a:ea typeface="Cambria Math" panose="02040503050406030204" pitchFamily="18" charset="0"/>
            </a:endParaRPr>
          </a:p>
          <a:p>
            <a:pPr lvl="2"/>
            <a:r>
              <a:rPr lang="en-US" dirty="0"/>
              <a:t>Maximum slowdown: </a:t>
            </a:r>
            <a:r>
              <a:rPr lang="en-US" sz="2600" dirty="0">
                <a:solidFill>
                  <a:srgbClr val="FF0000"/>
                </a:solidFill>
                <a:latin typeface="Cambria Math" panose="02040503050406030204" pitchFamily="18" charset="0"/>
                <a:ea typeface="Cambria Math" panose="02040503050406030204" pitchFamily="18" charset="0"/>
              </a:rPr>
              <a:t>0.75%</a:t>
            </a:r>
            <a:endParaRPr lang="en-US" dirty="0"/>
          </a:p>
          <a:p>
            <a:r>
              <a:rPr lang="en-US" sz="3200" i="1" dirty="0">
                <a:solidFill>
                  <a:schemeClr val="tx2"/>
                </a:solidFill>
              </a:rPr>
              <a:t>PARA is stateless</a:t>
            </a:r>
          </a:p>
          <a:p>
            <a:pPr lvl="1"/>
            <a:r>
              <a:rPr lang="en-US" sz="2800" dirty="0">
                <a:sym typeface="Wingdings" panose="05000000000000000000" pitchFamily="2" charset="2"/>
              </a:rPr>
              <a:t>Low cost</a:t>
            </a:r>
          </a:p>
          <a:p>
            <a:pPr lvl="1"/>
            <a:r>
              <a:rPr lang="en-US" sz="2800" dirty="0">
                <a:sym typeface="Wingdings" panose="05000000000000000000" pitchFamily="2" charset="2"/>
              </a:rPr>
              <a:t>Low complexity</a:t>
            </a:r>
          </a:p>
          <a:p>
            <a:endParaRPr lang="en-US" sz="2000" i="1" dirty="0">
              <a:solidFill>
                <a:srgbClr val="FF0000"/>
              </a:solidFill>
              <a:ea typeface="Cambria Math" panose="02040503050406030204" pitchFamily="18" charset="0"/>
            </a:endParaRPr>
          </a:p>
          <a:p>
            <a:r>
              <a:rPr lang="en-US" sz="3200" i="1" dirty="0">
                <a:solidFill>
                  <a:srgbClr val="FF0000"/>
                </a:solidFill>
                <a:ea typeface="Cambria Math" panose="02040503050406030204" pitchFamily="18" charset="0"/>
              </a:rPr>
              <a:t>PARA is an effective and low-overhead solution to prevent disturbance errors</a:t>
            </a:r>
          </a:p>
          <a:p>
            <a:endParaRPr lang="en-US" dirty="0">
              <a:sym typeface="Wingdings" panose="05000000000000000000" pitchFamily="2" charset="2"/>
            </a:endParaRPr>
          </a:p>
          <a:p>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Tree>
    <p:extLst>
      <p:ext uri="{BB962C8B-B14F-4D97-AF65-F5344CB8AC3E}">
        <p14:creationId xmlns:p14="http://schemas.microsoft.com/office/powerpoint/2010/main" val="2297131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Requirements for PARA</a:t>
            </a:r>
          </a:p>
        </p:txBody>
      </p:sp>
      <p:sp>
        <p:nvSpPr>
          <p:cNvPr id="3" name="Content Placeholder 2"/>
          <p:cNvSpPr>
            <a:spLocks noGrp="1"/>
          </p:cNvSpPr>
          <p:nvPr>
            <p:ph idx="1"/>
          </p:nvPr>
        </p:nvSpPr>
        <p:spPr>
          <a:xfrm>
            <a:off x="107504" y="1066800"/>
            <a:ext cx="8928992" cy="5638800"/>
          </a:xfrm>
        </p:spPr>
        <p:txBody>
          <a:bodyPr/>
          <a:lstStyle/>
          <a:p>
            <a:r>
              <a:rPr lang="en-US" sz="3200" dirty="0"/>
              <a:t>If implemented in </a:t>
            </a:r>
            <a:r>
              <a:rPr lang="en-US" sz="3200" dirty="0">
                <a:solidFill>
                  <a:srgbClr val="0000FF"/>
                </a:solidFill>
              </a:rPr>
              <a:t>DRAM chip</a:t>
            </a:r>
          </a:p>
          <a:p>
            <a:pPr lvl="1"/>
            <a:r>
              <a:rPr lang="en-US" sz="2800" dirty="0"/>
              <a:t>Enough slack in timing parameters</a:t>
            </a:r>
          </a:p>
          <a:p>
            <a:pPr lvl="1"/>
            <a:r>
              <a:rPr lang="en-US" sz="2800" dirty="0"/>
              <a:t>Plenty of slack today: </a:t>
            </a:r>
          </a:p>
          <a:p>
            <a:pPr lvl="2"/>
            <a:r>
              <a:rPr lang="en-US" sz="1600" dirty="0"/>
              <a:t>Lee et al., “</a:t>
            </a:r>
            <a:r>
              <a:rPr lang="en-US" sz="1600" b="1" dirty="0">
                <a:solidFill>
                  <a:srgbClr val="660066"/>
                </a:solidFill>
              </a:rPr>
              <a:t>Adaptive-Latency DRAM: Optimizing DRAM Timing for the Common Case</a:t>
            </a:r>
            <a:r>
              <a:rPr lang="en-US" sz="1600" dirty="0"/>
              <a:t>,” HPCA 2015.</a:t>
            </a:r>
          </a:p>
          <a:p>
            <a:pPr lvl="2"/>
            <a:r>
              <a:rPr lang="en-US" sz="1600" dirty="0"/>
              <a:t>Chang et al., “</a:t>
            </a:r>
            <a:r>
              <a:rPr lang="en-US" sz="1600" b="1" dirty="0">
                <a:solidFill>
                  <a:srgbClr val="660066"/>
                </a:solidFill>
              </a:rPr>
              <a:t>Understanding Latency Variation in Modern DRAM Chips</a:t>
            </a:r>
            <a:r>
              <a:rPr lang="en-US" sz="1600" dirty="0"/>
              <a:t>,” SIGMETRICS 2016.</a:t>
            </a:r>
          </a:p>
          <a:p>
            <a:pPr lvl="2"/>
            <a:r>
              <a:rPr lang="en-US" sz="1600" dirty="0"/>
              <a:t>Lee et al., “</a:t>
            </a:r>
            <a:r>
              <a:rPr lang="en-US" sz="1600" b="1" dirty="0">
                <a:solidFill>
                  <a:srgbClr val="660066"/>
                </a:solidFill>
              </a:rPr>
              <a:t>Design-Induced Latency Variation in Modern DRAM Chips</a:t>
            </a:r>
            <a:r>
              <a:rPr lang="en-US" sz="1600" dirty="0"/>
              <a:t>,” SIGMETRICS 2017.</a:t>
            </a:r>
          </a:p>
          <a:p>
            <a:pPr lvl="2"/>
            <a:r>
              <a:rPr lang="en-US" sz="1600" dirty="0"/>
              <a:t>Chang et al., “</a:t>
            </a:r>
            <a:r>
              <a:rPr lang="en-US" sz="1600" b="1" dirty="0">
                <a:solidFill>
                  <a:srgbClr val="660066"/>
                </a:solidFill>
              </a:rPr>
              <a:t>Understanding Reduced-Voltage Operation in Modern DRAM Devices</a:t>
            </a:r>
            <a:r>
              <a:rPr lang="en-US" sz="1600" dirty="0"/>
              <a:t>,” SIGMETRICS 2017.</a:t>
            </a:r>
          </a:p>
          <a:p>
            <a:pPr lvl="2"/>
            <a:endParaRPr lang="en-US" sz="1600" dirty="0"/>
          </a:p>
          <a:p>
            <a:r>
              <a:rPr lang="en-US" sz="3200" dirty="0"/>
              <a:t>If implemented in </a:t>
            </a:r>
            <a:r>
              <a:rPr lang="en-US" sz="3200" dirty="0">
                <a:solidFill>
                  <a:srgbClr val="0000FF"/>
                </a:solidFill>
              </a:rPr>
              <a:t>memory controller</a:t>
            </a:r>
          </a:p>
          <a:p>
            <a:pPr lvl="1"/>
            <a:r>
              <a:rPr lang="en-US" sz="2800" dirty="0"/>
              <a:t>Better coordination between memory controller and DRAM</a:t>
            </a:r>
          </a:p>
          <a:p>
            <a:pPr lvl="1"/>
            <a:r>
              <a:rPr lang="en-US" sz="2800" dirty="0"/>
              <a:t>Memory controller should know which rows are physically adjacent</a:t>
            </a:r>
          </a:p>
          <a:p>
            <a:pPr lvl="1"/>
            <a:endParaRPr lang="en-US" sz="2800" dirty="0"/>
          </a:p>
          <a:p>
            <a:endParaRPr lang="en-US" dirty="0"/>
          </a:p>
          <a:p>
            <a:pPr lvl="1"/>
            <a:endParaRPr lang="en-US" sz="2800" dirty="0"/>
          </a:p>
          <a:p>
            <a:pPr marL="0" indent="0">
              <a:buNone/>
            </a:pPr>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Tree>
    <p:extLst>
      <p:ext uri="{BB962C8B-B14F-4D97-AF65-F5344CB8AC3E}">
        <p14:creationId xmlns:p14="http://schemas.microsoft.com/office/powerpoint/2010/main" val="2685945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a:t>
            </a:r>
            <a:r>
              <a:rPr lang="en-US" dirty="0" err="1"/>
              <a:t>RowHammer</a:t>
            </a:r>
            <a:r>
              <a:rPr lang="en-US" dirty="0"/>
              <a:t> Analysis</a:t>
            </a:r>
          </a:p>
        </p:txBody>
      </p:sp>
      <p:sp>
        <p:nvSpPr>
          <p:cNvPr id="4" name="Slide Number Placeholder 3"/>
          <p:cNvSpPr>
            <a:spLocks noGrp="1"/>
          </p:cNvSpPr>
          <p:nvPr>
            <p:ph type="sldNum" sz="quarter" idx="11"/>
          </p:nvPr>
        </p:nvSpPr>
        <p:spPr/>
        <p:txBody>
          <a:bodyPr/>
          <a:lstStyle/>
          <a:p>
            <a:pPr>
              <a:defRPr/>
            </a:pPr>
            <a:fld id="{60169019-BB41-6245-A1FF-2891AF14670E}" type="slidenum">
              <a:rPr lang="en-US" smtClean="0">
                <a:solidFill>
                  <a:srgbClr val="000000"/>
                </a:solidFill>
              </a:rPr>
              <a:pPr>
                <a:defRPr/>
              </a:pPr>
              <a:t>53</a:t>
            </a:fld>
            <a:endParaRPr lang="en-US">
              <a:solidFill>
                <a:srgbClr val="000000"/>
              </a:solidFill>
            </a:endParaRPr>
          </a:p>
        </p:txBody>
      </p:sp>
      <p:pic>
        <p:nvPicPr>
          <p:cNvPr id="7" name="Picture 6"/>
          <p:cNvPicPr>
            <a:picLocks noChangeAspect="1"/>
          </p:cNvPicPr>
          <p:nvPr/>
        </p:nvPicPr>
        <p:blipFill>
          <a:blip r:embed="rId2"/>
          <a:stretch>
            <a:fillRect/>
          </a:stretch>
        </p:blipFill>
        <p:spPr>
          <a:xfrm>
            <a:off x="-35496" y="4071630"/>
            <a:ext cx="9144000" cy="2359092"/>
          </a:xfrm>
          <a:prstGeom prst="rect">
            <a:avLst/>
          </a:prstGeom>
        </p:spPr>
      </p:pic>
      <p:sp>
        <p:nvSpPr>
          <p:cNvPr id="8" name="Content Placeholder 2"/>
          <p:cNvSpPr>
            <a:spLocks noGrp="1"/>
          </p:cNvSpPr>
          <p:nvPr>
            <p:ph idx="1"/>
          </p:nvPr>
        </p:nvSpPr>
        <p:spPr>
          <a:xfrm>
            <a:off x="228600" y="548680"/>
            <a:ext cx="8915400" cy="5153025"/>
          </a:xfrm>
        </p:spPr>
        <p:txBody>
          <a:bodyPr/>
          <a:lstStyle/>
          <a:p>
            <a:endParaRPr lang="en-US" dirty="0"/>
          </a:p>
          <a:p>
            <a:r>
              <a:rPr lang="en-US" sz="2000" dirty="0" err="1"/>
              <a:t>Yoongu</a:t>
            </a:r>
            <a:r>
              <a:rPr lang="en-US" sz="2000" dirty="0"/>
              <a:t> Kim, Ross Daly, </a:t>
            </a:r>
            <a:r>
              <a:rPr lang="en-US" sz="2000" dirty="0" err="1"/>
              <a:t>Jeremie</a:t>
            </a:r>
            <a:r>
              <a:rPr lang="en-US" sz="2000" dirty="0"/>
              <a:t> Kim, Chris </a:t>
            </a:r>
            <a:r>
              <a:rPr lang="en-US" sz="2000" dirty="0" err="1"/>
              <a:t>Fallin</a:t>
            </a:r>
            <a:r>
              <a:rPr lang="en-US" sz="2000" dirty="0"/>
              <a:t>, </a:t>
            </a:r>
            <a:r>
              <a:rPr lang="en-US" sz="2000" dirty="0" err="1"/>
              <a:t>Ji</a:t>
            </a:r>
            <a:r>
              <a:rPr lang="en-US" sz="2000" dirty="0"/>
              <a:t> </a:t>
            </a:r>
            <a:r>
              <a:rPr lang="en-US" sz="2000" dirty="0" err="1"/>
              <a:t>Hye</a:t>
            </a:r>
            <a:r>
              <a:rPr lang="en-US" sz="2000" dirty="0"/>
              <a:t> Lee, </a:t>
            </a:r>
            <a:r>
              <a:rPr lang="en-US" sz="2000" dirty="0" err="1"/>
              <a:t>Donghyuk</a:t>
            </a:r>
            <a:r>
              <a:rPr lang="en-US" sz="2000" dirty="0"/>
              <a:t> Lee, Chris Wilkerson, </a:t>
            </a:r>
            <a:r>
              <a:rPr lang="en-US" sz="2000" dirty="0" err="1"/>
              <a:t>Konrad</a:t>
            </a:r>
            <a:r>
              <a:rPr lang="en-US" sz="2000" dirty="0"/>
              <a:t> Lai, and Onur Mutlu,</a:t>
            </a:r>
            <a:br>
              <a:rPr lang="en-US" sz="2000" dirty="0"/>
            </a:br>
            <a:r>
              <a:rPr lang="en-US" sz="2000" b="1" dirty="0">
                <a:hlinkClick r:id="rId3"/>
              </a:rPr>
              <a:t>"Flipping Bits in Memory Without Accessing Them: An Experimental Study of DRAM Disturbance Errors"</a:t>
            </a:r>
            <a:br>
              <a:rPr lang="en-US" sz="2000" dirty="0"/>
            </a:br>
            <a:r>
              <a:rPr lang="en-US" sz="2000" i="1" dirty="0"/>
              <a:t>Proceedings of the </a:t>
            </a:r>
            <a:r>
              <a:rPr lang="en-US" sz="2000" i="1" dirty="0">
                <a:hlinkClick r:id="rId4"/>
              </a:rPr>
              <a:t>41st International Symposium on Computer Architecture</a:t>
            </a:r>
            <a:r>
              <a:rPr lang="en-US" sz="2000" i="1" dirty="0"/>
              <a:t> (</a:t>
            </a:r>
            <a:r>
              <a:rPr lang="en-US" sz="2000" b="1" i="1" dirty="0"/>
              <a:t>ISCA</a:t>
            </a:r>
            <a:r>
              <a:rPr lang="en-US" sz="2000" i="1" dirty="0"/>
              <a:t>)</a:t>
            </a:r>
            <a:r>
              <a:rPr lang="en-US" sz="2000" dirty="0"/>
              <a:t>, Minneapolis, MN, June 2014. </a:t>
            </a:r>
            <a:br>
              <a:rPr lang="en-US" sz="2000" dirty="0"/>
            </a:br>
            <a:r>
              <a:rPr lang="en-US" sz="2000" dirty="0"/>
              <a:t>[</a:t>
            </a:r>
            <a:r>
              <a:rPr lang="en-US" sz="2000" dirty="0">
                <a:hlinkClick r:id="rId5"/>
              </a:rPr>
              <a:t>Slides (pptx)</a:t>
            </a:r>
            <a:r>
              <a:rPr lang="en-US" sz="2000" dirty="0"/>
              <a:t> </a:t>
            </a:r>
            <a:r>
              <a:rPr lang="en-US" sz="2000" dirty="0">
                <a:hlinkClick r:id="rId6"/>
              </a:rPr>
              <a:t>(pdf)</a:t>
            </a:r>
            <a:r>
              <a:rPr lang="en-US" sz="2000" dirty="0"/>
              <a:t>] [</a:t>
            </a:r>
            <a:r>
              <a:rPr lang="en-US" sz="2000" dirty="0">
                <a:hlinkClick r:id="rId7"/>
              </a:rPr>
              <a:t>Lightning Session Slides (pptx)</a:t>
            </a:r>
            <a:r>
              <a:rPr lang="en-US" sz="2000" dirty="0"/>
              <a:t> </a:t>
            </a:r>
            <a:r>
              <a:rPr lang="en-US" sz="2000" dirty="0">
                <a:hlinkClick r:id="rId8"/>
              </a:rPr>
              <a:t>(pdf)</a:t>
            </a:r>
            <a:r>
              <a:rPr lang="en-US" sz="2000" dirty="0"/>
              <a:t>] [</a:t>
            </a:r>
            <a:r>
              <a:rPr lang="en-US" sz="2000" dirty="0">
                <a:hlinkClick r:id="rId9"/>
              </a:rPr>
              <a:t>Source Code and Data</a:t>
            </a:r>
            <a:r>
              <a:rPr lang="en-US" sz="2000" dirty="0"/>
              <a:t>]</a:t>
            </a:r>
          </a:p>
        </p:txBody>
      </p:sp>
    </p:spTree>
    <p:extLst>
      <p:ext uri="{BB962C8B-B14F-4D97-AF65-F5344CB8AC3E}">
        <p14:creationId xmlns:p14="http://schemas.microsoft.com/office/powerpoint/2010/main" val="786398620"/>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Future of Memory </a:t>
            </a:r>
            <a:r>
              <a:rPr lang="en-US" sz="4400" dirty="0"/>
              <a:t>Reliability</a:t>
            </a:r>
          </a:p>
        </p:txBody>
      </p:sp>
      <p:sp>
        <p:nvSpPr>
          <p:cNvPr id="4" name="Slide Number Placeholder 3"/>
          <p:cNvSpPr>
            <a:spLocks noGrp="1"/>
          </p:cNvSpPr>
          <p:nvPr>
            <p:ph type="sldNum" sz="quarter" idx="11"/>
          </p:nvPr>
        </p:nvSpPr>
        <p:spPr/>
        <p:txBody>
          <a:bodyPr/>
          <a:lstStyle/>
          <a:p>
            <a:pPr>
              <a:defRPr/>
            </a:pPr>
            <a:fld id="{60169019-BB41-6245-A1FF-2891AF14670E}" type="slidenum">
              <a:rPr lang="en-US" smtClean="0">
                <a:solidFill>
                  <a:srgbClr val="000000"/>
                </a:solidFill>
              </a:rPr>
              <a:pPr>
                <a:defRPr/>
              </a:pPr>
              <a:t>54</a:t>
            </a:fld>
            <a:endParaRPr lang="en-US">
              <a:solidFill>
                <a:srgbClr val="000000"/>
              </a:solidFill>
            </a:endParaRPr>
          </a:p>
        </p:txBody>
      </p:sp>
      <p:pic>
        <p:nvPicPr>
          <p:cNvPr id="3" name="Picture 2"/>
          <p:cNvPicPr>
            <a:picLocks noChangeAspect="1"/>
          </p:cNvPicPr>
          <p:nvPr/>
        </p:nvPicPr>
        <p:blipFill>
          <a:blip r:embed="rId2"/>
          <a:stretch>
            <a:fillRect/>
          </a:stretch>
        </p:blipFill>
        <p:spPr>
          <a:xfrm>
            <a:off x="15324" y="3789040"/>
            <a:ext cx="9144000" cy="2046514"/>
          </a:xfrm>
          <a:prstGeom prst="rect">
            <a:avLst/>
          </a:prstGeom>
        </p:spPr>
      </p:pic>
      <p:sp>
        <p:nvSpPr>
          <p:cNvPr id="5" name="Rectangle 4"/>
          <p:cNvSpPr/>
          <p:nvPr/>
        </p:nvSpPr>
        <p:spPr>
          <a:xfrm>
            <a:off x="1115616" y="6519446"/>
            <a:ext cx="9865096" cy="323165"/>
          </a:xfrm>
          <a:prstGeom prst="rect">
            <a:avLst/>
          </a:prstGeom>
        </p:spPr>
        <p:txBody>
          <a:bodyPr wrap="square">
            <a:spAutoFit/>
          </a:bodyPr>
          <a:lstStyle/>
          <a:p>
            <a:r>
              <a:rPr lang="en-US" sz="1500" dirty="0">
                <a:solidFill>
                  <a:srgbClr val="000000"/>
                </a:solidFill>
                <a:hlinkClick r:id="rId3"/>
              </a:rPr>
              <a:t>https://people.inf.ethz.ch/omutlu/pub/rowhammer-and-other-memory-issues_date17.pdf</a:t>
            </a:r>
            <a:r>
              <a:rPr lang="en-US" sz="1500" dirty="0">
                <a:solidFill>
                  <a:srgbClr val="000000"/>
                </a:solidFill>
              </a:rPr>
              <a:t> </a:t>
            </a:r>
          </a:p>
        </p:txBody>
      </p:sp>
      <p:sp>
        <p:nvSpPr>
          <p:cNvPr id="8" name="Content Placeholder 2"/>
          <p:cNvSpPr>
            <a:spLocks noGrp="1"/>
          </p:cNvSpPr>
          <p:nvPr>
            <p:ph idx="1"/>
          </p:nvPr>
        </p:nvSpPr>
        <p:spPr>
          <a:xfrm>
            <a:off x="228600" y="548680"/>
            <a:ext cx="8915400" cy="5153025"/>
          </a:xfrm>
        </p:spPr>
        <p:txBody>
          <a:bodyPr/>
          <a:lstStyle/>
          <a:p>
            <a:endParaRPr lang="en-US" dirty="0"/>
          </a:p>
          <a:p>
            <a:r>
              <a:rPr lang="en-US" sz="2000" dirty="0"/>
              <a:t>Onur Mutlu,</a:t>
            </a:r>
            <a:br>
              <a:rPr lang="en-US" sz="2000" dirty="0"/>
            </a:br>
            <a:r>
              <a:rPr lang="en-US" sz="2000" b="1" dirty="0">
                <a:hlinkClick r:id="rId3"/>
              </a:rPr>
              <a:t>"The RowHammer Problem and Other Issues We May Face as Memory Becomes Denser"</a:t>
            </a:r>
            <a:r>
              <a:rPr lang="en-US" sz="2000" dirty="0"/>
              <a:t> </a:t>
            </a:r>
            <a:br>
              <a:rPr lang="en-US" sz="2000" dirty="0"/>
            </a:br>
            <a:r>
              <a:rPr lang="en-US" sz="2000" i="1" dirty="0"/>
              <a:t>Invited Paper in Proceedings of the </a:t>
            </a:r>
            <a:r>
              <a:rPr lang="en-US" sz="2000" i="1" dirty="0">
                <a:hlinkClick r:id="rId4"/>
              </a:rPr>
              <a:t>Design, Automation, and Test in Europe Conference</a:t>
            </a:r>
            <a:r>
              <a:rPr lang="en-US" sz="2000" i="1" dirty="0"/>
              <a:t> (</a:t>
            </a:r>
            <a:r>
              <a:rPr lang="en-US" sz="2000" b="1" i="1" dirty="0"/>
              <a:t>DATE</a:t>
            </a:r>
            <a:r>
              <a:rPr lang="en-US" sz="2000" i="1" dirty="0"/>
              <a:t>)</a:t>
            </a:r>
            <a:r>
              <a:rPr lang="en-US" sz="2000" dirty="0"/>
              <a:t>, Lausanne, Switzerland, March 2017. </a:t>
            </a:r>
            <a:br>
              <a:rPr lang="en-US" sz="2000" dirty="0"/>
            </a:br>
            <a:r>
              <a:rPr lang="en-US" sz="2000" dirty="0"/>
              <a:t>[</a:t>
            </a:r>
            <a:r>
              <a:rPr lang="en-US" sz="2000" dirty="0">
                <a:hlinkClick r:id="rId5"/>
              </a:rPr>
              <a:t>Slides (pptx)</a:t>
            </a:r>
            <a:r>
              <a:rPr lang="en-US" sz="2000" dirty="0"/>
              <a:t> </a:t>
            </a:r>
            <a:r>
              <a:rPr lang="en-US" sz="2000" dirty="0">
                <a:hlinkClick r:id="rId6"/>
              </a:rPr>
              <a:t>(pdf)</a:t>
            </a:r>
            <a:r>
              <a:rPr lang="en-US" sz="2000" dirty="0"/>
              <a:t>] </a:t>
            </a:r>
          </a:p>
        </p:txBody>
      </p:sp>
    </p:spTree>
    <p:extLst>
      <p:ext uri="{BB962C8B-B14F-4D97-AF65-F5344CB8AC3E}">
        <p14:creationId xmlns:p14="http://schemas.microsoft.com/office/powerpoint/2010/main" val="1415950654"/>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516" y="152400"/>
            <a:ext cx="8972996" cy="884238"/>
          </a:xfrm>
        </p:spPr>
        <p:txBody>
          <a:bodyPr/>
          <a:lstStyle/>
          <a:p>
            <a:r>
              <a:rPr lang="en-US" dirty="0"/>
              <a:t>Industry Is Writing Papers About It, Too</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55</a:t>
            </a:fld>
            <a:endParaRPr lang="en-US" altLang="en-US">
              <a:solidFill>
                <a:srgbClr val="000000"/>
              </a:solidFill>
            </a:endParaRPr>
          </a:p>
        </p:txBody>
      </p:sp>
      <p:pic>
        <p:nvPicPr>
          <p:cNvPr id="7" name="Picture 6"/>
          <p:cNvPicPr>
            <a:picLocks noChangeAspect="1"/>
          </p:cNvPicPr>
          <p:nvPr/>
        </p:nvPicPr>
        <p:blipFill>
          <a:blip r:embed="rId2"/>
          <a:stretch>
            <a:fillRect/>
          </a:stretch>
        </p:blipFill>
        <p:spPr>
          <a:xfrm>
            <a:off x="0" y="982542"/>
            <a:ext cx="7850402" cy="5875458"/>
          </a:xfrm>
          <a:prstGeom prst="rect">
            <a:avLst/>
          </a:prstGeom>
        </p:spPr>
      </p:pic>
    </p:spTree>
    <p:extLst>
      <p:ext uri="{BB962C8B-B14F-4D97-AF65-F5344CB8AC3E}">
        <p14:creationId xmlns:p14="http://schemas.microsoft.com/office/powerpoint/2010/main" val="42685907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516" y="152400"/>
            <a:ext cx="8972996" cy="884238"/>
          </a:xfrm>
        </p:spPr>
        <p:txBody>
          <a:bodyPr/>
          <a:lstStyle/>
          <a:p>
            <a:r>
              <a:rPr lang="en-US" dirty="0"/>
              <a:t>Call for Intelligent Memory Controllers</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56</a:t>
            </a:fld>
            <a:endParaRPr lang="en-US" altLang="en-US">
              <a:solidFill>
                <a:srgbClr val="000000"/>
              </a:solidFill>
            </a:endParaRPr>
          </a:p>
        </p:txBody>
      </p:sp>
      <p:pic>
        <p:nvPicPr>
          <p:cNvPr id="7" name="Picture 6"/>
          <p:cNvPicPr>
            <a:picLocks noChangeAspect="1"/>
          </p:cNvPicPr>
          <p:nvPr/>
        </p:nvPicPr>
        <p:blipFill>
          <a:blip r:embed="rId2"/>
          <a:stretch>
            <a:fillRect/>
          </a:stretch>
        </p:blipFill>
        <p:spPr>
          <a:xfrm>
            <a:off x="0" y="982542"/>
            <a:ext cx="7850402" cy="5875458"/>
          </a:xfrm>
          <a:prstGeom prst="rect">
            <a:avLst/>
          </a:prstGeom>
        </p:spPr>
      </p:pic>
      <p:pic>
        <p:nvPicPr>
          <p:cNvPr id="8" name="Picture 7"/>
          <p:cNvPicPr>
            <a:picLocks noChangeAspect="1"/>
          </p:cNvPicPr>
          <p:nvPr/>
        </p:nvPicPr>
        <p:blipFill>
          <a:blip r:embed="rId3"/>
          <a:stretch>
            <a:fillRect/>
          </a:stretch>
        </p:blipFill>
        <p:spPr>
          <a:xfrm>
            <a:off x="0" y="2204864"/>
            <a:ext cx="9144000" cy="3045377"/>
          </a:xfrm>
          <a:prstGeom prst="rect">
            <a:avLst/>
          </a:prstGeom>
        </p:spPr>
      </p:pic>
    </p:spTree>
    <p:extLst>
      <p:ext uri="{BB962C8B-B14F-4D97-AF65-F5344CB8AC3E}">
        <p14:creationId xmlns:p14="http://schemas.microsoft.com/office/powerpoint/2010/main" val="158137035"/>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800" dirty="0"/>
              <a:t>Aside: Intelligent Controller for NAND Flash</a:t>
            </a:r>
          </a:p>
        </p:txBody>
      </p:sp>
      <p:pic>
        <p:nvPicPr>
          <p:cNvPr id="33" name="Picture 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081088"/>
            <a:ext cx="6858000" cy="4697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4" name="Group 46"/>
          <p:cNvGrpSpPr>
            <a:grpSpLocks/>
          </p:cNvGrpSpPr>
          <p:nvPr/>
        </p:nvGrpSpPr>
        <p:grpSpPr bwMode="auto">
          <a:xfrm>
            <a:off x="5181600" y="1995488"/>
            <a:ext cx="2101850" cy="1066800"/>
            <a:chOff x="3264" y="1536"/>
            <a:chExt cx="1324" cy="672"/>
          </a:xfrm>
        </p:grpSpPr>
        <p:sp>
          <p:nvSpPr>
            <p:cNvPr id="35" name="Rectangle 21"/>
            <p:cNvSpPr>
              <a:spLocks noChangeArrowheads="1"/>
            </p:cNvSpPr>
            <p:nvPr/>
          </p:nvSpPr>
          <p:spPr bwMode="auto">
            <a:xfrm>
              <a:off x="3264" y="2016"/>
              <a:ext cx="288" cy="192"/>
            </a:xfrm>
            <a:prstGeom prst="rect">
              <a:avLst/>
            </a:prstGeom>
            <a:noFill/>
            <a:ln w="28575">
              <a:solidFill>
                <a:srgbClr val="FFFF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0" hangingPunct="0">
                <a:defRPr/>
              </a:pPr>
              <a:endParaRPr lang="en-US" kern="0">
                <a:solidFill>
                  <a:srgbClr val="333399"/>
                </a:solidFill>
              </a:endParaRPr>
            </a:p>
          </p:txBody>
        </p:sp>
        <p:sp>
          <p:nvSpPr>
            <p:cNvPr id="36" name="Text Box 22"/>
            <p:cNvSpPr txBox="1">
              <a:spLocks noChangeArrowheads="1"/>
            </p:cNvSpPr>
            <p:nvPr/>
          </p:nvSpPr>
          <p:spPr bwMode="auto">
            <a:xfrm>
              <a:off x="3840" y="1536"/>
              <a:ext cx="748"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defRPr/>
              </a:pPr>
              <a:r>
                <a:rPr lang="en-US" sz="1800" kern="0">
                  <a:solidFill>
                    <a:srgbClr val="FFFF00"/>
                  </a:solidFill>
                </a:rPr>
                <a:t>USB Jack</a:t>
              </a:r>
            </a:p>
          </p:txBody>
        </p:sp>
        <p:sp>
          <p:nvSpPr>
            <p:cNvPr id="37" name="Line 23"/>
            <p:cNvSpPr>
              <a:spLocks noChangeShapeType="1"/>
            </p:cNvSpPr>
            <p:nvPr/>
          </p:nvSpPr>
          <p:spPr bwMode="auto">
            <a:xfrm flipH="1">
              <a:off x="3552" y="1728"/>
              <a:ext cx="384" cy="288"/>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pPr>
                <a:defRPr/>
              </a:pPr>
              <a:endParaRPr lang="en-US" kern="0">
                <a:solidFill>
                  <a:sysClr val="windowText" lastClr="000000"/>
                </a:solidFill>
              </a:endParaRPr>
            </a:p>
          </p:txBody>
        </p:sp>
      </p:grpSp>
      <p:grpSp>
        <p:nvGrpSpPr>
          <p:cNvPr id="38" name="Group 47"/>
          <p:cNvGrpSpPr>
            <a:grpSpLocks/>
          </p:cNvGrpSpPr>
          <p:nvPr/>
        </p:nvGrpSpPr>
        <p:grpSpPr bwMode="auto">
          <a:xfrm>
            <a:off x="5538788" y="3233738"/>
            <a:ext cx="2392362" cy="984250"/>
            <a:chOff x="3489" y="2316"/>
            <a:chExt cx="1507" cy="620"/>
          </a:xfrm>
        </p:grpSpPr>
        <p:sp>
          <p:nvSpPr>
            <p:cNvPr id="39" name="Rectangle 24"/>
            <p:cNvSpPr>
              <a:spLocks noChangeArrowheads="1"/>
            </p:cNvSpPr>
            <p:nvPr/>
          </p:nvSpPr>
          <p:spPr bwMode="auto">
            <a:xfrm>
              <a:off x="3489" y="2696"/>
              <a:ext cx="288" cy="240"/>
            </a:xfrm>
            <a:prstGeom prst="rect">
              <a:avLst/>
            </a:prstGeom>
            <a:noFill/>
            <a:ln w="28575">
              <a:solidFill>
                <a:srgbClr val="FFFF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0" hangingPunct="0">
                <a:defRPr/>
              </a:pPr>
              <a:endParaRPr lang="en-US" kern="0">
                <a:solidFill>
                  <a:srgbClr val="FFFF00"/>
                </a:solidFill>
              </a:endParaRPr>
            </a:p>
          </p:txBody>
        </p:sp>
        <p:sp>
          <p:nvSpPr>
            <p:cNvPr id="40" name="Text Box 25"/>
            <p:cNvSpPr txBox="1">
              <a:spLocks noChangeArrowheads="1"/>
            </p:cNvSpPr>
            <p:nvPr/>
          </p:nvSpPr>
          <p:spPr bwMode="auto">
            <a:xfrm>
              <a:off x="3846" y="2316"/>
              <a:ext cx="1150" cy="4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a:defRPr/>
              </a:pPr>
              <a:r>
                <a:rPr lang="en-US" sz="1800" kern="0">
                  <a:solidFill>
                    <a:srgbClr val="FFFF00"/>
                  </a:solidFill>
                </a:rPr>
                <a:t>Virtex-II Pro</a:t>
              </a:r>
            </a:p>
            <a:p>
              <a:pPr algn="ctr">
                <a:defRPr/>
              </a:pPr>
              <a:r>
                <a:rPr lang="en-US" sz="1800" kern="0">
                  <a:solidFill>
                    <a:srgbClr val="FFFF00"/>
                  </a:solidFill>
                </a:rPr>
                <a:t>(USB controller)</a:t>
              </a:r>
            </a:p>
          </p:txBody>
        </p:sp>
        <p:sp>
          <p:nvSpPr>
            <p:cNvPr id="41" name="Line 26"/>
            <p:cNvSpPr>
              <a:spLocks noChangeShapeType="1"/>
            </p:cNvSpPr>
            <p:nvPr/>
          </p:nvSpPr>
          <p:spPr bwMode="auto">
            <a:xfrm flipH="1">
              <a:off x="3738" y="2529"/>
              <a:ext cx="198" cy="153"/>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pPr>
                <a:defRPr/>
              </a:pPr>
              <a:endParaRPr lang="en-US" kern="0">
                <a:solidFill>
                  <a:sysClr val="windowText" lastClr="000000"/>
                </a:solidFill>
              </a:endParaRPr>
            </a:p>
          </p:txBody>
        </p:sp>
      </p:grpSp>
      <p:sp>
        <p:nvSpPr>
          <p:cNvPr id="42" name="Rectangle 27"/>
          <p:cNvSpPr>
            <a:spLocks noChangeArrowheads="1"/>
          </p:cNvSpPr>
          <p:nvPr/>
        </p:nvSpPr>
        <p:spPr bwMode="auto">
          <a:xfrm>
            <a:off x="5232400" y="4533900"/>
            <a:ext cx="838200" cy="838200"/>
          </a:xfrm>
          <a:prstGeom prst="rect">
            <a:avLst/>
          </a:prstGeom>
          <a:noFill/>
          <a:ln w="28575">
            <a:solidFill>
              <a:srgbClr val="FFFF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0" hangingPunct="0">
              <a:defRPr/>
            </a:pPr>
            <a:endParaRPr lang="en-US" kern="0">
              <a:solidFill>
                <a:srgbClr val="FFFF00"/>
              </a:solidFill>
            </a:endParaRPr>
          </a:p>
        </p:txBody>
      </p:sp>
      <p:sp>
        <p:nvSpPr>
          <p:cNvPr id="43" name="Text Box 28"/>
          <p:cNvSpPr txBox="1">
            <a:spLocks noChangeArrowheads="1"/>
          </p:cNvSpPr>
          <p:nvPr/>
        </p:nvSpPr>
        <p:spPr bwMode="auto">
          <a:xfrm>
            <a:off x="2857500" y="4021138"/>
            <a:ext cx="203835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a:defRPr/>
            </a:pPr>
            <a:r>
              <a:rPr lang="en-US" sz="1800" kern="0">
                <a:solidFill>
                  <a:srgbClr val="FFFF00"/>
                </a:solidFill>
              </a:rPr>
              <a:t>Virtex-V FPGA</a:t>
            </a:r>
          </a:p>
          <a:p>
            <a:pPr algn="ctr">
              <a:defRPr/>
            </a:pPr>
            <a:r>
              <a:rPr lang="en-US" sz="1800" kern="0">
                <a:solidFill>
                  <a:srgbClr val="FFFF00"/>
                </a:solidFill>
              </a:rPr>
              <a:t>(NAND Controller)</a:t>
            </a:r>
          </a:p>
        </p:txBody>
      </p:sp>
      <p:sp>
        <p:nvSpPr>
          <p:cNvPr id="44" name="Line 29"/>
          <p:cNvSpPr>
            <a:spLocks noChangeShapeType="1"/>
          </p:cNvSpPr>
          <p:nvPr/>
        </p:nvSpPr>
        <p:spPr bwMode="auto">
          <a:xfrm>
            <a:off x="4000500" y="4586288"/>
            <a:ext cx="1219200" cy="381000"/>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pPr>
              <a:defRPr/>
            </a:pPr>
            <a:endParaRPr lang="en-US" kern="0">
              <a:solidFill>
                <a:sysClr val="windowText" lastClr="000000"/>
              </a:solidFill>
            </a:endParaRPr>
          </a:p>
        </p:txBody>
      </p:sp>
      <p:sp>
        <p:nvSpPr>
          <p:cNvPr id="45" name="Rectangle 30"/>
          <p:cNvSpPr>
            <a:spLocks noChangeArrowheads="1"/>
          </p:cNvSpPr>
          <p:nvPr/>
        </p:nvSpPr>
        <p:spPr bwMode="auto">
          <a:xfrm>
            <a:off x="6629400" y="4738688"/>
            <a:ext cx="381000" cy="228600"/>
          </a:xfrm>
          <a:prstGeom prst="rect">
            <a:avLst/>
          </a:prstGeom>
          <a:noFill/>
          <a:ln w="28575">
            <a:solidFill>
              <a:srgbClr val="FFFF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0" hangingPunct="0">
              <a:defRPr/>
            </a:pPr>
            <a:endParaRPr lang="en-US" kern="0">
              <a:solidFill>
                <a:srgbClr val="333399"/>
              </a:solidFill>
            </a:endParaRPr>
          </a:p>
        </p:txBody>
      </p:sp>
      <p:sp>
        <p:nvSpPr>
          <p:cNvPr id="46" name="Line 32"/>
          <p:cNvSpPr>
            <a:spLocks noChangeShapeType="1"/>
          </p:cNvSpPr>
          <p:nvPr/>
        </p:nvSpPr>
        <p:spPr bwMode="auto">
          <a:xfrm flipH="1">
            <a:off x="6858000" y="4357688"/>
            <a:ext cx="228600" cy="381000"/>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pPr>
              <a:defRPr/>
            </a:pPr>
            <a:endParaRPr lang="en-US" kern="0">
              <a:solidFill>
                <a:sysClr val="windowText" lastClr="000000"/>
              </a:solidFill>
            </a:endParaRPr>
          </a:p>
        </p:txBody>
      </p:sp>
      <p:grpSp>
        <p:nvGrpSpPr>
          <p:cNvPr id="47" name="Group 37"/>
          <p:cNvGrpSpPr>
            <a:grpSpLocks/>
          </p:cNvGrpSpPr>
          <p:nvPr/>
        </p:nvGrpSpPr>
        <p:grpSpPr bwMode="auto">
          <a:xfrm>
            <a:off x="228600" y="2833688"/>
            <a:ext cx="6858000" cy="2895600"/>
            <a:chOff x="144" y="2064"/>
            <a:chExt cx="4320" cy="1824"/>
          </a:xfrm>
        </p:grpSpPr>
        <p:sp>
          <p:nvSpPr>
            <p:cNvPr id="48" name="Rectangle 33"/>
            <p:cNvSpPr>
              <a:spLocks noChangeArrowheads="1"/>
            </p:cNvSpPr>
            <p:nvPr/>
          </p:nvSpPr>
          <p:spPr bwMode="auto">
            <a:xfrm>
              <a:off x="1056" y="2400"/>
              <a:ext cx="3408" cy="1488"/>
            </a:xfrm>
            <a:prstGeom prst="rect">
              <a:avLst/>
            </a:prstGeom>
            <a:noFill/>
            <a:ln w="28575">
              <a:solidFill>
                <a:srgbClr val="0000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0" hangingPunct="0">
                <a:defRPr/>
              </a:pPr>
              <a:endParaRPr lang="en-US" kern="0">
                <a:solidFill>
                  <a:srgbClr val="0066CC"/>
                </a:solidFill>
              </a:endParaRPr>
            </a:p>
          </p:txBody>
        </p:sp>
        <p:sp>
          <p:nvSpPr>
            <p:cNvPr id="49" name="Text Box 34"/>
            <p:cNvSpPr txBox="1">
              <a:spLocks noChangeArrowheads="1"/>
            </p:cNvSpPr>
            <p:nvPr/>
          </p:nvSpPr>
          <p:spPr bwMode="auto">
            <a:xfrm>
              <a:off x="144" y="2064"/>
              <a:ext cx="1628"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defRPr/>
              </a:pPr>
              <a:r>
                <a:rPr lang="en-US" sz="1800" kern="0">
                  <a:solidFill>
                    <a:srgbClr val="0000FF"/>
                  </a:solidFill>
                </a:rPr>
                <a:t>HAPS-52 Mother Board</a:t>
              </a:r>
            </a:p>
          </p:txBody>
        </p:sp>
        <p:sp>
          <p:nvSpPr>
            <p:cNvPr id="50" name="Line 35"/>
            <p:cNvSpPr>
              <a:spLocks noChangeShapeType="1"/>
            </p:cNvSpPr>
            <p:nvPr/>
          </p:nvSpPr>
          <p:spPr bwMode="auto">
            <a:xfrm>
              <a:off x="480" y="2256"/>
              <a:ext cx="528" cy="864"/>
            </a:xfrm>
            <a:prstGeom prst="line">
              <a:avLst/>
            </a:prstGeom>
            <a:noFill/>
            <a:ln w="28575">
              <a:solidFill>
                <a:srgbClr val="0000FF"/>
              </a:solidFill>
              <a:round/>
              <a:headEnd/>
              <a:tailEnd type="triangle" w="med" len="med"/>
            </a:ln>
            <a:extLst>
              <a:ext uri="{909E8E84-426E-40dd-AFC4-6F175D3DCCD1}">
                <a14:hiddenFill xmlns:a14="http://schemas.microsoft.com/office/drawing/2010/main" xmlns="">
                  <a:noFill/>
                </a14:hiddenFill>
              </a:ext>
            </a:extLst>
          </p:spPr>
          <p:txBody>
            <a:bodyPr/>
            <a:lstStyle/>
            <a:p>
              <a:pPr>
                <a:defRPr/>
              </a:pPr>
              <a:endParaRPr lang="en-US" kern="0">
                <a:solidFill>
                  <a:sysClr val="windowText" lastClr="000000"/>
                </a:solidFill>
              </a:endParaRPr>
            </a:p>
          </p:txBody>
        </p:sp>
      </p:grpSp>
      <p:grpSp>
        <p:nvGrpSpPr>
          <p:cNvPr id="51" name="Group 41"/>
          <p:cNvGrpSpPr>
            <a:grpSpLocks/>
          </p:cNvGrpSpPr>
          <p:nvPr/>
        </p:nvGrpSpPr>
        <p:grpSpPr bwMode="auto">
          <a:xfrm>
            <a:off x="3276600" y="1309688"/>
            <a:ext cx="2819400" cy="3048000"/>
            <a:chOff x="2064" y="1104"/>
            <a:chExt cx="1776" cy="1920"/>
          </a:xfrm>
        </p:grpSpPr>
        <p:sp>
          <p:nvSpPr>
            <p:cNvPr id="52" name="Rectangle 38"/>
            <p:cNvSpPr>
              <a:spLocks noChangeArrowheads="1"/>
            </p:cNvSpPr>
            <p:nvPr/>
          </p:nvSpPr>
          <p:spPr bwMode="auto">
            <a:xfrm>
              <a:off x="3216" y="1680"/>
              <a:ext cx="624" cy="1344"/>
            </a:xfrm>
            <a:prstGeom prst="rect">
              <a:avLst/>
            </a:prstGeom>
            <a:noFill/>
            <a:ln w="28575">
              <a:solidFill>
                <a:srgbClr val="0000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0" hangingPunct="0">
                <a:defRPr/>
              </a:pPr>
              <a:endParaRPr lang="en-US" kern="0">
                <a:solidFill>
                  <a:srgbClr val="333399"/>
                </a:solidFill>
              </a:endParaRPr>
            </a:p>
          </p:txBody>
        </p:sp>
        <p:sp>
          <p:nvSpPr>
            <p:cNvPr id="53" name="Text Box 39"/>
            <p:cNvSpPr txBox="1">
              <a:spLocks noChangeArrowheads="1"/>
            </p:cNvSpPr>
            <p:nvPr/>
          </p:nvSpPr>
          <p:spPr bwMode="auto">
            <a:xfrm>
              <a:off x="2064" y="1104"/>
              <a:ext cx="1468"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defRPr/>
              </a:pPr>
              <a:r>
                <a:rPr lang="en-US" sz="1800" kern="0">
                  <a:solidFill>
                    <a:srgbClr val="0000FF"/>
                  </a:solidFill>
                </a:rPr>
                <a:t>USB Daughter Board</a:t>
              </a:r>
            </a:p>
          </p:txBody>
        </p:sp>
        <p:sp>
          <p:nvSpPr>
            <p:cNvPr id="54" name="Line 40"/>
            <p:cNvSpPr>
              <a:spLocks noChangeShapeType="1"/>
            </p:cNvSpPr>
            <p:nvPr/>
          </p:nvSpPr>
          <p:spPr bwMode="auto">
            <a:xfrm>
              <a:off x="2688" y="1296"/>
              <a:ext cx="528" cy="384"/>
            </a:xfrm>
            <a:prstGeom prst="line">
              <a:avLst/>
            </a:prstGeom>
            <a:noFill/>
            <a:ln w="28575">
              <a:solidFill>
                <a:srgbClr val="0000FF"/>
              </a:solidFill>
              <a:round/>
              <a:headEnd/>
              <a:tailEnd type="triangle" w="med" len="med"/>
            </a:ln>
            <a:extLst>
              <a:ext uri="{909E8E84-426E-40dd-AFC4-6F175D3DCCD1}">
                <a14:hiddenFill xmlns:a14="http://schemas.microsoft.com/office/drawing/2010/main" xmlns="">
                  <a:noFill/>
                </a14:hiddenFill>
              </a:ext>
            </a:extLst>
          </p:spPr>
          <p:txBody>
            <a:bodyPr/>
            <a:lstStyle/>
            <a:p>
              <a:pPr>
                <a:defRPr/>
              </a:pPr>
              <a:endParaRPr lang="en-US" kern="0">
                <a:solidFill>
                  <a:sysClr val="windowText" lastClr="000000"/>
                </a:solidFill>
              </a:endParaRPr>
            </a:p>
          </p:txBody>
        </p:sp>
      </p:grpSp>
      <p:grpSp>
        <p:nvGrpSpPr>
          <p:cNvPr id="55" name="Group 45"/>
          <p:cNvGrpSpPr>
            <a:grpSpLocks/>
          </p:cNvGrpSpPr>
          <p:nvPr/>
        </p:nvGrpSpPr>
        <p:grpSpPr bwMode="auto">
          <a:xfrm>
            <a:off x="6172201" y="4433889"/>
            <a:ext cx="2852738" cy="1809750"/>
            <a:chOff x="3888" y="3072"/>
            <a:chExt cx="1797" cy="1140"/>
          </a:xfrm>
        </p:grpSpPr>
        <p:sp>
          <p:nvSpPr>
            <p:cNvPr id="56" name="Rectangle 42"/>
            <p:cNvSpPr>
              <a:spLocks noChangeArrowheads="1"/>
            </p:cNvSpPr>
            <p:nvPr/>
          </p:nvSpPr>
          <p:spPr bwMode="auto">
            <a:xfrm>
              <a:off x="3888" y="3072"/>
              <a:ext cx="528" cy="768"/>
            </a:xfrm>
            <a:prstGeom prst="rect">
              <a:avLst/>
            </a:prstGeom>
            <a:noFill/>
            <a:ln w="28575">
              <a:solidFill>
                <a:srgbClr val="0000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0" hangingPunct="0">
                <a:defRPr/>
              </a:pPr>
              <a:endParaRPr lang="en-US" kern="0">
                <a:solidFill>
                  <a:srgbClr val="333399"/>
                </a:solidFill>
              </a:endParaRPr>
            </a:p>
          </p:txBody>
        </p:sp>
        <p:sp>
          <p:nvSpPr>
            <p:cNvPr id="57" name="Text Box 43"/>
            <p:cNvSpPr txBox="1">
              <a:spLocks noChangeArrowheads="1"/>
            </p:cNvSpPr>
            <p:nvPr/>
          </p:nvSpPr>
          <p:spPr bwMode="auto">
            <a:xfrm>
              <a:off x="4105" y="3981"/>
              <a:ext cx="1580"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defRPr/>
              </a:pPr>
              <a:r>
                <a:rPr lang="en-US" sz="1800" kern="0" dirty="0">
                  <a:solidFill>
                    <a:srgbClr val="0000FF"/>
                  </a:solidFill>
                </a:rPr>
                <a:t>NAND Daughter Board</a:t>
              </a:r>
            </a:p>
          </p:txBody>
        </p:sp>
        <p:sp>
          <p:nvSpPr>
            <p:cNvPr id="58" name="Line 44"/>
            <p:cNvSpPr>
              <a:spLocks noChangeShapeType="1"/>
            </p:cNvSpPr>
            <p:nvPr/>
          </p:nvSpPr>
          <p:spPr bwMode="auto">
            <a:xfrm flipH="1" flipV="1">
              <a:off x="4176" y="3840"/>
              <a:ext cx="384" cy="192"/>
            </a:xfrm>
            <a:prstGeom prst="line">
              <a:avLst/>
            </a:prstGeom>
            <a:noFill/>
            <a:ln w="28575">
              <a:solidFill>
                <a:srgbClr val="0000FF"/>
              </a:solidFill>
              <a:round/>
              <a:headEnd/>
              <a:tailEnd type="triangle" w="med" len="med"/>
            </a:ln>
            <a:extLst>
              <a:ext uri="{909E8E84-426E-40dd-AFC4-6F175D3DCCD1}">
                <a14:hiddenFill xmlns:a14="http://schemas.microsoft.com/office/drawing/2010/main" xmlns="">
                  <a:noFill/>
                </a14:hiddenFill>
              </a:ext>
            </a:extLst>
          </p:spPr>
          <p:txBody>
            <a:bodyPr/>
            <a:lstStyle/>
            <a:p>
              <a:pPr>
                <a:defRPr/>
              </a:pPr>
              <a:endParaRPr lang="en-US" kern="0">
                <a:solidFill>
                  <a:sysClr val="windowText" lastClr="000000"/>
                </a:solidFill>
              </a:endParaRPr>
            </a:p>
          </p:txBody>
        </p:sp>
      </p:grpSp>
      <p:sp>
        <p:nvSpPr>
          <p:cNvPr id="59" name="Rectangle 32"/>
          <p:cNvSpPr>
            <a:spLocks noChangeArrowheads="1"/>
          </p:cNvSpPr>
          <p:nvPr/>
        </p:nvSpPr>
        <p:spPr bwMode="auto">
          <a:xfrm>
            <a:off x="6388100" y="4511675"/>
            <a:ext cx="366713" cy="120650"/>
          </a:xfrm>
          <a:prstGeom prst="rect">
            <a:avLst/>
          </a:prstGeom>
          <a:solidFill>
            <a:srgbClr val="317131"/>
          </a:solidFill>
          <a:ln w="9525">
            <a:solidFill>
              <a:srgbClr val="006600"/>
            </a:solidFill>
            <a:round/>
            <a:headEnd/>
            <a:tailEnd/>
          </a:ln>
        </p:spPr>
        <p:txBody>
          <a:bodyPr/>
          <a:lstStyle/>
          <a:p>
            <a:pPr eaLnBrk="0" hangingPunct="0">
              <a:defRPr/>
            </a:pPr>
            <a:endParaRPr lang="en-US" kern="0">
              <a:solidFill>
                <a:sysClr val="windowText" lastClr="000000"/>
              </a:solidFill>
            </a:endParaRPr>
          </a:p>
        </p:txBody>
      </p:sp>
      <p:sp>
        <p:nvSpPr>
          <p:cNvPr id="60" name="Text Box 31"/>
          <p:cNvSpPr txBox="1">
            <a:spLocks noChangeArrowheads="1"/>
          </p:cNvSpPr>
          <p:nvPr/>
        </p:nvSpPr>
        <p:spPr bwMode="auto">
          <a:xfrm>
            <a:off x="6400800" y="3805238"/>
            <a:ext cx="1466850"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a:defRPr/>
            </a:pPr>
            <a:r>
              <a:rPr lang="en-US" sz="1800" kern="0" dirty="0">
                <a:solidFill>
                  <a:srgbClr val="FFFF00"/>
                </a:solidFill>
              </a:rPr>
              <a:t>1x-nm</a:t>
            </a:r>
          </a:p>
          <a:p>
            <a:pPr algn="ctr">
              <a:defRPr/>
            </a:pPr>
            <a:r>
              <a:rPr lang="en-US" sz="1800" kern="0" dirty="0">
                <a:solidFill>
                  <a:srgbClr val="FFFF00"/>
                </a:solidFill>
              </a:rPr>
              <a:t>NAND Flash</a:t>
            </a:r>
          </a:p>
        </p:txBody>
      </p:sp>
      <p:sp>
        <p:nvSpPr>
          <p:cNvPr id="5" name="TextBox 4"/>
          <p:cNvSpPr txBox="1"/>
          <p:nvPr/>
        </p:nvSpPr>
        <p:spPr>
          <a:xfrm>
            <a:off x="-19422" y="6496146"/>
            <a:ext cx="9332690" cy="307777"/>
          </a:xfrm>
          <a:prstGeom prst="rect">
            <a:avLst/>
          </a:prstGeom>
          <a:noFill/>
        </p:spPr>
        <p:txBody>
          <a:bodyPr wrap="none" rtlCol="0">
            <a:spAutoFit/>
          </a:bodyPr>
          <a:lstStyle/>
          <a:p>
            <a:r>
              <a:rPr lang="en-US" sz="1400" dirty="0">
                <a:solidFill>
                  <a:srgbClr val="000000"/>
                </a:solidFill>
              </a:rPr>
              <a:t>Cai+, “</a:t>
            </a:r>
            <a:r>
              <a:rPr lang="en-US" sz="1400" dirty="0">
                <a:solidFill>
                  <a:srgbClr val="0000FF"/>
                </a:solidFill>
              </a:rPr>
              <a:t>Error Characterization, Mitigation, and Recovery in Flash Memory Based Solid State Drives</a:t>
            </a:r>
            <a:r>
              <a:rPr lang="en-US" sz="1400" dirty="0">
                <a:solidFill>
                  <a:srgbClr val="000000"/>
                </a:solidFill>
              </a:rPr>
              <a:t>,” Proc. IEEE 2017.</a:t>
            </a:r>
          </a:p>
        </p:txBody>
      </p:sp>
      <p:sp>
        <p:nvSpPr>
          <p:cNvPr id="62" name="Rectangle 61">
            <a:extLst>
              <a:ext uri="{FF2B5EF4-FFF2-40B4-BE49-F238E27FC236}">
                <a16:creationId xmlns:a16="http://schemas.microsoft.com/office/drawing/2014/main" id="{48E3225E-FE9D-A044-B795-E45371FDCB71}"/>
              </a:ext>
            </a:extLst>
          </p:cNvPr>
          <p:cNvSpPr/>
          <p:nvPr/>
        </p:nvSpPr>
        <p:spPr>
          <a:xfrm>
            <a:off x="-36512" y="5805264"/>
            <a:ext cx="6858001" cy="738664"/>
          </a:xfrm>
          <a:prstGeom prst="rect">
            <a:avLst/>
          </a:prstGeom>
        </p:spPr>
        <p:txBody>
          <a:bodyPr wrap="square">
            <a:spAutoFit/>
          </a:bodyPr>
          <a:lstStyle/>
          <a:p>
            <a:r>
              <a:rPr lang="en-US" sz="1400" dirty="0">
                <a:solidFill>
                  <a:srgbClr val="006633"/>
                </a:solidFill>
              </a:rPr>
              <a:t>[DATE 2012, ICCD 2012, DATE 2013, ITJ 2013, ICCD 2013, SIGMETRICS 2014, HPCA 2015, DSN 2015, MSST 2015, JSAC 2016, HPCA 2017, DFRWS 2017, </a:t>
            </a:r>
          </a:p>
          <a:p>
            <a:r>
              <a:rPr lang="en-US" sz="1400" dirty="0">
                <a:solidFill>
                  <a:srgbClr val="006633"/>
                </a:solidFill>
              </a:rPr>
              <a:t>PIEEE 2017, HPCA 2018, SIGMETRICS 2018]</a:t>
            </a:r>
            <a:endParaRPr lang="en-US" sz="1400" dirty="0">
              <a:solidFill>
                <a:srgbClr val="000000"/>
              </a:solidFill>
            </a:endParaRPr>
          </a:p>
        </p:txBody>
      </p:sp>
    </p:spTree>
    <p:extLst>
      <p:ext uri="{BB962C8B-B14F-4D97-AF65-F5344CB8AC3E}">
        <p14:creationId xmlns:p14="http://schemas.microsoft.com/office/powerpoint/2010/main" val="454102562"/>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tps://pbs.twimg.com/media/DKHLt24W0AAE5Fd.jpg:lar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411" y="948688"/>
            <a:ext cx="8316416" cy="508087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28599" y="152400"/>
            <a:ext cx="8851254" cy="1066800"/>
          </a:xfrm>
        </p:spPr>
        <p:txBody>
          <a:bodyPr/>
          <a:lstStyle/>
          <a:p>
            <a:r>
              <a:rPr lang="en-US" sz="3800">
                <a:solidFill>
                  <a:srgbClr val="006633"/>
                </a:solidFill>
              </a:rPr>
              <a:t>Aside: Intelligent Controller for NAND Flash</a:t>
            </a:r>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pPr/>
              <a:t>58</a:t>
            </a:fld>
            <a:endParaRPr lang="en-US" altLang="en-US"/>
          </a:p>
        </p:txBody>
      </p:sp>
      <p:sp>
        <p:nvSpPr>
          <p:cNvPr id="8" name="Rectangle 7">
            <a:hlinkClick r:id="rId3"/>
          </p:cNvPr>
          <p:cNvSpPr/>
          <p:nvPr/>
        </p:nvSpPr>
        <p:spPr>
          <a:xfrm>
            <a:off x="1619672" y="6021288"/>
            <a:ext cx="6048672" cy="415498"/>
          </a:xfrm>
          <a:prstGeom prst="rect">
            <a:avLst/>
          </a:prstGeom>
        </p:spPr>
        <p:txBody>
          <a:bodyPr wrap="square">
            <a:spAutoFit/>
          </a:bodyPr>
          <a:lstStyle/>
          <a:p>
            <a:pPr algn="ctr">
              <a:spcBef>
                <a:spcPts val="450"/>
              </a:spcBef>
            </a:pPr>
            <a:r>
              <a:rPr lang="en-US" sz="2100" b="1" dirty="0">
                <a:solidFill>
                  <a:srgbClr val="0000FF"/>
                </a:solidFill>
                <a:latin typeface="Adobe Garamond Pro" panose="02020502060506020403" pitchFamily="18" charset="0"/>
                <a:hlinkClick r:id="rId3"/>
              </a:rPr>
              <a:t>https://arxiv.org/pdf/1706.08642</a:t>
            </a:r>
            <a:r>
              <a:rPr lang="en-US" sz="2100" b="1" dirty="0">
                <a:solidFill>
                  <a:srgbClr val="0000FF"/>
                </a:solidFill>
                <a:latin typeface="Adobe Garamond Pro" panose="02020502060506020403" pitchFamily="18" charset="0"/>
              </a:rPr>
              <a:t>  </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4585" y="1009676"/>
            <a:ext cx="1915268" cy="1915268"/>
          </a:xfrm>
          <a:prstGeom prst="rect">
            <a:avLst/>
          </a:prstGeom>
        </p:spPr>
      </p:pic>
      <p:sp>
        <p:nvSpPr>
          <p:cNvPr id="9" name="TextBox 8"/>
          <p:cNvSpPr txBox="1"/>
          <p:nvPr/>
        </p:nvSpPr>
        <p:spPr>
          <a:xfrm>
            <a:off x="2483768" y="1340768"/>
            <a:ext cx="3874137" cy="369332"/>
          </a:xfrm>
          <a:prstGeom prst="rect">
            <a:avLst/>
          </a:prstGeom>
          <a:noFill/>
        </p:spPr>
        <p:txBody>
          <a:bodyPr wrap="none" rtlCol="0">
            <a:spAutoFit/>
          </a:bodyPr>
          <a:lstStyle/>
          <a:p>
            <a:r>
              <a:rPr lang="en-US" i="1" dirty="0">
                <a:solidFill>
                  <a:srgbClr val="FF0000"/>
                </a:solidFill>
              </a:rPr>
              <a:t>Proceedings of the IEEE, Sept. 2017</a:t>
            </a:r>
          </a:p>
        </p:txBody>
      </p:sp>
    </p:spTree>
    <p:extLst>
      <p:ext uri="{BB962C8B-B14F-4D97-AF65-F5344CB8AC3E}">
        <p14:creationId xmlns:p14="http://schemas.microsoft.com/office/powerpoint/2010/main" val="1279094976"/>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A Key Takeaway</a:t>
            </a:r>
          </a:p>
        </p:txBody>
      </p:sp>
      <p:sp>
        <p:nvSpPr>
          <p:cNvPr id="3" name="Content Placeholder 2"/>
          <p:cNvSpPr>
            <a:spLocks noGrp="1"/>
          </p:cNvSpPr>
          <p:nvPr>
            <p:ph idx="1"/>
          </p:nvPr>
        </p:nvSpPr>
        <p:spPr>
          <a:xfrm>
            <a:off x="0" y="2060848"/>
            <a:ext cx="9144000" cy="2088232"/>
          </a:xfrm>
        </p:spPr>
        <p:txBody>
          <a:bodyPr/>
          <a:lstStyle/>
          <a:p>
            <a:pPr marL="0" indent="0" algn="ctr">
              <a:buNone/>
            </a:pPr>
            <a:r>
              <a:rPr lang="en-US" sz="6400" dirty="0">
                <a:solidFill>
                  <a:srgbClr val="FF0000"/>
                </a:solidFill>
              </a:rPr>
              <a:t>Main Memory Needs </a:t>
            </a:r>
          </a:p>
          <a:p>
            <a:pPr marL="0" indent="0" algn="ctr">
              <a:buNone/>
            </a:pPr>
            <a:r>
              <a:rPr lang="en-US" sz="6400" dirty="0">
                <a:solidFill>
                  <a:srgbClr val="0432FF"/>
                </a:solidFill>
              </a:rPr>
              <a:t>Intelligent Controllers</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59</a:t>
            </a:fld>
            <a:endParaRPr lang="en-US"/>
          </a:p>
        </p:txBody>
      </p:sp>
    </p:spTree>
    <p:extLst>
      <p:ext uri="{BB962C8B-B14F-4D97-AF65-F5344CB8AC3E}">
        <p14:creationId xmlns:p14="http://schemas.microsoft.com/office/powerpoint/2010/main" val="1350630088"/>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Reliable/Secure/Safe is This Bridge?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descr="tacom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7680" y="1484785"/>
            <a:ext cx="7884320" cy="4464496"/>
          </a:xfrm>
          <a:prstGeom prst="rect">
            <a:avLst/>
          </a:prstGeom>
        </p:spPr>
      </p:pic>
      <p:sp>
        <p:nvSpPr>
          <p:cNvPr id="6" name="Rectangle 5"/>
          <p:cNvSpPr/>
          <p:nvPr/>
        </p:nvSpPr>
        <p:spPr>
          <a:xfrm>
            <a:off x="2304256" y="6495147"/>
            <a:ext cx="4572000" cy="24622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http://</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www.technologystudent.com</a:t>
            </a:r>
            <a:r>
              <a:rPr kumimoji="0" lang="en-US" sz="1000" b="0" i="0" u="none" strike="noStrike" kern="1200" cap="none" spc="0" normalizeH="0" baseline="0" noProof="0" dirty="0">
                <a:ln>
                  <a:noFill/>
                </a:ln>
                <a:solidFill>
                  <a:srgbClr val="000000"/>
                </a:solidFill>
                <a:effectLst/>
                <a:uLnTx/>
                <a:uFillTx/>
                <a:latin typeface="Calibri"/>
                <a:ea typeface="+mn-ea"/>
                <a:cs typeface="Calibri"/>
              </a:rPr>
              <a:t>/struct1/tacom1.png</a:t>
            </a:r>
          </a:p>
        </p:txBody>
      </p:sp>
    </p:spTree>
    <p:extLst>
      <p:ext uri="{BB962C8B-B14F-4D97-AF65-F5344CB8AC3E}">
        <p14:creationId xmlns:p14="http://schemas.microsoft.com/office/powerpoint/2010/main" val="420350836"/>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66713" y="1833563"/>
            <a:ext cx="8428037" cy="822325"/>
          </a:xfrm>
        </p:spPr>
        <p:txBody>
          <a:bodyPr/>
          <a:lstStyle/>
          <a:p>
            <a:pPr algn="ctr" eaLnBrk="1" hangingPunct="1"/>
            <a:r>
              <a:rPr lang="en-US" sz="5000" dirty="0">
                <a:latin typeface="Garamond" charset="0"/>
              </a:rPr>
              <a:t>Understanding RowHammer</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4043603931"/>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655496" cy="761999"/>
          </a:xfrm>
        </p:spPr>
        <p:txBody>
          <a:bodyPr/>
          <a:lstStyle/>
          <a:p>
            <a:r>
              <a:rPr lang="en-US" dirty="0"/>
              <a:t>Root Causes of Disturbance Errors</a:t>
            </a:r>
          </a:p>
        </p:txBody>
      </p:sp>
      <p:sp>
        <p:nvSpPr>
          <p:cNvPr id="3" name="Content Placeholder 2"/>
          <p:cNvSpPr>
            <a:spLocks noGrp="1"/>
          </p:cNvSpPr>
          <p:nvPr>
            <p:ph idx="1"/>
          </p:nvPr>
        </p:nvSpPr>
        <p:spPr/>
        <p:txBody>
          <a:bodyPr/>
          <a:lstStyle/>
          <a:p>
            <a:pPr>
              <a:lnSpc>
                <a:spcPct val="100000"/>
              </a:lnSpc>
            </a:pPr>
            <a:r>
              <a:rPr lang="en-US" i="1" dirty="0">
                <a:solidFill>
                  <a:schemeClr val="tx2"/>
                </a:solidFill>
              </a:rPr>
              <a:t>Cause 1: Electromagnetic coupling</a:t>
            </a:r>
          </a:p>
          <a:p>
            <a:pPr lvl="1">
              <a:lnSpc>
                <a:spcPct val="100000"/>
              </a:lnSpc>
            </a:pPr>
            <a:r>
              <a:rPr lang="en-US" sz="2800" dirty="0"/>
              <a:t>Toggling the </a:t>
            </a:r>
            <a:r>
              <a:rPr lang="en-US" sz="2800" dirty="0" err="1"/>
              <a:t>wordline</a:t>
            </a:r>
            <a:r>
              <a:rPr lang="en-US" sz="2800" dirty="0"/>
              <a:t> voltage briefly increases the voltage of adjacent </a:t>
            </a:r>
            <a:r>
              <a:rPr lang="en-US" sz="2800" dirty="0" err="1"/>
              <a:t>wordlines</a:t>
            </a:r>
            <a:endParaRPr lang="en-US" sz="2800" dirty="0"/>
          </a:p>
          <a:p>
            <a:pPr lvl="1">
              <a:lnSpc>
                <a:spcPct val="100000"/>
              </a:lnSpc>
            </a:pPr>
            <a:r>
              <a:rPr lang="en-US" sz="2800" dirty="0"/>
              <a:t>Slightly opens adjacent rows </a:t>
            </a:r>
            <a:r>
              <a:rPr lang="en-US" sz="2400" dirty="0">
                <a:sym typeface="Wingdings" panose="05000000000000000000" pitchFamily="2" charset="2"/>
              </a:rPr>
              <a:t></a:t>
            </a:r>
            <a:r>
              <a:rPr lang="en-US" sz="2800" dirty="0">
                <a:sym typeface="Wingdings" panose="05000000000000000000" pitchFamily="2" charset="2"/>
              </a:rPr>
              <a:t> Charge </a:t>
            </a:r>
            <a:r>
              <a:rPr lang="en-US" sz="2800" dirty="0"/>
              <a:t>leakage</a:t>
            </a:r>
          </a:p>
          <a:p>
            <a:pPr>
              <a:lnSpc>
                <a:spcPct val="100000"/>
              </a:lnSpc>
            </a:pPr>
            <a:r>
              <a:rPr lang="en-US" i="1" dirty="0">
                <a:solidFill>
                  <a:schemeClr val="tx2"/>
                </a:solidFill>
              </a:rPr>
              <a:t>Cause 2: Conductive bridges</a:t>
            </a:r>
          </a:p>
          <a:p>
            <a:pPr>
              <a:lnSpc>
                <a:spcPct val="100000"/>
              </a:lnSpc>
            </a:pPr>
            <a:r>
              <a:rPr lang="en-US" i="1" dirty="0">
                <a:solidFill>
                  <a:schemeClr val="tx2"/>
                </a:solidFill>
              </a:rPr>
              <a:t>Cause 3: Hot-carrier injection</a:t>
            </a:r>
            <a:endParaRPr lang="en-US" sz="1000" i="1" dirty="0">
              <a:solidFill>
                <a:schemeClr val="tx2"/>
              </a:solidFill>
            </a:endParaRPr>
          </a:p>
          <a:p>
            <a:pPr marL="0" indent="0">
              <a:lnSpc>
                <a:spcPct val="100000"/>
              </a:lnSpc>
              <a:buNone/>
            </a:pPr>
            <a:endParaRPr lang="en-US" sz="1600" i="1" dirty="0">
              <a:solidFill>
                <a:srgbClr val="FF0000"/>
              </a:solidFill>
            </a:endParaRPr>
          </a:p>
          <a:p>
            <a:pPr marL="0" indent="0">
              <a:lnSpc>
                <a:spcPct val="100000"/>
              </a:lnSpc>
              <a:buNone/>
            </a:pPr>
            <a:endParaRPr lang="en-US" sz="2800" i="1" dirty="0">
              <a:solidFill>
                <a:srgbClr val="FF0000"/>
              </a:solidFill>
            </a:endParaRPr>
          </a:p>
          <a:p>
            <a:pPr marL="0" indent="0">
              <a:lnSpc>
                <a:spcPct val="100000"/>
              </a:lnSpc>
              <a:buNone/>
            </a:pPr>
            <a:r>
              <a:rPr lang="en-US" i="1" dirty="0">
                <a:solidFill>
                  <a:srgbClr val="FF0000"/>
                </a:solidFill>
              </a:rPr>
              <a:t>Confirmed by at least one manufacturer</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Tree>
    <p:extLst>
      <p:ext uri="{BB962C8B-B14F-4D97-AF65-F5344CB8AC3E}">
        <p14:creationId xmlns:p14="http://schemas.microsoft.com/office/powerpoint/2010/main" val="391686635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Experimental DRAM Testing Infrastructure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251520" y="1052736"/>
            <a:ext cx="4378369" cy="2520280"/>
          </a:xfrm>
          <a:prstGeom prst="rect">
            <a:avLst/>
          </a:prstGeom>
        </p:spPr>
      </p:pic>
      <p:pic>
        <p:nvPicPr>
          <p:cNvPr id="6" name="Picture 5"/>
          <p:cNvPicPr>
            <a:picLocks noChangeAspect="1"/>
          </p:cNvPicPr>
          <p:nvPr/>
        </p:nvPicPr>
        <p:blipFill>
          <a:blip r:embed="rId3"/>
          <a:stretch>
            <a:fillRect/>
          </a:stretch>
        </p:blipFill>
        <p:spPr>
          <a:xfrm>
            <a:off x="4973630" y="3573016"/>
            <a:ext cx="4170370" cy="2840360"/>
          </a:xfrm>
          <a:prstGeom prst="rect">
            <a:avLst/>
          </a:prstGeom>
        </p:spPr>
      </p:pic>
      <p:sp>
        <p:nvSpPr>
          <p:cNvPr id="7" name="Rectangle 6"/>
          <p:cNvSpPr/>
          <p:nvPr/>
        </p:nvSpPr>
        <p:spPr>
          <a:xfrm>
            <a:off x="4561741" y="980728"/>
            <a:ext cx="4474755" cy="2308324"/>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mn-ea"/>
                <a:cs typeface="+mn-cs"/>
                <a:hlinkClick r:id="rId4"/>
              </a:rPr>
              <a:t>An Experimental Study of Data Retention Behavior in Modern DRAM Devices: Implications for Retention Time Profiling Mechanisms</a:t>
            </a:r>
            <a:r>
              <a:rPr kumimoji="0" lang="en-US" sz="1600" b="0" i="0" u="none" strike="noStrike" kern="1200" cap="none" spc="0" normalizeH="0" baseline="0" noProof="0" dirty="0">
                <a:ln>
                  <a:noFill/>
                </a:ln>
                <a:solidFill>
                  <a:srgbClr val="000000"/>
                </a:solidFill>
                <a:effectLst/>
                <a:uLnTx/>
                <a:uFillTx/>
                <a:latin typeface="Tahoma"/>
                <a:ea typeface="+mn-ea"/>
                <a:cs typeface="+mn-cs"/>
              </a:rPr>
              <a:t> (Liu et al., ISCA 2013)</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charset="0"/>
                <a:ea typeface="ＭＳ Ｐゴシック" charset="0"/>
                <a:cs typeface="ＭＳ Ｐゴシック" charset="0"/>
                <a:hlinkClick r:id="rId5"/>
              </a:rPr>
              <a:t>The Efficacy of Error Mitigation Techniques for DRAM Retention Failures: A Comparative Experimental Study</a:t>
            </a:r>
            <a:r>
              <a:rPr kumimoji="0" lang="en-US" sz="160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 </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(Khan et al., SIGMETRICS 2014)</a:t>
            </a:r>
            <a:endParaRPr kumimoji="0" lang="en-US" sz="1600" b="0" i="0" u="none" strike="noStrike" kern="1200" cap="none" spc="0" normalizeH="0" baseline="0" noProof="0" dirty="0">
              <a:ln>
                <a:noFill/>
              </a:ln>
              <a:solidFill>
                <a:srgbClr val="000000"/>
              </a:solidFill>
              <a:effectLst/>
              <a:uLnTx/>
              <a:uFillTx/>
              <a:latin typeface="Tahoma"/>
              <a:ea typeface="+mn-ea"/>
              <a:cs typeface="+mn-cs"/>
            </a:endParaRPr>
          </a:p>
        </p:txBody>
      </p:sp>
      <p:sp>
        <p:nvSpPr>
          <p:cNvPr id="8" name="Rectangle 7"/>
          <p:cNvSpPr/>
          <p:nvPr/>
        </p:nvSpPr>
        <p:spPr>
          <a:xfrm>
            <a:off x="25237" y="3652570"/>
            <a:ext cx="4690779" cy="2800766"/>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mn-ea"/>
                <a:cs typeface="+mn-cs"/>
                <a:hlinkClick r:id="rId6"/>
              </a:rPr>
              <a:t>Flipping Bits in Memory Without Accessing Them: An Experimental Study of DRAM Disturbance Errors</a:t>
            </a:r>
            <a:r>
              <a:rPr kumimoji="0" lang="en-US" sz="1600" b="0" i="0" u="none" strike="noStrike" kern="1200" cap="none" spc="0" normalizeH="0" baseline="0" noProof="0" dirty="0">
                <a:ln>
                  <a:noFill/>
                </a:ln>
                <a:solidFill>
                  <a:srgbClr val="000000"/>
                </a:solidFill>
                <a:effectLst/>
                <a:uLnTx/>
                <a:uFillTx/>
                <a:latin typeface="Tahoma"/>
                <a:ea typeface="+mn-ea"/>
                <a:cs typeface="+mn-cs"/>
              </a:rPr>
              <a:t> (Kim et al., ISCA 2014)</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charset="0"/>
                <a:ea typeface="ＭＳ Ｐゴシック" charset="0"/>
                <a:cs typeface="ＭＳ Ｐゴシック" charset="0"/>
                <a:hlinkClick r:id="rId7"/>
              </a:rPr>
              <a:t>Adaptive-Latency DRAM: Optimizing DRAM Timing for the Common-Case</a:t>
            </a:r>
            <a:r>
              <a:rPr kumimoji="0" lang="en-US" sz="160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 (Lee et al., HPCA 2015)</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charset="0"/>
                <a:ea typeface="ＭＳ Ｐゴシック" charset="0"/>
                <a:cs typeface="ＭＳ Ｐゴシック" charset="0"/>
                <a:hlinkClick r:id="rId8"/>
              </a:rPr>
              <a:t>AVATAR: A Variable-Retention-Time (VRT) Aware Refresh for DRAM Systems</a:t>
            </a:r>
            <a:r>
              <a:rPr kumimoji="0" lang="en-US" sz="160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 (</a:t>
            </a:r>
            <a:r>
              <a:rPr kumimoji="0" lang="en-US" sz="1600" b="0" i="0" u="none" strike="noStrike" kern="1200" cap="none" spc="0" normalizeH="0" baseline="0" noProof="0" dirty="0" err="1">
                <a:ln>
                  <a:noFill/>
                </a:ln>
                <a:solidFill>
                  <a:srgbClr val="000000"/>
                </a:solidFill>
                <a:effectLst/>
                <a:uLnTx/>
                <a:uFillTx/>
                <a:latin typeface="Tahoma" charset="0"/>
                <a:ea typeface="ＭＳ Ｐゴシック" charset="0"/>
                <a:cs typeface="ＭＳ Ｐゴシック" charset="0"/>
              </a:rPr>
              <a:t>Qureshi</a:t>
            </a:r>
            <a:r>
              <a:rPr kumimoji="0" lang="en-US" sz="160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 et al., DSN 2015)</a:t>
            </a:r>
            <a:endParaRPr kumimoji="0" lang="en-US" sz="16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2991155498"/>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Experimental DRAM Testing Infrastructure</a:t>
            </a:r>
          </a:p>
        </p:txBody>
      </p:sp>
      <p:pic>
        <p:nvPicPr>
          <p:cNvPr id="5" name="Content Placeholder 4" descr="DRAM-new-testing-infrastructure.jpg"/>
          <p:cNvPicPr>
            <a:picLocks noGrp="1" noChangeAspect="1"/>
          </p:cNvPicPr>
          <p:nvPr>
            <p:ph idx="1"/>
          </p:nvPr>
        </p:nvPicPr>
        <p:blipFill>
          <a:blip r:embed="rId2" cstate="print">
            <a:extLst>
              <a:ext uri="{28A0092B-C50C-407E-A947-70E740481C1C}">
                <a14:useLocalDpi xmlns:a14="http://schemas.microsoft.com/office/drawing/2010/main" val="0"/>
              </a:ext>
            </a:extLst>
          </a:blip>
          <a:srcRect t="12242" b="12242"/>
          <a:stretch>
            <a:fillRect/>
          </a:stretch>
        </p:blipFill>
        <p:spPr>
          <a:xfrm>
            <a:off x="228600" y="1144488"/>
            <a:ext cx="8610600" cy="4876800"/>
          </a:xfrm>
          <a:scene3d>
            <a:camera prst="obliqueTopRight">
              <a:rot lat="0" lon="0" rev="10800000"/>
            </a:camera>
            <a:lightRig rig="threePt" dir="t"/>
          </a:scene3d>
        </p:spPr>
      </p:pic>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6" name="Rectangle 5"/>
          <p:cNvSpPr/>
          <p:nvPr/>
        </p:nvSpPr>
        <p:spPr>
          <a:xfrm>
            <a:off x="1547664" y="6300608"/>
            <a:ext cx="6696744" cy="584776"/>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Kim+, “</a:t>
            </a:r>
            <a:r>
              <a:rPr kumimoji="0" lang="en-US" sz="1600" b="0" i="0" u="none" strike="noStrike" kern="1200" cap="none" spc="0" normalizeH="0" baseline="0" noProof="0" dirty="0">
                <a:ln>
                  <a:noFill/>
                </a:ln>
                <a:solidFill>
                  <a:srgbClr val="0000FF"/>
                </a:solidFill>
                <a:effectLst/>
                <a:uLnTx/>
                <a:uFillTx/>
                <a:latin typeface="Tahoma"/>
                <a:ea typeface="+mn-ea"/>
                <a:cs typeface="+mn-cs"/>
              </a:rPr>
              <a:t>Flipping Bits in Memory Without Accessing Them: An Experimental Study of DRAM Disturbance Errors</a:t>
            </a:r>
            <a:r>
              <a:rPr kumimoji="0" lang="en-US" sz="160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 ISCA 2014.</a:t>
            </a:r>
          </a:p>
        </p:txBody>
      </p:sp>
      <p:sp>
        <p:nvSpPr>
          <p:cNvPr id="7" name="Rectangle 6"/>
          <p:cNvSpPr/>
          <p:nvPr/>
        </p:nvSpPr>
        <p:spPr>
          <a:xfrm>
            <a:off x="107504" y="1466055"/>
            <a:ext cx="2209798" cy="1524000"/>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Temperature</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Controller</a:t>
            </a:r>
          </a:p>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32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endParaRPr>
          </a:p>
        </p:txBody>
      </p:sp>
      <p:sp>
        <p:nvSpPr>
          <p:cNvPr id="8" name="Rectangle 7"/>
          <p:cNvSpPr/>
          <p:nvPr/>
        </p:nvSpPr>
        <p:spPr>
          <a:xfrm>
            <a:off x="107504" y="2990055"/>
            <a:ext cx="2209798" cy="2743201"/>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PC</a:t>
            </a:r>
            <a:endPar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endParaRPr>
          </a:p>
        </p:txBody>
      </p:sp>
      <p:sp>
        <p:nvSpPr>
          <p:cNvPr id="9" name="Rectangle 8"/>
          <p:cNvSpPr/>
          <p:nvPr/>
        </p:nvSpPr>
        <p:spPr>
          <a:xfrm>
            <a:off x="4374702" y="1962441"/>
            <a:ext cx="1447800" cy="2551613"/>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Heater</a:t>
            </a:r>
          </a:p>
        </p:txBody>
      </p:sp>
      <p:sp>
        <p:nvSpPr>
          <p:cNvPr id="10" name="Rectangle 9"/>
          <p:cNvSpPr/>
          <p:nvPr/>
        </p:nvSpPr>
        <p:spPr>
          <a:xfrm>
            <a:off x="23173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FPGAs</a:t>
            </a:r>
          </a:p>
        </p:txBody>
      </p:sp>
      <p:sp>
        <p:nvSpPr>
          <p:cNvPr id="11" name="Rectangle 10"/>
          <p:cNvSpPr/>
          <p:nvPr/>
        </p:nvSpPr>
        <p:spPr>
          <a:xfrm>
            <a:off x="58225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FPGAs</a:t>
            </a:r>
          </a:p>
        </p:txBody>
      </p:sp>
    </p:spTree>
    <p:extLst>
      <p:ext uri="{BB962C8B-B14F-4D97-AF65-F5344CB8AC3E}">
        <p14:creationId xmlns:p14="http://schemas.microsoft.com/office/powerpoint/2010/main" val="1129312467"/>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517525" indent="-517525">
              <a:buFont typeface="+mj-lt"/>
              <a:buAutoNum type="arabicPeriod"/>
            </a:pPr>
            <a:r>
              <a:rPr lang="en-US" sz="4000" dirty="0"/>
              <a:t>Most Modules Are at Risk</a:t>
            </a:r>
          </a:p>
          <a:p>
            <a:pPr marL="517525" indent="-517525">
              <a:buFont typeface="+mj-lt"/>
              <a:buAutoNum type="arabicPeriod"/>
            </a:pPr>
            <a:r>
              <a:rPr lang="en-US" sz="4000" dirty="0"/>
              <a:t>Errors vs. Vintage</a:t>
            </a:r>
          </a:p>
          <a:p>
            <a:pPr marL="517525" indent="-517525">
              <a:buFont typeface="+mj-lt"/>
              <a:buAutoNum type="arabicPeriod"/>
            </a:pPr>
            <a:r>
              <a:rPr lang="en-US" sz="4000" dirty="0"/>
              <a:t>Error = Charge Loss</a:t>
            </a:r>
          </a:p>
          <a:p>
            <a:pPr marL="517525" indent="-517525">
              <a:buFont typeface="+mj-lt"/>
              <a:buAutoNum type="arabicPeriod"/>
            </a:pPr>
            <a:r>
              <a:rPr lang="en-US" sz="4000" dirty="0"/>
              <a:t>Adjacency: Aggressor &amp; Victim</a:t>
            </a:r>
          </a:p>
          <a:p>
            <a:pPr marL="517525" indent="-517525">
              <a:buFont typeface="+mj-lt"/>
              <a:buAutoNum type="arabicPeriod"/>
            </a:pPr>
            <a:r>
              <a:rPr lang="en-US" sz="4000" dirty="0"/>
              <a:t>Sensitivity Studies</a:t>
            </a:r>
            <a:endParaRPr lang="en-US" sz="2400" dirty="0"/>
          </a:p>
          <a:p>
            <a:pPr marL="517525" indent="-517525">
              <a:buFont typeface="+mj-lt"/>
              <a:buAutoNum type="arabicPeriod"/>
            </a:pPr>
            <a:r>
              <a:rPr lang="en-US" sz="4000" dirty="0"/>
              <a:t>Other Results in Paper</a:t>
            </a:r>
          </a:p>
          <a:p>
            <a:pPr marL="517525" indent="-517525">
              <a:buFont typeface="+mj-lt"/>
              <a:buAutoNum type="arabicPeriod"/>
            </a:pPr>
            <a:r>
              <a:rPr lang="en-US" sz="4000" dirty="0"/>
              <a:t>Solution Space</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
        <p:nvSpPr>
          <p:cNvPr id="6" name="Title 1"/>
          <p:cNvSpPr>
            <a:spLocks noGrp="1"/>
          </p:cNvSpPr>
          <p:nvPr>
            <p:ph type="title"/>
          </p:nvPr>
        </p:nvSpPr>
        <p:spPr>
          <a:xfrm>
            <a:off x="228600" y="-14064"/>
            <a:ext cx="8610600" cy="1066800"/>
          </a:xfrm>
        </p:spPr>
        <p:txBody>
          <a:bodyPr/>
          <a:lstStyle/>
          <a:p>
            <a:r>
              <a:rPr lang="en-US" sz="4400" b="0" dirty="0" err="1">
                <a:solidFill>
                  <a:srgbClr val="1A5712"/>
                </a:solidFill>
                <a:latin typeface="Garamond" charset="0"/>
                <a:ea typeface="ＭＳ Ｐゴシック" charset="0"/>
                <a:cs typeface="ＭＳ Ｐゴシック" charset="0"/>
              </a:rPr>
              <a:t>RowHammer</a:t>
            </a:r>
            <a:r>
              <a:rPr lang="en-US" sz="4400" b="0" dirty="0">
                <a:solidFill>
                  <a:srgbClr val="1A5712"/>
                </a:solidFill>
                <a:latin typeface="Garamond" charset="0"/>
                <a:ea typeface="ＭＳ Ｐゴシック" charset="0"/>
                <a:cs typeface="ＭＳ Ｐゴシック" charset="0"/>
              </a:rPr>
              <a:t> Characterization Results</a:t>
            </a:r>
          </a:p>
        </p:txBody>
      </p:sp>
      <p:sp>
        <p:nvSpPr>
          <p:cNvPr id="7" name="Rectangle 6"/>
          <p:cNvSpPr/>
          <p:nvPr/>
        </p:nvSpPr>
        <p:spPr>
          <a:xfrm>
            <a:off x="107950" y="6239053"/>
            <a:ext cx="8568506"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hlinkClick r:id="rId3"/>
              </a:rPr>
              <a:t>Flipping Bits in Memory Without Accessing Them: An Experimental Study of DRAM Disturbance Errors</a:t>
            </a:r>
            <a:r>
              <a:rPr kumimoji="0" lang="en-US" sz="18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rPr>
              <a:t>,</a:t>
            </a:r>
            <a:r>
              <a:rPr kumimoji="0" lang="en-US" sz="1800" b="0" i="0" u="none" strike="noStrike" kern="1200" cap="none" spc="0" normalizeH="0" baseline="0" noProof="0" dirty="0">
                <a:ln>
                  <a:noFill/>
                </a:ln>
                <a:solidFill>
                  <a:prstClr val="black"/>
                </a:solidFill>
                <a:effectLst/>
                <a:uLnTx/>
                <a:uFillTx/>
                <a:latin typeface="Tahoma" charset="0"/>
                <a:ea typeface="ＭＳ Ｐゴシック" charset="0"/>
                <a:cs typeface="ＭＳ Ｐゴシック" charset="0"/>
              </a:rPr>
              <a:t> </a:t>
            </a:r>
            <a:r>
              <a:rPr kumimoji="0" lang="en-US" sz="18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(Kim et al., ISCA 2014)</a:t>
            </a:r>
          </a:p>
        </p:txBody>
      </p:sp>
    </p:spTree>
    <p:extLst>
      <p:ext uri="{BB962C8B-B14F-4D97-AF65-F5344CB8AC3E}">
        <p14:creationId xmlns:p14="http://schemas.microsoft.com/office/powerpoint/2010/main" val="233524693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4. Adjacency: Aggressor &amp; Victim</a:t>
            </a:r>
          </a:p>
        </p:txBody>
      </p:sp>
      <p:pic>
        <p:nvPicPr>
          <p:cNvPr id="6" name="Blank"/>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81488" y="990600"/>
            <a:ext cx="7810972" cy="4164240"/>
          </a:xfrm>
        </p:spPr>
      </p:pic>
      <p:pic>
        <p:nvPicPr>
          <p:cNvPr id="14" name="Dat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1488" y="990600"/>
            <a:ext cx="7810972" cy="4164240"/>
          </a:xfrm>
          <a:prstGeom prst="rect">
            <a:avLst/>
          </a:prstGeom>
        </p:spPr>
      </p:pic>
      <p:sp>
        <p:nvSpPr>
          <p:cNvPr id="13" name="Punchline"/>
          <p:cNvSpPr txBox="1"/>
          <p:nvPr/>
        </p:nvSpPr>
        <p:spPr>
          <a:xfrm>
            <a:off x="530003" y="5718692"/>
            <a:ext cx="8077200" cy="758308"/>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srgbClr val="FF0000"/>
                </a:solidFill>
                <a:effectLst/>
                <a:uLnTx/>
                <a:uFillTx/>
                <a:latin typeface="Calibri Light"/>
                <a:ea typeface="+mn-ea"/>
                <a:cs typeface="+mn-cs"/>
              </a:rPr>
              <a:t>Most aggressors &amp; victims are adjacent</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
        <p:nvSpPr>
          <p:cNvPr id="7" name="Disclaimer"/>
          <p:cNvSpPr txBox="1"/>
          <p:nvPr/>
        </p:nvSpPr>
        <p:spPr>
          <a:xfrm>
            <a:off x="685800" y="5105400"/>
            <a:ext cx="8077200" cy="758308"/>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E7E6E6">
                    <a:lumMod val="50000"/>
                  </a:srgbClr>
                </a:solidFill>
                <a:effectLst/>
                <a:uLnTx/>
                <a:uFillTx/>
                <a:latin typeface="Calibri Light"/>
                <a:ea typeface="+mn-ea"/>
                <a:cs typeface="+mn-cs"/>
              </a:rPr>
              <a:t>Note: For three modules with the most errors (only first bank)</a:t>
            </a:r>
          </a:p>
        </p:txBody>
      </p:sp>
      <p:sp>
        <p:nvSpPr>
          <p:cNvPr id="8" name="Adjacent"/>
          <p:cNvSpPr/>
          <p:nvPr/>
        </p:nvSpPr>
        <p:spPr>
          <a:xfrm>
            <a:off x="4518025" y="1752600"/>
            <a:ext cx="396875" cy="2733675"/>
          </a:xfrm>
          <a:prstGeom prst="rect">
            <a:avLst/>
          </a:pr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Light"/>
                <a:ea typeface="+mn-ea"/>
                <a:cs typeface="+mn-cs"/>
              </a:rPr>
              <a:t>Adjacent</a:t>
            </a:r>
          </a:p>
        </p:txBody>
      </p:sp>
      <p:sp>
        <p:nvSpPr>
          <p:cNvPr id="9" name="Adjacent"/>
          <p:cNvSpPr/>
          <p:nvPr/>
        </p:nvSpPr>
        <p:spPr>
          <a:xfrm>
            <a:off x="5318125" y="1752600"/>
            <a:ext cx="396875" cy="2733675"/>
          </a:xfrm>
          <a:prstGeom prst="rect">
            <a:avLst/>
          </a:pr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Light"/>
                <a:ea typeface="+mn-ea"/>
                <a:cs typeface="+mn-cs"/>
              </a:rPr>
              <a:t>Adjacent</a:t>
            </a:r>
          </a:p>
        </p:txBody>
      </p:sp>
      <p:sp>
        <p:nvSpPr>
          <p:cNvPr id="10" name="Adjacent"/>
          <p:cNvSpPr/>
          <p:nvPr/>
        </p:nvSpPr>
        <p:spPr>
          <a:xfrm>
            <a:off x="4914900" y="1390650"/>
            <a:ext cx="403225" cy="30956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Light"/>
                <a:ea typeface="+mn-ea"/>
                <a:cs typeface="+mn-cs"/>
              </a:rPr>
              <a:t>Adjacent</a:t>
            </a:r>
          </a:p>
        </p:txBody>
      </p:sp>
      <p:sp>
        <p:nvSpPr>
          <p:cNvPr id="11" name="Non-Adjacent"/>
          <p:cNvSpPr/>
          <p:nvPr/>
        </p:nvSpPr>
        <p:spPr>
          <a:xfrm>
            <a:off x="6118224" y="4038600"/>
            <a:ext cx="2374235" cy="447675"/>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Light"/>
                <a:ea typeface="+mn-ea"/>
                <a:cs typeface="+mn-cs"/>
              </a:rPr>
              <a:t>Non-Adjacent</a:t>
            </a:r>
          </a:p>
        </p:txBody>
      </p:sp>
      <p:sp>
        <p:nvSpPr>
          <p:cNvPr id="12" name="Non-Adjacent"/>
          <p:cNvSpPr/>
          <p:nvPr/>
        </p:nvSpPr>
        <p:spPr>
          <a:xfrm>
            <a:off x="1756773" y="4038600"/>
            <a:ext cx="2374235" cy="447675"/>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Light"/>
                <a:ea typeface="+mn-ea"/>
                <a:cs typeface="+mn-cs"/>
              </a:rPr>
              <a:t>Non-Adjacent</a:t>
            </a:r>
          </a:p>
        </p:txBody>
      </p:sp>
    </p:spTree>
    <p:extLst>
      <p:ext uri="{BB962C8B-B14F-4D97-AF65-F5344CB8AC3E}">
        <p14:creationId xmlns:p14="http://schemas.microsoft.com/office/powerpoint/2010/main" val="864529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8" grpId="0" animBg="1"/>
      <p:bldP spid="9" grpId="0" animBg="1"/>
      <p:bldP spid="11" grpId="0" animBg="1"/>
      <p:bldP spid="12"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lank"/>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6400" y="1066800"/>
            <a:ext cx="5797295" cy="3931447"/>
          </a:xfrm>
          <a:prstGeom prst="rect">
            <a:avLst/>
          </a:prstGeom>
        </p:spPr>
      </p:pic>
      <p:pic>
        <p:nvPicPr>
          <p:cNvPr id="19" name="Dat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6400" y="1066800"/>
            <a:ext cx="5797295" cy="3931446"/>
          </a:xfrm>
          <a:prstGeom prst="rect">
            <a:avLst/>
          </a:prstGeom>
        </p:spPr>
      </p:pic>
      <p:sp>
        <p:nvSpPr>
          <p:cNvPr id="7" name="Disclaimer"/>
          <p:cNvSpPr txBox="1"/>
          <p:nvPr/>
        </p:nvSpPr>
        <p:spPr>
          <a:xfrm>
            <a:off x="685800" y="5032892"/>
            <a:ext cx="8077200" cy="758308"/>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E7E6E6">
                    <a:lumMod val="50000"/>
                  </a:srgbClr>
                </a:solidFill>
                <a:effectLst/>
                <a:uLnTx/>
                <a:uFillTx/>
                <a:latin typeface="Calibri Light"/>
                <a:ea typeface="+mn-ea"/>
                <a:cs typeface="+mn-cs"/>
              </a:rPr>
              <a:t>Note: For three modules with the most errors (only first bank)</a:t>
            </a:r>
          </a:p>
        </p:txBody>
      </p:sp>
      <p:sp>
        <p:nvSpPr>
          <p:cNvPr id="9" name="NotAllowed"/>
          <p:cNvSpPr/>
          <p:nvPr/>
        </p:nvSpPr>
        <p:spPr>
          <a:xfrm>
            <a:off x="2381251" y="1447800"/>
            <a:ext cx="493712" cy="2905125"/>
          </a:xfrm>
          <a:prstGeom prst="rect">
            <a:avLst/>
          </a:prstGeom>
          <a:solidFill>
            <a:srgbClr val="00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Light"/>
                <a:ea typeface="+mn-ea"/>
                <a:cs typeface="+mn-cs"/>
              </a:rPr>
              <a:t>Not Allowed</a:t>
            </a:r>
          </a:p>
        </p:txBody>
      </p:sp>
      <p:sp>
        <p:nvSpPr>
          <p:cNvPr id="29" name="Punchline"/>
          <p:cNvSpPr txBox="1"/>
          <p:nvPr/>
        </p:nvSpPr>
        <p:spPr>
          <a:xfrm>
            <a:off x="530003" y="5610166"/>
            <a:ext cx="8077200" cy="758308"/>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srgbClr val="FF0000"/>
                </a:solidFill>
                <a:effectLst/>
                <a:uLnTx/>
                <a:uFillTx/>
                <a:latin typeface="Calibri Light"/>
                <a:ea typeface="+mn-ea"/>
                <a:cs typeface="+mn-cs"/>
              </a:rPr>
              <a:t>Less frequent accesses </a:t>
            </a:r>
            <a:r>
              <a:rPr kumimoji="0" lang="en-US" sz="3200" b="0" i="1" u="none" strike="noStrike" kern="1200" cap="none" spc="0" normalizeH="0" baseline="0" noProof="0" dirty="0">
                <a:ln>
                  <a:noFill/>
                </a:ln>
                <a:solidFill>
                  <a:srgbClr val="FF0000"/>
                </a:solidFill>
                <a:effectLst/>
                <a:uLnTx/>
                <a:uFillTx/>
                <a:latin typeface="Calibri Light"/>
                <a:ea typeface="+mn-ea"/>
                <a:cs typeface="+mn-cs"/>
                <a:sym typeface="Wingdings" panose="05000000000000000000" pitchFamily="2" charset="2"/>
              </a:rPr>
              <a:t></a:t>
            </a:r>
            <a:r>
              <a:rPr kumimoji="0" lang="en-US" sz="3600" b="0" i="1" u="none" strike="noStrike" kern="1200" cap="none" spc="0" normalizeH="0" baseline="0" noProof="0" dirty="0">
                <a:ln>
                  <a:noFill/>
                </a:ln>
                <a:solidFill>
                  <a:srgbClr val="FF0000"/>
                </a:solidFill>
                <a:effectLst/>
                <a:uLnTx/>
                <a:uFillTx/>
                <a:latin typeface="Calibri Light"/>
                <a:ea typeface="+mn-ea"/>
                <a:cs typeface="+mn-cs"/>
                <a:sym typeface="Wingdings" panose="05000000000000000000" pitchFamily="2" charset="2"/>
              </a:rPr>
              <a:t> Fewer errors</a:t>
            </a:r>
            <a:endParaRPr kumimoji="0" lang="en-US" sz="3600" b="0" i="1" u="none" strike="noStrike" kern="1200" cap="none" spc="0" normalizeH="0" baseline="0" noProof="0" dirty="0">
              <a:ln>
                <a:noFill/>
              </a:ln>
              <a:solidFill>
                <a:srgbClr val="FF0000"/>
              </a:solidFill>
              <a:effectLst/>
              <a:uLnTx/>
              <a:uFillTx/>
              <a:latin typeface="Calibri Light"/>
              <a:ea typeface="+mn-ea"/>
              <a:cs typeface="+mn-cs"/>
            </a:endParaRPr>
          </a:p>
        </p:txBody>
      </p:sp>
      <p:cxnSp>
        <p:nvCxnSpPr>
          <p:cNvPr id="12" name="55nsBorder"/>
          <p:cNvCxnSpPr/>
          <p:nvPr/>
        </p:nvCxnSpPr>
        <p:spPr>
          <a:xfrm flipV="1">
            <a:off x="2919795" y="1447800"/>
            <a:ext cx="0" cy="2905126"/>
          </a:xfrm>
          <a:prstGeom prst="straightConnector1">
            <a:avLst/>
          </a:prstGeom>
          <a:ln w="12700" cap="rnd">
            <a:solidFill>
              <a:srgbClr val="FF0000"/>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0" name="55ns"/>
          <p:cNvSpPr/>
          <p:nvPr/>
        </p:nvSpPr>
        <p:spPr>
          <a:xfrm rot="16200000">
            <a:off x="2154427" y="3345656"/>
            <a:ext cx="1533527" cy="481012"/>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Cambria Math" panose="02040503050406030204" pitchFamily="18" charset="0"/>
                <a:ea typeface="Cambria Math" panose="02040503050406030204" pitchFamily="18" charset="0"/>
                <a:cs typeface="Courier New" panose="02070309020205020404" pitchFamily="49" charset="0"/>
              </a:rPr>
              <a:t>      55ns</a:t>
            </a:r>
          </a:p>
        </p:txBody>
      </p:sp>
      <p:sp>
        <p:nvSpPr>
          <p:cNvPr id="4" name="Zero"/>
          <p:cNvSpPr/>
          <p:nvPr/>
        </p:nvSpPr>
        <p:spPr>
          <a:xfrm>
            <a:off x="7193280" y="4223502"/>
            <a:ext cx="228600" cy="24181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Zero"/>
          <p:cNvSpPr/>
          <p:nvPr/>
        </p:nvSpPr>
        <p:spPr>
          <a:xfrm>
            <a:off x="4770120" y="4223502"/>
            <a:ext cx="228600" cy="24181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Zero"/>
          <p:cNvSpPr/>
          <p:nvPr/>
        </p:nvSpPr>
        <p:spPr>
          <a:xfrm>
            <a:off x="6695440" y="4223502"/>
            <a:ext cx="228600" cy="24181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15" name="500nsLine"/>
          <p:cNvCxnSpPr/>
          <p:nvPr/>
        </p:nvCxnSpPr>
        <p:spPr>
          <a:xfrm flipV="1">
            <a:off x="7309518" y="1447800"/>
            <a:ext cx="0" cy="2905126"/>
          </a:xfrm>
          <a:prstGeom prst="straightConnector1">
            <a:avLst/>
          </a:prstGeom>
          <a:ln w="12700" cap="rnd">
            <a:solidFill>
              <a:srgbClr val="FF0000"/>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6" name="500ns"/>
          <p:cNvSpPr/>
          <p:nvPr/>
        </p:nvSpPr>
        <p:spPr>
          <a:xfrm rot="16200000">
            <a:off x="6086951" y="2888457"/>
            <a:ext cx="2447925" cy="481012"/>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Cambria Math" panose="02040503050406030204" pitchFamily="18" charset="0"/>
                <a:ea typeface="Cambria Math" panose="02040503050406030204" pitchFamily="18" charset="0"/>
                <a:cs typeface="Courier New" panose="02070309020205020404" pitchFamily="49" charset="0"/>
              </a:rPr>
              <a:t>      500ns</a:t>
            </a: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
        <p:nvSpPr>
          <p:cNvPr id="2" name="Title 1"/>
          <p:cNvSpPr>
            <a:spLocks noGrp="1"/>
          </p:cNvSpPr>
          <p:nvPr>
            <p:ph type="title"/>
          </p:nvPr>
        </p:nvSpPr>
        <p:spPr/>
        <p:txBody>
          <a:bodyPr/>
          <a:lstStyle/>
          <a:p>
            <a:r>
              <a:rPr lang="en-US" sz="4000" dirty="0"/>
              <a:t>❶ </a:t>
            </a:r>
            <a:r>
              <a:rPr lang="en-US" dirty="0"/>
              <a:t>Access Interval (Aggressor)</a:t>
            </a:r>
          </a:p>
        </p:txBody>
      </p:sp>
    </p:spTree>
    <p:extLst>
      <p:ext uri="{BB962C8B-B14F-4D97-AF65-F5344CB8AC3E}">
        <p14:creationId xmlns:p14="http://schemas.microsoft.com/office/powerpoint/2010/main" val="1401378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9" grpId="0"/>
      <p:bldP spid="10" grpId="0"/>
      <p:bldP spid="4" grpId="0" animBg="1"/>
      <p:bldP spid="17" grpId="0" animBg="1"/>
      <p:bldP spid="18" grpId="0" animBg="1"/>
      <p:bldP spid="16"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Blank"/>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6400" y="1066800"/>
            <a:ext cx="5797295" cy="3931446"/>
          </a:xfrm>
          <a:prstGeom prst="rect">
            <a:avLst/>
          </a:prstGeom>
        </p:spPr>
      </p:pic>
      <p:pic>
        <p:nvPicPr>
          <p:cNvPr id="3" name="Dat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6400" y="1066800"/>
            <a:ext cx="5797295" cy="3931447"/>
          </a:xfrm>
          <a:prstGeom prst="rect">
            <a:avLst/>
          </a:prstGeom>
        </p:spPr>
      </p:pic>
      <p:sp>
        <p:nvSpPr>
          <p:cNvPr id="7" name="Disclaimer"/>
          <p:cNvSpPr txBox="1"/>
          <p:nvPr/>
        </p:nvSpPr>
        <p:spPr>
          <a:xfrm>
            <a:off x="533400" y="5029200"/>
            <a:ext cx="8077200" cy="758308"/>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E7E6E6">
                    <a:lumMod val="50000"/>
                  </a:srgbClr>
                </a:solidFill>
                <a:effectLst/>
                <a:uLnTx/>
                <a:uFillTx/>
                <a:latin typeface="Calibri Light"/>
                <a:ea typeface="+mn-ea"/>
                <a:cs typeface="+mn-cs"/>
              </a:rPr>
              <a:t>Note: Using three modules with the most errors (only first bank)</a:t>
            </a:r>
          </a:p>
        </p:txBody>
      </p:sp>
      <p:sp>
        <p:nvSpPr>
          <p:cNvPr id="29" name="Punchline"/>
          <p:cNvSpPr txBox="1"/>
          <p:nvPr/>
        </p:nvSpPr>
        <p:spPr>
          <a:xfrm>
            <a:off x="530003" y="5610166"/>
            <a:ext cx="8077200" cy="758308"/>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srgbClr val="FF0000"/>
                </a:solidFill>
                <a:effectLst/>
                <a:uLnTx/>
                <a:uFillTx/>
                <a:latin typeface="Calibri Light"/>
                <a:ea typeface="+mn-ea"/>
                <a:cs typeface="+mn-cs"/>
                <a:sym typeface="Wingdings" panose="05000000000000000000" pitchFamily="2" charset="2"/>
              </a:rPr>
              <a:t>More frequent refreshes </a:t>
            </a:r>
            <a:r>
              <a:rPr kumimoji="0" lang="en-US" sz="3200" b="0" i="1" u="none" strike="noStrike" kern="1200" cap="none" spc="0" normalizeH="0" baseline="0" noProof="0" dirty="0">
                <a:ln>
                  <a:noFill/>
                </a:ln>
                <a:solidFill>
                  <a:srgbClr val="FF0000"/>
                </a:solidFill>
                <a:effectLst/>
                <a:uLnTx/>
                <a:uFillTx/>
                <a:latin typeface="Calibri Light"/>
                <a:ea typeface="+mn-ea"/>
                <a:cs typeface="+mn-cs"/>
                <a:sym typeface="Wingdings" panose="05000000000000000000" pitchFamily="2" charset="2"/>
              </a:rPr>
              <a:t></a:t>
            </a:r>
            <a:r>
              <a:rPr kumimoji="0" lang="en-US" sz="3600" b="0" i="1" u="none" strike="noStrike" kern="1200" cap="none" spc="0" normalizeH="0" baseline="0" noProof="0" dirty="0">
                <a:ln>
                  <a:noFill/>
                </a:ln>
                <a:solidFill>
                  <a:srgbClr val="FF0000"/>
                </a:solidFill>
                <a:effectLst/>
                <a:uLnTx/>
                <a:uFillTx/>
                <a:latin typeface="Calibri Light"/>
                <a:ea typeface="+mn-ea"/>
                <a:cs typeface="+mn-cs"/>
                <a:sym typeface="Wingdings" panose="05000000000000000000" pitchFamily="2" charset="2"/>
              </a:rPr>
              <a:t> Fewer errors</a:t>
            </a:r>
          </a:p>
        </p:txBody>
      </p:sp>
      <p:cxnSp>
        <p:nvCxnSpPr>
          <p:cNvPr id="18" name="9msLine"/>
          <p:cNvCxnSpPr/>
          <p:nvPr/>
        </p:nvCxnSpPr>
        <p:spPr>
          <a:xfrm flipV="1">
            <a:off x="2820827" y="1447800"/>
            <a:ext cx="0" cy="2905126"/>
          </a:xfrm>
          <a:prstGeom prst="straightConnector1">
            <a:avLst/>
          </a:prstGeom>
          <a:ln w="12700" cap="rnd">
            <a:solidFill>
              <a:srgbClr val="FF0000"/>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1" name="Reduction"/>
          <p:cNvSpPr/>
          <p:nvPr/>
        </p:nvSpPr>
        <p:spPr>
          <a:xfrm>
            <a:off x="2820826" y="1447800"/>
            <a:ext cx="2023185" cy="614362"/>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mbria Math" panose="02040503050406030204" pitchFamily="18" charset="0"/>
                <a:ea typeface="Cambria Math" panose="02040503050406030204" pitchFamily="18" charset="0"/>
                <a:cs typeface="+mn-cs"/>
              </a:rPr>
              <a:t>~7x</a:t>
            </a:r>
            <a:r>
              <a:rPr kumimoji="0" lang="en-US" sz="2400" b="0" i="0" u="none" strike="noStrike" kern="1200" cap="none" spc="0" normalizeH="0" baseline="0" noProof="0" dirty="0">
                <a:ln>
                  <a:noFill/>
                </a:ln>
                <a:solidFill>
                  <a:prstClr val="white"/>
                </a:solidFill>
                <a:effectLst/>
                <a:uLnTx/>
                <a:uFillTx/>
                <a:latin typeface="Calibri Light"/>
                <a:ea typeface="Cambria Math" panose="02040503050406030204" pitchFamily="18" charset="0"/>
                <a:cs typeface="+mn-cs"/>
              </a:rPr>
              <a:t> frequent</a:t>
            </a:r>
          </a:p>
        </p:txBody>
      </p:sp>
      <p:cxnSp>
        <p:nvCxnSpPr>
          <p:cNvPr id="20" name="64msLine"/>
          <p:cNvCxnSpPr/>
          <p:nvPr/>
        </p:nvCxnSpPr>
        <p:spPr>
          <a:xfrm flipV="1">
            <a:off x="4844012" y="1447800"/>
            <a:ext cx="0" cy="2905126"/>
          </a:xfrm>
          <a:prstGeom prst="straightConnector1">
            <a:avLst/>
          </a:prstGeom>
          <a:ln w="12700" cap="rnd">
            <a:solidFill>
              <a:srgbClr val="FF0000"/>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7" name="64ms"/>
          <p:cNvSpPr/>
          <p:nvPr/>
        </p:nvSpPr>
        <p:spPr>
          <a:xfrm rot="16200000">
            <a:off x="4075039" y="3345657"/>
            <a:ext cx="1533526" cy="481012"/>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Cambria Math" panose="02040503050406030204" pitchFamily="18" charset="0"/>
                <a:ea typeface="Cambria Math" panose="02040503050406030204" pitchFamily="18" charset="0"/>
                <a:cs typeface="Courier New" panose="02070309020205020404" pitchFamily="49" charset="0"/>
              </a:rPr>
              <a:t>      64ms</a:t>
            </a:r>
          </a:p>
        </p:txBody>
      </p:sp>
      <p:sp>
        <p:nvSpPr>
          <p:cNvPr id="23" name="Zero"/>
          <p:cNvSpPr/>
          <p:nvPr/>
        </p:nvSpPr>
        <p:spPr>
          <a:xfrm>
            <a:off x="2709862" y="4223502"/>
            <a:ext cx="228600" cy="24181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Zero"/>
          <p:cNvSpPr/>
          <p:nvPr/>
        </p:nvSpPr>
        <p:spPr>
          <a:xfrm>
            <a:off x="3014980" y="4221183"/>
            <a:ext cx="228600" cy="24181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Zero"/>
          <p:cNvSpPr/>
          <p:nvPr/>
        </p:nvSpPr>
        <p:spPr>
          <a:xfrm>
            <a:off x="2769869" y="4218864"/>
            <a:ext cx="228600" cy="24181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
        <p:nvSpPr>
          <p:cNvPr id="2" name="Title 1"/>
          <p:cNvSpPr>
            <a:spLocks noGrp="1"/>
          </p:cNvSpPr>
          <p:nvPr>
            <p:ph type="title"/>
          </p:nvPr>
        </p:nvSpPr>
        <p:spPr/>
        <p:txBody>
          <a:bodyPr/>
          <a:lstStyle/>
          <a:p>
            <a:r>
              <a:rPr lang="en-US" sz="4000" dirty="0"/>
              <a:t>❷</a:t>
            </a:r>
            <a:r>
              <a:rPr lang="en-US" dirty="0"/>
              <a:t> Refresh Interval</a:t>
            </a:r>
          </a:p>
        </p:txBody>
      </p:sp>
    </p:spTree>
    <p:extLst>
      <p:ext uri="{BB962C8B-B14F-4D97-AF65-F5344CB8AC3E}">
        <p14:creationId xmlns:p14="http://schemas.microsoft.com/office/powerpoint/2010/main" val="42540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21" grpId="0" animBg="1"/>
      <p:bldP spid="23" grpId="0" animBg="1"/>
      <p:bldP spid="25" grpId="0" animBg="1"/>
      <p:bldP spid="26"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ounded Rectangle 37"/>
          <p:cNvSpPr/>
          <p:nvPr/>
        </p:nvSpPr>
        <p:spPr>
          <a:xfrm>
            <a:off x="5867400" y="1066800"/>
            <a:ext cx="1981200" cy="4495800"/>
          </a:xfrm>
          <a:prstGeom prst="roundRect">
            <a:avLst>
              <a:gd name="adj" fmla="val 6749"/>
            </a:avLst>
          </a:prstGeom>
          <a:solidFill>
            <a:schemeClr val="bg1">
              <a:lumMod val="85000"/>
            </a:schemeClr>
          </a:solidFill>
          <a:ln w="38100">
            <a:solidFill>
              <a:schemeClr val="bg1">
                <a:lumMod val="85000"/>
              </a:schemeClr>
            </a:solidFill>
            <a:prstDash val="solid"/>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9" name="67Text"/>
          <p:cNvSpPr txBox="1"/>
          <p:nvPr/>
        </p:nvSpPr>
        <p:spPr>
          <a:xfrm>
            <a:off x="5867400" y="1066800"/>
            <a:ext cx="1981200" cy="533399"/>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mbria Math" panose="02040503050406030204" pitchFamily="18" charset="0"/>
                <a:ea typeface="Cambria Math" panose="02040503050406030204" pitchFamily="18" charset="0"/>
                <a:cs typeface="+mn-cs"/>
              </a:rPr>
              <a:t>RowStripe</a:t>
            </a:r>
            <a:endParaRPr kumimoji="0" lang="en-US" sz="28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endParaRPr>
          </a:p>
        </p:txBody>
      </p:sp>
      <p:cxnSp>
        <p:nvCxnSpPr>
          <p:cNvPr id="40" name="Straight Arrow Connector 39"/>
          <p:cNvCxnSpPr>
            <a:stCxn id="38" idx="3"/>
            <a:endCxn id="38" idx="1"/>
          </p:cNvCxnSpPr>
          <p:nvPr/>
        </p:nvCxnSpPr>
        <p:spPr>
          <a:xfrm flipH="1">
            <a:off x="5867400" y="3314700"/>
            <a:ext cx="1981200" cy="0"/>
          </a:xfrm>
          <a:prstGeom prst="straightConnector1">
            <a:avLst/>
          </a:prstGeom>
          <a:ln w="38100" cap="rnd">
            <a:solidFill>
              <a:schemeClr val="bg2">
                <a:lumMod val="25000"/>
              </a:schemeClr>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1" name="67Text"/>
          <p:cNvSpPr txBox="1"/>
          <p:nvPr/>
        </p:nvSpPr>
        <p:spPr>
          <a:xfrm>
            <a:off x="5791200" y="3314700"/>
            <a:ext cx="2133600" cy="533399"/>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a:t>~</a:t>
            </a:r>
            <a:r>
              <a:rPr kumimoji="0" lang="en-US" sz="2800" b="0" i="0" u="none" strike="noStrike" kern="1200" cap="none" spc="0" normalizeH="0" baseline="0" noProof="0" dirty="0" err="1">
                <a:ln>
                  <a:noFill/>
                </a:ln>
                <a:solidFill>
                  <a:prstClr val="black"/>
                </a:solidFill>
                <a:effectLst/>
                <a:uLnTx/>
                <a:uFillTx/>
                <a:latin typeface="Cambria Math" panose="02040503050406030204" pitchFamily="18" charset="0"/>
                <a:ea typeface="Cambria Math" panose="02040503050406030204" pitchFamily="18" charset="0"/>
                <a:cs typeface="+mn-cs"/>
              </a:rPr>
              <a:t>RowStripe</a:t>
            </a:r>
            <a:endParaRPr kumimoji="0" lang="en-US" sz="28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endParaRPr>
          </a:p>
        </p:txBody>
      </p:sp>
      <p:sp>
        <p:nvSpPr>
          <p:cNvPr id="30" name="Rounded Rectangle 29"/>
          <p:cNvSpPr/>
          <p:nvPr/>
        </p:nvSpPr>
        <p:spPr>
          <a:xfrm>
            <a:off x="1295400" y="1066800"/>
            <a:ext cx="1981200" cy="4495800"/>
          </a:xfrm>
          <a:prstGeom prst="roundRect">
            <a:avLst>
              <a:gd name="adj" fmla="val 6749"/>
            </a:avLst>
          </a:prstGeom>
          <a:solidFill>
            <a:schemeClr val="bg1">
              <a:lumMod val="85000"/>
            </a:schemeClr>
          </a:solidFill>
          <a:ln w="38100">
            <a:solidFill>
              <a:schemeClr val="bg1">
                <a:lumMod val="85000"/>
              </a:schemeClr>
            </a:solidFill>
            <a:prstDash val="solid"/>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p:nvPr>
        </p:nvSpPr>
        <p:spPr/>
        <p:txBody>
          <a:bodyPr/>
          <a:lstStyle/>
          <a:p>
            <a:r>
              <a:rPr lang="en-US" sz="4000" dirty="0"/>
              <a:t>❸</a:t>
            </a:r>
            <a:r>
              <a:rPr lang="en-US" dirty="0"/>
              <a:t> Data Pattern</a:t>
            </a:r>
          </a:p>
        </p:txBody>
      </p:sp>
      <p:grpSp>
        <p:nvGrpSpPr>
          <p:cNvPr id="9" name="Group 8"/>
          <p:cNvGrpSpPr/>
          <p:nvPr/>
        </p:nvGrpSpPr>
        <p:grpSpPr>
          <a:xfrm>
            <a:off x="1514475" y="1600200"/>
            <a:ext cx="1524000" cy="1524000"/>
            <a:chOff x="6096000" y="4114800"/>
            <a:chExt cx="2133600" cy="1524000"/>
          </a:xfrm>
        </p:grpSpPr>
        <p:sp>
          <p:nvSpPr>
            <p:cNvPr id="4" name="RowY"/>
            <p:cNvSpPr/>
            <p:nvPr/>
          </p:nvSpPr>
          <p:spPr>
            <a:xfrm>
              <a:off x="6096000" y="5257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111111</a:t>
              </a:r>
            </a:p>
          </p:txBody>
        </p:sp>
        <p:sp>
          <p:nvSpPr>
            <p:cNvPr id="5" name="Row"/>
            <p:cNvSpPr/>
            <p:nvPr/>
          </p:nvSpPr>
          <p:spPr>
            <a:xfrm>
              <a:off x="6096000" y="4876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111111</a:t>
              </a:r>
            </a:p>
          </p:txBody>
        </p:sp>
        <p:sp>
          <p:nvSpPr>
            <p:cNvPr id="6" name="Row"/>
            <p:cNvSpPr/>
            <p:nvPr/>
          </p:nvSpPr>
          <p:spPr>
            <a:xfrm>
              <a:off x="6096000" y="4495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111111</a:t>
              </a:r>
            </a:p>
          </p:txBody>
        </p:sp>
        <p:sp>
          <p:nvSpPr>
            <p:cNvPr id="7" name="RowX"/>
            <p:cNvSpPr/>
            <p:nvPr/>
          </p:nvSpPr>
          <p:spPr>
            <a:xfrm>
              <a:off x="6096000" y="4114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111111</a:t>
              </a:r>
            </a:p>
          </p:txBody>
        </p:sp>
      </p:grpSp>
      <p:grpSp>
        <p:nvGrpSpPr>
          <p:cNvPr id="15" name="Group 14"/>
          <p:cNvGrpSpPr/>
          <p:nvPr/>
        </p:nvGrpSpPr>
        <p:grpSpPr>
          <a:xfrm>
            <a:off x="1533525" y="3848101"/>
            <a:ext cx="1524000" cy="1524000"/>
            <a:chOff x="6096000" y="4114800"/>
            <a:chExt cx="2133600" cy="1524000"/>
          </a:xfrm>
        </p:grpSpPr>
        <p:sp>
          <p:nvSpPr>
            <p:cNvPr id="16" name="RowY"/>
            <p:cNvSpPr/>
            <p:nvPr/>
          </p:nvSpPr>
          <p:spPr>
            <a:xfrm>
              <a:off x="6096000" y="5257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000000</a:t>
              </a:r>
            </a:p>
          </p:txBody>
        </p:sp>
        <p:sp>
          <p:nvSpPr>
            <p:cNvPr id="17" name="Row"/>
            <p:cNvSpPr/>
            <p:nvPr/>
          </p:nvSpPr>
          <p:spPr>
            <a:xfrm>
              <a:off x="6096000" y="4876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000000</a:t>
              </a:r>
            </a:p>
          </p:txBody>
        </p:sp>
        <p:sp>
          <p:nvSpPr>
            <p:cNvPr id="18" name="Row"/>
            <p:cNvSpPr/>
            <p:nvPr/>
          </p:nvSpPr>
          <p:spPr>
            <a:xfrm>
              <a:off x="6096000" y="4495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000000</a:t>
              </a:r>
            </a:p>
          </p:txBody>
        </p:sp>
        <p:sp>
          <p:nvSpPr>
            <p:cNvPr id="19" name="RowX"/>
            <p:cNvSpPr/>
            <p:nvPr/>
          </p:nvSpPr>
          <p:spPr>
            <a:xfrm>
              <a:off x="6096000" y="4114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000000</a:t>
              </a:r>
            </a:p>
          </p:txBody>
        </p:sp>
      </p:grpSp>
      <p:grpSp>
        <p:nvGrpSpPr>
          <p:cNvPr id="20" name="Group 19"/>
          <p:cNvGrpSpPr/>
          <p:nvPr/>
        </p:nvGrpSpPr>
        <p:grpSpPr>
          <a:xfrm>
            <a:off x="6096000" y="1600200"/>
            <a:ext cx="1524000" cy="1524000"/>
            <a:chOff x="6096000" y="4114800"/>
            <a:chExt cx="2133600" cy="1524000"/>
          </a:xfrm>
        </p:grpSpPr>
        <p:sp>
          <p:nvSpPr>
            <p:cNvPr id="21" name="RowY"/>
            <p:cNvSpPr/>
            <p:nvPr/>
          </p:nvSpPr>
          <p:spPr>
            <a:xfrm>
              <a:off x="6096000" y="5257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000000</a:t>
              </a:r>
            </a:p>
          </p:txBody>
        </p:sp>
        <p:sp>
          <p:nvSpPr>
            <p:cNvPr id="22" name="Row"/>
            <p:cNvSpPr/>
            <p:nvPr/>
          </p:nvSpPr>
          <p:spPr>
            <a:xfrm>
              <a:off x="6096000" y="4876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111111</a:t>
              </a:r>
            </a:p>
          </p:txBody>
        </p:sp>
        <p:sp>
          <p:nvSpPr>
            <p:cNvPr id="23" name="Row"/>
            <p:cNvSpPr/>
            <p:nvPr/>
          </p:nvSpPr>
          <p:spPr>
            <a:xfrm>
              <a:off x="6096000" y="4495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000000</a:t>
              </a:r>
            </a:p>
          </p:txBody>
        </p:sp>
        <p:sp>
          <p:nvSpPr>
            <p:cNvPr id="24" name="RowX"/>
            <p:cNvSpPr/>
            <p:nvPr/>
          </p:nvSpPr>
          <p:spPr>
            <a:xfrm>
              <a:off x="6096000" y="4114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111111</a:t>
              </a:r>
            </a:p>
          </p:txBody>
        </p:sp>
      </p:grpSp>
      <p:grpSp>
        <p:nvGrpSpPr>
          <p:cNvPr id="25" name="Group 24"/>
          <p:cNvGrpSpPr/>
          <p:nvPr/>
        </p:nvGrpSpPr>
        <p:grpSpPr>
          <a:xfrm>
            <a:off x="6096000" y="3848101"/>
            <a:ext cx="1524000" cy="1524000"/>
            <a:chOff x="6096000" y="4114800"/>
            <a:chExt cx="2133600" cy="1524000"/>
          </a:xfrm>
        </p:grpSpPr>
        <p:sp>
          <p:nvSpPr>
            <p:cNvPr id="26" name="RowY"/>
            <p:cNvSpPr/>
            <p:nvPr/>
          </p:nvSpPr>
          <p:spPr>
            <a:xfrm>
              <a:off x="6096000" y="5257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111111</a:t>
              </a:r>
            </a:p>
          </p:txBody>
        </p:sp>
        <p:sp>
          <p:nvSpPr>
            <p:cNvPr id="27" name="Row"/>
            <p:cNvSpPr/>
            <p:nvPr/>
          </p:nvSpPr>
          <p:spPr>
            <a:xfrm>
              <a:off x="6096000" y="4876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000000</a:t>
              </a:r>
            </a:p>
          </p:txBody>
        </p:sp>
        <p:sp>
          <p:nvSpPr>
            <p:cNvPr id="28" name="Row"/>
            <p:cNvSpPr/>
            <p:nvPr/>
          </p:nvSpPr>
          <p:spPr>
            <a:xfrm>
              <a:off x="6096000" y="4495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111111</a:t>
              </a:r>
            </a:p>
          </p:txBody>
        </p:sp>
        <p:sp>
          <p:nvSpPr>
            <p:cNvPr id="29" name="RowX"/>
            <p:cNvSpPr/>
            <p:nvPr/>
          </p:nvSpPr>
          <p:spPr>
            <a:xfrm>
              <a:off x="6096000" y="4114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000000</a:t>
              </a:r>
            </a:p>
          </p:txBody>
        </p:sp>
      </p:grpSp>
      <p:sp>
        <p:nvSpPr>
          <p:cNvPr id="32" name="67Text"/>
          <p:cNvSpPr txBox="1"/>
          <p:nvPr/>
        </p:nvSpPr>
        <p:spPr>
          <a:xfrm>
            <a:off x="1295400" y="1066800"/>
            <a:ext cx="1981200" cy="533399"/>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a:t>Solid</a:t>
            </a:r>
          </a:p>
        </p:txBody>
      </p:sp>
      <p:cxnSp>
        <p:nvCxnSpPr>
          <p:cNvPr id="34" name="Straight Arrow Connector 33"/>
          <p:cNvCxnSpPr>
            <a:stCxn id="30" idx="3"/>
            <a:endCxn id="30" idx="1"/>
          </p:cNvCxnSpPr>
          <p:nvPr/>
        </p:nvCxnSpPr>
        <p:spPr>
          <a:xfrm flipH="1">
            <a:off x="1295400" y="3314700"/>
            <a:ext cx="1981200" cy="0"/>
          </a:xfrm>
          <a:prstGeom prst="straightConnector1">
            <a:avLst/>
          </a:prstGeom>
          <a:ln w="38100" cap="rnd">
            <a:solidFill>
              <a:schemeClr val="bg2">
                <a:lumMod val="25000"/>
              </a:schemeClr>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3" name="67Text"/>
          <p:cNvSpPr txBox="1"/>
          <p:nvPr/>
        </p:nvSpPr>
        <p:spPr>
          <a:xfrm>
            <a:off x="1295400" y="3314700"/>
            <a:ext cx="1981200" cy="533399"/>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a:t>~Solid</a:t>
            </a:r>
          </a:p>
        </p:txBody>
      </p:sp>
      <p:sp>
        <p:nvSpPr>
          <p:cNvPr id="44" name="Wave 43"/>
          <p:cNvSpPr/>
          <p:nvPr/>
        </p:nvSpPr>
        <p:spPr>
          <a:xfrm rot="20625612">
            <a:off x="5258502" y="2483872"/>
            <a:ext cx="3213542" cy="1669534"/>
          </a:xfrm>
          <a:prstGeom prst="wave">
            <a:avLst>
              <a:gd name="adj1" fmla="val 12500"/>
              <a:gd name="adj2" fmla="val -357"/>
            </a:avLst>
          </a:pr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libri Light"/>
                <a:ea typeface="+mn-ea"/>
                <a:cs typeface="+mn-cs"/>
              </a:rPr>
              <a:t>10x Errors</a:t>
            </a:r>
          </a:p>
        </p:txBody>
      </p:sp>
      <p:sp>
        <p:nvSpPr>
          <p:cNvPr id="45" name="Punchline"/>
          <p:cNvSpPr txBox="1"/>
          <p:nvPr/>
        </p:nvSpPr>
        <p:spPr>
          <a:xfrm>
            <a:off x="530003" y="5610166"/>
            <a:ext cx="8077200" cy="758308"/>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srgbClr val="FF0000"/>
                </a:solidFill>
                <a:effectLst/>
                <a:uLnTx/>
                <a:uFillTx/>
                <a:latin typeface="Calibri Light"/>
                <a:ea typeface="+mn-ea"/>
                <a:cs typeface="+mn-cs"/>
              </a:rPr>
              <a:t>Errors affected by data stored in other cells </a:t>
            </a:r>
          </a:p>
        </p:txBody>
      </p:sp>
      <p:sp>
        <p:nvSpPr>
          <p:cNvPr id="8" name="Slide Number Placeholder 7"/>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Tree>
    <p:extLst>
      <p:ext uri="{BB962C8B-B14F-4D97-AF65-F5344CB8AC3E}">
        <p14:creationId xmlns:p14="http://schemas.microsoft.com/office/powerpoint/2010/main" val="3937006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 Other Results (in Paper)</a:t>
            </a:r>
          </a:p>
        </p:txBody>
      </p:sp>
      <p:sp>
        <p:nvSpPr>
          <p:cNvPr id="3" name="Content Placeholder 2"/>
          <p:cNvSpPr>
            <a:spLocks noGrp="1"/>
          </p:cNvSpPr>
          <p:nvPr>
            <p:ph idx="1"/>
          </p:nvPr>
        </p:nvSpPr>
        <p:spPr/>
        <p:txBody>
          <a:bodyPr/>
          <a:lstStyle/>
          <a:p>
            <a:r>
              <a:rPr lang="en-US" sz="3200" i="1" dirty="0">
                <a:solidFill>
                  <a:schemeClr val="tx2"/>
                </a:solidFill>
              </a:rPr>
              <a:t>Victim Cells </a:t>
            </a:r>
            <a:r>
              <a:rPr lang="en-US" sz="3200" i="1" dirty="0">
                <a:solidFill>
                  <a:schemeClr val="tx2"/>
                </a:solidFill>
                <a:latin typeface="Cambria Math" panose="02040503050406030204" pitchFamily="18" charset="0"/>
                <a:ea typeface="Cambria Math" panose="02040503050406030204" pitchFamily="18" charset="0"/>
              </a:rPr>
              <a:t>≠</a:t>
            </a:r>
            <a:r>
              <a:rPr lang="en-US" sz="3200" i="1" dirty="0">
                <a:solidFill>
                  <a:schemeClr val="tx2"/>
                </a:solidFill>
                <a:ea typeface="Cambria Math" panose="02040503050406030204" pitchFamily="18" charset="0"/>
              </a:rPr>
              <a:t> Weak Cells (i.e., leaky cells)</a:t>
            </a:r>
          </a:p>
          <a:p>
            <a:pPr lvl="1"/>
            <a:r>
              <a:rPr lang="en-US" sz="2800" dirty="0">
                <a:ea typeface="Cambria Math" panose="02040503050406030204" pitchFamily="18" charset="0"/>
              </a:rPr>
              <a:t>Almost no overlap between them</a:t>
            </a:r>
          </a:p>
          <a:p>
            <a:pPr lvl="1"/>
            <a:endParaRPr lang="en-US" dirty="0"/>
          </a:p>
          <a:p>
            <a:r>
              <a:rPr lang="en-US" sz="3200" i="1" dirty="0">
                <a:solidFill>
                  <a:schemeClr val="tx2"/>
                </a:solidFill>
              </a:rPr>
              <a:t>Errors not strongly affected by temperature</a:t>
            </a:r>
          </a:p>
          <a:p>
            <a:pPr lvl="1"/>
            <a:r>
              <a:rPr lang="en-US" sz="2800" dirty="0"/>
              <a:t>Default temperature: </a:t>
            </a:r>
            <a:r>
              <a:rPr lang="en-US" sz="2600" dirty="0">
                <a:latin typeface="Cambria Math" panose="02040503050406030204" pitchFamily="18" charset="0"/>
                <a:ea typeface="Cambria Math" panose="02040503050406030204" pitchFamily="18" charset="0"/>
              </a:rPr>
              <a:t>50°C</a:t>
            </a:r>
          </a:p>
          <a:p>
            <a:pPr lvl="1"/>
            <a:r>
              <a:rPr lang="en-US" sz="2800" dirty="0"/>
              <a:t>At </a:t>
            </a:r>
            <a:r>
              <a:rPr lang="en-US" sz="2600" dirty="0">
                <a:latin typeface="Cambria Math" panose="02040503050406030204" pitchFamily="18" charset="0"/>
                <a:ea typeface="Cambria Math" panose="02040503050406030204" pitchFamily="18" charset="0"/>
              </a:rPr>
              <a:t>30°C</a:t>
            </a:r>
            <a:r>
              <a:rPr lang="en-US" sz="2800" dirty="0"/>
              <a:t> and </a:t>
            </a:r>
            <a:r>
              <a:rPr lang="en-US" sz="2600" dirty="0">
                <a:latin typeface="Cambria Math" panose="02040503050406030204" pitchFamily="18" charset="0"/>
                <a:ea typeface="Cambria Math" panose="02040503050406030204" pitchFamily="18" charset="0"/>
              </a:rPr>
              <a:t>70°C</a:t>
            </a:r>
            <a:r>
              <a:rPr lang="en-US" sz="2800" dirty="0"/>
              <a:t>, number of errors changes </a:t>
            </a:r>
            <a:r>
              <a:rPr lang="en-US" sz="2600" dirty="0">
                <a:latin typeface="Cambria Math" panose="02040503050406030204" pitchFamily="18" charset="0"/>
                <a:ea typeface="Cambria Math" panose="02040503050406030204" pitchFamily="18" charset="0"/>
              </a:rPr>
              <a:t>&lt;15%</a:t>
            </a:r>
          </a:p>
          <a:p>
            <a:pPr lvl="1"/>
            <a:endParaRPr lang="en-US" dirty="0">
              <a:ea typeface="Cambria Math" panose="02040503050406030204" pitchFamily="18" charset="0"/>
            </a:endParaRPr>
          </a:p>
          <a:p>
            <a:r>
              <a:rPr lang="en-US" sz="3200" i="1" dirty="0">
                <a:solidFill>
                  <a:srgbClr val="FF0000"/>
                </a:solidFill>
                <a:ea typeface="Cambria Math" panose="02040503050406030204" pitchFamily="18" charset="0"/>
              </a:rPr>
              <a:t>Errors are repeatable</a:t>
            </a:r>
          </a:p>
          <a:p>
            <a:pPr lvl="1"/>
            <a:r>
              <a:rPr lang="en-US" sz="2800" dirty="0">
                <a:ea typeface="Cambria Math" panose="02040503050406030204" pitchFamily="18" charset="0"/>
              </a:rPr>
              <a:t>Across ten iterations of testing, &gt;</a:t>
            </a:r>
            <a:r>
              <a:rPr lang="en-US" sz="2600" dirty="0">
                <a:latin typeface="Cambria Math" panose="02040503050406030204" pitchFamily="18" charset="0"/>
                <a:ea typeface="Cambria Math" panose="02040503050406030204" pitchFamily="18" charset="0"/>
              </a:rPr>
              <a:t>70%</a:t>
            </a:r>
            <a:r>
              <a:rPr lang="en-US" sz="2800" dirty="0">
                <a:ea typeface="Cambria Math" panose="02040503050406030204" pitchFamily="18" charset="0"/>
              </a:rPr>
              <a:t> of victim cells had errors in every iteration</a:t>
            </a:r>
          </a:p>
          <a:p>
            <a:pPr lvl="1"/>
            <a:endParaRPr lang="en-US" dirty="0"/>
          </a:p>
          <a:p>
            <a:pPr lvl="1"/>
            <a:endParaRPr lang="en-US" sz="2800" dirty="0"/>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Tree>
    <p:extLst>
      <p:ext uri="{BB962C8B-B14F-4D97-AF65-F5344CB8AC3E}">
        <p14:creationId xmlns:p14="http://schemas.microsoft.com/office/powerpoint/2010/main" val="55638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Collapse of the “Galloping Gertie”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3" name="Picture 2" descr="tacoma-narrows-good-pnmyvzwviiamiq5ash0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000" y="1124744"/>
            <a:ext cx="7874000" cy="5080000"/>
          </a:xfrm>
          <a:prstGeom prst="rect">
            <a:avLst/>
          </a:prstGeom>
        </p:spPr>
      </p:pic>
      <p:sp>
        <p:nvSpPr>
          <p:cNvPr id="5" name="TextBox 4"/>
          <p:cNvSpPr txBox="1"/>
          <p:nvPr/>
        </p:nvSpPr>
        <p:spPr>
          <a:xfrm>
            <a:off x="1590829" y="6495147"/>
            <a:ext cx="748923"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AP</a:t>
            </a:r>
          </a:p>
        </p:txBody>
      </p:sp>
    </p:spTree>
    <p:extLst>
      <p:ext uri="{BB962C8B-B14F-4D97-AF65-F5344CB8AC3E}">
        <p14:creationId xmlns:p14="http://schemas.microsoft.com/office/powerpoint/2010/main" val="122927463"/>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 Other Results (in Paper) cont’d</a:t>
            </a:r>
          </a:p>
        </p:txBody>
      </p:sp>
      <p:sp>
        <p:nvSpPr>
          <p:cNvPr id="3" name="Content Placeholder 2"/>
          <p:cNvSpPr>
            <a:spLocks noGrp="1"/>
          </p:cNvSpPr>
          <p:nvPr>
            <p:ph idx="1"/>
          </p:nvPr>
        </p:nvSpPr>
        <p:spPr/>
        <p:txBody>
          <a:bodyPr/>
          <a:lstStyle/>
          <a:p>
            <a:r>
              <a:rPr lang="en-US" sz="3200" i="1" dirty="0">
                <a:solidFill>
                  <a:schemeClr val="tx2"/>
                </a:solidFill>
              </a:rPr>
              <a:t>As many as </a:t>
            </a:r>
            <a:r>
              <a:rPr lang="en-US" sz="3000" dirty="0">
                <a:solidFill>
                  <a:schemeClr val="tx2"/>
                </a:solidFill>
                <a:latin typeface="Cambria Math" panose="02040503050406030204" pitchFamily="18" charset="0"/>
                <a:ea typeface="Cambria Math" panose="02040503050406030204" pitchFamily="18" charset="0"/>
              </a:rPr>
              <a:t>4</a:t>
            </a:r>
            <a:r>
              <a:rPr lang="en-US" sz="3200" i="1" dirty="0">
                <a:solidFill>
                  <a:schemeClr val="tx2"/>
                </a:solidFill>
              </a:rPr>
              <a:t> errors per cache-line</a:t>
            </a:r>
            <a:endParaRPr lang="en-US" sz="3200" i="1" dirty="0">
              <a:solidFill>
                <a:schemeClr val="tx2"/>
              </a:solidFill>
              <a:ea typeface="Cambria Math" panose="02040503050406030204" pitchFamily="18" charset="0"/>
            </a:endParaRPr>
          </a:p>
          <a:p>
            <a:pPr lvl="1"/>
            <a:r>
              <a:rPr lang="en-US" sz="2800" dirty="0">
                <a:ea typeface="Cambria Math" panose="02040503050406030204" pitchFamily="18" charset="0"/>
              </a:rPr>
              <a:t>Simple ECC (e.g., SECDED) cannot prevent all errors</a:t>
            </a:r>
          </a:p>
          <a:p>
            <a:pPr lvl="1"/>
            <a:endParaRPr lang="en-US" dirty="0"/>
          </a:p>
          <a:p>
            <a:r>
              <a:rPr lang="en-US" sz="3200" i="1" dirty="0">
                <a:solidFill>
                  <a:schemeClr val="tx2"/>
                </a:solidFill>
              </a:rPr>
              <a:t>Number of cells &amp; rows affected by aggressor</a:t>
            </a:r>
          </a:p>
          <a:p>
            <a:pPr lvl="1"/>
            <a:r>
              <a:rPr lang="en-US" sz="2800" dirty="0"/>
              <a:t>Victims cells per aggressor:  </a:t>
            </a:r>
            <a:r>
              <a:rPr lang="en-US" sz="2600" dirty="0">
                <a:latin typeface="Cambria Math" panose="02040503050406030204" pitchFamily="18" charset="0"/>
                <a:ea typeface="Cambria Math" panose="02040503050406030204" pitchFamily="18" charset="0"/>
              </a:rPr>
              <a:t>≤110</a:t>
            </a:r>
          </a:p>
          <a:p>
            <a:pPr lvl="1"/>
            <a:r>
              <a:rPr lang="en-US" sz="2800" dirty="0"/>
              <a:t>Victims rows per aggressor:  </a:t>
            </a:r>
            <a:r>
              <a:rPr lang="en-US" sz="2600" dirty="0">
                <a:latin typeface="Cambria Math" panose="02040503050406030204" pitchFamily="18" charset="0"/>
                <a:ea typeface="Cambria Math" panose="02040503050406030204" pitchFamily="18" charset="0"/>
              </a:rPr>
              <a:t>≤9</a:t>
            </a:r>
          </a:p>
          <a:p>
            <a:pPr lvl="1"/>
            <a:endParaRPr lang="en-US" dirty="0">
              <a:ea typeface="Cambria Math" panose="02040503050406030204" pitchFamily="18" charset="0"/>
            </a:endParaRPr>
          </a:p>
          <a:p>
            <a:r>
              <a:rPr lang="en-US" sz="3200" i="1" dirty="0">
                <a:solidFill>
                  <a:schemeClr val="tx2"/>
                </a:solidFill>
                <a:ea typeface="Cambria Math" panose="02040503050406030204" pitchFamily="18" charset="0"/>
              </a:rPr>
              <a:t>Cells affected by two aggressors on either side</a:t>
            </a:r>
          </a:p>
          <a:p>
            <a:pPr lvl="1"/>
            <a:r>
              <a:rPr lang="en-US" sz="2800" dirty="0">
                <a:ea typeface="Cambria Math" panose="02040503050406030204" pitchFamily="18" charset="0"/>
              </a:rPr>
              <a:t>Very small fraction of victim cells (</a:t>
            </a:r>
            <a:r>
              <a:rPr lang="en-US" sz="2600" dirty="0">
                <a:latin typeface="Cambria Math" panose="02040503050406030204" pitchFamily="18" charset="0"/>
                <a:ea typeface="Cambria Math" panose="02040503050406030204" pitchFamily="18" charset="0"/>
              </a:rPr>
              <a:t>&lt;100</a:t>
            </a:r>
            <a:r>
              <a:rPr lang="en-US" sz="2800" dirty="0">
                <a:ea typeface="Cambria Math" panose="02040503050406030204" pitchFamily="18" charset="0"/>
              </a:rPr>
              <a:t>) have an error when either one of the aggressors is toggled</a:t>
            </a:r>
            <a:endParaRPr lang="en-US" dirty="0"/>
          </a:p>
          <a:p>
            <a:pPr lvl="1"/>
            <a:endParaRPr lang="en-US" sz="2800" dirty="0"/>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Tree>
    <p:extLst>
      <p:ext uri="{BB962C8B-B14F-4D97-AF65-F5344CB8AC3E}">
        <p14:creationId xmlns:p14="http://schemas.microsoft.com/office/powerpoint/2010/main" val="2626267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a:t>
            </a:r>
            <a:r>
              <a:rPr lang="en-US" dirty="0" err="1"/>
              <a:t>RowHammer</a:t>
            </a:r>
            <a:r>
              <a:rPr lang="en-US" dirty="0"/>
              <a:t> Analysis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7" name="Picture 6"/>
          <p:cNvPicPr>
            <a:picLocks noChangeAspect="1"/>
          </p:cNvPicPr>
          <p:nvPr/>
        </p:nvPicPr>
        <p:blipFill>
          <a:blip r:embed="rId2"/>
          <a:stretch>
            <a:fillRect/>
          </a:stretch>
        </p:blipFill>
        <p:spPr>
          <a:xfrm>
            <a:off x="-35496" y="4071630"/>
            <a:ext cx="9144000" cy="2359092"/>
          </a:xfrm>
          <a:prstGeom prst="rect">
            <a:avLst/>
          </a:prstGeom>
        </p:spPr>
      </p:pic>
      <p:sp>
        <p:nvSpPr>
          <p:cNvPr id="8" name="Content Placeholder 2"/>
          <p:cNvSpPr>
            <a:spLocks noGrp="1"/>
          </p:cNvSpPr>
          <p:nvPr>
            <p:ph idx="1"/>
          </p:nvPr>
        </p:nvSpPr>
        <p:spPr>
          <a:xfrm>
            <a:off x="228600" y="548680"/>
            <a:ext cx="8915400" cy="5153025"/>
          </a:xfrm>
        </p:spPr>
        <p:txBody>
          <a:bodyPr/>
          <a:lstStyle/>
          <a:p>
            <a:endParaRPr lang="en-US" dirty="0"/>
          </a:p>
          <a:p>
            <a:r>
              <a:rPr lang="en-US" sz="2000" dirty="0" err="1"/>
              <a:t>Yoongu</a:t>
            </a:r>
            <a:r>
              <a:rPr lang="en-US" sz="2000" dirty="0"/>
              <a:t> Kim, Ross Daly, </a:t>
            </a:r>
            <a:r>
              <a:rPr lang="en-US" sz="2000" dirty="0" err="1"/>
              <a:t>Jeremie</a:t>
            </a:r>
            <a:r>
              <a:rPr lang="en-US" sz="2000" dirty="0"/>
              <a:t> Kim, Chris </a:t>
            </a:r>
            <a:r>
              <a:rPr lang="en-US" sz="2000" dirty="0" err="1"/>
              <a:t>Fallin</a:t>
            </a:r>
            <a:r>
              <a:rPr lang="en-US" sz="2000" dirty="0"/>
              <a:t>, </a:t>
            </a:r>
            <a:r>
              <a:rPr lang="en-US" sz="2000" dirty="0" err="1"/>
              <a:t>Ji</a:t>
            </a:r>
            <a:r>
              <a:rPr lang="en-US" sz="2000" dirty="0"/>
              <a:t> </a:t>
            </a:r>
            <a:r>
              <a:rPr lang="en-US" sz="2000" dirty="0" err="1"/>
              <a:t>Hye</a:t>
            </a:r>
            <a:r>
              <a:rPr lang="en-US" sz="2000" dirty="0"/>
              <a:t> Lee, </a:t>
            </a:r>
            <a:r>
              <a:rPr lang="en-US" sz="2000" dirty="0" err="1"/>
              <a:t>Donghyuk</a:t>
            </a:r>
            <a:r>
              <a:rPr lang="en-US" sz="2000" dirty="0"/>
              <a:t> Lee, Chris Wilkerson, </a:t>
            </a:r>
            <a:r>
              <a:rPr lang="en-US" sz="2000" dirty="0" err="1"/>
              <a:t>Konrad</a:t>
            </a:r>
            <a:r>
              <a:rPr lang="en-US" sz="2000" dirty="0"/>
              <a:t> Lai, and Onur Mutlu,</a:t>
            </a:r>
            <a:br>
              <a:rPr lang="en-US" sz="2000" dirty="0"/>
            </a:br>
            <a:r>
              <a:rPr lang="en-US" sz="2000" b="1" dirty="0">
                <a:hlinkClick r:id="rId3"/>
              </a:rPr>
              <a:t>"Flipping Bits in Memory Without Accessing Them: An Experimental Study of DRAM Disturbance Errors"</a:t>
            </a:r>
            <a:br>
              <a:rPr lang="en-US" sz="2000" dirty="0"/>
            </a:br>
            <a:r>
              <a:rPr lang="en-US" sz="2000" i="1" dirty="0"/>
              <a:t>Proceedings of the </a:t>
            </a:r>
            <a:r>
              <a:rPr lang="en-US" sz="2000" i="1" dirty="0">
                <a:hlinkClick r:id="rId4"/>
              </a:rPr>
              <a:t>41st International Symposium on Computer Architecture</a:t>
            </a:r>
            <a:r>
              <a:rPr lang="en-US" sz="2000" i="1" dirty="0"/>
              <a:t> (</a:t>
            </a:r>
            <a:r>
              <a:rPr lang="en-US" sz="2000" b="1" i="1" dirty="0"/>
              <a:t>ISCA</a:t>
            </a:r>
            <a:r>
              <a:rPr lang="en-US" sz="2000" i="1" dirty="0"/>
              <a:t>)</a:t>
            </a:r>
            <a:r>
              <a:rPr lang="en-US" sz="2000" dirty="0"/>
              <a:t>, Minneapolis, MN, June 2014. </a:t>
            </a:r>
            <a:br>
              <a:rPr lang="en-US" sz="2000" dirty="0"/>
            </a:br>
            <a:r>
              <a:rPr lang="en-US" sz="2000" dirty="0"/>
              <a:t>[</a:t>
            </a:r>
            <a:r>
              <a:rPr lang="en-US" sz="2000" dirty="0">
                <a:hlinkClick r:id="rId5"/>
              </a:rPr>
              <a:t>Slides (pptx)</a:t>
            </a:r>
            <a:r>
              <a:rPr lang="en-US" sz="2000" dirty="0"/>
              <a:t> </a:t>
            </a:r>
            <a:r>
              <a:rPr lang="en-US" sz="2000" dirty="0">
                <a:hlinkClick r:id="rId6"/>
              </a:rPr>
              <a:t>(pdf)</a:t>
            </a:r>
            <a:r>
              <a:rPr lang="en-US" sz="2000" dirty="0"/>
              <a:t>] [</a:t>
            </a:r>
            <a:r>
              <a:rPr lang="en-US" sz="2000" dirty="0">
                <a:hlinkClick r:id="rId7"/>
              </a:rPr>
              <a:t>Lightning Session Slides (pptx)</a:t>
            </a:r>
            <a:r>
              <a:rPr lang="en-US" sz="2000" dirty="0"/>
              <a:t> </a:t>
            </a:r>
            <a:r>
              <a:rPr lang="en-US" sz="2000" dirty="0">
                <a:hlinkClick r:id="rId8"/>
              </a:rPr>
              <a:t>(pdf)</a:t>
            </a:r>
            <a:r>
              <a:rPr lang="en-US" sz="2000" dirty="0"/>
              <a:t>] [</a:t>
            </a:r>
            <a:r>
              <a:rPr lang="en-US" sz="2000" dirty="0">
                <a:hlinkClick r:id="rId9"/>
              </a:rPr>
              <a:t>Source Code and Data</a:t>
            </a:r>
            <a:r>
              <a:rPr lang="en-US" sz="2000" dirty="0"/>
              <a:t>]</a:t>
            </a:r>
          </a:p>
        </p:txBody>
      </p:sp>
    </p:spTree>
    <p:extLst>
      <p:ext uri="{BB962C8B-B14F-4D97-AF65-F5344CB8AC3E}">
        <p14:creationId xmlns:p14="http://schemas.microsoft.com/office/powerpoint/2010/main" val="835538907"/>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Retrospective on RowHammer &amp; Future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3" name="Picture 2"/>
          <p:cNvPicPr>
            <a:picLocks noChangeAspect="1"/>
          </p:cNvPicPr>
          <p:nvPr/>
        </p:nvPicPr>
        <p:blipFill>
          <a:blip r:embed="rId2"/>
          <a:stretch>
            <a:fillRect/>
          </a:stretch>
        </p:blipFill>
        <p:spPr>
          <a:xfrm>
            <a:off x="15324" y="3789040"/>
            <a:ext cx="9144000" cy="2046514"/>
          </a:xfrm>
          <a:prstGeom prst="rect">
            <a:avLst/>
          </a:prstGeom>
        </p:spPr>
      </p:pic>
      <p:sp>
        <p:nvSpPr>
          <p:cNvPr id="5" name="Rectangle 4"/>
          <p:cNvSpPr/>
          <p:nvPr/>
        </p:nvSpPr>
        <p:spPr>
          <a:xfrm>
            <a:off x="1115616" y="6519446"/>
            <a:ext cx="9865096" cy="3231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Tahoma"/>
                <a:ea typeface="+mn-ea"/>
                <a:cs typeface="+mn-cs"/>
                <a:hlinkClick r:id="rId3"/>
              </a:rPr>
              <a:t>https://people.inf.ethz.ch/omutlu/pub/rowhammer-and-other-memory-issues_date17.pdf</a:t>
            </a:r>
            <a:r>
              <a:rPr kumimoji="0" lang="en-US" sz="1500" b="0" i="0" u="none" strike="noStrike" kern="1200" cap="none" spc="0" normalizeH="0" baseline="0" noProof="0" dirty="0">
                <a:ln>
                  <a:noFill/>
                </a:ln>
                <a:solidFill>
                  <a:srgbClr val="000000"/>
                </a:solidFill>
                <a:effectLst/>
                <a:uLnTx/>
                <a:uFillTx/>
                <a:latin typeface="Tahoma"/>
                <a:ea typeface="+mn-ea"/>
                <a:cs typeface="+mn-cs"/>
              </a:rPr>
              <a:t> </a:t>
            </a:r>
          </a:p>
        </p:txBody>
      </p:sp>
      <p:sp>
        <p:nvSpPr>
          <p:cNvPr id="8" name="Content Placeholder 2"/>
          <p:cNvSpPr>
            <a:spLocks noGrp="1"/>
          </p:cNvSpPr>
          <p:nvPr>
            <p:ph idx="1"/>
          </p:nvPr>
        </p:nvSpPr>
        <p:spPr>
          <a:xfrm>
            <a:off x="228600" y="548680"/>
            <a:ext cx="8915400" cy="5153025"/>
          </a:xfrm>
        </p:spPr>
        <p:txBody>
          <a:bodyPr/>
          <a:lstStyle/>
          <a:p>
            <a:endParaRPr lang="en-US" dirty="0"/>
          </a:p>
          <a:p>
            <a:r>
              <a:rPr lang="en-US" sz="2000" dirty="0"/>
              <a:t>Onur Mutlu,</a:t>
            </a:r>
            <a:br>
              <a:rPr lang="en-US" sz="2000" dirty="0"/>
            </a:br>
            <a:r>
              <a:rPr lang="en-US" sz="2000" b="1" dirty="0">
                <a:hlinkClick r:id="rId3"/>
              </a:rPr>
              <a:t>"The RowHammer Problem and Other Issues We May Face as Memory Becomes Denser"</a:t>
            </a:r>
            <a:r>
              <a:rPr lang="en-US" sz="2000" dirty="0"/>
              <a:t> </a:t>
            </a:r>
            <a:br>
              <a:rPr lang="en-US" sz="2000" dirty="0"/>
            </a:br>
            <a:r>
              <a:rPr lang="en-US" sz="2000" i="1" dirty="0"/>
              <a:t>Invited Paper in Proceedings of the </a:t>
            </a:r>
            <a:r>
              <a:rPr lang="en-US" sz="2000" i="1" dirty="0">
                <a:hlinkClick r:id="rId4"/>
              </a:rPr>
              <a:t>Design, Automation, and Test in Europe Conference</a:t>
            </a:r>
            <a:r>
              <a:rPr lang="en-US" sz="2000" i="1" dirty="0"/>
              <a:t> (</a:t>
            </a:r>
            <a:r>
              <a:rPr lang="en-US" sz="2000" b="1" i="1" dirty="0"/>
              <a:t>DATE</a:t>
            </a:r>
            <a:r>
              <a:rPr lang="en-US" sz="2000" i="1" dirty="0"/>
              <a:t>)</a:t>
            </a:r>
            <a:r>
              <a:rPr lang="en-US" sz="2000" dirty="0"/>
              <a:t>, Lausanne, Switzerland, March 2017. </a:t>
            </a:r>
            <a:br>
              <a:rPr lang="en-US" sz="2000" dirty="0"/>
            </a:br>
            <a:r>
              <a:rPr lang="en-US" sz="2000" dirty="0"/>
              <a:t>[</a:t>
            </a:r>
            <a:r>
              <a:rPr lang="en-US" sz="2000" dirty="0">
                <a:hlinkClick r:id="rId5"/>
              </a:rPr>
              <a:t>Slides (pptx)</a:t>
            </a:r>
            <a:r>
              <a:rPr lang="en-US" sz="2000" dirty="0"/>
              <a:t> </a:t>
            </a:r>
            <a:r>
              <a:rPr lang="en-US" sz="2000" dirty="0">
                <a:hlinkClick r:id="rId6"/>
              </a:rPr>
              <a:t>(pdf)</a:t>
            </a:r>
            <a:r>
              <a:rPr lang="en-US" sz="2000" dirty="0"/>
              <a:t>] </a:t>
            </a:r>
          </a:p>
        </p:txBody>
      </p:sp>
    </p:spTree>
    <p:extLst>
      <p:ext uri="{BB962C8B-B14F-4D97-AF65-F5344CB8AC3E}">
        <p14:creationId xmlns:p14="http://schemas.microsoft.com/office/powerpoint/2010/main" val="3929185445"/>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0" y="1772816"/>
            <a:ext cx="9144000" cy="2088232"/>
          </a:xfrm>
        </p:spPr>
        <p:txBody>
          <a:bodyPr/>
          <a:lstStyle/>
          <a:p>
            <a:pPr marL="0" indent="0" algn="ctr">
              <a:buNone/>
            </a:pPr>
            <a:r>
              <a:rPr lang="en-US" sz="6400" dirty="0">
                <a:solidFill>
                  <a:srgbClr val="FF0000"/>
                </a:solidFill>
              </a:rPr>
              <a:t>Fundamentally</a:t>
            </a:r>
          </a:p>
          <a:p>
            <a:pPr marL="0" indent="0" algn="ctr">
              <a:buNone/>
            </a:pPr>
            <a:r>
              <a:rPr lang="en-US" sz="6400" dirty="0">
                <a:solidFill>
                  <a:srgbClr val="0000FF"/>
                </a:solidFill>
              </a:rPr>
              <a:t>Secure, Reliable, Safe</a:t>
            </a:r>
          </a:p>
          <a:p>
            <a:pPr marL="0" indent="0" algn="ctr">
              <a:buNone/>
            </a:pPr>
            <a:r>
              <a:rPr lang="en-US" sz="6400" dirty="0">
                <a:solidFill>
                  <a:srgbClr val="FF0000"/>
                </a:solidFill>
              </a:rPr>
              <a:t>Computing Architectures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1631007312"/>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66713" y="1484784"/>
            <a:ext cx="8428037" cy="822325"/>
          </a:xfrm>
        </p:spPr>
        <p:txBody>
          <a:bodyPr/>
          <a:lstStyle/>
          <a:p>
            <a:pPr algn="ctr" eaLnBrk="1" hangingPunct="1"/>
            <a:r>
              <a:rPr lang="en-US" sz="5000" dirty="0">
                <a:latin typeface="Garamond" charset="0"/>
              </a:rPr>
              <a:t>Future Memory Reliability/Security Challenges</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3356208770"/>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Future of Main Memory</a:t>
            </a:r>
          </a:p>
        </p:txBody>
      </p:sp>
      <p:sp>
        <p:nvSpPr>
          <p:cNvPr id="3" name="Content Placeholder 2"/>
          <p:cNvSpPr>
            <a:spLocks noGrp="1"/>
          </p:cNvSpPr>
          <p:nvPr>
            <p:ph idx="1"/>
          </p:nvPr>
        </p:nvSpPr>
        <p:spPr>
          <a:xfrm>
            <a:off x="228600" y="1052736"/>
            <a:ext cx="8610600" cy="5195664"/>
          </a:xfrm>
        </p:spPr>
        <p:txBody>
          <a:bodyPr/>
          <a:lstStyle/>
          <a:p>
            <a:r>
              <a:rPr lang="en-US" dirty="0"/>
              <a:t>DRAM is becoming less reliable </a:t>
            </a:r>
            <a:r>
              <a:rPr lang="en-US" dirty="0">
                <a:sym typeface="Wingdings"/>
              </a:rPr>
              <a:t> more vulnerable</a:t>
            </a:r>
          </a:p>
          <a:p>
            <a:endParaRPr lang="en-US" dirty="0">
              <a:sym typeface="Wingdings"/>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3540172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884238"/>
          </a:xfrm>
        </p:spPr>
        <p:txBody>
          <a:bodyPr/>
          <a:lstStyle/>
          <a:p>
            <a:r>
              <a:rPr lang="en-US" dirty="0"/>
              <a:t>Large-Scale Failure Analysis of DRAM Chips</a:t>
            </a:r>
          </a:p>
        </p:txBody>
      </p:sp>
      <p:sp>
        <p:nvSpPr>
          <p:cNvPr id="3" name="Content Placeholder 2"/>
          <p:cNvSpPr>
            <a:spLocks noGrp="1"/>
          </p:cNvSpPr>
          <p:nvPr>
            <p:ph idx="1"/>
          </p:nvPr>
        </p:nvSpPr>
        <p:spPr>
          <a:xfrm>
            <a:off x="228600" y="980728"/>
            <a:ext cx="8610600" cy="5153025"/>
          </a:xfrm>
        </p:spPr>
        <p:txBody>
          <a:bodyPr/>
          <a:lstStyle/>
          <a:p>
            <a:r>
              <a:rPr lang="en-US" dirty="0">
                <a:solidFill>
                  <a:srgbClr val="0000FF"/>
                </a:solidFill>
              </a:rPr>
              <a:t>Analysis and modeling of memory errors found in all of Facebook’s server fleet</a:t>
            </a:r>
          </a:p>
          <a:p>
            <a:endParaRPr lang="en-US" dirty="0"/>
          </a:p>
          <a:p>
            <a:r>
              <a:rPr lang="en-US" sz="2000" dirty="0"/>
              <a:t>Justin Meza, </a:t>
            </a:r>
            <a:r>
              <a:rPr lang="en-US" sz="2000" dirty="0" err="1"/>
              <a:t>Qiang</a:t>
            </a:r>
            <a:r>
              <a:rPr lang="en-US" sz="2000" dirty="0"/>
              <a:t> Wu, </a:t>
            </a:r>
            <a:r>
              <a:rPr lang="en-US" sz="2000" dirty="0" err="1"/>
              <a:t>Sanjeev</a:t>
            </a:r>
            <a:r>
              <a:rPr lang="en-US" sz="2000" dirty="0"/>
              <a:t> Kumar, and Onur Mutlu,</a:t>
            </a:r>
            <a:br>
              <a:rPr lang="en-US" sz="2000" dirty="0"/>
            </a:br>
            <a:r>
              <a:rPr lang="en-US" sz="2000" b="1" dirty="0">
                <a:hlinkClick r:id="rId2"/>
              </a:rPr>
              <a:t>"Revisiting Memory Errors in Large-Scale Production Data Centers: Analysis and Modeling of New Trends from the Field"</a:t>
            </a:r>
            <a:r>
              <a:rPr lang="en-US" sz="2000" dirty="0"/>
              <a:t> </a:t>
            </a:r>
            <a:br>
              <a:rPr lang="en-US" sz="2000" dirty="0"/>
            </a:br>
            <a:r>
              <a:rPr lang="en-US" sz="2000" i="1" dirty="0"/>
              <a:t>Proceedings of the </a:t>
            </a:r>
            <a:r>
              <a:rPr lang="en-US" sz="2000" i="1" dirty="0">
                <a:hlinkClick r:id="rId3"/>
              </a:rPr>
              <a:t>45th Annual IEEE/IFIP International Conference on Dependable Systems and Networks</a:t>
            </a:r>
            <a:r>
              <a:rPr lang="en-US" sz="2000" i="1" dirty="0"/>
              <a:t> (</a:t>
            </a:r>
            <a:r>
              <a:rPr lang="en-US" sz="2000" b="1" i="1" dirty="0"/>
              <a:t>DSN</a:t>
            </a:r>
            <a:r>
              <a:rPr lang="en-US" sz="2000" i="1" dirty="0"/>
              <a:t>)</a:t>
            </a:r>
            <a:r>
              <a:rPr lang="en-US" sz="2000" dirty="0"/>
              <a:t>, Rio de Janeiro, Brazil, June 2015.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r>
              <a:rPr lang="en-US" sz="2000" dirty="0">
                <a:hlinkClick r:id="rId6"/>
              </a:rPr>
              <a:t>DRAM Error Model</a:t>
            </a:r>
            <a:r>
              <a:rPr lang="en-US" sz="20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7"/>
          <a:stretch>
            <a:fillRect/>
          </a:stretch>
        </p:blipFill>
        <p:spPr>
          <a:xfrm>
            <a:off x="0" y="4941168"/>
            <a:ext cx="9144000" cy="1475117"/>
          </a:xfrm>
          <a:prstGeom prst="rect">
            <a:avLst/>
          </a:prstGeom>
        </p:spPr>
      </p:pic>
    </p:spTree>
    <p:extLst>
      <p:ext uri="{BB962C8B-B14F-4D97-AF65-F5344CB8AC3E}">
        <p14:creationId xmlns:p14="http://schemas.microsoft.com/office/powerpoint/2010/main" val="3535144685"/>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 name="Shape 402"/>
          <p:cNvSpPr/>
          <p:nvPr/>
        </p:nvSpPr>
        <p:spPr>
          <a:xfrm rot="548035">
            <a:off x="7015296" y="2547039"/>
            <a:ext cx="1740409" cy="1890774"/>
          </a:xfrm>
          <a:prstGeom prst="rect">
            <a:avLst/>
          </a:prstGeom>
          <a:solidFill>
            <a:srgbClr val="FFFFFF"/>
          </a:solidFill>
          <a:ln w="25400">
            <a:solidFill/>
            <a:miter lim="400000"/>
          </a:ln>
          <a:effectLst>
            <a:outerShdw blurRad="190500" dist="8455" dir="5400000" rotWithShape="0">
              <a:srgbClr val="000000"/>
            </a:outerShdw>
          </a:effectLst>
          <a:extLst>
            <a:ext uri="{C572A759-6A51-4108-AA02-DFA0A04FC94B}">
              <ma14:wrappingTextBoxFlag xmlns="" xmlns:ma14="http://schemas.microsoft.com/office/mac/drawingml/2011/main" val="1"/>
            </a:ext>
          </a:extLst>
        </p:spPr>
        <p:txBody>
          <a:bodyPr wrap="none" lIns="0" tIns="0" rIns="0" bIns="0" anchor="b">
            <a:spAutoFit/>
          </a:bodyPr>
          <a:lstStyle/>
          <a:p>
            <a:pPr marL="0" marR="0" lvl="0" indent="0" algn="ctr" defTabSz="914400" rtl="0" eaLnBrk="1" fontAlgn="auto" latinLnBrk="0" hangingPunct="1">
              <a:lnSpc>
                <a:spcPct val="80000"/>
              </a:lnSpc>
              <a:spcBef>
                <a:spcPts val="0"/>
              </a:spcBef>
              <a:spcAft>
                <a:spcPts val="0"/>
              </a:spcAft>
              <a:buClrTx/>
              <a:buSzTx/>
              <a:buFontTx/>
              <a:buNone/>
              <a:tabLst/>
              <a:defRPr spc="0">
                <a:solidFill>
                  <a:srgbClr val="000000"/>
                </a:solidFill>
              </a:defRPr>
            </a:pPr>
            <a:r>
              <a:rPr kumimoji="0" sz="3800" b="0" i="1" u="none" strike="noStrike" kern="1200" cap="none" spc="-38" normalizeH="0" baseline="0" noProof="0" dirty="0">
                <a:ln>
                  <a:noFill/>
                </a:ln>
                <a:solidFill>
                  <a:srgbClr val="405F82"/>
                </a:solidFill>
                <a:effectLst/>
                <a:uLnTx/>
                <a:uFillTx/>
                <a:latin typeface="Garamond"/>
                <a:ea typeface="+mn-ea"/>
                <a:cs typeface="+mn-cs"/>
                <a:sym typeface="Vista Sans OT Medium"/>
              </a:rPr>
              <a:t>Intuition:</a:t>
            </a:r>
            <a:br>
              <a:rPr kumimoji="0" sz="3800" b="0" i="1" u="none" strike="noStrike" kern="1200" cap="none" spc="-38" normalizeH="0" baseline="0" noProof="0" dirty="0">
                <a:ln>
                  <a:noFill/>
                </a:ln>
                <a:solidFill>
                  <a:srgbClr val="405F82"/>
                </a:solidFill>
                <a:effectLst/>
                <a:uLnTx/>
                <a:uFillTx/>
                <a:latin typeface="Garamond"/>
                <a:ea typeface="+mn-ea"/>
                <a:cs typeface="+mn-cs"/>
                <a:sym typeface="Vista Sans OT Medium"/>
              </a:rPr>
            </a:br>
            <a:r>
              <a:rPr kumimoji="0" sz="3800" b="0" i="1" u="none" strike="noStrike" kern="1200" cap="none" spc="-38" normalizeH="0" baseline="0" noProof="0" dirty="0">
                <a:ln>
                  <a:noFill/>
                </a:ln>
                <a:solidFill>
                  <a:srgbClr val="405F82"/>
                </a:solidFill>
                <a:effectLst/>
                <a:uLnTx/>
                <a:uFillTx/>
                <a:latin typeface="Garamond"/>
                <a:ea typeface="+mn-ea"/>
                <a:cs typeface="+mn-cs"/>
                <a:sym typeface="Vista Sans OT Medium"/>
              </a:rPr>
              <a:t>quadratic</a:t>
            </a:r>
            <a:br>
              <a:rPr kumimoji="0" sz="3800" b="0" i="1" u="none" strike="noStrike" kern="1200" cap="none" spc="-38" normalizeH="0" baseline="0" noProof="0" dirty="0">
                <a:ln>
                  <a:noFill/>
                </a:ln>
                <a:solidFill>
                  <a:srgbClr val="405F82"/>
                </a:solidFill>
                <a:effectLst/>
                <a:uLnTx/>
                <a:uFillTx/>
                <a:latin typeface="Garamond"/>
                <a:ea typeface="+mn-ea"/>
                <a:cs typeface="+mn-cs"/>
                <a:sym typeface="Vista Sans OT Medium"/>
              </a:rPr>
            </a:br>
            <a:r>
              <a:rPr kumimoji="0" sz="3800" b="0" i="1" u="none" strike="noStrike" kern="1200" cap="none" spc="-38" normalizeH="0" baseline="0" noProof="0" dirty="0">
                <a:ln>
                  <a:noFill/>
                </a:ln>
                <a:solidFill>
                  <a:srgbClr val="405F82"/>
                </a:solidFill>
                <a:effectLst/>
                <a:uLnTx/>
                <a:uFillTx/>
                <a:latin typeface="Garamond"/>
                <a:ea typeface="+mn-ea"/>
                <a:cs typeface="+mn-cs"/>
                <a:sym typeface="Vista Sans OT Medium"/>
              </a:rPr>
              <a:t>increase in</a:t>
            </a:r>
            <a:br>
              <a:rPr kumimoji="0" sz="3800" b="0" i="1" u="none" strike="noStrike" kern="1200" cap="none" spc="-38" normalizeH="0" baseline="0" noProof="0" dirty="0">
                <a:ln>
                  <a:noFill/>
                </a:ln>
                <a:solidFill>
                  <a:srgbClr val="405F82"/>
                </a:solidFill>
                <a:effectLst/>
                <a:uLnTx/>
                <a:uFillTx/>
                <a:latin typeface="Garamond"/>
                <a:ea typeface="+mn-ea"/>
                <a:cs typeface="+mn-cs"/>
                <a:sym typeface="Vista Sans OT Medium"/>
              </a:rPr>
            </a:br>
            <a:r>
              <a:rPr kumimoji="0" sz="3800" b="0" i="1" u="none" strike="noStrike" kern="1200" cap="none" spc="-38" normalizeH="0" baseline="0" noProof="0" dirty="0">
                <a:ln>
                  <a:noFill/>
                </a:ln>
                <a:solidFill>
                  <a:srgbClr val="405F82"/>
                </a:solidFill>
                <a:effectLst/>
                <a:uLnTx/>
                <a:uFillTx/>
                <a:latin typeface="Garamond"/>
                <a:ea typeface="+mn-ea"/>
                <a:cs typeface="+mn-cs"/>
                <a:sym typeface="Vista Sans OT Medium"/>
              </a:rPr>
              <a:t>capacity</a:t>
            </a:r>
          </a:p>
        </p:txBody>
      </p:sp>
      <p:sp>
        <p:nvSpPr>
          <p:cNvPr id="4" name="Shape 305"/>
          <p:cNvSpPr/>
          <p:nvPr/>
        </p:nvSpPr>
        <p:spPr>
          <a:xfrm>
            <a:off x="251520" y="324366"/>
            <a:ext cx="8889400" cy="1016402"/>
          </a:xfrm>
          <a:prstGeom prst="rect">
            <a:avLst/>
          </a:prstGeom>
          <a:ln w="12700">
            <a:miter lim="400000"/>
          </a:ln>
          <a:extLst>
            <a:ext uri="{C572A759-6A51-4108-AA02-DFA0A04FC94B}">
              <ma14:wrappingTextBoxFlag xmlns="" xmlns:ma14="http://schemas.microsoft.com/office/mac/drawingml/2011/main" val="1"/>
            </a:ext>
          </a:extLst>
        </p:spPr>
        <p:txBody>
          <a:bodyPr wrap="none" lIns="38466" tIns="38466" rIns="38466" bIns="38466" anchor="ctr">
            <a:spAutoFit/>
          </a:bodyPr>
          <a:lstStyle>
            <a:lvl1pPr>
              <a:defRPr sz="8000" b="1" spc="-79">
                <a:solidFill>
                  <a:srgbClr val="000000"/>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sz="1800" b="0" spc="0"/>
            </a:pPr>
            <a:r>
              <a:rPr kumimoji="0" lang="en-US" sz="6100" b="0" i="0" u="none" strike="noStrike" kern="1200" cap="none" spc="-60" normalizeH="0" baseline="0" noProof="0" dirty="0">
                <a:ln>
                  <a:noFill/>
                </a:ln>
                <a:solidFill>
                  <a:srgbClr val="000000"/>
                </a:solidFill>
                <a:effectLst/>
                <a:uLnTx/>
                <a:uFillTx/>
                <a:latin typeface="Tahoma"/>
                <a:ea typeface="+mn-ea"/>
                <a:cs typeface="+mn-cs"/>
              </a:rPr>
              <a:t>DRAM Reliability Reducing</a:t>
            </a:r>
            <a:endParaRPr kumimoji="0" sz="6100" b="0" i="0" u="none" strike="noStrike" kern="1200" cap="none" spc="-60" normalizeH="0" baseline="0" noProof="0" dirty="0">
              <a:ln>
                <a:noFill/>
              </a:ln>
              <a:solidFill>
                <a:srgbClr val="000000"/>
              </a:solidFill>
              <a:effectLst/>
              <a:uLnTx/>
              <a:uFillTx/>
              <a:latin typeface="Tahoma"/>
              <a:ea typeface="+mn-ea"/>
              <a:cs typeface="+mn-cs"/>
            </a:endParaRPr>
          </a:p>
        </p:txBody>
      </p:sp>
      <p:pic>
        <p:nvPicPr>
          <p:cNvPr id="3" name="Picture 2"/>
          <p:cNvPicPr>
            <a:picLocks noChangeAspect="1"/>
          </p:cNvPicPr>
          <p:nvPr/>
        </p:nvPicPr>
        <p:blipFill>
          <a:blip r:embed="rId2"/>
          <a:stretch>
            <a:fillRect/>
          </a:stretch>
        </p:blipFill>
        <p:spPr>
          <a:xfrm>
            <a:off x="1331640" y="1253197"/>
            <a:ext cx="5112568" cy="5128131"/>
          </a:xfrm>
          <a:prstGeom prst="rect">
            <a:avLst/>
          </a:prstGeom>
        </p:spPr>
      </p:pic>
      <p:sp>
        <p:nvSpPr>
          <p:cNvPr id="2" name="Rectangle 1"/>
          <p:cNvSpPr/>
          <p:nvPr/>
        </p:nvSpPr>
        <p:spPr>
          <a:xfrm>
            <a:off x="197768" y="6448497"/>
            <a:ext cx="8694712"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Meza+, “</a:t>
            </a:r>
            <a:r>
              <a:rPr kumimoji="0" lang="en-US" sz="1800" b="0" i="0" u="none" strike="noStrike" kern="1200" cap="none" spc="0" normalizeH="0" baseline="0" noProof="0" dirty="0">
                <a:ln>
                  <a:noFill/>
                </a:ln>
                <a:solidFill>
                  <a:srgbClr val="0000FF"/>
                </a:solidFill>
                <a:effectLst/>
                <a:uLnTx/>
                <a:uFillTx/>
                <a:latin typeface="Tahoma"/>
                <a:ea typeface="+mn-ea"/>
                <a:cs typeface="+mn-cs"/>
              </a:rPr>
              <a:t>Revisiting Memory Errors in Large-Scale Production Data Centers</a:t>
            </a:r>
            <a:r>
              <a:rPr kumimoji="0" lang="en-US" sz="1800" b="0" i="0" u="none" strike="noStrike" kern="1200" cap="none" spc="0" normalizeH="0" baseline="0" noProof="0" dirty="0">
                <a:ln>
                  <a:noFill/>
                </a:ln>
                <a:solidFill>
                  <a:srgbClr val="000000"/>
                </a:solidFill>
                <a:effectLst/>
                <a:uLnTx/>
                <a:uFillTx/>
                <a:latin typeface="Tahoma"/>
                <a:ea typeface="+mn-ea"/>
                <a:cs typeface="+mn-cs"/>
              </a:rPr>
              <a:t>,” DSN’15.</a:t>
            </a:r>
          </a:p>
        </p:txBody>
      </p:sp>
    </p:spTree>
    <p:extLst>
      <p:ext uri="{BB962C8B-B14F-4D97-AF65-F5344CB8AC3E}">
        <p14:creationId xmlns:p14="http://schemas.microsoft.com/office/powerpoint/2010/main" val="330767304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2"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Aside: SSD Error Analysis in the Field</a:t>
            </a:r>
          </a:p>
        </p:txBody>
      </p:sp>
      <p:sp>
        <p:nvSpPr>
          <p:cNvPr id="3" name="Content Placeholder 2"/>
          <p:cNvSpPr>
            <a:spLocks noGrp="1"/>
          </p:cNvSpPr>
          <p:nvPr>
            <p:ph idx="1"/>
          </p:nvPr>
        </p:nvSpPr>
        <p:spPr/>
        <p:txBody>
          <a:bodyPr/>
          <a:lstStyle/>
          <a:p>
            <a:r>
              <a:rPr lang="en-US" sz="2200" dirty="0">
                <a:solidFill>
                  <a:srgbClr val="0000FF"/>
                </a:solidFill>
              </a:rPr>
              <a:t>First large-scale field study of flash memory errors</a:t>
            </a:r>
          </a:p>
          <a:p>
            <a:endParaRPr lang="en-US" sz="2200" dirty="0">
              <a:solidFill>
                <a:srgbClr val="0000FF"/>
              </a:solidFill>
            </a:endParaRPr>
          </a:p>
          <a:p>
            <a:r>
              <a:rPr lang="en-US" sz="2200" dirty="0"/>
              <a:t>Justin Meza, </a:t>
            </a:r>
            <a:r>
              <a:rPr lang="en-US" sz="2200" dirty="0" err="1"/>
              <a:t>Qiang</a:t>
            </a:r>
            <a:r>
              <a:rPr lang="en-US" sz="2200" dirty="0"/>
              <a:t> Wu, </a:t>
            </a:r>
            <a:r>
              <a:rPr lang="en-US" sz="2200" dirty="0" err="1"/>
              <a:t>Sanjeev</a:t>
            </a:r>
            <a:r>
              <a:rPr lang="en-US" sz="2200" dirty="0"/>
              <a:t> Kumar, and Onur Mutlu,</a:t>
            </a:r>
            <a:br>
              <a:rPr lang="en-US" sz="2200" dirty="0"/>
            </a:br>
            <a:r>
              <a:rPr lang="en-US" sz="2200" b="1" dirty="0">
                <a:hlinkClick r:id="rId2"/>
              </a:rPr>
              <a:t>"A Large-Scale Study of Flash Memory Errors in the Field"</a:t>
            </a:r>
            <a:r>
              <a:rPr lang="en-US" sz="2200" dirty="0"/>
              <a:t> </a:t>
            </a:r>
            <a:br>
              <a:rPr lang="en-US" sz="2200" dirty="0"/>
            </a:br>
            <a:r>
              <a:rPr lang="en-US" sz="2200" i="1" dirty="0"/>
              <a:t>Proceedings of the </a:t>
            </a:r>
            <a:r>
              <a:rPr lang="en-US" sz="2200" i="1" dirty="0">
                <a:hlinkClick r:id="rId3"/>
              </a:rPr>
              <a:t>ACM International Conference on Measurement and Modeling of Computer Systems</a:t>
            </a:r>
            <a:r>
              <a:rPr lang="en-US" sz="2200" i="1" dirty="0"/>
              <a:t> (</a:t>
            </a:r>
            <a:r>
              <a:rPr lang="en-US" sz="2200" b="1" i="1" dirty="0"/>
              <a:t>SIGMETRICS</a:t>
            </a:r>
            <a:r>
              <a:rPr lang="en-US" sz="2200" i="1" dirty="0"/>
              <a:t>)</a:t>
            </a:r>
            <a:r>
              <a:rPr lang="en-US" sz="2200" dirty="0"/>
              <a:t>, Portland, OR, June 2015. </a:t>
            </a:r>
            <a:br>
              <a:rPr lang="en-US" sz="2200" dirty="0"/>
            </a:br>
            <a:r>
              <a:rPr lang="en-US" sz="2200" dirty="0"/>
              <a:t>[</a:t>
            </a:r>
            <a:r>
              <a:rPr lang="en-US" sz="2200" dirty="0">
                <a:hlinkClick r:id="rId4"/>
              </a:rPr>
              <a:t>Slides (pptx)</a:t>
            </a:r>
            <a:r>
              <a:rPr lang="en-US" sz="2200" dirty="0"/>
              <a:t> </a:t>
            </a:r>
            <a:r>
              <a:rPr lang="en-US" sz="2200" dirty="0">
                <a:hlinkClick r:id="rId5"/>
              </a:rPr>
              <a:t>(pdf)</a:t>
            </a:r>
            <a:r>
              <a:rPr lang="en-US" sz="2200" dirty="0"/>
              <a:t>] [</a:t>
            </a:r>
            <a:r>
              <a:rPr lang="en-US" sz="2200" dirty="0">
                <a:hlinkClick r:id="rId6"/>
              </a:rPr>
              <a:t>Coverage at ZDNet</a:t>
            </a:r>
            <a:r>
              <a:rPr lang="en-US" sz="2200" dirty="0"/>
              <a:t>]</a:t>
            </a:r>
          </a:p>
          <a:p>
            <a:endParaRPr lang="en-US" sz="2200"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BB4180-6920-9C42-9DA1-4829E0437063}"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7"/>
          <a:stretch>
            <a:fillRect/>
          </a:stretch>
        </p:blipFill>
        <p:spPr>
          <a:xfrm>
            <a:off x="0" y="4708054"/>
            <a:ext cx="9144000" cy="1313234"/>
          </a:xfrm>
          <a:prstGeom prst="rect">
            <a:avLst/>
          </a:prstGeom>
        </p:spPr>
      </p:pic>
    </p:spTree>
    <p:extLst>
      <p:ext uri="{BB962C8B-B14F-4D97-AF65-F5344CB8AC3E}">
        <p14:creationId xmlns:p14="http://schemas.microsoft.com/office/powerpoint/2010/main" val="121796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Future of Main Memory</a:t>
            </a:r>
          </a:p>
        </p:txBody>
      </p:sp>
      <p:sp>
        <p:nvSpPr>
          <p:cNvPr id="3" name="Content Placeholder 2"/>
          <p:cNvSpPr>
            <a:spLocks noGrp="1"/>
          </p:cNvSpPr>
          <p:nvPr>
            <p:ph idx="1"/>
          </p:nvPr>
        </p:nvSpPr>
        <p:spPr>
          <a:xfrm>
            <a:off x="228600" y="1052736"/>
            <a:ext cx="8610600" cy="5195664"/>
          </a:xfrm>
        </p:spPr>
        <p:txBody>
          <a:bodyPr/>
          <a:lstStyle/>
          <a:p>
            <a:r>
              <a:rPr lang="en-US" dirty="0"/>
              <a:t>DRAM is becoming less reliable </a:t>
            </a:r>
            <a:r>
              <a:rPr lang="en-US" dirty="0">
                <a:sym typeface="Wingdings"/>
              </a:rPr>
              <a:t> more vulnerable</a:t>
            </a:r>
          </a:p>
          <a:p>
            <a:endParaRPr lang="en-US" dirty="0">
              <a:sym typeface="Wingdings"/>
            </a:endParaRPr>
          </a:p>
          <a:p>
            <a:r>
              <a:rPr lang="en-US" dirty="0">
                <a:sym typeface="Wingdings"/>
              </a:rPr>
              <a:t>Due to difficulties in DRAM scaling, other problems may also appear (or they may be going unnoticed)</a:t>
            </a:r>
          </a:p>
          <a:p>
            <a:endParaRPr lang="en-US" dirty="0">
              <a:sym typeface="Wingdings"/>
            </a:endParaRPr>
          </a:p>
          <a:p>
            <a:r>
              <a:rPr lang="en-US" dirty="0">
                <a:sym typeface="Wingdings"/>
              </a:rPr>
              <a:t>Some errors may already be slipping into the field</a:t>
            </a:r>
          </a:p>
          <a:p>
            <a:pPr lvl="1"/>
            <a:r>
              <a:rPr lang="en-US" dirty="0">
                <a:sym typeface="Wingdings"/>
              </a:rPr>
              <a:t>Read disturb errors (</a:t>
            </a:r>
            <a:r>
              <a:rPr lang="en-US" dirty="0" err="1">
                <a:sym typeface="Wingdings"/>
              </a:rPr>
              <a:t>Rowhammer</a:t>
            </a:r>
            <a:r>
              <a:rPr lang="en-US" dirty="0">
                <a:sym typeface="Wingdings"/>
              </a:rPr>
              <a:t>)</a:t>
            </a:r>
          </a:p>
          <a:p>
            <a:pPr lvl="1"/>
            <a:r>
              <a:rPr lang="en-US" dirty="0">
                <a:sym typeface="Wingdings"/>
              </a:rPr>
              <a:t>Retention errors</a:t>
            </a:r>
          </a:p>
          <a:p>
            <a:pPr lvl="1"/>
            <a:r>
              <a:rPr lang="en-US" dirty="0">
                <a:sym typeface="Wingdings"/>
              </a:rPr>
              <a:t>Read errors, write errors</a:t>
            </a:r>
          </a:p>
          <a:p>
            <a:pPr lvl="1"/>
            <a:r>
              <a:rPr lang="en-US" dirty="0">
                <a:sym typeface="Wingdings"/>
              </a:rPr>
              <a:t>…</a:t>
            </a:r>
          </a:p>
          <a:p>
            <a:endParaRPr lang="en-US" dirty="0">
              <a:sym typeface="Wingdings"/>
            </a:endParaRPr>
          </a:p>
          <a:p>
            <a:r>
              <a:rPr lang="en-US" dirty="0">
                <a:solidFill>
                  <a:srgbClr val="FF0000"/>
                </a:solidFill>
                <a:sym typeface="Wingdings"/>
              </a:rPr>
              <a:t>These errors can also pose security vulnerabilities</a:t>
            </a:r>
            <a:endParaRPr lang="en-US" dirty="0">
              <a:solidFill>
                <a:srgbClr val="FF0000"/>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Rectangle 4"/>
          <p:cNvSpPr>
            <a:spLocks noChangeArrowheads="1"/>
          </p:cNvSpPr>
          <p:nvPr/>
        </p:nvSpPr>
        <p:spPr bwMode="auto">
          <a:xfrm>
            <a:off x="899593" y="4005064"/>
            <a:ext cx="2232248" cy="432049"/>
          </a:xfrm>
          <a:prstGeom prst="rect">
            <a:avLst/>
          </a:prstGeom>
          <a:noFill/>
          <a:ln w="38100">
            <a:solidFill>
              <a:srgbClr val="FF0000"/>
            </a:solidFill>
            <a:miter lim="800000"/>
            <a:headEnd/>
            <a:tailEnd/>
          </a:ln>
          <a:effectLst>
            <a:outerShdw blurRad="63500" dist="23000" dir="5400000" rotWithShape="0">
              <a:srgbClr val="000000">
                <a:alpha val="34998"/>
              </a:srgbClr>
            </a:outerShdw>
          </a:effectLst>
          <a:extLst>
            <a:ext uri="{909E8E84-426E-40dd-AFC4-6F175D3DCCD1}">
              <a14:hiddenFill xmlns:a14="http://schemas.microsoft.com/office/drawing/2010/main" xmlns="">
                <a:solidFill>
                  <a:srgbClr val="FFFFFF"/>
                </a:solidFill>
              </a14:hiddenFill>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ahoma"/>
              <a:ea typeface="ＭＳ Ｐゴシック" charset="0"/>
              <a:cs typeface="ＭＳ Ｐゴシック" charset="0"/>
            </a:endParaRPr>
          </a:p>
        </p:txBody>
      </p:sp>
    </p:spTree>
    <p:extLst>
      <p:ext uri="{BB962C8B-B14F-4D97-AF65-F5344CB8AC3E}">
        <p14:creationId xmlns:p14="http://schemas.microsoft.com/office/powerpoint/2010/main" val="34966659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Secure Are These People?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Rectangle 4"/>
          <p:cNvSpPr/>
          <p:nvPr/>
        </p:nvSpPr>
        <p:spPr>
          <a:xfrm>
            <a:off x="1547664" y="6525344"/>
            <a:ext cx="6534472"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https://s-media-cache-ak0.pinimg.com/originals/48/09/54/4809543a9c7700246a0cf8acdae27abf.jpg</a:t>
            </a:r>
          </a:p>
        </p:txBody>
      </p:sp>
      <p:pic>
        <p:nvPicPr>
          <p:cNvPr id="6" name="Picture 5" descr="ny-workers-securit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95400"/>
            <a:ext cx="9144000" cy="4247097"/>
          </a:xfrm>
          <a:prstGeom prst="rect">
            <a:avLst/>
          </a:prstGeom>
        </p:spPr>
      </p:pic>
      <p:sp>
        <p:nvSpPr>
          <p:cNvPr id="3" name="TextBox 2"/>
          <p:cNvSpPr txBox="1"/>
          <p:nvPr/>
        </p:nvSpPr>
        <p:spPr>
          <a:xfrm>
            <a:off x="251520" y="5775647"/>
            <a:ext cx="863108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Tahoma"/>
                <a:ea typeface="+mn-ea"/>
                <a:cs typeface="+mn-cs"/>
              </a:rPr>
              <a:t>Security is about preventing unforeseen consequences</a:t>
            </a:r>
          </a:p>
        </p:txBody>
      </p:sp>
    </p:spTree>
    <p:extLst>
      <p:ext uri="{BB962C8B-B14F-4D97-AF65-F5344CB8AC3E}">
        <p14:creationId xmlns:p14="http://schemas.microsoft.com/office/powerpoint/2010/main" val="30984049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DRAM Data Retention Time Failures</a:t>
            </a:r>
          </a:p>
        </p:txBody>
      </p:sp>
      <p:sp>
        <p:nvSpPr>
          <p:cNvPr id="3" name="Content Placeholder 2"/>
          <p:cNvSpPr>
            <a:spLocks noGrp="1"/>
          </p:cNvSpPr>
          <p:nvPr>
            <p:ph idx="1"/>
          </p:nvPr>
        </p:nvSpPr>
        <p:spPr/>
        <p:txBody>
          <a:bodyPr/>
          <a:lstStyle/>
          <a:p>
            <a:r>
              <a:rPr lang="en-US" dirty="0"/>
              <a:t>Determining the data retention time of a cell/row is getting more difficult</a:t>
            </a:r>
          </a:p>
          <a:p>
            <a:endParaRPr lang="en-US" dirty="0"/>
          </a:p>
          <a:p>
            <a:r>
              <a:rPr lang="en-US" dirty="0"/>
              <a:t>Retention failures may already be slipping into the field</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0521641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80728"/>
            <a:ext cx="8610600" cy="5153025"/>
          </a:xfrm>
        </p:spPr>
        <p:txBody>
          <a:bodyPr/>
          <a:lstStyle/>
          <a:p>
            <a:r>
              <a:rPr lang="en-US" sz="1800" dirty="0"/>
              <a:t>Jamie Liu, Ben </a:t>
            </a:r>
            <a:r>
              <a:rPr lang="en-US" sz="1800" dirty="0" err="1"/>
              <a:t>Jaiyen</a:t>
            </a:r>
            <a:r>
              <a:rPr lang="en-US" sz="1800" dirty="0"/>
              <a:t>, Yoongu Kim, Chris Wilkerson, and Onur Mutlu,</a:t>
            </a:r>
            <a:br>
              <a:rPr lang="en-US" sz="1800" dirty="0"/>
            </a:br>
            <a:r>
              <a:rPr lang="en-US" sz="1800" b="1" dirty="0">
                <a:hlinkClick r:id="rId2"/>
              </a:rPr>
              <a:t>"An Experimental Study of Data Retention Behavior in Modern DRAM Devices: Implications for Retention Time Profiling Mechanisms"</a:t>
            </a:r>
            <a:br>
              <a:rPr lang="en-US" sz="1800" dirty="0"/>
            </a:br>
            <a:r>
              <a:rPr lang="en-US" sz="1800" i="1" dirty="0"/>
              <a:t>Proceedings of the </a:t>
            </a:r>
            <a:r>
              <a:rPr lang="en-US" sz="1800" i="1" dirty="0">
                <a:hlinkClick r:id="rId3"/>
              </a:rPr>
              <a:t>40th International Symposium on Computer Architecture</a:t>
            </a:r>
            <a:r>
              <a:rPr lang="en-US" sz="1800" i="1" dirty="0"/>
              <a:t> (</a:t>
            </a:r>
            <a:r>
              <a:rPr lang="en-US" sz="1800" b="1" i="1" dirty="0"/>
              <a:t>ISCA</a:t>
            </a:r>
            <a:r>
              <a:rPr lang="en-US" sz="1800" i="1" dirty="0"/>
              <a:t>)</a:t>
            </a:r>
            <a:r>
              <a:rPr lang="en-US" sz="1800" dirty="0"/>
              <a:t>, Tel-Aviv, Israel, June 2013. </a:t>
            </a:r>
            <a:r>
              <a:rPr lang="en-US" sz="1800" dirty="0">
                <a:hlinkClick r:id="rId4"/>
              </a:rPr>
              <a:t>Slides (ppt)</a:t>
            </a:r>
            <a:r>
              <a:rPr lang="en-US" sz="1800" dirty="0"/>
              <a:t> </a:t>
            </a:r>
            <a:r>
              <a:rPr lang="en-US" sz="1800" dirty="0">
                <a:hlinkClick r:id="rId5"/>
              </a:rPr>
              <a:t>Slides (pdf)</a:t>
            </a:r>
            <a:endParaRPr lang="en-US" sz="18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p:cNvPicPr>
            <a:picLocks noChangeAspect="1"/>
          </p:cNvPicPr>
          <p:nvPr/>
        </p:nvPicPr>
        <p:blipFill>
          <a:blip r:embed="rId6"/>
          <a:stretch>
            <a:fillRect/>
          </a:stretch>
        </p:blipFill>
        <p:spPr>
          <a:xfrm>
            <a:off x="0" y="2751315"/>
            <a:ext cx="9144000" cy="4134069"/>
          </a:xfrm>
          <a:prstGeom prst="rect">
            <a:avLst/>
          </a:prstGeom>
        </p:spPr>
      </p:pic>
      <p:sp>
        <p:nvSpPr>
          <p:cNvPr id="7" name="Title 1"/>
          <p:cNvSpPr>
            <a:spLocks noGrp="1"/>
          </p:cNvSpPr>
          <p:nvPr>
            <p:ph type="title"/>
          </p:nvPr>
        </p:nvSpPr>
        <p:spPr>
          <a:xfrm>
            <a:off x="228600" y="152400"/>
            <a:ext cx="8915400" cy="1066800"/>
          </a:xfrm>
        </p:spPr>
        <p:txBody>
          <a:bodyPr/>
          <a:lstStyle/>
          <a:p>
            <a:r>
              <a:rPr lang="en-US" dirty="0"/>
              <a:t>Analysis of Data Retention Failures </a:t>
            </a:r>
            <a:r>
              <a:rPr lang="en-US" sz="3000" b="1" dirty="0"/>
              <a:t>[ISCA’13]</a:t>
            </a:r>
          </a:p>
        </p:txBody>
      </p:sp>
    </p:spTree>
    <p:extLst>
      <p:ext uri="{BB962C8B-B14F-4D97-AF65-F5344CB8AC3E}">
        <p14:creationId xmlns:p14="http://schemas.microsoft.com/office/powerpoint/2010/main" val="2081763384"/>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Title 1"/>
          <p:cNvSpPr>
            <a:spLocks noGrp="1"/>
          </p:cNvSpPr>
          <p:nvPr>
            <p:ph type="title"/>
          </p:nvPr>
        </p:nvSpPr>
        <p:spPr>
          <a:xfrm>
            <a:off x="152400" y="152400"/>
            <a:ext cx="8991600" cy="884238"/>
          </a:xfrm>
        </p:spPr>
        <p:txBody>
          <a:bodyPr/>
          <a:lstStyle/>
          <a:p>
            <a:r>
              <a:rPr lang="en-US">
                <a:latin typeface="Garamond" charset="0"/>
                <a:ea typeface="ＭＳ Ｐゴシック" charset="0"/>
                <a:cs typeface="ＭＳ Ｐゴシック" charset="0"/>
              </a:rPr>
              <a:t>Two Challenges to Retention Time Profiling</a:t>
            </a:r>
          </a:p>
        </p:txBody>
      </p:sp>
      <p:sp>
        <p:nvSpPr>
          <p:cNvPr id="3" name="Content Placeholder 2"/>
          <p:cNvSpPr>
            <a:spLocks noGrp="1"/>
          </p:cNvSpPr>
          <p:nvPr>
            <p:ph idx="1"/>
          </p:nvPr>
        </p:nvSpPr>
        <p:spPr>
          <a:xfrm>
            <a:off x="238125" y="1095375"/>
            <a:ext cx="8905875" cy="5153025"/>
          </a:xfrm>
        </p:spPr>
        <p:txBody>
          <a:bodyPr/>
          <a:lstStyle/>
          <a:p>
            <a:pPr>
              <a:defRPr/>
            </a:pPr>
            <a:r>
              <a:rPr lang="en-US" dirty="0">
                <a:solidFill>
                  <a:srgbClr val="FF0000"/>
                </a:solidFill>
                <a:latin typeface="Tahoma" charset="0"/>
                <a:ea typeface="ＭＳ Ｐゴシック" charset="0"/>
                <a:cs typeface="ＭＳ Ｐゴシック" charset="0"/>
              </a:rPr>
              <a:t>Data Pattern Dependence (DPD) </a:t>
            </a:r>
            <a:r>
              <a:rPr lang="en-US" dirty="0">
                <a:latin typeface="Tahoma" charset="0"/>
                <a:ea typeface="ＭＳ Ｐゴシック" charset="0"/>
                <a:cs typeface="ＭＳ Ｐゴシック" charset="0"/>
              </a:rPr>
              <a:t>of retention time</a:t>
            </a:r>
          </a:p>
          <a:p>
            <a:pPr>
              <a:defRPr/>
            </a:pPr>
            <a:endParaRPr lang="en-US" dirty="0">
              <a:solidFill>
                <a:srgbClr val="FF0000"/>
              </a:solidFill>
              <a:latin typeface="Tahoma" charset="0"/>
              <a:ea typeface="ＭＳ Ｐゴシック" charset="0"/>
              <a:cs typeface="ＭＳ Ｐゴシック" charset="0"/>
            </a:endParaRPr>
          </a:p>
          <a:p>
            <a:pPr>
              <a:defRPr/>
            </a:pPr>
            <a:endParaRPr lang="en-US" dirty="0">
              <a:solidFill>
                <a:srgbClr val="FF0000"/>
              </a:solidFill>
              <a:latin typeface="Tahoma" charset="0"/>
              <a:ea typeface="ＭＳ Ｐゴシック" charset="0"/>
              <a:cs typeface="ＭＳ Ｐゴシック" charset="0"/>
            </a:endParaRPr>
          </a:p>
          <a:p>
            <a:pPr>
              <a:defRPr/>
            </a:pPr>
            <a:endParaRPr lang="en-US" dirty="0">
              <a:solidFill>
                <a:srgbClr val="FF0000"/>
              </a:solidFill>
              <a:latin typeface="Tahoma" charset="0"/>
              <a:ea typeface="ＭＳ Ｐゴシック" charset="0"/>
              <a:cs typeface="ＭＳ Ｐゴシック" charset="0"/>
            </a:endParaRPr>
          </a:p>
          <a:p>
            <a:pPr marL="0" indent="0">
              <a:buFont typeface="Wingdings" charset="0"/>
              <a:buNone/>
              <a:defRPr/>
            </a:pPr>
            <a:endParaRPr lang="en-US" dirty="0">
              <a:solidFill>
                <a:srgbClr val="FF0000"/>
              </a:solidFill>
              <a:latin typeface="Tahoma" charset="0"/>
              <a:ea typeface="ＭＳ Ｐゴシック" charset="0"/>
              <a:cs typeface="ＭＳ Ｐゴシック" charset="0"/>
            </a:endParaRPr>
          </a:p>
          <a:p>
            <a:pPr>
              <a:defRPr/>
            </a:pPr>
            <a:r>
              <a:rPr lang="en-US" dirty="0">
                <a:solidFill>
                  <a:srgbClr val="FF0000"/>
                </a:solidFill>
                <a:latin typeface="Tahoma" charset="0"/>
                <a:ea typeface="ＭＳ Ｐゴシック" charset="0"/>
                <a:cs typeface="ＭＳ Ｐゴシック" charset="0"/>
              </a:rPr>
              <a:t>Variable Retention Time (VRT) </a:t>
            </a:r>
            <a:r>
              <a:rPr lang="en-US" dirty="0">
                <a:solidFill>
                  <a:srgbClr val="000000"/>
                </a:solidFill>
                <a:latin typeface="Tahoma" charset="0"/>
                <a:ea typeface="ＭＳ Ｐゴシック" charset="0"/>
                <a:cs typeface="ＭＳ Ｐゴシック" charset="0"/>
              </a:rPr>
              <a:t>phenomenon</a:t>
            </a:r>
          </a:p>
        </p:txBody>
      </p:sp>
      <p:sp>
        <p:nvSpPr>
          <p:cNvPr id="222211"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2BADDEA-2833-0049-8538-3BDE34A5F6C9}"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1387809066"/>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Title 1"/>
          <p:cNvSpPr>
            <a:spLocks noGrp="1"/>
          </p:cNvSpPr>
          <p:nvPr>
            <p:ph type="title"/>
          </p:nvPr>
        </p:nvSpPr>
        <p:spPr>
          <a:xfrm>
            <a:off x="152400" y="152400"/>
            <a:ext cx="8991600" cy="884238"/>
          </a:xfrm>
        </p:spPr>
        <p:txBody>
          <a:bodyPr/>
          <a:lstStyle/>
          <a:p>
            <a:r>
              <a:rPr lang="en-US">
                <a:latin typeface="Garamond" charset="0"/>
                <a:ea typeface="ＭＳ Ｐゴシック" charset="0"/>
                <a:cs typeface="ＭＳ Ｐゴシック" charset="0"/>
              </a:rPr>
              <a:t>Two Challenges to Retention Time Profiling</a:t>
            </a:r>
          </a:p>
        </p:txBody>
      </p:sp>
      <p:sp>
        <p:nvSpPr>
          <p:cNvPr id="3" name="Content Placeholder 2"/>
          <p:cNvSpPr>
            <a:spLocks noGrp="1"/>
          </p:cNvSpPr>
          <p:nvPr>
            <p:ph idx="1"/>
          </p:nvPr>
        </p:nvSpPr>
        <p:spPr>
          <a:xfrm>
            <a:off x="165100" y="1095375"/>
            <a:ext cx="8978900" cy="5153025"/>
          </a:xfrm>
        </p:spPr>
        <p:txBody>
          <a:bodyPr/>
          <a:lstStyle/>
          <a:p>
            <a:r>
              <a:rPr lang="en-US">
                <a:solidFill>
                  <a:srgbClr val="FF0000"/>
                </a:solidFill>
                <a:latin typeface="Tahoma" charset="0"/>
                <a:ea typeface="ＭＳ Ｐゴシック" charset="0"/>
                <a:cs typeface="ＭＳ Ｐゴシック" charset="0"/>
              </a:rPr>
              <a:t>Challenge 1: Data Pattern Dependence (DPD)</a:t>
            </a:r>
          </a:p>
          <a:p>
            <a:pPr lvl="1"/>
            <a:r>
              <a:rPr lang="en-US">
                <a:solidFill>
                  <a:srgbClr val="0000FF"/>
                </a:solidFill>
                <a:latin typeface="Tahoma" charset="0"/>
                <a:ea typeface="ＭＳ Ｐゴシック" charset="0"/>
              </a:rPr>
              <a:t>Retention time of a DRAM cell depends on its value and the values of cells nearby it</a:t>
            </a:r>
          </a:p>
          <a:p>
            <a:pPr lvl="1"/>
            <a:endParaRPr lang="en-US" sz="1800">
              <a:latin typeface="Tahoma" charset="0"/>
              <a:ea typeface="ＭＳ Ｐゴシック" charset="0"/>
            </a:endParaRPr>
          </a:p>
          <a:p>
            <a:pPr lvl="1"/>
            <a:r>
              <a:rPr lang="en-US">
                <a:latin typeface="Tahoma" charset="0"/>
                <a:ea typeface="ＭＳ Ｐゴシック" charset="0"/>
              </a:rPr>
              <a:t>When a row is activated, all bitlines are perturbed simultaneously</a:t>
            </a:r>
          </a:p>
        </p:txBody>
      </p:sp>
      <p:sp>
        <p:nvSpPr>
          <p:cNvPr id="223235"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FD2CC19-049F-354C-8180-33C2AEE3F683}"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85963" y="3071813"/>
            <a:ext cx="5532437" cy="3675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Oval 1"/>
          <p:cNvSpPr/>
          <p:nvPr/>
        </p:nvSpPr>
        <p:spPr>
          <a:xfrm>
            <a:off x="2540000" y="3444875"/>
            <a:ext cx="4564063" cy="214313"/>
          </a:xfrm>
          <a:prstGeom prst="ellipse">
            <a:avLst/>
          </a:prstGeom>
          <a:noFill/>
          <a:ln w="38100">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7" name="Oval 6"/>
          <p:cNvSpPr/>
          <p:nvPr/>
        </p:nvSpPr>
        <p:spPr>
          <a:xfrm>
            <a:off x="4137025" y="3168650"/>
            <a:ext cx="188913" cy="1735138"/>
          </a:xfrm>
          <a:prstGeom prst="ellipse">
            <a:avLst/>
          </a:prstGeom>
          <a:noFill/>
          <a:ln w="38100">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8" name="Oval 7"/>
          <p:cNvSpPr/>
          <p:nvPr/>
        </p:nvSpPr>
        <p:spPr>
          <a:xfrm>
            <a:off x="2894013" y="3170238"/>
            <a:ext cx="187325" cy="1735137"/>
          </a:xfrm>
          <a:prstGeom prst="ellipse">
            <a:avLst/>
          </a:prstGeom>
          <a:noFill/>
          <a:ln w="38100">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9" name="Oval 8"/>
          <p:cNvSpPr/>
          <p:nvPr/>
        </p:nvSpPr>
        <p:spPr>
          <a:xfrm>
            <a:off x="5737225" y="3171825"/>
            <a:ext cx="187325" cy="1735138"/>
          </a:xfrm>
          <a:prstGeom prst="ellipse">
            <a:avLst/>
          </a:prstGeom>
          <a:noFill/>
          <a:ln w="38100">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0" name="Rectangle 9"/>
          <p:cNvSpPr>
            <a:spLocks noChangeArrowheads="1"/>
          </p:cNvSpPr>
          <p:nvPr/>
        </p:nvSpPr>
        <p:spPr bwMode="auto">
          <a:xfrm>
            <a:off x="2530475" y="3352800"/>
            <a:ext cx="5051425" cy="1249363"/>
          </a:xfrm>
          <a:prstGeom prst="rect">
            <a:avLst/>
          </a:prstGeom>
          <a:noFill/>
          <a:ln w="38100">
            <a:solidFill>
              <a:srgbClr val="FF0000"/>
            </a:solidFill>
            <a:miter lim="800000"/>
            <a:headEnd/>
            <a:tailEnd/>
          </a:ln>
          <a:effectLst>
            <a:outerShdw blurRad="63500" dist="23000" dir="5400000" rotWithShape="0">
              <a:srgbClr val="000000">
                <a:alpha val="34998"/>
              </a:srgbClr>
            </a:outerShdw>
          </a:effectLst>
          <a:extLst>
            <a:ext uri="{909E8E84-426E-40dd-AFC4-6F175D3DCCD1}">
              <a14:hiddenFill xmlns:a14="http://schemas.microsoft.com/office/drawing/2010/main" xmlns="">
                <a:solidFill>
                  <a:srgbClr val="FFFFFF"/>
                </a:solidFill>
              </a14:hiddenFill>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ahoma"/>
              <a:ea typeface="ＭＳ Ｐゴシック" charset="0"/>
              <a:cs typeface="ＭＳ Ｐゴシック" charset="0"/>
            </a:endParaRPr>
          </a:p>
        </p:txBody>
      </p:sp>
    </p:spTree>
    <p:extLst>
      <p:ext uri="{BB962C8B-B14F-4D97-AF65-F5344CB8AC3E}">
        <p14:creationId xmlns:p14="http://schemas.microsoft.com/office/powerpoint/2010/main" val="265110809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10"/>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P spid="9" grpId="0" animBg="1"/>
      <p:bldP spid="10" grpId="0" animBg="1"/>
      <p:bldP spid="10" grpId="1"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5100" y="995363"/>
            <a:ext cx="8978900" cy="5153025"/>
          </a:xfrm>
        </p:spPr>
        <p:txBody>
          <a:bodyPr/>
          <a:lstStyle/>
          <a:p>
            <a:pPr>
              <a:defRPr/>
            </a:pPr>
            <a:r>
              <a:rPr lang="en-US" sz="2000" dirty="0">
                <a:latin typeface="Tahoma" charset="0"/>
                <a:ea typeface="ＭＳ Ｐゴシック" charset="0"/>
              </a:rPr>
              <a:t>Electrical noise on the </a:t>
            </a:r>
            <a:r>
              <a:rPr lang="en-US" sz="2000" dirty="0" err="1">
                <a:latin typeface="Tahoma" charset="0"/>
                <a:ea typeface="ＭＳ Ｐゴシック" charset="0"/>
              </a:rPr>
              <a:t>bitline</a:t>
            </a:r>
            <a:r>
              <a:rPr lang="en-US" sz="2000" dirty="0">
                <a:latin typeface="Tahoma" charset="0"/>
                <a:ea typeface="ＭＳ Ｐゴシック" charset="0"/>
              </a:rPr>
              <a:t> affects reliable sensing of a DRAM cell</a:t>
            </a:r>
          </a:p>
          <a:p>
            <a:pPr>
              <a:defRPr/>
            </a:pPr>
            <a:r>
              <a:rPr lang="en-US" sz="2000" dirty="0">
                <a:latin typeface="Tahoma" charset="0"/>
                <a:ea typeface="ＭＳ Ｐゴシック" charset="0"/>
              </a:rPr>
              <a:t>The magnitude of this noise is affected by values of nearby cells via</a:t>
            </a:r>
          </a:p>
          <a:p>
            <a:pPr lvl="1">
              <a:defRPr/>
            </a:pPr>
            <a:r>
              <a:rPr lang="en-US" sz="2000" dirty="0" err="1">
                <a:latin typeface="Tahoma" charset="0"/>
                <a:ea typeface="ＭＳ Ｐゴシック" charset="0"/>
              </a:rPr>
              <a:t>Bitline-bitline</a:t>
            </a:r>
            <a:r>
              <a:rPr lang="en-US" sz="2000" dirty="0">
                <a:latin typeface="Tahoma" charset="0"/>
                <a:ea typeface="ＭＳ Ｐゴシック" charset="0"/>
              </a:rPr>
              <a:t> coupling </a:t>
            </a:r>
            <a:r>
              <a:rPr lang="en-US" sz="2000" dirty="0">
                <a:latin typeface="Tahoma" charset="0"/>
                <a:ea typeface="ＭＳ Ｐゴシック" charset="0"/>
                <a:sym typeface="Wingdings" charset="0"/>
              </a:rPr>
              <a:t> electrical coupling between adjacent </a:t>
            </a:r>
            <a:r>
              <a:rPr lang="en-US" sz="2000" dirty="0" err="1">
                <a:latin typeface="Tahoma" charset="0"/>
                <a:ea typeface="ＭＳ Ｐゴシック" charset="0"/>
                <a:sym typeface="Wingdings" charset="0"/>
              </a:rPr>
              <a:t>bitlines</a:t>
            </a:r>
            <a:endParaRPr lang="en-US" sz="2000" dirty="0">
              <a:latin typeface="Tahoma" charset="0"/>
              <a:ea typeface="ＭＳ Ｐゴシック" charset="0"/>
            </a:endParaRPr>
          </a:p>
          <a:p>
            <a:pPr lvl="1">
              <a:defRPr/>
            </a:pPr>
            <a:r>
              <a:rPr lang="en-US" sz="2000" dirty="0" err="1">
                <a:latin typeface="Tahoma" charset="0"/>
                <a:ea typeface="ＭＳ Ｐゴシック" charset="0"/>
              </a:rPr>
              <a:t>Bitline-wordline</a:t>
            </a:r>
            <a:r>
              <a:rPr lang="en-US" sz="2000" dirty="0">
                <a:latin typeface="Tahoma" charset="0"/>
                <a:ea typeface="ＭＳ Ｐゴシック" charset="0"/>
              </a:rPr>
              <a:t> coupling </a:t>
            </a:r>
            <a:r>
              <a:rPr lang="en-US" sz="2000" dirty="0">
                <a:latin typeface="Tahoma" charset="0"/>
                <a:ea typeface="ＭＳ Ｐゴシック" charset="0"/>
                <a:sym typeface="Wingdings" charset="0"/>
              </a:rPr>
              <a:t> electrical coupling between each </a:t>
            </a:r>
            <a:r>
              <a:rPr lang="en-US" sz="2000" dirty="0" err="1">
                <a:latin typeface="Tahoma" charset="0"/>
                <a:ea typeface="ＭＳ Ｐゴシック" charset="0"/>
                <a:sym typeface="Wingdings" charset="0"/>
              </a:rPr>
              <a:t>bitline</a:t>
            </a:r>
            <a:r>
              <a:rPr lang="en-US" sz="2000" dirty="0">
                <a:latin typeface="Tahoma" charset="0"/>
                <a:ea typeface="ＭＳ Ｐゴシック" charset="0"/>
                <a:sym typeface="Wingdings" charset="0"/>
              </a:rPr>
              <a:t> and the activated </a:t>
            </a:r>
            <a:r>
              <a:rPr lang="en-US" sz="2000" dirty="0" err="1">
                <a:latin typeface="Tahoma" charset="0"/>
                <a:ea typeface="ＭＳ Ｐゴシック" charset="0"/>
                <a:sym typeface="Wingdings" charset="0"/>
              </a:rPr>
              <a:t>wordline</a:t>
            </a:r>
            <a:endParaRPr lang="en-US" sz="2000" dirty="0">
              <a:latin typeface="Tahoma" charset="0"/>
              <a:ea typeface="ＭＳ Ｐゴシック" charset="0"/>
              <a:sym typeface="Wingdings" charset="0"/>
            </a:endParaRPr>
          </a:p>
          <a:p>
            <a:pPr lvl="1">
              <a:defRPr/>
            </a:pPr>
            <a:endParaRPr lang="en-US" sz="2000" dirty="0">
              <a:latin typeface="Tahoma" charset="0"/>
              <a:ea typeface="ＭＳ Ｐゴシック" charset="0"/>
              <a:sym typeface="Wingdings" charset="0"/>
            </a:endParaRPr>
          </a:p>
          <a:p>
            <a:pPr lvl="1">
              <a:defRPr/>
            </a:pPr>
            <a:endParaRPr lang="en-US" sz="2000" dirty="0">
              <a:latin typeface="Tahoma" charset="0"/>
              <a:ea typeface="ＭＳ Ｐゴシック" charset="0"/>
              <a:sym typeface="Wingdings" charset="0"/>
            </a:endParaRPr>
          </a:p>
          <a:p>
            <a:pPr lvl="1">
              <a:defRPr/>
            </a:pPr>
            <a:endParaRPr lang="en-US" sz="2000" dirty="0">
              <a:latin typeface="Tahoma" charset="0"/>
              <a:ea typeface="ＭＳ Ｐゴシック" charset="0"/>
              <a:sym typeface="Wingdings" charset="0"/>
            </a:endParaRPr>
          </a:p>
          <a:p>
            <a:pPr lvl="1">
              <a:defRPr/>
            </a:pPr>
            <a:endParaRPr lang="en-US" sz="2000" dirty="0">
              <a:latin typeface="Tahoma" charset="0"/>
              <a:ea typeface="ＭＳ Ｐゴシック" charset="0"/>
              <a:sym typeface="Wingdings" charset="0"/>
            </a:endParaRPr>
          </a:p>
        </p:txBody>
      </p:sp>
      <p:sp>
        <p:nvSpPr>
          <p:cNvPr id="224258" name="Title 1"/>
          <p:cNvSpPr>
            <a:spLocks noGrp="1"/>
          </p:cNvSpPr>
          <p:nvPr>
            <p:ph type="title"/>
          </p:nvPr>
        </p:nvSpPr>
        <p:spPr>
          <a:xfrm>
            <a:off x="152400" y="152400"/>
            <a:ext cx="8991600" cy="884238"/>
          </a:xfrm>
        </p:spPr>
        <p:txBody>
          <a:bodyPr/>
          <a:lstStyle/>
          <a:p>
            <a:r>
              <a:rPr lang="en-US">
                <a:latin typeface="Garamond" charset="0"/>
                <a:ea typeface="ＭＳ Ｐゴシック" charset="0"/>
                <a:cs typeface="ＭＳ Ｐゴシック" charset="0"/>
              </a:rPr>
              <a:t>Data Pattern Dependence</a:t>
            </a:r>
          </a:p>
        </p:txBody>
      </p:sp>
      <p:sp>
        <p:nvSpPr>
          <p:cNvPr id="224259"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4F6AB2B-DEDA-4742-A655-AABB18ABF779}"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85963" y="3071813"/>
            <a:ext cx="5532437" cy="3675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Oval 1"/>
          <p:cNvSpPr/>
          <p:nvPr/>
        </p:nvSpPr>
        <p:spPr>
          <a:xfrm>
            <a:off x="4137025" y="3168650"/>
            <a:ext cx="188913" cy="1735138"/>
          </a:xfrm>
          <a:prstGeom prst="ellipse">
            <a:avLst/>
          </a:prstGeom>
          <a:noFill/>
          <a:ln w="38100">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8" name="Oval 7"/>
          <p:cNvSpPr/>
          <p:nvPr/>
        </p:nvSpPr>
        <p:spPr>
          <a:xfrm>
            <a:off x="5735638" y="3170238"/>
            <a:ext cx="187325" cy="1735137"/>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9" name="Oval 8"/>
          <p:cNvSpPr/>
          <p:nvPr/>
        </p:nvSpPr>
        <p:spPr>
          <a:xfrm>
            <a:off x="2895600" y="3171825"/>
            <a:ext cx="187325" cy="1735138"/>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0" name="Oval 9"/>
          <p:cNvSpPr/>
          <p:nvPr/>
        </p:nvSpPr>
        <p:spPr>
          <a:xfrm>
            <a:off x="2540000" y="3444875"/>
            <a:ext cx="4564063" cy="214313"/>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72634750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9"/>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2"/>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8"/>
                                        </p:tgtEl>
                                        <p:attrNameLst>
                                          <p:attrName>style.visibility</p:attrName>
                                        </p:attrNameLst>
                                      </p:cBhvr>
                                      <p:to>
                                        <p:strVal val="hidden"/>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2" nodeType="clickEffect">
                                  <p:stCondLst>
                                    <p:cond delay="0"/>
                                  </p:stCondLst>
                                  <p:childTnLst>
                                    <p:set>
                                      <p:cBhvr>
                                        <p:cTn id="32" dur="1" fill="hold">
                                          <p:stCondLst>
                                            <p:cond delay="0"/>
                                          </p:stCondLst>
                                        </p:cTn>
                                        <p:tgtEl>
                                          <p:spTgt spid="2"/>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2" grpId="2" animBg="1"/>
      <p:bldP spid="8" grpId="0" animBg="1"/>
      <p:bldP spid="8" grpId="1" animBg="1"/>
      <p:bldP spid="9" grpId="0" animBg="1"/>
      <p:bldP spid="9" grpId="1" animBg="1"/>
      <p:bldP spid="10"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5100" y="995363"/>
            <a:ext cx="8978900" cy="5153025"/>
          </a:xfrm>
        </p:spPr>
        <p:txBody>
          <a:bodyPr/>
          <a:lstStyle/>
          <a:p>
            <a:pPr>
              <a:defRPr/>
            </a:pPr>
            <a:r>
              <a:rPr lang="en-US" sz="2000" dirty="0">
                <a:latin typeface="Tahoma" charset="0"/>
                <a:ea typeface="ＭＳ Ｐゴシック" charset="0"/>
              </a:rPr>
              <a:t>Electrical noise on the </a:t>
            </a:r>
            <a:r>
              <a:rPr lang="en-US" sz="2000" dirty="0" err="1">
                <a:latin typeface="Tahoma" charset="0"/>
                <a:ea typeface="ＭＳ Ｐゴシック" charset="0"/>
              </a:rPr>
              <a:t>bitline</a:t>
            </a:r>
            <a:r>
              <a:rPr lang="en-US" sz="2000" dirty="0">
                <a:latin typeface="Tahoma" charset="0"/>
                <a:ea typeface="ＭＳ Ｐゴシック" charset="0"/>
              </a:rPr>
              <a:t> affects reliable sensing of a DRAM cell</a:t>
            </a:r>
          </a:p>
          <a:p>
            <a:pPr>
              <a:defRPr/>
            </a:pPr>
            <a:r>
              <a:rPr lang="en-US" sz="2000" dirty="0">
                <a:latin typeface="Tahoma" charset="0"/>
                <a:ea typeface="ＭＳ Ｐゴシック" charset="0"/>
              </a:rPr>
              <a:t>The magnitude of this noise is affected by values of nearby cells via</a:t>
            </a:r>
          </a:p>
          <a:p>
            <a:pPr lvl="1">
              <a:defRPr/>
            </a:pPr>
            <a:r>
              <a:rPr lang="en-US" sz="2000" dirty="0" err="1">
                <a:latin typeface="Tahoma" charset="0"/>
                <a:ea typeface="ＭＳ Ｐゴシック" charset="0"/>
              </a:rPr>
              <a:t>Bitline-bitline</a:t>
            </a:r>
            <a:r>
              <a:rPr lang="en-US" sz="2000" dirty="0">
                <a:latin typeface="Tahoma" charset="0"/>
                <a:ea typeface="ＭＳ Ｐゴシック" charset="0"/>
              </a:rPr>
              <a:t> coupling </a:t>
            </a:r>
            <a:r>
              <a:rPr lang="en-US" sz="2000" dirty="0">
                <a:latin typeface="Tahoma" charset="0"/>
                <a:ea typeface="ＭＳ Ｐゴシック" charset="0"/>
                <a:sym typeface="Wingdings" charset="0"/>
              </a:rPr>
              <a:t> electrical coupling between adjacent </a:t>
            </a:r>
            <a:r>
              <a:rPr lang="en-US" sz="2000" dirty="0" err="1">
                <a:latin typeface="Tahoma" charset="0"/>
                <a:ea typeface="ＭＳ Ｐゴシック" charset="0"/>
                <a:sym typeface="Wingdings" charset="0"/>
              </a:rPr>
              <a:t>bitlines</a:t>
            </a:r>
            <a:endParaRPr lang="en-US" sz="2000" dirty="0">
              <a:latin typeface="Tahoma" charset="0"/>
              <a:ea typeface="ＭＳ Ｐゴシック" charset="0"/>
            </a:endParaRPr>
          </a:p>
          <a:p>
            <a:pPr lvl="1">
              <a:defRPr/>
            </a:pPr>
            <a:r>
              <a:rPr lang="en-US" sz="2000" dirty="0" err="1">
                <a:latin typeface="Tahoma" charset="0"/>
                <a:ea typeface="ＭＳ Ｐゴシック" charset="0"/>
              </a:rPr>
              <a:t>Bitline-wordline</a:t>
            </a:r>
            <a:r>
              <a:rPr lang="en-US" sz="2000" dirty="0">
                <a:latin typeface="Tahoma" charset="0"/>
                <a:ea typeface="ＭＳ Ｐゴシック" charset="0"/>
              </a:rPr>
              <a:t> coupling </a:t>
            </a:r>
            <a:r>
              <a:rPr lang="en-US" sz="2000" dirty="0">
                <a:latin typeface="Tahoma" charset="0"/>
                <a:ea typeface="ＭＳ Ｐゴシック" charset="0"/>
                <a:sym typeface="Wingdings" charset="0"/>
              </a:rPr>
              <a:t> electrical coupling between each </a:t>
            </a:r>
            <a:r>
              <a:rPr lang="en-US" sz="2000" dirty="0" err="1">
                <a:latin typeface="Tahoma" charset="0"/>
                <a:ea typeface="ＭＳ Ｐゴシック" charset="0"/>
                <a:sym typeface="Wingdings" charset="0"/>
              </a:rPr>
              <a:t>bitline</a:t>
            </a:r>
            <a:r>
              <a:rPr lang="en-US" sz="2000" dirty="0">
                <a:latin typeface="Tahoma" charset="0"/>
                <a:ea typeface="ＭＳ Ｐゴシック" charset="0"/>
                <a:sym typeface="Wingdings" charset="0"/>
              </a:rPr>
              <a:t> and the activated </a:t>
            </a:r>
            <a:r>
              <a:rPr lang="en-US" sz="2000" dirty="0" err="1">
                <a:latin typeface="Tahoma" charset="0"/>
                <a:ea typeface="ＭＳ Ｐゴシック" charset="0"/>
                <a:sym typeface="Wingdings" charset="0"/>
              </a:rPr>
              <a:t>wordline</a:t>
            </a:r>
            <a:endParaRPr lang="en-US" sz="2000" dirty="0">
              <a:latin typeface="Tahoma" charset="0"/>
              <a:ea typeface="ＭＳ Ｐゴシック" charset="0"/>
              <a:sym typeface="Wingdings" charset="0"/>
            </a:endParaRPr>
          </a:p>
          <a:p>
            <a:pPr lvl="1">
              <a:defRPr/>
            </a:pPr>
            <a:endParaRPr lang="en-US" sz="2000" dirty="0">
              <a:latin typeface="Tahoma" charset="0"/>
              <a:ea typeface="ＭＳ Ｐゴシック" charset="0"/>
              <a:sym typeface="Wingdings" charset="0"/>
            </a:endParaRPr>
          </a:p>
          <a:p>
            <a:pPr lvl="1">
              <a:defRPr/>
            </a:pPr>
            <a:endParaRPr lang="en-US" sz="2000" dirty="0">
              <a:latin typeface="Tahoma" charset="0"/>
              <a:ea typeface="ＭＳ Ｐゴシック" charset="0"/>
              <a:sym typeface="Wingdings" charset="0"/>
            </a:endParaRPr>
          </a:p>
          <a:p>
            <a:pPr lvl="1">
              <a:defRPr/>
            </a:pPr>
            <a:endParaRPr lang="en-US" sz="2000" dirty="0">
              <a:latin typeface="Tahoma" charset="0"/>
              <a:ea typeface="ＭＳ Ｐゴシック" charset="0"/>
              <a:sym typeface="Wingdings" charset="0"/>
            </a:endParaRPr>
          </a:p>
          <a:p>
            <a:pPr lvl="1">
              <a:defRPr/>
            </a:pPr>
            <a:endParaRPr lang="en-US" sz="2000" dirty="0">
              <a:latin typeface="Tahoma" charset="0"/>
              <a:ea typeface="ＭＳ Ｐゴシック" charset="0"/>
              <a:sym typeface="Wingdings" charset="0"/>
            </a:endParaRPr>
          </a:p>
          <a:p>
            <a:pPr>
              <a:defRPr/>
            </a:pPr>
            <a:r>
              <a:rPr lang="en-US" dirty="0">
                <a:solidFill>
                  <a:srgbClr val="FF0000"/>
                </a:solidFill>
                <a:latin typeface="Tahoma" charset="0"/>
                <a:ea typeface="ＭＳ Ｐゴシック" charset="0"/>
              </a:rPr>
              <a:t>Retention time of a cell depends on data patterns stored in nearby cells </a:t>
            </a:r>
          </a:p>
          <a:p>
            <a:pPr marL="0" indent="0">
              <a:buFont typeface="Wingdings" charset="0"/>
              <a:buNone/>
              <a:defRPr/>
            </a:pPr>
            <a:r>
              <a:rPr lang="en-US" sz="2100" dirty="0">
                <a:solidFill>
                  <a:srgbClr val="FF0000"/>
                </a:solidFill>
                <a:latin typeface="Tahoma" charset="0"/>
                <a:ea typeface="ＭＳ Ｐゴシック" charset="0"/>
                <a:sym typeface="Wingdings" charset="0"/>
              </a:rPr>
              <a:t>     need to find the worst data pattern to find worst-case retention time</a:t>
            </a:r>
          </a:p>
          <a:p>
            <a:pPr marL="0" indent="0">
              <a:buFont typeface="Wingdings" charset="0"/>
              <a:buNone/>
              <a:defRPr/>
            </a:pPr>
            <a:r>
              <a:rPr lang="en-US" sz="2100" dirty="0">
                <a:solidFill>
                  <a:srgbClr val="FF0000"/>
                </a:solidFill>
                <a:latin typeface="Tahoma" charset="0"/>
                <a:ea typeface="ＭＳ Ｐゴシック" charset="0"/>
                <a:sym typeface="Wingdings" charset="0"/>
              </a:rPr>
              <a:t>    </a:t>
            </a:r>
            <a:r>
              <a:rPr lang="en-US" sz="2100" dirty="0">
                <a:solidFill>
                  <a:srgbClr val="FF0000"/>
                </a:solidFill>
                <a:latin typeface="Tahoma" charset="0"/>
                <a:ea typeface="ＭＳ Ｐゴシック" charset="0"/>
                <a:sym typeface="Wingdings"/>
              </a:rPr>
              <a:t> this pattern is location dependent</a:t>
            </a:r>
            <a:endParaRPr lang="en-US" sz="2100" dirty="0">
              <a:solidFill>
                <a:srgbClr val="FF0000"/>
              </a:solidFill>
              <a:latin typeface="Tahoma" charset="0"/>
              <a:ea typeface="ＭＳ Ｐゴシック" charset="0"/>
            </a:endParaRPr>
          </a:p>
          <a:p>
            <a:pPr>
              <a:defRPr/>
            </a:pPr>
            <a:endParaRPr lang="en-US" dirty="0">
              <a:latin typeface="Tahoma" charset="0"/>
              <a:ea typeface="ＭＳ Ｐゴシック" charset="0"/>
            </a:endParaRPr>
          </a:p>
        </p:txBody>
      </p:sp>
      <p:sp>
        <p:nvSpPr>
          <p:cNvPr id="224258" name="Title 1"/>
          <p:cNvSpPr>
            <a:spLocks noGrp="1"/>
          </p:cNvSpPr>
          <p:nvPr>
            <p:ph type="title"/>
          </p:nvPr>
        </p:nvSpPr>
        <p:spPr>
          <a:xfrm>
            <a:off x="152400" y="152400"/>
            <a:ext cx="8991600" cy="884238"/>
          </a:xfrm>
        </p:spPr>
        <p:txBody>
          <a:bodyPr/>
          <a:lstStyle/>
          <a:p>
            <a:r>
              <a:rPr lang="en-US">
                <a:latin typeface="Garamond" charset="0"/>
                <a:ea typeface="ＭＳ Ｐゴシック" charset="0"/>
                <a:cs typeface="ＭＳ Ｐゴシック" charset="0"/>
              </a:rPr>
              <a:t>Data Pattern Dependence</a:t>
            </a:r>
          </a:p>
        </p:txBody>
      </p:sp>
      <p:sp>
        <p:nvSpPr>
          <p:cNvPr id="224259"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4F6AB2B-DEDA-4742-A655-AABB18ABF779}"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3418129144"/>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Title 1"/>
          <p:cNvSpPr>
            <a:spLocks noGrp="1"/>
          </p:cNvSpPr>
          <p:nvPr>
            <p:ph type="title"/>
          </p:nvPr>
        </p:nvSpPr>
        <p:spPr>
          <a:xfrm>
            <a:off x="152400" y="152400"/>
            <a:ext cx="8991600" cy="884238"/>
          </a:xfrm>
        </p:spPr>
        <p:txBody>
          <a:bodyPr/>
          <a:lstStyle/>
          <a:p>
            <a:r>
              <a:rPr lang="en-US">
                <a:latin typeface="Garamond" charset="0"/>
                <a:ea typeface="ＭＳ Ｐゴシック" charset="0"/>
                <a:cs typeface="ＭＳ Ｐゴシック" charset="0"/>
              </a:rPr>
              <a:t>Two Challenges to Retention Time Profiling</a:t>
            </a:r>
          </a:p>
        </p:txBody>
      </p:sp>
      <p:sp>
        <p:nvSpPr>
          <p:cNvPr id="3" name="Content Placeholder 2"/>
          <p:cNvSpPr>
            <a:spLocks noGrp="1"/>
          </p:cNvSpPr>
          <p:nvPr>
            <p:ph idx="1"/>
          </p:nvPr>
        </p:nvSpPr>
        <p:spPr>
          <a:xfrm>
            <a:off x="165100" y="1095375"/>
            <a:ext cx="8978900" cy="5153025"/>
          </a:xfrm>
        </p:spPr>
        <p:txBody>
          <a:bodyPr/>
          <a:lstStyle/>
          <a:p>
            <a:pPr>
              <a:defRPr/>
            </a:pPr>
            <a:r>
              <a:rPr lang="en-US" dirty="0">
                <a:solidFill>
                  <a:srgbClr val="FF0000"/>
                </a:solidFill>
                <a:latin typeface="Tahoma" charset="0"/>
                <a:ea typeface="ＭＳ Ｐゴシック" charset="0"/>
                <a:cs typeface="ＭＳ Ｐゴシック" charset="0"/>
              </a:rPr>
              <a:t>Challenge 2: Variable Retention Time (VRT)</a:t>
            </a:r>
          </a:p>
          <a:p>
            <a:pPr lvl="1">
              <a:defRPr/>
            </a:pPr>
            <a:r>
              <a:rPr lang="en-US" dirty="0">
                <a:solidFill>
                  <a:srgbClr val="0000FF"/>
                </a:solidFill>
                <a:latin typeface="Tahoma" charset="0"/>
                <a:ea typeface="ＭＳ Ｐゴシック" charset="0"/>
              </a:rPr>
              <a:t>Retention time of a DRAM cell changes randomly over time       </a:t>
            </a:r>
          </a:p>
          <a:p>
            <a:pPr lvl="2">
              <a:defRPr/>
            </a:pPr>
            <a:r>
              <a:rPr lang="en-US" dirty="0">
                <a:solidFill>
                  <a:srgbClr val="0000FF"/>
                </a:solidFill>
                <a:latin typeface="Tahoma" charset="0"/>
                <a:ea typeface="ＭＳ Ｐゴシック" charset="0"/>
              </a:rPr>
              <a:t>a cell alternates between multiple retention time states</a:t>
            </a:r>
          </a:p>
          <a:p>
            <a:pPr lvl="1">
              <a:defRPr/>
            </a:pPr>
            <a:endParaRPr lang="en-US" dirty="0">
              <a:latin typeface="Tahoma" charset="0"/>
              <a:ea typeface="ＭＳ Ｐゴシック" charset="0"/>
            </a:endParaRPr>
          </a:p>
          <a:p>
            <a:pPr lvl="1">
              <a:defRPr/>
            </a:pPr>
            <a:r>
              <a:rPr lang="en-US" dirty="0">
                <a:latin typeface="Tahoma" charset="0"/>
                <a:ea typeface="ＭＳ Ｐゴシック" charset="0"/>
              </a:rPr>
              <a:t>Leakage current of a cell changes sporadically due to a charge trap in the gate oxide of the DRAM cell access transistor</a:t>
            </a:r>
          </a:p>
          <a:p>
            <a:pPr lvl="1">
              <a:defRPr/>
            </a:pPr>
            <a:r>
              <a:rPr lang="en-US" dirty="0">
                <a:latin typeface="Tahoma" charset="0"/>
                <a:ea typeface="ＭＳ Ｐゴシック" charset="0"/>
              </a:rPr>
              <a:t>When the trap becomes occupied, charge leaks more readily from the transistor’s drain, leading to a short retention time</a:t>
            </a:r>
          </a:p>
          <a:p>
            <a:pPr lvl="2">
              <a:defRPr/>
            </a:pPr>
            <a:r>
              <a:rPr lang="en-US" dirty="0">
                <a:latin typeface="Tahoma" charset="0"/>
                <a:ea typeface="ＭＳ Ｐゴシック" charset="0"/>
              </a:rPr>
              <a:t>Called </a:t>
            </a:r>
            <a:r>
              <a:rPr lang="en-US" i="1" dirty="0">
                <a:latin typeface="Tahoma" charset="0"/>
                <a:ea typeface="ＭＳ Ｐゴシック" charset="0"/>
              </a:rPr>
              <a:t>Trap-Assisted Gate-Induced Drain Leakage</a:t>
            </a:r>
          </a:p>
          <a:p>
            <a:pPr lvl="1">
              <a:defRPr/>
            </a:pPr>
            <a:r>
              <a:rPr lang="en-US" dirty="0">
                <a:latin typeface="Tahoma" charset="0"/>
                <a:ea typeface="ＭＳ Ｐゴシック" charset="0"/>
              </a:rPr>
              <a:t>This process appears to be a random process </a:t>
            </a:r>
            <a:r>
              <a:rPr lang="en-US" sz="1800" b="1" dirty="0">
                <a:solidFill>
                  <a:srgbClr val="2C6123"/>
                </a:solidFill>
                <a:latin typeface="Tahoma" charset="0"/>
                <a:ea typeface="ＭＳ Ｐゴシック" charset="0"/>
              </a:rPr>
              <a:t>[Kim+ IEEE TED’11]</a:t>
            </a:r>
          </a:p>
          <a:p>
            <a:pPr lvl="2">
              <a:defRPr/>
            </a:pPr>
            <a:endParaRPr lang="en-US" dirty="0">
              <a:latin typeface="Tahoma" charset="0"/>
              <a:ea typeface="ＭＳ Ｐゴシック" charset="0"/>
            </a:endParaRPr>
          </a:p>
          <a:p>
            <a:pPr lvl="1">
              <a:defRPr/>
            </a:pPr>
            <a:r>
              <a:rPr lang="en-US" dirty="0">
                <a:solidFill>
                  <a:srgbClr val="FF0000"/>
                </a:solidFill>
                <a:latin typeface="Tahoma" charset="0"/>
                <a:ea typeface="ＭＳ Ｐゴシック" charset="0"/>
              </a:rPr>
              <a:t>Worst-case retention time depends on a random process </a:t>
            </a:r>
          </a:p>
          <a:p>
            <a:pPr marL="671512" lvl="2" indent="0">
              <a:buFont typeface="Wingdings" charset="0"/>
              <a:buNone/>
              <a:defRPr/>
            </a:pPr>
            <a:r>
              <a:rPr lang="en-US" dirty="0">
                <a:solidFill>
                  <a:srgbClr val="FF0000"/>
                </a:solidFill>
                <a:latin typeface="Tahoma" charset="0"/>
                <a:ea typeface="ＭＳ Ｐゴシック" charset="0"/>
                <a:sym typeface="Wingdings" charset="0"/>
              </a:rPr>
              <a:t> need to find the worst case despite this</a:t>
            </a:r>
            <a:endParaRPr lang="en-US" dirty="0">
              <a:solidFill>
                <a:srgbClr val="FF0000"/>
              </a:solidFill>
              <a:latin typeface="Tahoma" charset="0"/>
              <a:ea typeface="ＭＳ Ｐゴシック" charset="0"/>
            </a:endParaRPr>
          </a:p>
        </p:txBody>
      </p:sp>
      <p:sp>
        <p:nvSpPr>
          <p:cNvPr id="225283"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274AD25-8CC2-CA49-83CB-00EA7636A2EA}"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grpSp>
        <p:nvGrpSpPr>
          <p:cNvPr id="5" name="Group 4"/>
          <p:cNvGrpSpPr>
            <a:grpSpLocks/>
          </p:cNvGrpSpPr>
          <p:nvPr/>
        </p:nvGrpSpPr>
        <p:grpSpPr bwMode="auto">
          <a:xfrm>
            <a:off x="6669088" y="4141788"/>
            <a:ext cx="2474912" cy="2544762"/>
            <a:chOff x="6554938" y="2996952"/>
            <a:chExt cx="1696887" cy="2133600"/>
          </a:xfrm>
        </p:grpSpPr>
        <p:grpSp>
          <p:nvGrpSpPr>
            <p:cNvPr id="225285" name="Group 5"/>
            <p:cNvGrpSpPr>
              <a:grpSpLocks/>
            </p:cNvGrpSpPr>
            <p:nvPr/>
          </p:nvGrpSpPr>
          <p:grpSpPr bwMode="auto">
            <a:xfrm>
              <a:off x="6554938" y="2996952"/>
              <a:ext cx="1696887" cy="2133600"/>
              <a:chOff x="741513" y="3276600"/>
              <a:chExt cx="1696887" cy="2133600"/>
            </a:xfrm>
          </p:grpSpPr>
          <p:sp>
            <p:nvSpPr>
              <p:cNvPr id="225291" name="Freeform 4"/>
              <p:cNvSpPr>
                <a:spLocks/>
              </p:cNvSpPr>
              <p:nvPr/>
            </p:nvSpPr>
            <p:spPr bwMode="auto">
              <a:xfrm>
                <a:off x="1152525" y="4419600"/>
                <a:ext cx="838200" cy="228600"/>
              </a:xfrm>
              <a:custGeom>
                <a:avLst/>
                <a:gdLst>
                  <a:gd name="T0" fmla="*/ 0 w 624"/>
                  <a:gd name="T1" fmla="*/ 2147483647 h 144"/>
                  <a:gd name="T2" fmla="*/ 2147483647 w 624"/>
                  <a:gd name="T3" fmla="*/ 2147483647 h 144"/>
                  <a:gd name="T4" fmla="*/ 2147483647 w 624"/>
                  <a:gd name="T5" fmla="*/ 0 h 144"/>
                  <a:gd name="T6" fmla="*/ 2147483647 w 624"/>
                  <a:gd name="T7" fmla="*/ 0 h 144"/>
                  <a:gd name="T8" fmla="*/ 2147483647 w 624"/>
                  <a:gd name="T9" fmla="*/ 2147483647 h 144"/>
                  <a:gd name="T10" fmla="*/ 2147483647 w 624"/>
                  <a:gd name="T11" fmla="*/ 2147483647 h 144"/>
                  <a:gd name="T12" fmla="*/ 0 60000 65536"/>
                  <a:gd name="T13" fmla="*/ 0 60000 65536"/>
                  <a:gd name="T14" fmla="*/ 0 60000 65536"/>
                  <a:gd name="T15" fmla="*/ 0 60000 65536"/>
                  <a:gd name="T16" fmla="*/ 0 60000 65536"/>
                  <a:gd name="T17" fmla="*/ 0 60000 65536"/>
                  <a:gd name="T18" fmla="*/ 0 w 624"/>
                  <a:gd name="T19" fmla="*/ 0 h 144"/>
                  <a:gd name="T20" fmla="*/ 624 w 624"/>
                  <a:gd name="T21" fmla="*/ 144 h 144"/>
                </a:gdLst>
                <a:ahLst/>
                <a:cxnLst>
                  <a:cxn ang="T12">
                    <a:pos x="T0" y="T1"/>
                  </a:cxn>
                  <a:cxn ang="T13">
                    <a:pos x="T2" y="T3"/>
                  </a:cxn>
                  <a:cxn ang="T14">
                    <a:pos x="T4" y="T5"/>
                  </a:cxn>
                  <a:cxn ang="T15">
                    <a:pos x="T6" y="T7"/>
                  </a:cxn>
                  <a:cxn ang="T16">
                    <a:pos x="T8" y="T9"/>
                  </a:cxn>
                  <a:cxn ang="T17">
                    <a:pos x="T10" y="T11"/>
                  </a:cxn>
                </a:cxnLst>
                <a:rect l="T18" t="T19" r="T20" b="T21"/>
                <a:pathLst>
                  <a:path w="624" h="144">
                    <a:moveTo>
                      <a:pt x="0" y="144"/>
                    </a:moveTo>
                    <a:lnTo>
                      <a:pt x="144" y="144"/>
                    </a:lnTo>
                    <a:lnTo>
                      <a:pt x="144" y="0"/>
                    </a:lnTo>
                    <a:lnTo>
                      <a:pt x="432" y="0"/>
                    </a:lnTo>
                    <a:lnTo>
                      <a:pt x="432" y="144"/>
                    </a:lnTo>
                    <a:lnTo>
                      <a:pt x="624" y="144"/>
                    </a:lnTo>
                  </a:path>
                </a:pathLst>
              </a:custGeom>
              <a:noFill/>
              <a:ln w="1905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25292" name="Line 5"/>
              <p:cNvSpPr>
                <a:spLocks noChangeShapeType="1"/>
              </p:cNvSpPr>
              <p:nvPr/>
            </p:nvSpPr>
            <p:spPr bwMode="auto">
              <a:xfrm>
                <a:off x="1381125" y="4343400"/>
                <a:ext cx="304800" cy="0"/>
              </a:xfrm>
              <a:prstGeom prst="line">
                <a:avLst/>
              </a:prstGeom>
              <a:noFill/>
              <a:ln w="1905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25293" name="Oval 6"/>
              <p:cNvSpPr>
                <a:spLocks noChangeArrowheads="1"/>
              </p:cNvSpPr>
              <p:nvPr/>
            </p:nvSpPr>
            <p:spPr bwMode="auto">
              <a:xfrm flipH="1">
                <a:off x="1457325" y="4191000"/>
                <a:ext cx="152400" cy="152400"/>
              </a:xfrm>
              <a:prstGeom prst="ellipse">
                <a:avLst/>
              </a:prstGeom>
              <a:noFill/>
              <a:ln w="1905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25294" name="Line 7"/>
              <p:cNvSpPr>
                <a:spLocks noChangeShapeType="1"/>
              </p:cNvSpPr>
              <p:nvPr/>
            </p:nvSpPr>
            <p:spPr bwMode="auto">
              <a:xfrm>
                <a:off x="1152525" y="3276600"/>
                <a:ext cx="0" cy="2133600"/>
              </a:xfrm>
              <a:prstGeom prst="line">
                <a:avLst/>
              </a:prstGeom>
              <a:noFill/>
              <a:ln w="1905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25295" name="Line 8"/>
              <p:cNvSpPr>
                <a:spLocks noChangeShapeType="1"/>
              </p:cNvSpPr>
              <p:nvPr/>
            </p:nvSpPr>
            <p:spPr bwMode="auto">
              <a:xfrm>
                <a:off x="741513" y="3799594"/>
                <a:ext cx="1696887" cy="10406"/>
              </a:xfrm>
              <a:prstGeom prst="line">
                <a:avLst/>
              </a:prstGeom>
              <a:noFill/>
              <a:ln w="1905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25296" name="Line 9"/>
              <p:cNvSpPr>
                <a:spLocks noChangeShapeType="1"/>
              </p:cNvSpPr>
              <p:nvPr/>
            </p:nvSpPr>
            <p:spPr bwMode="auto">
              <a:xfrm>
                <a:off x="1533525" y="3810000"/>
                <a:ext cx="0" cy="381000"/>
              </a:xfrm>
              <a:prstGeom prst="line">
                <a:avLst/>
              </a:prstGeom>
              <a:noFill/>
              <a:ln w="1905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grpSp>
        <p:sp>
          <p:nvSpPr>
            <p:cNvPr id="225286" name="Line 30"/>
            <p:cNvSpPr>
              <a:spLocks noChangeShapeType="1"/>
            </p:cNvSpPr>
            <p:nvPr/>
          </p:nvSpPr>
          <p:spPr bwMode="auto">
            <a:xfrm>
              <a:off x="7794625" y="4368552"/>
              <a:ext cx="1588" cy="152400"/>
            </a:xfrm>
            <a:prstGeom prst="line">
              <a:avLst/>
            </a:prstGeom>
            <a:noFill/>
            <a:ln w="1905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25287" name="Line 31"/>
            <p:cNvSpPr>
              <a:spLocks noChangeShapeType="1"/>
            </p:cNvSpPr>
            <p:nvPr/>
          </p:nvSpPr>
          <p:spPr bwMode="auto">
            <a:xfrm>
              <a:off x="7642225" y="4520952"/>
              <a:ext cx="304800" cy="0"/>
            </a:xfrm>
            <a:prstGeom prst="line">
              <a:avLst/>
            </a:prstGeom>
            <a:noFill/>
            <a:ln w="1905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25288" name="Line 32"/>
            <p:cNvSpPr>
              <a:spLocks noChangeShapeType="1"/>
            </p:cNvSpPr>
            <p:nvPr/>
          </p:nvSpPr>
          <p:spPr bwMode="auto">
            <a:xfrm>
              <a:off x="7642225" y="4597152"/>
              <a:ext cx="304800" cy="0"/>
            </a:xfrm>
            <a:prstGeom prst="line">
              <a:avLst/>
            </a:prstGeom>
            <a:noFill/>
            <a:ln w="1905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25289" name="Line 35"/>
            <p:cNvSpPr>
              <a:spLocks noChangeShapeType="1"/>
            </p:cNvSpPr>
            <p:nvPr/>
          </p:nvSpPr>
          <p:spPr bwMode="auto">
            <a:xfrm>
              <a:off x="7794625" y="4597152"/>
              <a:ext cx="0" cy="228600"/>
            </a:xfrm>
            <a:prstGeom prst="line">
              <a:avLst/>
            </a:prstGeom>
            <a:noFill/>
            <a:ln w="1905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25290" name="AutoShape 36"/>
            <p:cNvSpPr>
              <a:spLocks noChangeArrowheads="1"/>
            </p:cNvSpPr>
            <p:nvPr/>
          </p:nvSpPr>
          <p:spPr bwMode="auto">
            <a:xfrm flipV="1">
              <a:off x="7642225" y="4825752"/>
              <a:ext cx="304800" cy="228600"/>
            </a:xfrm>
            <a:prstGeom prst="triangle">
              <a:avLst>
                <a:gd name="adj" fmla="val 50000"/>
              </a:avLst>
            </a:prstGeom>
            <a:noFill/>
            <a:ln w="1905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grpSp>
    </p:spTree>
    <p:extLst>
      <p:ext uri="{BB962C8B-B14F-4D97-AF65-F5344CB8AC3E}">
        <p14:creationId xmlns:p14="http://schemas.microsoft.com/office/powerpoint/2010/main" val="310235870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par>
                                <p:cTn id="29" presetID="1" presetClass="exit" presetSubtype="0" fill="hold" nodeType="withEffect">
                                  <p:stCondLst>
                                    <p:cond delay="0"/>
                                  </p:stCondLst>
                                  <p:childTnLst>
                                    <p:set>
                                      <p:cBhvr>
                                        <p:cTn id="30" dur="1" fill="hold">
                                          <p:stCondLst>
                                            <p:cond delay="0"/>
                                          </p:stCondLst>
                                        </p:cTn>
                                        <p:tgtEl>
                                          <p:spTgt spid="5"/>
                                        </p:tgtEl>
                                        <p:attrNameLst>
                                          <p:attrName>style.visibility</p:attrName>
                                        </p:attrNameLst>
                                      </p:cBhvr>
                                      <p:to>
                                        <p:strVal val="hidden"/>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Title 1"/>
          <p:cNvSpPr>
            <a:spLocks noGrp="1"/>
          </p:cNvSpPr>
          <p:nvPr>
            <p:ph type="title"/>
          </p:nvPr>
        </p:nvSpPr>
        <p:spPr>
          <a:xfrm>
            <a:off x="0" y="152400"/>
            <a:ext cx="9144000" cy="884238"/>
          </a:xfrm>
        </p:spPr>
        <p:txBody>
          <a:bodyPr/>
          <a:lstStyle/>
          <a:p>
            <a:r>
              <a:rPr lang="en-US" dirty="0">
                <a:latin typeface="Garamond" charset="0"/>
                <a:ea typeface="ＭＳ Ｐゴシック" charset="0"/>
                <a:cs typeface="ＭＳ Ｐゴシック" charset="0"/>
              </a:rPr>
              <a:t>Modern DRAM Retention Time Distribution</a:t>
            </a:r>
          </a:p>
        </p:txBody>
      </p:sp>
      <p:sp>
        <p:nvSpPr>
          <p:cNvPr id="241666" name="Slide Number Placeholder 3"/>
          <p:cNvSpPr>
            <a:spLocks noGrp="1"/>
          </p:cNvSpPr>
          <p:nvPr>
            <p:ph type="sldNum" sz="quarter" idx="11"/>
          </p:nvPr>
        </p:nvSpPr>
        <p:spPr>
          <a:xfrm>
            <a:off x="6946900" y="6424613"/>
            <a:ext cx="2133600" cy="457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401818D-C5CA-8E43-8FDB-60478C7F7E7C}"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241667" name="Picture 4" descr="retention-distribution.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41463" y="949325"/>
            <a:ext cx="6929437" cy="5095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Box 8"/>
          <p:cNvSpPr txBox="1"/>
          <p:nvPr/>
        </p:nvSpPr>
        <p:spPr>
          <a:xfrm>
            <a:off x="107504" y="6029205"/>
            <a:ext cx="8594725" cy="830263"/>
          </a:xfrm>
          <a:prstGeom prst="rect">
            <a:avLst/>
          </a:prstGeom>
          <a:solidFill>
            <a:sysClr val="window" lastClr="FFFFFF"/>
          </a:solidFill>
          <a:ln w="25400" cap="flat" cmpd="sng" algn="ctr">
            <a:solidFill>
              <a:srgbClr val="0000FF"/>
            </a:solidFill>
            <a:prstDash val="solid"/>
          </a:ln>
          <a:effectLst/>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00FF"/>
                </a:solidFill>
                <a:effectLst/>
                <a:uLnTx/>
                <a:uFillTx/>
                <a:latin typeface="Calibri"/>
                <a:ea typeface="ＭＳ Ｐゴシック" charset="0"/>
                <a:cs typeface="ＭＳ Ｐゴシック" charset="0"/>
              </a:rPr>
              <a:t>Newer device families have more weak cells than older ones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00FF"/>
                </a:solidFill>
                <a:effectLst/>
                <a:uLnTx/>
                <a:uFillTx/>
                <a:latin typeface="Calibri"/>
                <a:ea typeface="ＭＳ Ｐゴシック" charset="0"/>
                <a:cs typeface="ＭＳ Ｐゴシック" charset="0"/>
              </a:rPr>
              <a:t>Likely a result of technology scaling</a:t>
            </a:r>
          </a:p>
        </p:txBody>
      </p:sp>
      <p:sp>
        <p:nvSpPr>
          <p:cNvPr id="10" name="Oval 9"/>
          <p:cNvSpPr/>
          <p:nvPr/>
        </p:nvSpPr>
        <p:spPr>
          <a:xfrm>
            <a:off x="7423150" y="4365625"/>
            <a:ext cx="904875" cy="431800"/>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1" name="Oval 10"/>
          <p:cNvSpPr/>
          <p:nvPr/>
        </p:nvSpPr>
        <p:spPr>
          <a:xfrm>
            <a:off x="7431088" y="2409825"/>
            <a:ext cx="904875" cy="431800"/>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2" name="TextBox 38"/>
          <p:cNvSpPr txBox="1">
            <a:spLocks noChangeArrowheads="1"/>
          </p:cNvSpPr>
          <p:nvPr/>
        </p:nvSpPr>
        <p:spPr bwMode="auto">
          <a:xfrm>
            <a:off x="8329613" y="4356100"/>
            <a:ext cx="890587"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FF0000"/>
                </a:solidFill>
                <a:effectLst/>
                <a:uLnTx/>
                <a:uFillTx/>
                <a:latin typeface="Arial" charset="0"/>
                <a:ea typeface="ＭＳ Ｐゴシック" charset="0"/>
              </a:rPr>
              <a:t>OLDER</a:t>
            </a:r>
          </a:p>
        </p:txBody>
      </p:sp>
      <p:sp>
        <p:nvSpPr>
          <p:cNvPr id="13" name="TextBox 38"/>
          <p:cNvSpPr txBox="1">
            <a:spLocks noChangeArrowheads="1"/>
          </p:cNvSpPr>
          <p:nvPr/>
        </p:nvSpPr>
        <p:spPr bwMode="auto">
          <a:xfrm>
            <a:off x="8289925" y="2439988"/>
            <a:ext cx="947738"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FF0000"/>
                </a:solidFill>
                <a:effectLst/>
                <a:uLnTx/>
                <a:uFillTx/>
                <a:latin typeface="Arial" charset="0"/>
                <a:ea typeface="ＭＳ Ｐゴシック" charset="0"/>
              </a:rPr>
              <a:t>NEWER</a:t>
            </a:r>
          </a:p>
        </p:txBody>
      </p:sp>
      <p:sp>
        <p:nvSpPr>
          <p:cNvPr id="14" name="Oval 13"/>
          <p:cNvSpPr/>
          <p:nvPr/>
        </p:nvSpPr>
        <p:spPr>
          <a:xfrm>
            <a:off x="7386638" y="5146675"/>
            <a:ext cx="904875" cy="431800"/>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5" name="TextBox 38"/>
          <p:cNvSpPr txBox="1">
            <a:spLocks noChangeArrowheads="1"/>
          </p:cNvSpPr>
          <p:nvPr/>
        </p:nvSpPr>
        <p:spPr bwMode="auto">
          <a:xfrm>
            <a:off x="8329613" y="5186363"/>
            <a:ext cx="890587"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FF0000"/>
                </a:solidFill>
                <a:effectLst/>
                <a:uLnTx/>
                <a:uFillTx/>
                <a:latin typeface="Arial" charset="0"/>
                <a:ea typeface="ＭＳ Ｐゴシック" charset="0"/>
              </a:rPr>
              <a:t>OLDER</a:t>
            </a:r>
          </a:p>
        </p:txBody>
      </p:sp>
      <p:sp>
        <p:nvSpPr>
          <p:cNvPr id="16" name="Oval 15"/>
          <p:cNvSpPr/>
          <p:nvPr/>
        </p:nvSpPr>
        <p:spPr>
          <a:xfrm>
            <a:off x="7432675" y="1882775"/>
            <a:ext cx="904875" cy="431800"/>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7" name="TextBox 38"/>
          <p:cNvSpPr txBox="1">
            <a:spLocks noChangeArrowheads="1"/>
          </p:cNvSpPr>
          <p:nvPr/>
        </p:nvSpPr>
        <p:spPr bwMode="auto">
          <a:xfrm>
            <a:off x="8291513" y="1912938"/>
            <a:ext cx="947737"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FF0000"/>
                </a:solidFill>
                <a:effectLst/>
                <a:uLnTx/>
                <a:uFillTx/>
                <a:latin typeface="Arial" charset="0"/>
                <a:ea typeface="ＭＳ Ｐゴシック" charset="0"/>
              </a:rPr>
              <a:t>NEWER</a:t>
            </a:r>
          </a:p>
        </p:txBody>
      </p:sp>
    </p:spTree>
    <p:extLst>
      <p:ext uri="{BB962C8B-B14F-4D97-AF65-F5344CB8AC3E}">
        <p14:creationId xmlns:p14="http://schemas.microsoft.com/office/powerpoint/2010/main" val="156791503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12"/>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10"/>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11"/>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13"/>
                                        </p:tgtEl>
                                        <p:attrNameLst>
                                          <p:attrName>style.visibility</p:attrName>
                                        </p:attrNameLst>
                                      </p:cBhvr>
                                      <p:to>
                                        <p:strVal val="hidden"/>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0" grpId="1" animBg="1"/>
      <p:bldP spid="11" grpId="0" animBg="1"/>
      <p:bldP spid="11" grpId="1" animBg="1"/>
      <p:bldP spid="12" grpId="0"/>
      <p:bldP spid="12" grpId="1"/>
      <p:bldP spid="13" grpId="0"/>
      <p:bldP spid="13" grpId="1"/>
      <p:bldP spid="14" grpId="0" animBg="1"/>
      <p:bldP spid="15" grpId="0"/>
      <p:bldP spid="16" grpId="0" animBg="1"/>
      <p:bldP spid="17"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Title 1"/>
          <p:cNvSpPr>
            <a:spLocks noGrp="1"/>
          </p:cNvSpPr>
          <p:nvPr>
            <p:ph type="title"/>
          </p:nvPr>
        </p:nvSpPr>
        <p:spPr/>
        <p:txBody>
          <a:bodyPr/>
          <a:lstStyle/>
          <a:p>
            <a:r>
              <a:rPr lang="en-US">
                <a:latin typeface="Garamond" charset="0"/>
                <a:ea typeface="ＭＳ Ｐゴシック" charset="0"/>
                <a:cs typeface="ＭＳ Ｐゴシック" charset="0"/>
              </a:rPr>
              <a:t>An Example VRT Cell</a:t>
            </a:r>
          </a:p>
        </p:txBody>
      </p:sp>
      <p:sp>
        <p:nvSpPr>
          <p:cNvPr id="252930"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83552D8-0273-8E46-90C3-4254DD19B08F}"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252931" name="Picture 4" descr="single_cell_vrt-graph.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7400" y="977900"/>
            <a:ext cx="6680200" cy="5394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2932" name="TextBox 38"/>
          <p:cNvSpPr txBox="1">
            <a:spLocks noChangeArrowheads="1"/>
          </p:cNvSpPr>
          <p:nvPr/>
        </p:nvSpPr>
        <p:spPr bwMode="auto">
          <a:xfrm>
            <a:off x="3154363" y="5183188"/>
            <a:ext cx="4132262"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FF"/>
                </a:solidFill>
                <a:effectLst/>
                <a:uLnTx/>
                <a:uFillTx/>
                <a:latin typeface="Arial" charset="0"/>
                <a:ea typeface="ＭＳ Ｐゴシック" charset="0"/>
              </a:rPr>
              <a:t>A cell from E 2Gb chip family</a:t>
            </a:r>
          </a:p>
        </p:txBody>
      </p:sp>
    </p:spTree>
    <p:extLst>
      <p:ext uri="{BB962C8B-B14F-4D97-AF65-F5344CB8AC3E}">
        <p14:creationId xmlns:p14="http://schemas.microsoft.com/office/powerpoint/2010/main" val="31829894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Title 1"/>
          <p:cNvSpPr>
            <a:spLocks noGrp="1"/>
          </p:cNvSpPr>
          <p:nvPr>
            <p:ph type="title"/>
          </p:nvPr>
        </p:nvSpPr>
        <p:spPr/>
        <p:txBody>
          <a:bodyPr/>
          <a:lstStyle/>
          <a:p>
            <a:r>
              <a:rPr lang="en-US">
                <a:latin typeface="Garamond" charset="0"/>
                <a:ea typeface="ＭＳ Ｐゴシック" charset="0"/>
                <a:cs typeface="ＭＳ Ｐゴシック" charset="0"/>
              </a:rPr>
              <a:t>Variable Retention Time</a:t>
            </a:r>
          </a:p>
        </p:txBody>
      </p:sp>
      <p:sp>
        <p:nvSpPr>
          <p:cNvPr id="253954"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701DB56-A57E-A640-B61D-96363059E5FA}"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253955" name="Picture 4" descr="minmaxret-log_a256mb.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68400" y="1016000"/>
            <a:ext cx="6858000" cy="5389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3956" name="TextBox 38"/>
          <p:cNvSpPr txBox="1">
            <a:spLocks noChangeArrowheads="1"/>
          </p:cNvSpPr>
          <p:nvPr/>
        </p:nvSpPr>
        <p:spPr bwMode="auto">
          <a:xfrm>
            <a:off x="3695700" y="5081588"/>
            <a:ext cx="2592388"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FF"/>
                </a:solidFill>
                <a:effectLst/>
                <a:uLnTx/>
                <a:uFillTx/>
                <a:latin typeface="Arial" charset="0"/>
                <a:ea typeface="ＭＳ Ｐゴシック" charset="0"/>
              </a:rPr>
              <a:t>A 2Gb chip family</a:t>
            </a:r>
          </a:p>
        </p:txBody>
      </p:sp>
      <p:cxnSp>
        <p:nvCxnSpPr>
          <p:cNvPr id="8" name="Straight Connector 7"/>
          <p:cNvCxnSpPr/>
          <p:nvPr/>
        </p:nvCxnSpPr>
        <p:spPr>
          <a:xfrm flipV="1">
            <a:off x="2641600" y="1600200"/>
            <a:ext cx="3403600" cy="3314700"/>
          </a:xfrm>
          <a:prstGeom prst="line">
            <a:avLst/>
          </a:prstGeom>
          <a:ln w="44450">
            <a:solidFill>
              <a:srgbClr val="FF0000"/>
            </a:solidFill>
          </a:ln>
        </p:spPr>
        <p:style>
          <a:lnRef idx="2">
            <a:schemeClr val="accent1"/>
          </a:lnRef>
          <a:fillRef idx="0">
            <a:schemeClr val="accent1"/>
          </a:fillRef>
          <a:effectRef idx="1">
            <a:schemeClr val="accent1"/>
          </a:effectRef>
          <a:fontRef idx="minor">
            <a:schemeClr val="tx1"/>
          </a:fontRef>
        </p:style>
      </p:cxnSp>
      <p:sp>
        <p:nvSpPr>
          <p:cNvPr id="12" name="TextBox 38"/>
          <p:cNvSpPr txBox="1">
            <a:spLocks noChangeArrowheads="1"/>
          </p:cNvSpPr>
          <p:nvPr/>
        </p:nvSpPr>
        <p:spPr bwMode="auto">
          <a:xfrm>
            <a:off x="3563938" y="3971925"/>
            <a:ext cx="3074987" cy="677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900" b="0" i="0" u="none" strike="noStrike" kern="1200" cap="none" spc="0" normalizeH="0" baseline="0" noProof="0">
                <a:ln>
                  <a:noFill/>
                </a:ln>
                <a:solidFill>
                  <a:srgbClr val="FF0000"/>
                </a:solidFill>
                <a:effectLst/>
                <a:uLnTx/>
                <a:uFillTx/>
                <a:latin typeface="Arial" charset="0"/>
                <a:ea typeface="ＭＳ Ｐゴシック" charset="0"/>
              </a:rPr>
              <a:t>Min ret time = Max ret time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900" b="1" i="0" u="none" strike="noStrike" kern="1200" cap="none" spc="0" normalizeH="0" baseline="0" noProof="0">
                <a:ln>
                  <a:noFill/>
                </a:ln>
                <a:solidFill>
                  <a:srgbClr val="FF0000"/>
                </a:solidFill>
                <a:effectLst/>
                <a:uLnTx/>
                <a:uFillTx/>
                <a:latin typeface="Arial" charset="0"/>
                <a:ea typeface="ＭＳ Ｐゴシック" charset="0"/>
              </a:rPr>
              <a:t>Expected if no VRT</a:t>
            </a:r>
          </a:p>
        </p:txBody>
      </p:sp>
      <p:sp>
        <p:nvSpPr>
          <p:cNvPr id="18" name="Right Triangle 17"/>
          <p:cNvSpPr/>
          <p:nvPr/>
        </p:nvSpPr>
        <p:spPr>
          <a:xfrm rot="5400000">
            <a:off x="2679700" y="1536700"/>
            <a:ext cx="3162300" cy="3314700"/>
          </a:xfrm>
          <a:prstGeom prst="rtTriangle">
            <a:avLst/>
          </a:prstGeom>
          <a:solidFill>
            <a:srgbClr val="0000FF">
              <a:alpha val="1000"/>
            </a:srgbClr>
          </a:solidFill>
          <a:ln w="25400">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9" name="TextBox 38"/>
          <p:cNvSpPr txBox="1">
            <a:spLocks noChangeArrowheads="1"/>
          </p:cNvSpPr>
          <p:nvPr/>
        </p:nvSpPr>
        <p:spPr bwMode="auto">
          <a:xfrm>
            <a:off x="2535238" y="2173288"/>
            <a:ext cx="2441575" cy="830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FF"/>
                </a:solidFill>
                <a:effectLst/>
                <a:uLnTx/>
                <a:uFillTx/>
                <a:latin typeface="Arial" charset="0"/>
                <a:ea typeface="ＭＳ Ｐゴシック" charset="0"/>
              </a:rPr>
              <a:t>Most failing cells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FF"/>
                </a:solidFill>
                <a:effectLst/>
                <a:uLnTx/>
                <a:uFillTx/>
                <a:latin typeface="Arial" charset="0"/>
                <a:ea typeface="ＭＳ Ｐゴシック" charset="0"/>
              </a:rPr>
              <a:t>exhibit VRT</a:t>
            </a:r>
          </a:p>
        </p:txBody>
      </p:sp>
      <p:cxnSp>
        <p:nvCxnSpPr>
          <p:cNvPr id="21" name="Straight Connector 20"/>
          <p:cNvCxnSpPr/>
          <p:nvPr/>
        </p:nvCxnSpPr>
        <p:spPr>
          <a:xfrm flipV="1">
            <a:off x="2606675" y="1673225"/>
            <a:ext cx="1782763" cy="15875"/>
          </a:xfrm>
          <a:prstGeom prst="line">
            <a:avLst/>
          </a:prstGeom>
          <a:ln w="50800">
            <a:solidFill>
              <a:srgbClr val="FF6600"/>
            </a:solidFill>
          </a:ln>
        </p:spPr>
        <p:style>
          <a:lnRef idx="2">
            <a:schemeClr val="accent1"/>
          </a:lnRef>
          <a:fillRef idx="0">
            <a:schemeClr val="accent1"/>
          </a:fillRef>
          <a:effectRef idx="1">
            <a:schemeClr val="accent1"/>
          </a:effectRef>
          <a:fontRef idx="minor">
            <a:schemeClr val="tx1"/>
          </a:fontRef>
        </p:style>
      </p:cxnSp>
      <p:sp>
        <p:nvSpPr>
          <p:cNvPr id="23" name="TextBox 38"/>
          <p:cNvSpPr txBox="1">
            <a:spLocks noChangeArrowheads="1"/>
          </p:cNvSpPr>
          <p:nvPr/>
        </p:nvSpPr>
        <p:spPr bwMode="auto">
          <a:xfrm>
            <a:off x="2325688" y="1017588"/>
            <a:ext cx="3775075"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6600"/>
                </a:solidFill>
                <a:effectLst/>
                <a:uLnTx/>
                <a:uFillTx/>
                <a:latin typeface="Arial" charset="0"/>
                <a:ea typeface="ＭＳ Ｐゴシック" charset="0"/>
              </a:rPr>
              <a:t>Many failing cells jump from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6600"/>
                </a:solidFill>
                <a:effectLst/>
                <a:uLnTx/>
                <a:uFillTx/>
                <a:latin typeface="Arial" charset="0"/>
                <a:ea typeface="ＭＳ Ｐゴシック" charset="0"/>
              </a:rPr>
              <a:t>very high retention time to very low</a:t>
            </a:r>
          </a:p>
        </p:txBody>
      </p:sp>
    </p:spTree>
    <p:extLst>
      <p:ext uri="{BB962C8B-B14F-4D97-AF65-F5344CB8AC3E}">
        <p14:creationId xmlns:p14="http://schemas.microsoft.com/office/powerpoint/2010/main" val="22771044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8" grpId="0" animBg="1"/>
      <p:bldP spid="19" grpId="0"/>
      <p:bldP spid="2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en-US" dirty="0">
                <a:latin typeface="Garamond" charset="0"/>
                <a:ea typeface="ＭＳ Ｐゴシック" charset="0"/>
                <a:cs typeface="ＭＳ Ｐゴシック" charset="0"/>
              </a:rPr>
              <a:t>The DRAM Scaling Problem</a:t>
            </a:r>
          </a:p>
        </p:txBody>
      </p:sp>
      <p:sp>
        <p:nvSpPr>
          <p:cNvPr id="3" name="Content Placeholder 2"/>
          <p:cNvSpPr>
            <a:spLocks noGrp="1"/>
          </p:cNvSpPr>
          <p:nvPr>
            <p:ph idx="1"/>
          </p:nvPr>
        </p:nvSpPr>
        <p:spPr>
          <a:xfrm>
            <a:off x="228600" y="996950"/>
            <a:ext cx="8610600" cy="5194300"/>
          </a:xfrm>
        </p:spPr>
        <p:txBody>
          <a:bodyPr/>
          <a:lstStyle/>
          <a:p>
            <a:r>
              <a:rPr lang="en-US" sz="2200">
                <a:solidFill>
                  <a:srgbClr val="0000FF"/>
                </a:solidFill>
                <a:latin typeface="Tahoma" charset="0"/>
                <a:ea typeface="ＭＳ Ｐゴシック" charset="0"/>
                <a:cs typeface="ＭＳ Ｐゴシック" charset="0"/>
              </a:rPr>
              <a:t>DRAM stores charge in a capacitor (charge-based memory)</a:t>
            </a:r>
            <a:endParaRPr lang="en-US" sz="2000">
              <a:solidFill>
                <a:srgbClr val="0000FF"/>
              </a:solidFill>
              <a:latin typeface="Tahoma" charset="0"/>
              <a:ea typeface="ＭＳ Ｐゴシック" charset="0"/>
              <a:cs typeface="ＭＳ Ｐゴシック" charset="0"/>
            </a:endParaRPr>
          </a:p>
          <a:p>
            <a:pPr lvl="1"/>
            <a:r>
              <a:rPr lang="en-US" sz="2000">
                <a:latin typeface="Tahoma" charset="0"/>
                <a:ea typeface="ＭＳ Ｐゴシック" charset="0"/>
              </a:rPr>
              <a:t>Capacitor must be large enough for reliable sensing</a:t>
            </a:r>
          </a:p>
          <a:p>
            <a:pPr lvl="1"/>
            <a:r>
              <a:rPr lang="en-US" sz="2000">
                <a:latin typeface="Tahoma" charset="0"/>
                <a:ea typeface="ＭＳ Ｐゴシック" charset="0"/>
              </a:rPr>
              <a:t>Access transistor should be large enough for low leakage and high retention time</a:t>
            </a:r>
          </a:p>
          <a:p>
            <a:pPr lvl="1"/>
            <a:r>
              <a:rPr lang="en-US" sz="2000">
                <a:latin typeface="Tahoma" charset="0"/>
                <a:ea typeface="ＭＳ Ｐゴシック" charset="0"/>
              </a:rPr>
              <a:t>Scaling beyond 40-35nm (2013) is challenging [ITRS, 2009]</a:t>
            </a:r>
          </a:p>
          <a:p>
            <a:pPr lvl="1"/>
            <a:endParaRPr lang="en-US" sz="2000">
              <a:latin typeface="Tahoma" charset="0"/>
              <a:ea typeface="ＭＳ Ｐゴシック" charset="0"/>
            </a:endParaRPr>
          </a:p>
          <a:p>
            <a:pPr lvl="1"/>
            <a:endParaRPr lang="en-US" sz="2000">
              <a:latin typeface="Tahoma" charset="0"/>
              <a:ea typeface="ＭＳ Ｐゴシック" charset="0"/>
            </a:endParaRPr>
          </a:p>
          <a:p>
            <a:pPr lvl="1"/>
            <a:endParaRPr lang="en-US" sz="2000">
              <a:latin typeface="Tahoma" charset="0"/>
              <a:ea typeface="ＭＳ Ｐゴシック" charset="0"/>
            </a:endParaRPr>
          </a:p>
          <a:p>
            <a:pPr lvl="1"/>
            <a:endParaRPr lang="en-US" sz="2000">
              <a:latin typeface="Tahoma" charset="0"/>
              <a:ea typeface="ＭＳ Ｐゴシック" charset="0"/>
            </a:endParaRPr>
          </a:p>
          <a:p>
            <a:pPr lvl="1"/>
            <a:endParaRPr lang="en-US" sz="2000">
              <a:latin typeface="Tahoma" charset="0"/>
              <a:ea typeface="ＭＳ Ｐゴシック" charset="0"/>
            </a:endParaRPr>
          </a:p>
          <a:p>
            <a:pPr lvl="1"/>
            <a:endParaRPr lang="en-US" sz="2000">
              <a:latin typeface="Tahoma" charset="0"/>
              <a:ea typeface="ＭＳ Ｐゴシック" charset="0"/>
            </a:endParaRPr>
          </a:p>
          <a:p>
            <a:pPr lvl="1"/>
            <a:endParaRPr lang="en-US" sz="2000">
              <a:latin typeface="Tahoma" charset="0"/>
              <a:ea typeface="ＭＳ Ｐゴシック" charset="0"/>
            </a:endParaRPr>
          </a:p>
          <a:p>
            <a:pPr lvl="1"/>
            <a:endParaRPr lang="en-US" sz="2000">
              <a:latin typeface="Tahoma" charset="0"/>
              <a:ea typeface="ＭＳ Ｐゴシック" charset="0"/>
            </a:endParaRPr>
          </a:p>
          <a:p>
            <a:r>
              <a:rPr lang="en-US">
                <a:latin typeface="Tahoma" charset="0"/>
                <a:ea typeface="ＭＳ Ｐゴシック" charset="0"/>
                <a:cs typeface="ＭＳ Ｐゴシック" charset="0"/>
              </a:rPr>
              <a:t>DRAM </a:t>
            </a:r>
            <a:r>
              <a:rPr lang="en-US">
                <a:solidFill>
                  <a:srgbClr val="0000FF"/>
                </a:solidFill>
                <a:latin typeface="Tahoma" charset="0"/>
                <a:ea typeface="ＭＳ Ｐゴシック" charset="0"/>
                <a:cs typeface="ＭＳ Ｐゴシック" charset="0"/>
              </a:rPr>
              <a:t>capacity, cost, and energy/power hard to scale</a:t>
            </a:r>
          </a:p>
          <a:p>
            <a:pPr lvl="2">
              <a:buFont typeface="Wingdings" charset="0"/>
              <a:buNone/>
            </a:pPr>
            <a:endParaRPr lang="en-US" sz="1800">
              <a:latin typeface="Tahoma" charset="0"/>
              <a:ea typeface="ＭＳ Ｐゴシック" charset="0"/>
            </a:endParaRPr>
          </a:p>
          <a:p>
            <a:endParaRPr lang="en-US">
              <a:latin typeface="Tahoma" charset="0"/>
              <a:ea typeface="ＭＳ Ｐゴシック" charset="0"/>
              <a:cs typeface="ＭＳ Ｐゴシック" charset="0"/>
            </a:endParaRPr>
          </a:p>
        </p:txBody>
      </p:sp>
      <p:sp>
        <p:nvSpPr>
          <p:cNvPr id="29700"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5999534" indent="-35999534"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130" eaLnBrk="0" fontAlgn="base" hangingPunct="0">
              <a:spcBef>
                <a:spcPct val="0"/>
              </a:spcBef>
              <a:spcAft>
                <a:spcPct val="0"/>
              </a:spcAft>
              <a:defRPr sz="2400">
                <a:solidFill>
                  <a:schemeClr val="tx1"/>
                </a:solidFill>
                <a:latin typeface="Arial" charset="0"/>
                <a:ea typeface="Arial" charset="0"/>
                <a:cs typeface="Arial" charset="0"/>
              </a:defRPr>
            </a:lvl6pPr>
            <a:lvl7pPr marL="914259" eaLnBrk="0" fontAlgn="base" hangingPunct="0">
              <a:spcBef>
                <a:spcPct val="0"/>
              </a:spcBef>
              <a:spcAft>
                <a:spcPct val="0"/>
              </a:spcAft>
              <a:defRPr sz="2400">
                <a:solidFill>
                  <a:schemeClr val="tx1"/>
                </a:solidFill>
                <a:latin typeface="Arial" charset="0"/>
                <a:ea typeface="Arial" charset="0"/>
                <a:cs typeface="Arial" charset="0"/>
              </a:defRPr>
            </a:lvl7pPr>
            <a:lvl8pPr marL="1371390" eaLnBrk="0" fontAlgn="base" hangingPunct="0">
              <a:spcBef>
                <a:spcPct val="0"/>
              </a:spcBef>
              <a:spcAft>
                <a:spcPct val="0"/>
              </a:spcAft>
              <a:defRPr sz="2400">
                <a:solidFill>
                  <a:schemeClr val="tx1"/>
                </a:solidFill>
                <a:latin typeface="Arial" charset="0"/>
                <a:ea typeface="Arial" charset="0"/>
                <a:cs typeface="Arial" charset="0"/>
              </a:defRPr>
            </a:lvl8pPr>
            <a:lvl9pPr marL="1828519"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645EC618-0165-BC45-84E6-E864E9DC06EC}" type="slidenum">
              <a:rPr lang="en-US" sz="1600">
                <a:solidFill>
                  <a:srgbClr val="000000"/>
                </a:solidFill>
                <a:latin typeface="Garamond" charset="0"/>
              </a:rPr>
              <a:pPr eaLnBrk="1" hangingPunct="1"/>
              <a:t>9</a:t>
            </a:fld>
            <a:endParaRPr lang="en-US" sz="1600">
              <a:solidFill>
                <a:srgbClr val="000000"/>
              </a:solidFill>
              <a:latin typeface="Garamond"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67001" y="2789238"/>
            <a:ext cx="3581400" cy="3078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76091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80728"/>
            <a:ext cx="8610600" cy="5153025"/>
          </a:xfrm>
        </p:spPr>
        <p:txBody>
          <a:bodyPr/>
          <a:lstStyle/>
          <a:p>
            <a:r>
              <a:rPr lang="en-US" sz="1800" dirty="0"/>
              <a:t>Jamie Liu, Ben </a:t>
            </a:r>
            <a:r>
              <a:rPr lang="en-US" sz="1800" dirty="0" err="1"/>
              <a:t>Jaiyen</a:t>
            </a:r>
            <a:r>
              <a:rPr lang="en-US" sz="1800" dirty="0"/>
              <a:t>, Yoongu Kim, Chris Wilkerson, and Onur Mutlu,</a:t>
            </a:r>
            <a:br>
              <a:rPr lang="en-US" sz="1800" dirty="0"/>
            </a:br>
            <a:r>
              <a:rPr lang="en-US" sz="1800" b="1" dirty="0">
                <a:hlinkClick r:id="rId2"/>
              </a:rPr>
              <a:t>"An Experimental Study of Data Retention Behavior in Modern DRAM Devices: Implications for Retention Time Profiling Mechanisms"</a:t>
            </a:r>
            <a:br>
              <a:rPr lang="en-US" sz="1800" dirty="0"/>
            </a:br>
            <a:r>
              <a:rPr lang="en-US" sz="1800" i="1" dirty="0"/>
              <a:t>Proceedings of the </a:t>
            </a:r>
            <a:r>
              <a:rPr lang="en-US" sz="1800" i="1" dirty="0">
                <a:hlinkClick r:id="rId3"/>
              </a:rPr>
              <a:t>40th International Symposium on Computer Architecture</a:t>
            </a:r>
            <a:r>
              <a:rPr lang="en-US" sz="1800" i="1" dirty="0"/>
              <a:t> (</a:t>
            </a:r>
            <a:r>
              <a:rPr lang="en-US" sz="1800" b="1" i="1" dirty="0"/>
              <a:t>ISCA</a:t>
            </a:r>
            <a:r>
              <a:rPr lang="en-US" sz="1800" i="1" dirty="0"/>
              <a:t>)</a:t>
            </a:r>
            <a:r>
              <a:rPr lang="en-US" sz="1800" dirty="0"/>
              <a:t>, Tel-Aviv, Israel, June 2013. </a:t>
            </a:r>
            <a:r>
              <a:rPr lang="en-US" sz="1800" dirty="0">
                <a:hlinkClick r:id="rId4"/>
              </a:rPr>
              <a:t>Slides (ppt)</a:t>
            </a:r>
            <a:r>
              <a:rPr lang="en-US" sz="1800" dirty="0"/>
              <a:t> </a:t>
            </a:r>
            <a:r>
              <a:rPr lang="en-US" sz="1800" dirty="0">
                <a:hlinkClick r:id="rId5"/>
              </a:rPr>
              <a:t>Slides (pdf)</a:t>
            </a:r>
            <a:endParaRPr lang="en-US" sz="18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p:cNvPicPr>
            <a:picLocks noChangeAspect="1"/>
          </p:cNvPicPr>
          <p:nvPr/>
        </p:nvPicPr>
        <p:blipFill>
          <a:blip r:embed="rId6"/>
          <a:stretch>
            <a:fillRect/>
          </a:stretch>
        </p:blipFill>
        <p:spPr>
          <a:xfrm>
            <a:off x="0" y="2751315"/>
            <a:ext cx="9144000" cy="4134069"/>
          </a:xfrm>
          <a:prstGeom prst="rect">
            <a:avLst/>
          </a:prstGeom>
        </p:spPr>
      </p:pic>
      <p:sp>
        <p:nvSpPr>
          <p:cNvPr id="7" name="Title 1"/>
          <p:cNvSpPr>
            <a:spLocks noGrp="1"/>
          </p:cNvSpPr>
          <p:nvPr>
            <p:ph type="title"/>
          </p:nvPr>
        </p:nvSpPr>
        <p:spPr>
          <a:xfrm>
            <a:off x="228600" y="152400"/>
            <a:ext cx="8915400" cy="1066800"/>
          </a:xfrm>
        </p:spPr>
        <p:txBody>
          <a:bodyPr/>
          <a:lstStyle/>
          <a:p>
            <a:r>
              <a:rPr lang="en-US" dirty="0"/>
              <a:t>More on Data Retention Failures </a:t>
            </a:r>
            <a:r>
              <a:rPr lang="en-US" sz="3000" b="1" dirty="0"/>
              <a:t>[ISCA’13]</a:t>
            </a:r>
          </a:p>
        </p:txBody>
      </p:sp>
    </p:spTree>
    <p:extLst>
      <p:ext uri="{BB962C8B-B14F-4D97-AF65-F5344CB8AC3E}">
        <p14:creationId xmlns:p14="http://schemas.microsoft.com/office/powerpoint/2010/main" val="1560239269"/>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516" y="152400"/>
            <a:ext cx="8972996" cy="884238"/>
          </a:xfrm>
        </p:spPr>
        <p:txBody>
          <a:bodyPr/>
          <a:lstStyle/>
          <a:p>
            <a:r>
              <a:rPr lang="en-US" dirty="0"/>
              <a:t>Industry Is Writing Papers About It, Too</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alt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7" name="Picture 6"/>
          <p:cNvPicPr>
            <a:picLocks noChangeAspect="1"/>
          </p:cNvPicPr>
          <p:nvPr/>
        </p:nvPicPr>
        <p:blipFill>
          <a:blip r:embed="rId2"/>
          <a:stretch>
            <a:fillRect/>
          </a:stretch>
        </p:blipFill>
        <p:spPr>
          <a:xfrm>
            <a:off x="0" y="982542"/>
            <a:ext cx="7850402" cy="5875458"/>
          </a:xfrm>
          <a:prstGeom prst="rect">
            <a:avLst/>
          </a:prstGeom>
        </p:spPr>
      </p:pic>
    </p:spTree>
    <p:extLst>
      <p:ext uri="{BB962C8B-B14F-4D97-AF65-F5344CB8AC3E}">
        <p14:creationId xmlns:p14="http://schemas.microsoft.com/office/powerpoint/2010/main" val="22319307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alt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7" name="Picture 6"/>
          <p:cNvPicPr>
            <a:picLocks noChangeAspect="1"/>
          </p:cNvPicPr>
          <p:nvPr/>
        </p:nvPicPr>
        <p:blipFill>
          <a:blip r:embed="rId2"/>
          <a:stretch>
            <a:fillRect/>
          </a:stretch>
        </p:blipFill>
        <p:spPr>
          <a:xfrm>
            <a:off x="0" y="982542"/>
            <a:ext cx="7850402" cy="5875458"/>
          </a:xfrm>
          <a:prstGeom prst="rect">
            <a:avLst/>
          </a:prstGeom>
        </p:spPr>
      </p:pic>
      <p:pic>
        <p:nvPicPr>
          <p:cNvPr id="8" name="Picture 7"/>
          <p:cNvPicPr>
            <a:picLocks noChangeAspect="1"/>
          </p:cNvPicPr>
          <p:nvPr/>
        </p:nvPicPr>
        <p:blipFill>
          <a:blip r:embed="rId3"/>
          <a:stretch>
            <a:fillRect/>
          </a:stretch>
        </p:blipFill>
        <p:spPr>
          <a:xfrm>
            <a:off x="0" y="2204864"/>
            <a:ext cx="9144000" cy="3045377"/>
          </a:xfrm>
          <a:prstGeom prst="rect">
            <a:avLst/>
          </a:prstGeom>
        </p:spPr>
      </p:pic>
      <p:sp>
        <p:nvSpPr>
          <p:cNvPr id="9" name="Title 1"/>
          <p:cNvSpPr>
            <a:spLocks noGrp="1"/>
          </p:cNvSpPr>
          <p:nvPr>
            <p:ph type="title"/>
          </p:nvPr>
        </p:nvSpPr>
        <p:spPr>
          <a:xfrm>
            <a:off x="207516" y="152400"/>
            <a:ext cx="8972996" cy="884238"/>
          </a:xfrm>
        </p:spPr>
        <p:txBody>
          <a:bodyPr/>
          <a:lstStyle/>
          <a:p>
            <a:r>
              <a:rPr lang="en-US" dirty="0"/>
              <a:t>Industry Is Writing Papers About It, Too</a:t>
            </a:r>
          </a:p>
        </p:txBody>
      </p:sp>
    </p:spTree>
    <p:extLst>
      <p:ext uri="{BB962C8B-B14F-4D97-AF65-F5344CB8AC3E}">
        <p14:creationId xmlns:p14="http://schemas.microsoft.com/office/powerpoint/2010/main" val="1279047774"/>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Title 1"/>
          <p:cNvSpPr>
            <a:spLocks noGrp="1"/>
          </p:cNvSpPr>
          <p:nvPr>
            <p:ph type="title"/>
          </p:nvPr>
        </p:nvSpPr>
        <p:spPr/>
        <p:txBody>
          <a:bodyPr/>
          <a:lstStyle/>
          <a:p>
            <a:r>
              <a:rPr lang="en-US">
                <a:latin typeface="Garamond" charset="0"/>
                <a:ea typeface="ＭＳ Ｐゴシック" charset="0"/>
                <a:cs typeface="ＭＳ Ｐゴシック" charset="0"/>
              </a:rPr>
              <a:t>Refresh Overhead: Performance</a:t>
            </a:r>
          </a:p>
        </p:txBody>
      </p:sp>
      <p:sp>
        <p:nvSpPr>
          <p:cNvPr id="97282"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81CABFF-B2FC-7446-B344-1DF3937ECF61}"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97283"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55650" y="981075"/>
            <a:ext cx="6867525" cy="5340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7284" name="2"/>
          <p:cNvSpPr txBox="1">
            <a:spLocks noChangeArrowheads="1"/>
          </p:cNvSpPr>
          <p:nvPr/>
        </p:nvSpPr>
        <p:spPr bwMode="auto">
          <a:xfrm>
            <a:off x="2555875" y="4746625"/>
            <a:ext cx="1143000" cy="554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000" b="1" i="0" u="none" strike="noStrike" kern="1200" cap="none" spc="0" normalizeH="0" baseline="0" noProof="0">
                <a:ln>
                  <a:noFill/>
                </a:ln>
                <a:solidFill>
                  <a:srgbClr val="404040"/>
                </a:solidFill>
                <a:effectLst/>
                <a:uLnTx/>
                <a:uFillTx/>
                <a:latin typeface="Calibri" charset="0"/>
                <a:ea typeface="ＭＳ Ｐゴシック" charset="0"/>
              </a:rPr>
              <a:t>8%</a:t>
            </a:r>
          </a:p>
        </p:txBody>
      </p:sp>
      <p:sp>
        <p:nvSpPr>
          <p:cNvPr id="97285" name="2"/>
          <p:cNvSpPr txBox="1">
            <a:spLocks noChangeArrowheads="1"/>
          </p:cNvSpPr>
          <p:nvPr/>
        </p:nvSpPr>
        <p:spPr bwMode="auto">
          <a:xfrm>
            <a:off x="6443663" y="2997200"/>
            <a:ext cx="1143000" cy="554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000" b="1" i="0" u="none" strike="noStrike" kern="1200" cap="none" spc="0" normalizeH="0" baseline="0" noProof="0">
                <a:ln>
                  <a:noFill/>
                </a:ln>
                <a:solidFill>
                  <a:srgbClr val="404040"/>
                </a:solidFill>
                <a:effectLst/>
                <a:uLnTx/>
                <a:uFillTx/>
                <a:latin typeface="Calibri" charset="0"/>
                <a:ea typeface="ＭＳ Ｐゴシック" charset="0"/>
              </a:rPr>
              <a:t>46%</a:t>
            </a:r>
          </a:p>
        </p:txBody>
      </p:sp>
      <p:sp>
        <p:nvSpPr>
          <p:cNvPr id="7" name="Rectangle 6"/>
          <p:cNvSpPr/>
          <p:nvPr/>
        </p:nvSpPr>
        <p:spPr>
          <a:xfrm>
            <a:off x="1403648" y="6577607"/>
            <a:ext cx="8208912"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charset="0"/>
                <a:ea typeface="+mn-ea"/>
                <a:cs typeface="+mn-cs"/>
              </a:rPr>
              <a:t>Liu et al., “</a:t>
            </a:r>
            <a:r>
              <a:rPr kumimoji="0" lang="en-US" altLang="ja-JP" sz="1400" b="0" i="0" u="none" strike="noStrike" kern="1200" cap="none" spc="0" normalizeH="0" baseline="0" noProof="0" dirty="0">
                <a:ln>
                  <a:noFill/>
                </a:ln>
                <a:solidFill>
                  <a:srgbClr val="0000FF"/>
                </a:solidFill>
                <a:effectLst/>
                <a:uLnTx/>
                <a:uFillTx/>
                <a:latin typeface="Tahoma" charset="0"/>
                <a:ea typeface="+mn-ea"/>
                <a:cs typeface="+mn-cs"/>
              </a:rPr>
              <a:t>RAIDR: Retention-Aware Intelligent DRAM Refresh</a:t>
            </a:r>
            <a:r>
              <a:rPr kumimoji="0" lang="en-US" altLang="ja-JP" sz="1400" b="0" i="0" u="none" strike="noStrike" kern="1200" cap="none" spc="0" normalizeH="0" baseline="0" noProof="0" dirty="0">
                <a:ln>
                  <a:noFill/>
                </a:ln>
                <a:solidFill>
                  <a:srgbClr val="000000"/>
                </a:solidFill>
                <a:effectLst/>
                <a:uLnTx/>
                <a:uFillTx/>
                <a:latin typeface="Tahoma" charset="0"/>
                <a:ea typeface="+mn-ea"/>
                <a:cs typeface="+mn-cs"/>
              </a:rPr>
              <a:t>,</a:t>
            </a:r>
            <a:r>
              <a:rPr kumimoji="0" lang="en-US" sz="1400" b="0" i="0" u="none" strike="noStrike" kern="1200" cap="none" spc="0" normalizeH="0" baseline="0" noProof="0" dirty="0">
                <a:ln>
                  <a:noFill/>
                </a:ln>
                <a:solidFill>
                  <a:srgbClr val="000000"/>
                </a:solidFill>
                <a:effectLst/>
                <a:uLnTx/>
                <a:uFillTx/>
                <a:latin typeface="Tahoma" charset="0"/>
                <a:ea typeface="+mn-ea"/>
                <a:cs typeface="+mn-cs"/>
              </a:rPr>
              <a:t>”</a:t>
            </a:r>
            <a:r>
              <a:rPr kumimoji="0" lang="en-US" altLang="ja-JP" sz="1400" b="0" i="0" u="none" strike="noStrike" kern="1200" cap="none" spc="0" normalizeH="0" baseline="0" noProof="0" dirty="0">
                <a:ln>
                  <a:noFill/>
                </a:ln>
                <a:solidFill>
                  <a:srgbClr val="000000"/>
                </a:solidFill>
                <a:effectLst/>
                <a:uLnTx/>
                <a:uFillTx/>
                <a:latin typeface="Tahoma" charset="0"/>
                <a:ea typeface="+mn-ea"/>
                <a:cs typeface="+mn-cs"/>
              </a:rPr>
              <a:t> ISCA 2012.</a:t>
            </a:r>
            <a:endParaRPr kumimoji="0" lang="en-US" sz="14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4185246421"/>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Title 1"/>
          <p:cNvSpPr>
            <a:spLocks noGrp="1"/>
          </p:cNvSpPr>
          <p:nvPr>
            <p:ph type="title"/>
          </p:nvPr>
        </p:nvSpPr>
        <p:spPr/>
        <p:txBody>
          <a:bodyPr/>
          <a:lstStyle/>
          <a:p>
            <a:r>
              <a:rPr lang="en-US">
                <a:latin typeface="Garamond" charset="0"/>
                <a:ea typeface="ＭＳ Ｐゴシック" charset="0"/>
                <a:cs typeface="ＭＳ Ｐゴシック" charset="0"/>
              </a:rPr>
              <a:t>Refresh Overhead: Energy</a:t>
            </a:r>
          </a:p>
        </p:txBody>
      </p:sp>
      <p:sp>
        <p:nvSpPr>
          <p:cNvPr id="98306"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48D7D63-AEFE-3544-81C8-F29D7B5104D9}"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98307"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38906" y="980653"/>
            <a:ext cx="6929438" cy="5400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8308" name="2"/>
          <p:cNvSpPr txBox="1">
            <a:spLocks noChangeArrowheads="1"/>
          </p:cNvSpPr>
          <p:nvPr/>
        </p:nvSpPr>
        <p:spPr bwMode="auto">
          <a:xfrm>
            <a:off x="2555875" y="4508500"/>
            <a:ext cx="1143000" cy="554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000" b="1" i="0" u="none" strike="noStrike" kern="1200" cap="none" spc="0" normalizeH="0" baseline="0" noProof="0">
                <a:ln>
                  <a:noFill/>
                </a:ln>
                <a:solidFill>
                  <a:srgbClr val="404040"/>
                </a:solidFill>
                <a:effectLst/>
                <a:uLnTx/>
                <a:uFillTx/>
                <a:latin typeface="Calibri" charset="0"/>
                <a:ea typeface="ＭＳ Ｐゴシック" charset="0"/>
              </a:rPr>
              <a:t>15%</a:t>
            </a:r>
          </a:p>
        </p:txBody>
      </p:sp>
      <p:sp>
        <p:nvSpPr>
          <p:cNvPr id="98309" name="2"/>
          <p:cNvSpPr txBox="1">
            <a:spLocks noChangeArrowheads="1"/>
          </p:cNvSpPr>
          <p:nvPr/>
        </p:nvSpPr>
        <p:spPr bwMode="auto">
          <a:xfrm>
            <a:off x="6443663" y="2997200"/>
            <a:ext cx="1143000" cy="554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000" b="1" i="0" u="none" strike="noStrike" kern="1200" cap="none" spc="0" normalizeH="0" baseline="0" noProof="0">
                <a:ln>
                  <a:noFill/>
                </a:ln>
                <a:solidFill>
                  <a:srgbClr val="404040"/>
                </a:solidFill>
                <a:effectLst/>
                <a:uLnTx/>
                <a:uFillTx/>
                <a:latin typeface="Calibri" charset="0"/>
                <a:ea typeface="ＭＳ Ｐゴシック" charset="0"/>
              </a:rPr>
              <a:t>47%</a:t>
            </a:r>
          </a:p>
        </p:txBody>
      </p:sp>
      <p:sp>
        <p:nvSpPr>
          <p:cNvPr id="7" name="Rectangle 6"/>
          <p:cNvSpPr/>
          <p:nvPr/>
        </p:nvSpPr>
        <p:spPr>
          <a:xfrm>
            <a:off x="1403648" y="6577607"/>
            <a:ext cx="8208912"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charset="0"/>
                <a:ea typeface="+mn-ea"/>
                <a:cs typeface="+mn-cs"/>
              </a:rPr>
              <a:t>Liu et al., “</a:t>
            </a:r>
            <a:r>
              <a:rPr kumimoji="0" lang="en-US" altLang="ja-JP" sz="1400" b="0" i="0" u="none" strike="noStrike" kern="1200" cap="none" spc="0" normalizeH="0" baseline="0" noProof="0" dirty="0">
                <a:ln>
                  <a:noFill/>
                </a:ln>
                <a:solidFill>
                  <a:srgbClr val="0000FF"/>
                </a:solidFill>
                <a:effectLst/>
                <a:uLnTx/>
                <a:uFillTx/>
                <a:latin typeface="Tahoma" charset="0"/>
                <a:ea typeface="+mn-ea"/>
                <a:cs typeface="+mn-cs"/>
              </a:rPr>
              <a:t>RAIDR: Retention-Aware Intelligent DRAM Refresh</a:t>
            </a:r>
            <a:r>
              <a:rPr kumimoji="0" lang="en-US" altLang="ja-JP" sz="1400" b="0" i="0" u="none" strike="noStrike" kern="1200" cap="none" spc="0" normalizeH="0" baseline="0" noProof="0" dirty="0">
                <a:ln>
                  <a:noFill/>
                </a:ln>
                <a:solidFill>
                  <a:srgbClr val="000000"/>
                </a:solidFill>
                <a:effectLst/>
                <a:uLnTx/>
                <a:uFillTx/>
                <a:latin typeface="Tahoma" charset="0"/>
                <a:ea typeface="+mn-ea"/>
                <a:cs typeface="+mn-cs"/>
              </a:rPr>
              <a:t>,</a:t>
            </a:r>
            <a:r>
              <a:rPr kumimoji="0" lang="en-US" sz="1400" b="0" i="0" u="none" strike="noStrike" kern="1200" cap="none" spc="0" normalizeH="0" baseline="0" noProof="0" dirty="0">
                <a:ln>
                  <a:noFill/>
                </a:ln>
                <a:solidFill>
                  <a:srgbClr val="000000"/>
                </a:solidFill>
                <a:effectLst/>
                <a:uLnTx/>
                <a:uFillTx/>
                <a:latin typeface="Tahoma" charset="0"/>
                <a:ea typeface="+mn-ea"/>
                <a:cs typeface="+mn-cs"/>
              </a:rPr>
              <a:t>”</a:t>
            </a:r>
            <a:r>
              <a:rPr kumimoji="0" lang="en-US" altLang="ja-JP" sz="1400" b="0" i="0" u="none" strike="noStrike" kern="1200" cap="none" spc="0" normalizeH="0" baseline="0" noProof="0" dirty="0">
                <a:ln>
                  <a:noFill/>
                </a:ln>
                <a:solidFill>
                  <a:srgbClr val="000000"/>
                </a:solidFill>
                <a:effectLst/>
                <a:uLnTx/>
                <a:uFillTx/>
                <a:latin typeface="Tahoma" charset="0"/>
                <a:ea typeface="+mn-ea"/>
                <a:cs typeface="+mn-cs"/>
              </a:rPr>
              <a:t> ISCA 2012.</a:t>
            </a:r>
            <a:endParaRPr kumimoji="0" lang="en-US" sz="14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3485082109"/>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Retention Time Profile of DRAM</a:t>
            </a:r>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786FF2-CC60-CB43-AE88-3EA463621049}"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600" b="0" i="0" u="none" strike="noStrike" kern="1200" cap="none" spc="0" normalizeH="0" baseline="0" noProof="0">
              <a:ln>
                <a:noFill/>
              </a:ln>
              <a:solidFill>
                <a:srgbClr val="000000"/>
              </a:solidFill>
              <a:effectLst/>
              <a:uLnTx/>
              <a:uFillTx/>
              <a:latin typeface="Garamond" charset="0"/>
              <a:ea typeface="+mn-ea"/>
              <a:cs typeface="Arial" charset="0"/>
            </a:endParaRPr>
          </a:p>
        </p:txBody>
      </p:sp>
      <p:pic>
        <p:nvPicPr>
          <p:cNvPr id="5" name="Picture 4"/>
          <p:cNvPicPr>
            <a:picLocks noChangeAspect="1"/>
          </p:cNvPicPr>
          <p:nvPr/>
        </p:nvPicPr>
        <p:blipFill>
          <a:blip r:embed="rId2"/>
          <a:stretch>
            <a:fillRect/>
          </a:stretch>
        </p:blipFill>
        <p:spPr>
          <a:xfrm>
            <a:off x="0" y="1144459"/>
            <a:ext cx="9144000" cy="4372773"/>
          </a:xfrm>
          <a:prstGeom prst="rect">
            <a:avLst/>
          </a:prstGeom>
        </p:spPr>
      </p:pic>
    </p:spTree>
    <p:extLst>
      <p:ext uri="{BB962C8B-B14F-4D97-AF65-F5344CB8AC3E}">
        <p14:creationId xmlns:p14="http://schemas.microsoft.com/office/powerpoint/2010/main" val="1522255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5973435" y="1268760"/>
            <a:ext cx="3184345" cy="1872208"/>
          </a:xfrm>
          <a:prstGeom prst="rect">
            <a:avLst/>
          </a:prstGeom>
        </p:spPr>
      </p:pic>
      <p:sp>
        <p:nvSpPr>
          <p:cNvPr id="2" name="Title 1"/>
          <p:cNvSpPr>
            <a:spLocks noGrp="1"/>
          </p:cNvSpPr>
          <p:nvPr>
            <p:ph type="title"/>
          </p:nvPr>
        </p:nvSpPr>
        <p:spPr>
          <a:xfrm>
            <a:off x="228600" y="152400"/>
            <a:ext cx="8915400" cy="1066800"/>
          </a:xfrm>
        </p:spPr>
        <p:txBody>
          <a:bodyPr/>
          <a:lstStyle/>
          <a:p>
            <a:r>
              <a:rPr lang="en-US" dirty="0"/>
              <a:t>RAIDR: Eliminating Unnecessary Refreshes</a:t>
            </a:r>
          </a:p>
        </p:txBody>
      </p:sp>
      <p:sp>
        <p:nvSpPr>
          <p:cNvPr id="3" name="Content Placeholder 2"/>
          <p:cNvSpPr>
            <a:spLocks noGrp="1"/>
          </p:cNvSpPr>
          <p:nvPr>
            <p:ph idx="1"/>
          </p:nvPr>
        </p:nvSpPr>
        <p:spPr>
          <a:xfrm>
            <a:off x="-36512" y="980728"/>
            <a:ext cx="9036496" cy="5267672"/>
          </a:xfrm>
        </p:spPr>
        <p:txBody>
          <a:bodyPr/>
          <a:lstStyle/>
          <a:p>
            <a:r>
              <a:rPr lang="en-US" sz="2200" dirty="0"/>
              <a:t>Observation: </a:t>
            </a:r>
            <a:r>
              <a:rPr lang="en-US" sz="2200" dirty="0">
                <a:solidFill>
                  <a:srgbClr val="0000FF"/>
                </a:solidFill>
              </a:rPr>
              <a:t>Most DRAM rows can be refreshed much less often without losing data </a:t>
            </a:r>
            <a:r>
              <a:rPr lang="en-US" sz="1500" b="1" dirty="0">
                <a:solidFill>
                  <a:schemeClr val="accent6">
                    <a:lumMod val="75000"/>
                  </a:schemeClr>
                </a:solidFill>
              </a:rPr>
              <a:t>[Kim+, EDL’09][Liu+ ISCA’13]</a:t>
            </a:r>
          </a:p>
          <a:p>
            <a:endParaRPr lang="en-US" sz="800" dirty="0"/>
          </a:p>
          <a:p>
            <a:r>
              <a:rPr lang="en-US" sz="2200" dirty="0"/>
              <a:t>Key idea: </a:t>
            </a:r>
            <a:r>
              <a:rPr lang="en-US" sz="2200" dirty="0">
                <a:solidFill>
                  <a:srgbClr val="0000FF"/>
                </a:solidFill>
              </a:rPr>
              <a:t>Refresh rows containing weak cells </a:t>
            </a:r>
          </a:p>
          <a:p>
            <a:pPr marL="0" indent="0">
              <a:buNone/>
            </a:pPr>
            <a:r>
              <a:rPr lang="en-US" sz="2200" dirty="0">
                <a:solidFill>
                  <a:srgbClr val="0000FF"/>
                </a:solidFill>
              </a:rPr>
              <a:t>    more frequently, other rows less frequently</a:t>
            </a:r>
          </a:p>
          <a:p>
            <a:pPr marL="344487" lvl="1" indent="0">
              <a:buNone/>
            </a:pPr>
            <a:r>
              <a:rPr lang="en-US" sz="2000" dirty="0">
                <a:solidFill>
                  <a:srgbClr val="FF0000"/>
                </a:solidFill>
              </a:rPr>
              <a:t>1. Profiling: </a:t>
            </a:r>
            <a:r>
              <a:rPr lang="en-US" sz="2000" dirty="0">
                <a:solidFill>
                  <a:srgbClr val="000000"/>
                </a:solidFill>
              </a:rPr>
              <a:t>Profile retention time of all rows</a:t>
            </a:r>
          </a:p>
          <a:p>
            <a:pPr marL="344487" lvl="1" indent="0">
              <a:buNone/>
            </a:pPr>
            <a:r>
              <a:rPr lang="en-US" sz="2000" dirty="0">
                <a:solidFill>
                  <a:srgbClr val="FF0000"/>
                </a:solidFill>
              </a:rPr>
              <a:t>2. Binning: </a:t>
            </a:r>
            <a:r>
              <a:rPr lang="en-US" sz="2000" dirty="0">
                <a:solidFill>
                  <a:srgbClr val="000000"/>
                </a:solidFill>
              </a:rPr>
              <a:t>Store rows into bins by retention time in memory controller</a:t>
            </a:r>
          </a:p>
          <a:p>
            <a:pPr marL="344487" lvl="1" indent="0">
              <a:buNone/>
            </a:pPr>
            <a:r>
              <a:rPr lang="en-US" sz="2000" dirty="0">
                <a:solidFill>
                  <a:srgbClr val="000000"/>
                </a:solidFill>
                <a:sym typeface="Wingdings"/>
              </a:rPr>
              <a:t>	</a:t>
            </a:r>
            <a:r>
              <a:rPr lang="en-US" sz="2000" i="1" dirty="0">
                <a:solidFill>
                  <a:srgbClr val="000000"/>
                </a:solidFill>
                <a:sym typeface="Wingdings"/>
              </a:rPr>
              <a:t>Efficient storage with Bloom Filters</a:t>
            </a:r>
            <a:r>
              <a:rPr lang="en-US" sz="2000" dirty="0">
                <a:solidFill>
                  <a:srgbClr val="000000"/>
                </a:solidFill>
                <a:sym typeface="Wingdings"/>
              </a:rPr>
              <a:t> (only 1.25KB for 32GB memory)</a:t>
            </a:r>
            <a:endParaRPr lang="en-US" sz="2000" dirty="0">
              <a:solidFill>
                <a:srgbClr val="000000"/>
              </a:solidFill>
            </a:endParaRPr>
          </a:p>
          <a:p>
            <a:pPr marL="344487" lvl="1" indent="0">
              <a:buNone/>
            </a:pPr>
            <a:r>
              <a:rPr lang="en-US" sz="2000" dirty="0">
                <a:solidFill>
                  <a:srgbClr val="FF0000"/>
                </a:solidFill>
              </a:rPr>
              <a:t>3. Refreshing: </a:t>
            </a:r>
            <a:r>
              <a:rPr lang="en-US" sz="2000" dirty="0">
                <a:solidFill>
                  <a:srgbClr val="000000"/>
                </a:solidFill>
              </a:rPr>
              <a:t>Memory controller refreshes rows in different bins at different rates</a:t>
            </a:r>
          </a:p>
          <a:p>
            <a:pPr lvl="1"/>
            <a:endParaRPr lang="en-US" sz="800" dirty="0"/>
          </a:p>
          <a:p>
            <a:r>
              <a:rPr lang="en-US" sz="2200" dirty="0"/>
              <a:t>Results: 8-core, 32GB, SPEC, TPC-C, TPC-H</a:t>
            </a:r>
          </a:p>
          <a:p>
            <a:pPr lvl="1"/>
            <a:r>
              <a:rPr lang="en-US" sz="1800" dirty="0">
                <a:solidFill>
                  <a:srgbClr val="0000FF"/>
                </a:solidFill>
              </a:rPr>
              <a:t>74.6% refresh reduction @ 1.25KB storage</a:t>
            </a:r>
          </a:p>
          <a:p>
            <a:pPr lvl="1"/>
            <a:r>
              <a:rPr lang="en-US" sz="1800" dirty="0">
                <a:solidFill>
                  <a:srgbClr val="0000FF"/>
                </a:solidFill>
              </a:rPr>
              <a:t>~16%/20% DRAM dynamic/idle power reduction</a:t>
            </a:r>
          </a:p>
          <a:p>
            <a:pPr lvl="1"/>
            <a:r>
              <a:rPr lang="en-US" sz="1800" dirty="0">
                <a:solidFill>
                  <a:srgbClr val="0000FF"/>
                </a:solidFill>
              </a:rPr>
              <a:t>~9% performance improvement </a:t>
            </a:r>
          </a:p>
          <a:p>
            <a:pPr lvl="1"/>
            <a:r>
              <a:rPr lang="en-US" sz="1800" dirty="0">
                <a:solidFill>
                  <a:srgbClr val="0000FF"/>
                </a:solidFill>
              </a:rPr>
              <a:t>Benefits increase with DRAM capacity</a:t>
            </a: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3"/>
          <a:stretch>
            <a:fillRect/>
          </a:stretch>
        </p:blipFill>
        <p:spPr>
          <a:xfrm>
            <a:off x="5796136" y="4299384"/>
            <a:ext cx="3312368" cy="2369976"/>
          </a:xfrm>
          <a:prstGeom prst="rect">
            <a:avLst/>
          </a:prstGeom>
        </p:spPr>
      </p:pic>
      <p:sp>
        <p:nvSpPr>
          <p:cNvPr id="7" name="Rectangle 6"/>
          <p:cNvSpPr/>
          <p:nvPr/>
        </p:nvSpPr>
        <p:spPr>
          <a:xfrm>
            <a:off x="1403648" y="6577607"/>
            <a:ext cx="8208912"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charset="0"/>
                <a:ea typeface="+mn-ea"/>
                <a:cs typeface="+mn-cs"/>
              </a:rPr>
              <a:t>Liu et al., “</a:t>
            </a:r>
            <a:r>
              <a:rPr kumimoji="0" lang="en-US" altLang="ja-JP" sz="1400" b="0" i="0" u="none" strike="noStrike" kern="1200" cap="none" spc="0" normalizeH="0" baseline="0" noProof="0" dirty="0">
                <a:ln>
                  <a:noFill/>
                </a:ln>
                <a:solidFill>
                  <a:srgbClr val="0000FF"/>
                </a:solidFill>
                <a:effectLst/>
                <a:uLnTx/>
                <a:uFillTx/>
                <a:latin typeface="Tahoma" charset="0"/>
                <a:ea typeface="+mn-ea"/>
                <a:cs typeface="+mn-cs"/>
              </a:rPr>
              <a:t>RAIDR: Retention-Aware Intelligent DRAM Refresh</a:t>
            </a:r>
            <a:r>
              <a:rPr kumimoji="0" lang="en-US" altLang="ja-JP" sz="1400" b="0" i="0" u="none" strike="noStrike" kern="1200" cap="none" spc="0" normalizeH="0" baseline="0" noProof="0" dirty="0">
                <a:ln>
                  <a:noFill/>
                </a:ln>
                <a:solidFill>
                  <a:srgbClr val="000000"/>
                </a:solidFill>
                <a:effectLst/>
                <a:uLnTx/>
                <a:uFillTx/>
                <a:latin typeface="Tahoma" charset="0"/>
                <a:ea typeface="+mn-ea"/>
                <a:cs typeface="+mn-cs"/>
              </a:rPr>
              <a:t>,</a:t>
            </a:r>
            <a:r>
              <a:rPr kumimoji="0" lang="en-US" sz="1400" b="0" i="0" u="none" strike="noStrike" kern="1200" cap="none" spc="0" normalizeH="0" baseline="0" noProof="0" dirty="0">
                <a:ln>
                  <a:noFill/>
                </a:ln>
                <a:solidFill>
                  <a:srgbClr val="000000"/>
                </a:solidFill>
                <a:effectLst/>
                <a:uLnTx/>
                <a:uFillTx/>
                <a:latin typeface="Tahoma" charset="0"/>
                <a:ea typeface="+mn-ea"/>
                <a:cs typeface="+mn-cs"/>
              </a:rPr>
              <a:t>”</a:t>
            </a:r>
            <a:r>
              <a:rPr kumimoji="0" lang="en-US" altLang="ja-JP" sz="1400" b="0" i="0" u="none" strike="noStrike" kern="1200" cap="none" spc="0" normalizeH="0" baseline="0" noProof="0" dirty="0">
                <a:ln>
                  <a:noFill/>
                </a:ln>
                <a:solidFill>
                  <a:srgbClr val="000000"/>
                </a:solidFill>
                <a:effectLst/>
                <a:uLnTx/>
                <a:uFillTx/>
                <a:latin typeface="Tahoma" charset="0"/>
                <a:ea typeface="+mn-ea"/>
                <a:cs typeface="+mn-cs"/>
              </a:rPr>
              <a:t> ISCA 2012.</a:t>
            </a:r>
            <a:endParaRPr kumimoji="0" lang="en-US" sz="1400" b="0" i="0" u="none" strike="noStrike" kern="1200" cap="none" spc="0" normalizeH="0" baseline="0" noProof="0" dirty="0">
              <a:ln>
                <a:noFill/>
              </a:ln>
              <a:solidFill>
                <a:srgbClr val="000000"/>
              </a:solidFill>
              <a:effectLst/>
              <a:uLnTx/>
              <a:uFillTx/>
              <a:latin typeface="Tahoma"/>
              <a:ea typeface="+mn-ea"/>
              <a:cs typeface="+mn-cs"/>
            </a:endParaRPr>
          </a:p>
        </p:txBody>
      </p:sp>
      <p:sp>
        <p:nvSpPr>
          <p:cNvPr id="8" name="Rectangle 7"/>
          <p:cNvSpPr>
            <a:spLocks noChangeArrowheads="1"/>
          </p:cNvSpPr>
          <p:nvPr/>
        </p:nvSpPr>
        <p:spPr bwMode="auto">
          <a:xfrm>
            <a:off x="6948264" y="1844825"/>
            <a:ext cx="1224136" cy="432048"/>
          </a:xfrm>
          <a:prstGeom prst="rect">
            <a:avLst/>
          </a:prstGeom>
          <a:noFill/>
          <a:ln w="38100">
            <a:solidFill>
              <a:srgbClr val="FF0000"/>
            </a:solidFill>
            <a:miter lim="800000"/>
            <a:headEnd/>
            <a:tailEnd/>
          </a:ln>
          <a:effectLst>
            <a:outerShdw blurRad="63500" dist="23000" dir="5400000" rotWithShape="0">
              <a:srgbClr val="000000">
                <a:alpha val="34998"/>
              </a:srgbClr>
            </a:outerShdw>
          </a:effectLst>
          <a:extLst>
            <a:ext uri="{909E8E84-426E-40dd-AFC4-6F175D3DCCD1}">
              <a14:hiddenFill xmlns:a14="http://schemas.microsoft.com/office/drawing/2010/main" xmlns="">
                <a:solidFill>
                  <a:srgbClr val="FFFFFF"/>
                </a:solidFill>
              </a14:hiddenFill>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ＭＳ Ｐゴシック" charset="0"/>
              <a:cs typeface="ＭＳ Ｐゴシック" charset="0"/>
            </a:endParaRPr>
          </a:p>
        </p:txBody>
      </p:sp>
      <p:sp>
        <p:nvSpPr>
          <p:cNvPr id="9" name="Rectangle 8"/>
          <p:cNvSpPr/>
          <p:nvPr/>
        </p:nvSpPr>
        <p:spPr>
          <a:xfrm>
            <a:off x="323528" y="2708919"/>
            <a:ext cx="5184576" cy="360041"/>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22268607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11" end="11"/>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xEl>
                                              <p:pRg st="13" end="13"/>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9023920" cy="1066800"/>
          </a:xfrm>
        </p:spPr>
        <p:txBody>
          <a:bodyPr/>
          <a:lstStyle/>
          <a:p>
            <a:r>
              <a:rPr lang="en-US" dirty="0"/>
              <a:t>More on RAIDR: </a:t>
            </a:r>
            <a:r>
              <a:rPr lang="en-US" dirty="0" err="1"/>
              <a:t>Perf+Energy</a:t>
            </a:r>
            <a:r>
              <a:rPr lang="en-US" dirty="0"/>
              <a:t> Perspective</a:t>
            </a:r>
          </a:p>
        </p:txBody>
      </p:sp>
      <p:sp>
        <p:nvSpPr>
          <p:cNvPr id="3" name="Content Placeholder 2"/>
          <p:cNvSpPr>
            <a:spLocks noGrp="1"/>
          </p:cNvSpPr>
          <p:nvPr>
            <p:ph idx="1"/>
          </p:nvPr>
        </p:nvSpPr>
        <p:spPr>
          <a:xfrm>
            <a:off x="228600" y="1052736"/>
            <a:ext cx="8807896" cy="4876800"/>
          </a:xfrm>
        </p:spPr>
        <p:txBody>
          <a:bodyPr/>
          <a:lstStyle/>
          <a:p>
            <a:r>
              <a:rPr lang="en-US" dirty="0"/>
              <a:t>Jamie Liu, Ben </a:t>
            </a:r>
            <a:r>
              <a:rPr lang="en-US" dirty="0" err="1"/>
              <a:t>Jaiyen</a:t>
            </a:r>
            <a:r>
              <a:rPr lang="en-US" dirty="0"/>
              <a:t>, Richard </a:t>
            </a:r>
            <a:r>
              <a:rPr lang="en-US" dirty="0" err="1"/>
              <a:t>Veras</a:t>
            </a:r>
            <a:r>
              <a:rPr lang="en-US" dirty="0"/>
              <a:t>, and Onur Mutlu,</a:t>
            </a:r>
            <a:br>
              <a:rPr lang="en-US" dirty="0"/>
            </a:br>
            <a:r>
              <a:rPr lang="en-US" b="1" dirty="0">
                <a:hlinkClick r:id="rId2"/>
              </a:rPr>
              <a:t>"RAIDR: Retention-Aware Intelligent DRAM Refresh"</a:t>
            </a:r>
            <a:br>
              <a:rPr lang="en-US" dirty="0"/>
            </a:br>
            <a:r>
              <a:rPr lang="en-US" i="1" dirty="0"/>
              <a:t>Proceedings of the </a:t>
            </a:r>
            <a:r>
              <a:rPr lang="en-US" i="1" dirty="0">
                <a:hlinkClick r:id="rId3"/>
              </a:rPr>
              <a:t>39th International Symposium on Computer Architecture</a:t>
            </a:r>
            <a:r>
              <a:rPr lang="en-US" i="1" dirty="0"/>
              <a:t> (</a:t>
            </a:r>
            <a:r>
              <a:rPr lang="en-US" b="1" i="1" dirty="0"/>
              <a:t>ISCA</a:t>
            </a:r>
            <a:r>
              <a:rPr lang="en-US" i="1" dirty="0"/>
              <a:t>)</a:t>
            </a:r>
            <a:r>
              <a:rPr lang="en-US" dirty="0"/>
              <a:t>, Portland, OR, June 2012. </a:t>
            </a:r>
            <a:r>
              <a:rPr lang="en-US" dirty="0">
                <a:hlinkClick r:id="rId4"/>
              </a:rPr>
              <a:t>Slides (pdf)</a:t>
            </a:r>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altLang="en-US" sz="1600" b="0" i="0" u="none" strike="noStrike" kern="1200" cap="none" spc="0" normalizeH="0" baseline="0" noProof="0">
              <a:ln>
                <a:noFill/>
              </a:ln>
              <a:solidFill>
                <a:srgbClr val="000000"/>
              </a:solidFill>
              <a:effectLst/>
              <a:uLnTx/>
              <a:uFillTx/>
              <a:latin typeface="Garamond" charset="0"/>
              <a:ea typeface="+mn-ea"/>
              <a:cs typeface="Arial" charset="0"/>
            </a:endParaRPr>
          </a:p>
        </p:txBody>
      </p:sp>
      <p:pic>
        <p:nvPicPr>
          <p:cNvPr id="5" name="Picture 4"/>
          <p:cNvPicPr>
            <a:picLocks noChangeAspect="1"/>
          </p:cNvPicPr>
          <p:nvPr/>
        </p:nvPicPr>
        <p:blipFill>
          <a:blip r:embed="rId5"/>
          <a:stretch>
            <a:fillRect/>
          </a:stretch>
        </p:blipFill>
        <p:spPr>
          <a:xfrm>
            <a:off x="0" y="3977608"/>
            <a:ext cx="9144000" cy="1755648"/>
          </a:xfrm>
          <a:prstGeom prst="rect">
            <a:avLst/>
          </a:prstGeom>
        </p:spPr>
      </p:pic>
    </p:spTree>
    <p:extLst>
      <p:ext uri="{BB962C8B-B14F-4D97-AF65-F5344CB8AC3E}">
        <p14:creationId xmlns:p14="http://schemas.microsoft.com/office/powerpoint/2010/main" val="1368035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502057-7287-C345-BF29-B63A6837E3BE}"/>
              </a:ext>
            </a:extLst>
          </p:cNvPr>
          <p:cNvSpPr>
            <a:spLocks noGrp="1"/>
          </p:cNvSpPr>
          <p:nvPr>
            <p:ph type="title"/>
          </p:nvPr>
        </p:nvSpPr>
        <p:spPr/>
        <p:txBody>
          <a:bodyPr/>
          <a:lstStyle/>
          <a:p>
            <a:r>
              <a:rPr lang="en-US" dirty="0"/>
              <a:t>Finding DRAM Retention Failures</a:t>
            </a:r>
          </a:p>
        </p:txBody>
      </p:sp>
      <p:sp>
        <p:nvSpPr>
          <p:cNvPr id="3" name="Content Placeholder 2">
            <a:extLst>
              <a:ext uri="{FF2B5EF4-FFF2-40B4-BE49-F238E27FC236}">
                <a16:creationId xmlns:a16="http://schemas.microsoft.com/office/drawing/2014/main" id="{EE857701-414A-C94B-ABA6-F4C9FB4BFC89}"/>
              </a:ext>
            </a:extLst>
          </p:cNvPr>
          <p:cNvSpPr>
            <a:spLocks noGrp="1"/>
          </p:cNvSpPr>
          <p:nvPr>
            <p:ph idx="1"/>
          </p:nvPr>
        </p:nvSpPr>
        <p:spPr>
          <a:xfrm>
            <a:off x="228600" y="1187605"/>
            <a:ext cx="8610600" cy="5193723"/>
          </a:xfrm>
        </p:spPr>
        <p:txBody>
          <a:bodyPr/>
          <a:lstStyle/>
          <a:p>
            <a:r>
              <a:rPr lang="en-US" dirty="0"/>
              <a:t>How can we reliably find the retention time of all DRAM cells?</a:t>
            </a:r>
          </a:p>
          <a:p>
            <a:endParaRPr lang="en-US" dirty="0"/>
          </a:p>
          <a:p>
            <a:r>
              <a:rPr lang="en-US" dirty="0"/>
              <a:t>Goals: so that we can</a:t>
            </a:r>
          </a:p>
          <a:p>
            <a:pPr lvl="1"/>
            <a:r>
              <a:rPr lang="en-US" dirty="0"/>
              <a:t>Make DRAM reliable and secure</a:t>
            </a:r>
          </a:p>
          <a:p>
            <a:pPr lvl="1"/>
            <a:r>
              <a:rPr lang="en-US" dirty="0"/>
              <a:t>Make techniques like RAIDR work </a:t>
            </a:r>
          </a:p>
          <a:p>
            <a:pPr marL="344487" lvl="1" indent="0">
              <a:buNone/>
            </a:pPr>
            <a:r>
              <a:rPr lang="en-US" dirty="0">
                <a:sym typeface="Wingdings" pitchFamily="2" charset="2"/>
              </a:rPr>
              <a:t>     improve performance and energy</a:t>
            </a:r>
            <a:endParaRPr lang="en-US" dirty="0"/>
          </a:p>
        </p:txBody>
      </p:sp>
      <p:sp>
        <p:nvSpPr>
          <p:cNvPr id="4" name="Slide Number Placeholder 3">
            <a:extLst>
              <a:ext uri="{FF2B5EF4-FFF2-40B4-BE49-F238E27FC236}">
                <a16:creationId xmlns:a16="http://schemas.microsoft.com/office/drawing/2014/main" id="{2E16E39B-DB4B-B646-AF03-3914C82C2D5E}"/>
              </a:ext>
            </a:extLst>
          </p:cNvPr>
          <p:cNvSpPr>
            <a:spLocks noGrp="1"/>
          </p:cNvSpPr>
          <p:nvPr>
            <p:ph type="sldNum" sz="quarter" idx="11"/>
          </p:nvPr>
        </p:nvSpPr>
        <p:spPr/>
        <p:txBody>
          <a:bodyPr/>
          <a:lstStyle/>
          <a:p>
            <a:pPr>
              <a:defRPr/>
            </a:pPr>
            <a:fld id="{76BB4180-6920-9C42-9DA1-4829E0437063}" type="slidenum">
              <a:rPr lang="en-US" smtClean="0"/>
              <a:pPr>
                <a:defRPr/>
              </a:pPr>
              <a:t>98</a:t>
            </a:fld>
            <a:endParaRPr lang="en-US"/>
          </a:p>
        </p:txBody>
      </p:sp>
    </p:spTree>
    <p:extLst>
      <p:ext uri="{BB962C8B-B14F-4D97-AF65-F5344CB8AC3E}">
        <p14:creationId xmlns:p14="http://schemas.microsoft.com/office/powerpoint/2010/main" val="14363409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80728"/>
            <a:ext cx="8610600" cy="5153025"/>
          </a:xfrm>
        </p:spPr>
        <p:txBody>
          <a:bodyPr/>
          <a:lstStyle/>
          <a:p>
            <a:r>
              <a:rPr lang="en-US" sz="1800" dirty="0"/>
              <a:t>Samira Khan, Donghyuk Lee, Yoongu Kim, </a:t>
            </a:r>
            <a:r>
              <a:rPr lang="en-US" sz="1800" dirty="0" err="1"/>
              <a:t>Alaa</a:t>
            </a:r>
            <a:r>
              <a:rPr lang="en-US" sz="1800" dirty="0"/>
              <a:t> </a:t>
            </a:r>
            <a:r>
              <a:rPr lang="en-US" sz="1800" dirty="0" err="1"/>
              <a:t>Alameldeen</a:t>
            </a:r>
            <a:r>
              <a:rPr lang="en-US" sz="1800" dirty="0"/>
              <a:t>, Chris Wilkerson, and Onur Mutlu,</a:t>
            </a:r>
            <a:br>
              <a:rPr lang="en-US" sz="1800" dirty="0"/>
            </a:br>
            <a:r>
              <a:rPr lang="en-US" sz="1800" b="1" dirty="0">
                <a:hlinkClick r:id="rId2"/>
              </a:rPr>
              <a:t>"The Efficacy of Error Mitigation Techniques for DRAM Retention Failures: A Comparative Experimental Study"</a:t>
            </a:r>
            <a:r>
              <a:rPr lang="en-US" sz="1800" dirty="0"/>
              <a:t> </a:t>
            </a:r>
            <a:br>
              <a:rPr lang="en-US" sz="1800" dirty="0"/>
            </a:br>
            <a:r>
              <a:rPr lang="en-US" sz="1800" i="1" dirty="0"/>
              <a:t>Proceedings of the </a:t>
            </a:r>
            <a:r>
              <a:rPr lang="en-US" sz="1800" i="1" dirty="0">
                <a:hlinkClick r:id="rId3"/>
              </a:rPr>
              <a:t>ACM International Conference on Measurement and Modeling of Computer Systems </a:t>
            </a:r>
            <a:r>
              <a:rPr lang="en-US" sz="1800" i="1" dirty="0"/>
              <a:t>(</a:t>
            </a:r>
            <a:r>
              <a:rPr lang="en-US" sz="1800" b="1" i="1" dirty="0"/>
              <a:t>SIGMETRICS</a:t>
            </a:r>
            <a:r>
              <a:rPr lang="en-US" sz="1800" i="1" dirty="0"/>
              <a:t>)</a:t>
            </a:r>
            <a:r>
              <a:rPr lang="en-US" sz="1800" dirty="0"/>
              <a:t>, Austin, TX, June 2014. [</a:t>
            </a:r>
            <a:r>
              <a:rPr lang="en-US" sz="1800" dirty="0">
                <a:hlinkClick r:id="rId4"/>
              </a:rPr>
              <a:t>Slides (pptx)</a:t>
            </a:r>
            <a:r>
              <a:rPr lang="en-US" sz="1800" dirty="0"/>
              <a:t> </a:t>
            </a:r>
            <a:r>
              <a:rPr lang="en-US" sz="1800" dirty="0">
                <a:hlinkClick r:id="rId5"/>
              </a:rPr>
              <a:t>(pdf)</a:t>
            </a:r>
            <a:r>
              <a:rPr lang="en-US" sz="1800" dirty="0"/>
              <a:t>] [</a:t>
            </a:r>
            <a:r>
              <a:rPr lang="en-US" sz="1800" dirty="0">
                <a:hlinkClick r:id="rId6"/>
              </a:rPr>
              <a:t>Poster (pptx)</a:t>
            </a:r>
            <a:r>
              <a:rPr lang="en-US" sz="1800" dirty="0"/>
              <a:t> </a:t>
            </a:r>
            <a:r>
              <a:rPr lang="en-US" sz="1800" dirty="0">
                <a:hlinkClick r:id="rId7"/>
              </a:rPr>
              <a:t>(pdf)</a:t>
            </a:r>
            <a:r>
              <a:rPr lang="en-US" sz="1800" dirty="0"/>
              <a:t>] [</a:t>
            </a:r>
            <a:r>
              <a:rPr lang="en-US" sz="1800" dirty="0">
                <a:hlinkClick r:id="rId8"/>
              </a:rPr>
              <a:t>Full data sets</a:t>
            </a:r>
            <a:r>
              <a:rPr lang="en-US" sz="1800" dirty="0"/>
              <a:t>] </a:t>
            </a: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p:cNvPicPr>
            <a:picLocks noChangeAspect="1"/>
          </p:cNvPicPr>
          <p:nvPr/>
        </p:nvPicPr>
        <p:blipFill>
          <a:blip r:embed="rId9"/>
          <a:stretch>
            <a:fillRect/>
          </a:stretch>
        </p:blipFill>
        <p:spPr>
          <a:xfrm>
            <a:off x="0" y="3645024"/>
            <a:ext cx="9144000" cy="2872292"/>
          </a:xfrm>
          <a:prstGeom prst="rect">
            <a:avLst/>
          </a:prstGeom>
        </p:spPr>
      </p:pic>
      <p:sp>
        <p:nvSpPr>
          <p:cNvPr id="7" name="Title 1"/>
          <p:cNvSpPr>
            <a:spLocks noGrp="1"/>
          </p:cNvSpPr>
          <p:nvPr>
            <p:ph type="title"/>
          </p:nvPr>
        </p:nvSpPr>
        <p:spPr>
          <a:xfrm>
            <a:off x="107504" y="152400"/>
            <a:ext cx="9036496" cy="1066800"/>
          </a:xfrm>
        </p:spPr>
        <p:txBody>
          <a:bodyPr/>
          <a:lstStyle/>
          <a:p>
            <a:r>
              <a:rPr lang="en-US" dirty="0"/>
              <a:t>Mitigation of Retention Issues </a:t>
            </a:r>
            <a:r>
              <a:rPr lang="en-US" sz="2600" b="1" dirty="0"/>
              <a:t>[SIGMETRICS’14]</a:t>
            </a:r>
          </a:p>
        </p:txBody>
      </p:sp>
    </p:spTree>
    <p:extLst>
      <p:ext uri="{BB962C8B-B14F-4D97-AF65-F5344CB8AC3E}">
        <p14:creationId xmlns:p14="http://schemas.microsoft.com/office/powerpoint/2010/main" val="3159550990"/>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TIMING" val="|15|8.3"/>
</p:tagLst>
</file>

<file path=ppt/tags/tag2.xml><?xml version="1.0" encoding="utf-8"?>
<p:tagLst xmlns:a="http://schemas.openxmlformats.org/drawingml/2006/main" xmlns:r="http://schemas.openxmlformats.org/officeDocument/2006/relationships" xmlns:p="http://schemas.openxmlformats.org/presentationml/2006/main">
  <p:tag name="TIMING" val="|24.9|0.8|1.5|1|1"/>
</p:tagLst>
</file>

<file path=ppt/tags/tag3.xml><?xml version="1.0" encoding="utf-8"?>
<p:tagLst xmlns:a="http://schemas.openxmlformats.org/drawingml/2006/main" xmlns:r="http://schemas.openxmlformats.org/officeDocument/2006/relationships" xmlns:p="http://schemas.openxmlformats.org/presentationml/2006/main">
  <p:tag name="TIMING" val="|37.7"/>
</p:tagLst>
</file>

<file path=ppt/tags/tag4.xml><?xml version="1.0" encoding="utf-8"?>
<p:tagLst xmlns:a="http://schemas.openxmlformats.org/drawingml/2006/main" xmlns:r="http://schemas.openxmlformats.org/officeDocument/2006/relationships" xmlns:p="http://schemas.openxmlformats.org/presentationml/2006/main">
  <p:tag name="TIMING" val="|14.4|20.5|11.3"/>
</p:tagLst>
</file>

<file path=ppt/tags/tag5.xml><?xml version="1.0" encoding="utf-8"?>
<p:tagLst xmlns:a="http://schemas.openxmlformats.org/drawingml/2006/main" xmlns:r="http://schemas.openxmlformats.org/officeDocument/2006/relationships" xmlns:p="http://schemas.openxmlformats.org/presentationml/2006/main">
  <p:tag name="TIMING" val="|12.8|11.1"/>
</p:tagLst>
</file>

<file path=ppt/tags/tag6.xml><?xml version="1.0" encoding="utf-8"?>
<p:tagLst xmlns:a="http://schemas.openxmlformats.org/drawingml/2006/main" xmlns:r="http://schemas.openxmlformats.org/officeDocument/2006/relationships" xmlns:p="http://schemas.openxmlformats.org/presentationml/2006/main">
  <p:tag name="TIMING" val="|3.7|3.2"/>
</p:tagLst>
</file>

<file path=ppt/tags/tag7.xml><?xml version="1.0" encoding="utf-8"?>
<p:tagLst xmlns:a="http://schemas.openxmlformats.org/drawingml/2006/main" xmlns:r="http://schemas.openxmlformats.org/officeDocument/2006/relationships" xmlns:p="http://schemas.openxmlformats.org/presentationml/2006/main">
  <p:tag name="TIMING" val="|14.8|50.9"/>
</p:tagLst>
</file>

<file path=ppt/theme/theme1.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4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5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5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64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8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9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9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9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25.xml><?xml version="1.0" encoding="utf-8"?>
<a:theme xmlns:a="http://schemas.openxmlformats.org/drawingml/2006/main" name="98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_Office 테마">
  <a:themeElements>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7.xml><?xml version="1.0" encoding="utf-8"?>
<a:theme xmlns:a="http://schemas.openxmlformats.org/drawingml/2006/main" name="13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3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4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4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4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3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4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3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35.xml><?xml version="1.0" encoding="utf-8"?>
<a:theme xmlns:a="http://schemas.openxmlformats.org/drawingml/2006/main" name="15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15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15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15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2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1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1.xml><?xml version="1.0" encoding="utf-8"?>
<a:theme xmlns:a="http://schemas.openxmlformats.org/drawingml/2006/main" name="19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2.xml><?xml version="1.0" encoding="utf-8"?>
<a:theme xmlns:a="http://schemas.openxmlformats.org/drawingml/2006/main" name="15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15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16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16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safari">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safari" id="{1E4A3212-A6D8-EB49-8049-412E3186FEB9}" vid="{93387931-C767-9D4F-BD0F-4952975219FD}"/>
    </a:ext>
  </a:extLst>
</a:theme>
</file>

<file path=ppt/theme/theme47.xml><?xml version="1.0" encoding="utf-8"?>
<a:theme xmlns:a="http://schemas.openxmlformats.org/drawingml/2006/main" name="5_Edg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a:spAutoFit/>
      </a:bodyPr>
      <a:lstStyle>
        <a:defPPr algn="just">
          <a:defRPr sz="400" b="1" dirty="0">
            <a:solidFill>
              <a:schemeClr val="bg2"/>
            </a:solidFill>
            <a:latin typeface="europa"/>
          </a:defRPr>
        </a:defPPr>
      </a:lstStyle>
    </a:sp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2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1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8_Office Theme">
  <a:themeElements>
    <a:clrScheme name="SAFARI">
      <a:dk1>
        <a:sysClr val="windowText" lastClr="000000"/>
      </a:dk1>
      <a:lt1>
        <a:sysClr val="window" lastClr="FFFFFF"/>
      </a:lt1>
      <a:dk2>
        <a:srgbClr val="00B050"/>
      </a:dk2>
      <a:lt2>
        <a:srgbClr val="EEECE1"/>
      </a:lt2>
      <a:accent1>
        <a:srgbClr val="0000FF"/>
      </a:accent1>
      <a:accent2>
        <a:srgbClr val="FF0000"/>
      </a:accent2>
      <a:accent3>
        <a:srgbClr val="00B050"/>
      </a:accent3>
      <a:accent4>
        <a:srgbClr val="7030A0"/>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2.xml><?xml version="1.0" encoding="utf-8"?>
<a:theme xmlns:a="http://schemas.openxmlformats.org/drawingml/2006/main" name="1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2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4.xml><?xml version="1.0" encoding="utf-8"?>
<a:theme xmlns:a="http://schemas.openxmlformats.org/drawingml/2006/main" name="15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6.xml><?xml version="1.0" encoding="utf-8"?>
<a:theme xmlns:a="http://schemas.openxmlformats.org/drawingml/2006/main" name="15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caret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dirty="0" smtClean="0">
            <a:latin typeface="Arial"/>
            <a:cs typeface="Arial"/>
          </a:defRPr>
        </a:defPPr>
      </a:lstStyle>
      <a:style>
        <a:lnRef idx="1">
          <a:schemeClr val="accent1"/>
        </a:lnRef>
        <a:fillRef idx="3">
          <a:schemeClr val="accent1"/>
        </a:fillRef>
        <a:effectRef idx="2">
          <a:schemeClr val="accent1"/>
        </a:effectRef>
        <a:fontRef idx="minor">
          <a:schemeClr val="lt1"/>
        </a:fontRef>
      </a:style>
    </a:spDef>
    <a:lnDef>
      <a:spPr>
        <a:ln>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txDef>
      <a:spPr>
        <a:noFill/>
        <a:ln w="25400">
          <a:noFill/>
        </a:ln>
      </a:spPr>
      <a:bodyPr wrap="square" rtlCol="0">
        <a:spAutoFit/>
      </a:bodyPr>
      <a:lstStyle>
        <a:defPPr>
          <a:defRPr dirty="0" smtClean="0">
            <a:solidFill>
              <a:srgbClr val="000000"/>
            </a:solidFill>
            <a:latin typeface="Arial"/>
            <a:cs typeface="Arial"/>
          </a:defRPr>
        </a:defPPr>
      </a:lstStyle>
    </a:txDef>
  </a:objectDefaults>
  <a:extraClrSchemeLst/>
</a:theme>
</file>

<file path=ppt/theme/theme58.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9.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8_Ed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5_Office Theme">
  <a:themeElements>
    <a:clrScheme name="SAFARI">
      <a:dk1>
        <a:sysClr val="windowText" lastClr="000000"/>
      </a:dk1>
      <a:lt1>
        <a:sysClr val="window" lastClr="FFFFFF"/>
      </a:lt1>
      <a:dk2>
        <a:srgbClr val="00B050"/>
      </a:dk2>
      <a:lt2>
        <a:srgbClr val="EEECE1"/>
      </a:lt2>
      <a:accent1>
        <a:srgbClr val="0000FF"/>
      </a:accent1>
      <a:accent2>
        <a:srgbClr val="FF0000"/>
      </a:accent2>
      <a:accent3>
        <a:srgbClr val="00B050"/>
      </a:accent3>
      <a:accent4>
        <a:srgbClr val="7030A0"/>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1.xml><?xml version="1.0" encoding="utf-8"?>
<a:theme xmlns:a="http://schemas.openxmlformats.org/drawingml/2006/main" name="6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2.xml><?xml version="1.0" encoding="utf-8"?>
<a:theme xmlns:a="http://schemas.openxmlformats.org/drawingml/2006/main" name="4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Office Theme">
  <a:themeElements>
    <a:clrScheme name="Custom 7">
      <a:dk1>
        <a:srgbClr val="990000"/>
      </a:dk1>
      <a:lt1>
        <a:srgbClr val="FFFFFF"/>
      </a:lt1>
      <a:dk2>
        <a:srgbClr val="FFFFFF"/>
      </a:dk2>
      <a:lt2>
        <a:srgbClr val="FFFFFF"/>
      </a:lt2>
      <a:accent1>
        <a:srgbClr val="606060"/>
      </a:accent1>
      <a:accent2>
        <a:srgbClr val="A9A9A9"/>
      </a:accent2>
      <a:accent3>
        <a:srgbClr val="CCCCCC"/>
      </a:accent3>
      <a:accent4>
        <a:srgbClr val="990000"/>
      </a:accent4>
      <a:accent5>
        <a:srgbClr val="000000"/>
      </a:accent5>
      <a:accent6>
        <a:srgbClr val="969696"/>
      </a:accent6>
      <a:hlink>
        <a:srgbClr val="990000"/>
      </a:hlink>
      <a:folHlink>
        <a:srgbClr val="AEAEA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Override>
</file>

<file path=docProps/app.xml><?xml version="1.0" encoding="utf-8"?>
<Properties xmlns="http://schemas.openxmlformats.org/officeDocument/2006/extended-properties" xmlns:vt="http://schemas.openxmlformats.org/officeDocument/2006/docPropsVTypes">
  <Template/>
  <TotalTime>183836</TotalTime>
  <Words>13148</Words>
  <Application>Microsoft Macintosh PowerPoint</Application>
  <PresentationFormat>On-screen Show (4:3)</PresentationFormat>
  <Paragraphs>2245</Paragraphs>
  <Slides>228</Slides>
  <Notes>83</Notes>
  <HiddenSlides>0</HiddenSlides>
  <MMClips>0</MMClips>
  <ScaleCrop>false</ScaleCrop>
  <HeadingPairs>
    <vt:vector size="6" baseType="variant">
      <vt:variant>
        <vt:lpstr>Fonts Used</vt:lpstr>
      </vt:variant>
      <vt:variant>
        <vt:i4>22</vt:i4>
      </vt:variant>
      <vt:variant>
        <vt:lpstr>Theme</vt:lpstr>
      </vt:variant>
      <vt:variant>
        <vt:i4>62</vt:i4>
      </vt:variant>
      <vt:variant>
        <vt:lpstr>Slide Titles</vt:lpstr>
      </vt:variant>
      <vt:variant>
        <vt:i4>228</vt:i4>
      </vt:variant>
    </vt:vector>
  </HeadingPairs>
  <TitlesOfParts>
    <vt:vector size="312" baseType="lpstr">
      <vt:lpstr>Dotum</vt:lpstr>
      <vt:lpstr>굴림</vt:lpstr>
      <vt:lpstr>맑은 고딕</vt:lpstr>
      <vt:lpstr>MS PGothic</vt:lpstr>
      <vt:lpstr>MS PGothic</vt:lpstr>
      <vt:lpstr>宋体</vt:lpstr>
      <vt:lpstr>宋体</vt:lpstr>
      <vt:lpstr>Adobe Garamond Pro</vt:lpstr>
      <vt:lpstr>Arial</vt:lpstr>
      <vt:lpstr>Calibri</vt:lpstr>
      <vt:lpstr>Calibri Light</vt:lpstr>
      <vt:lpstr>Cambria</vt:lpstr>
      <vt:lpstr>Cambria Math</vt:lpstr>
      <vt:lpstr>Courier New</vt:lpstr>
      <vt:lpstr>Garamond</vt:lpstr>
      <vt:lpstr>Gill Sans MT</vt:lpstr>
      <vt:lpstr>Myriad Pro</vt:lpstr>
      <vt:lpstr>나눔고딕</vt:lpstr>
      <vt:lpstr>Tahoma</vt:lpstr>
      <vt:lpstr>Times New Roman</vt:lpstr>
      <vt:lpstr>Vista Sans OT Medium</vt:lpstr>
      <vt:lpstr>Wingdings</vt:lpstr>
      <vt:lpstr>Edge</vt:lpstr>
      <vt:lpstr>1_Edge</vt:lpstr>
      <vt:lpstr>3_Edge</vt:lpstr>
      <vt:lpstr>4_Edge</vt:lpstr>
      <vt:lpstr>6_Edge</vt:lpstr>
      <vt:lpstr>8_Edge</vt:lpstr>
      <vt:lpstr>2_Office Theme</vt:lpstr>
      <vt:lpstr>9_Edge</vt:lpstr>
      <vt:lpstr>17_Edge</vt:lpstr>
      <vt:lpstr>13_Edge</vt:lpstr>
      <vt:lpstr>23_Edge</vt:lpstr>
      <vt:lpstr>35_Edge</vt:lpstr>
      <vt:lpstr>39_Edge</vt:lpstr>
      <vt:lpstr>49_Edge</vt:lpstr>
      <vt:lpstr>56_Edge</vt:lpstr>
      <vt:lpstr>57_Edge</vt:lpstr>
      <vt:lpstr>58_Edge</vt:lpstr>
      <vt:lpstr>59_Edge</vt:lpstr>
      <vt:lpstr>64_Edge</vt:lpstr>
      <vt:lpstr>85_Edge</vt:lpstr>
      <vt:lpstr>90_Edge</vt:lpstr>
      <vt:lpstr>91_Edge</vt:lpstr>
      <vt:lpstr>95_Edge</vt:lpstr>
      <vt:lpstr>1_Metropolitan_bullet</vt:lpstr>
      <vt:lpstr>98_Edge</vt:lpstr>
      <vt:lpstr>1_Office 테마</vt:lpstr>
      <vt:lpstr>136_Edge</vt:lpstr>
      <vt:lpstr>139_Edge</vt:lpstr>
      <vt:lpstr>143_Edge</vt:lpstr>
      <vt:lpstr>144_Edge</vt:lpstr>
      <vt:lpstr>147_Edge</vt:lpstr>
      <vt:lpstr>133_Edge</vt:lpstr>
      <vt:lpstr>148_Edge</vt:lpstr>
      <vt:lpstr>3_Metropolitan_bullet</vt:lpstr>
      <vt:lpstr>151_Edge</vt:lpstr>
      <vt:lpstr>152_Edge</vt:lpstr>
      <vt:lpstr>154_Edge</vt:lpstr>
      <vt:lpstr>155_Edge</vt:lpstr>
      <vt:lpstr>24_Office Theme</vt:lpstr>
      <vt:lpstr>14_Office Theme</vt:lpstr>
      <vt:lpstr>19_Office Theme</vt:lpstr>
      <vt:lpstr>156_Edge</vt:lpstr>
      <vt:lpstr>159_Edge</vt:lpstr>
      <vt:lpstr>166_Edge</vt:lpstr>
      <vt:lpstr>167_Edge</vt:lpstr>
      <vt:lpstr>safari</vt:lpstr>
      <vt:lpstr>5_Edge</vt:lpstr>
      <vt:lpstr>7_Edge</vt:lpstr>
      <vt:lpstr>25_Office Theme</vt:lpstr>
      <vt:lpstr>10_Edge</vt:lpstr>
      <vt:lpstr>8_Office Theme</vt:lpstr>
      <vt:lpstr>11_Edge</vt:lpstr>
      <vt:lpstr>26_Office Theme</vt:lpstr>
      <vt:lpstr>150_Edge</vt:lpstr>
      <vt:lpstr>15_Office Theme</vt:lpstr>
      <vt:lpstr>157_Edge</vt:lpstr>
      <vt:lpstr>caret_template</vt:lpstr>
      <vt:lpstr>1_Office Theme</vt:lpstr>
      <vt:lpstr>3_Office Theme</vt:lpstr>
      <vt:lpstr>5_Office Theme</vt:lpstr>
      <vt:lpstr>65_Edge</vt:lpstr>
      <vt:lpstr>43_Edge</vt:lpstr>
      <vt:lpstr>Memory Systems  and Memory-Centric Computing Systems Topic 2: Memory Reliability and Security</vt:lpstr>
      <vt:lpstr>What Will You Learn in This Course?</vt:lpstr>
      <vt:lpstr>Agenda</vt:lpstr>
      <vt:lpstr>Four Key Directions</vt:lpstr>
      <vt:lpstr>Maslow’s (Human) Hierarchy of Needs</vt:lpstr>
      <vt:lpstr>How Reliable/Secure/Safe is This Bridge?</vt:lpstr>
      <vt:lpstr>Collapse of the “Galloping Gertie”</vt:lpstr>
      <vt:lpstr>How Secure Are These People?</vt:lpstr>
      <vt:lpstr>The DRAM Scaling Problem</vt:lpstr>
      <vt:lpstr>As Memory Scales, It Becomes Unreliable</vt:lpstr>
      <vt:lpstr>Large-Scale Failure Analysis of DRAM Chips</vt:lpstr>
      <vt:lpstr>Infrastructures to Understand Such Issues</vt:lpstr>
      <vt:lpstr>Infrastructures to Understand Such Issues</vt:lpstr>
      <vt:lpstr>SoftMC: Open Source DRAM Infrastructure</vt:lpstr>
      <vt:lpstr>SoftMC</vt:lpstr>
      <vt:lpstr>Data Retention in Memory [Liu et al., ISCA 2013]</vt:lpstr>
      <vt:lpstr>A Curious Discovery [Kim et al., ISCA 2014]</vt:lpstr>
      <vt:lpstr>DRAM RowHammer</vt:lpstr>
      <vt:lpstr>Modern DRAM is Prone to Disturbance Errors</vt:lpstr>
      <vt:lpstr>Most DRAM Modules Are Vulnerable</vt:lpstr>
      <vt:lpstr>Recent DRAM Is More Vulnerable</vt:lpstr>
      <vt:lpstr>Recent DRAM Is More Vulnerable</vt:lpstr>
      <vt:lpstr>Recent DRAM Is More Vulnerable</vt:lpstr>
      <vt:lpstr>A Simple Program Can Induce Many Errors</vt:lpstr>
      <vt:lpstr>A Simple Program Can Induce Many Errors</vt:lpstr>
      <vt:lpstr>A Simple Program Can Induce Many Errors</vt:lpstr>
      <vt:lpstr>A Simple Program Can Induce Many Errors</vt:lpstr>
      <vt:lpstr>A Simple Program Can Induce Many Errors</vt:lpstr>
      <vt:lpstr>Observed Errors in Real Systems</vt:lpstr>
      <vt:lpstr>One Can Take Over an Otherwise-Secure System</vt:lpstr>
      <vt:lpstr>RowHammer Security Attack Example</vt:lpstr>
      <vt:lpstr>Security Implications</vt:lpstr>
      <vt:lpstr>Security Implications</vt:lpstr>
      <vt:lpstr>Selected Readings on RowHammer (I)</vt:lpstr>
      <vt:lpstr>Selected Readings on RowHammer (II)</vt:lpstr>
      <vt:lpstr>Selected Readings on RowHammer (III)</vt:lpstr>
      <vt:lpstr>Selected Readings on RowHammer (IV)</vt:lpstr>
      <vt:lpstr>Selected Readings on RowHammer (V)</vt:lpstr>
      <vt:lpstr>Selected Readings on RowHammer (VI)</vt:lpstr>
      <vt:lpstr>More Security Implications (I)</vt:lpstr>
      <vt:lpstr>More Security Implications (II)</vt:lpstr>
      <vt:lpstr>More Security Implications (III)</vt:lpstr>
      <vt:lpstr>More Security Implications (IV)</vt:lpstr>
      <vt:lpstr>More Security Implications (V)</vt:lpstr>
      <vt:lpstr>More Security Implications?</vt:lpstr>
      <vt:lpstr>RowHammer Solutions</vt:lpstr>
      <vt:lpstr>Some Potential Solutions</vt:lpstr>
      <vt:lpstr>Naive Solutions</vt:lpstr>
      <vt:lpstr>Apple’s Patch for RowHammer</vt:lpstr>
      <vt:lpstr>Our Solution to RowHammer</vt:lpstr>
      <vt:lpstr>Advantages of PARA</vt:lpstr>
      <vt:lpstr>Requirements for PARA</vt:lpstr>
      <vt:lpstr>More on RowHammer Analysis</vt:lpstr>
      <vt:lpstr>Future of Memory Reliability</vt:lpstr>
      <vt:lpstr>Industry Is Writing Papers About It, Too</vt:lpstr>
      <vt:lpstr>Call for Intelligent Memory Controllers</vt:lpstr>
      <vt:lpstr>Aside: Intelligent Controller for NAND Flash</vt:lpstr>
      <vt:lpstr>Aside: Intelligent Controller for NAND Flash</vt:lpstr>
      <vt:lpstr>A Key Takeaway</vt:lpstr>
      <vt:lpstr>Understanding RowHammer</vt:lpstr>
      <vt:lpstr>Root Causes of Disturbance Errors</vt:lpstr>
      <vt:lpstr>Experimental DRAM Testing Infrastructure</vt:lpstr>
      <vt:lpstr>Experimental DRAM Testing Infrastructure</vt:lpstr>
      <vt:lpstr>RowHammer Characterization Results</vt:lpstr>
      <vt:lpstr>4. Adjacency: Aggressor &amp; Victim</vt:lpstr>
      <vt:lpstr>❶ Access Interval (Aggressor)</vt:lpstr>
      <vt:lpstr>❷ Refresh Interval</vt:lpstr>
      <vt:lpstr>❸ Data Pattern</vt:lpstr>
      <vt:lpstr>6. Other Results (in Paper)</vt:lpstr>
      <vt:lpstr>6. Other Results (in Paper) cont’d</vt:lpstr>
      <vt:lpstr>More on RowHammer Analysis</vt:lpstr>
      <vt:lpstr>Retrospective on RowHammer &amp; Future</vt:lpstr>
      <vt:lpstr>Challenge and Opportunity for Future</vt:lpstr>
      <vt:lpstr>Future Memory Reliability/Security Challenges</vt:lpstr>
      <vt:lpstr>Future of Main Memory</vt:lpstr>
      <vt:lpstr>Large-Scale Failure Analysis of DRAM Chips</vt:lpstr>
      <vt:lpstr>PowerPoint Presentation</vt:lpstr>
      <vt:lpstr>Aside: SSD Error Analysis in the Field</vt:lpstr>
      <vt:lpstr>Future of Main Memory</vt:lpstr>
      <vt:lpstr>DRAM Data Retention Time Failures</vt:lpstr>
      <vt:lpstr>Analysis of Data Retention Failures [ISCA’13]</vt:lpstr>
      <vt:lpstr>Two Challenges to Retention Time Profiling</vt:lpstr>
      <vt:lpstr>Two Challenges to Retention Time Profiling</vt:lpstr>
      <vt:lpstr>Data Pattern Dependence</vt:lpstr>
      <vt:lpstr>Data Pattern Dependence</vt:lpstr>
      <vt:lpstr>Two Challenges to Retention Time Profiling</vt:lpstr>
      <vt:lpstr>Modern DRAM Retention Time Distribution</vt:lpstr>
      <vt:lpstr>An Example VRT Cell</vt:lpstr>
      <vt:lpstr>Variable Retention Time</vt:lpstr>
      <vt:lpstr>More on Data Retention Failures [ISCA’13]</vt:lpstr>
      <vt:lpstr>Industry Is Writing Papers About It, Too</vt:lpstr>
      <vt:lpstr>Industry Is Writing Papers About It, Too</vt:lpstr>
      <vt:lpstr>Refresh Overhead: Performance</vt:lpstr>
      <vt:lpstr>Refresh Overhead: Energy</vt:lpstr>
      <vt:lpstr>Retention Time Profile of DRAM</vt:lpstr>
      <vt:lpstr>RAIDR: Eliminating Unnecessary Refreshes</vt:lpstr>
      <vt:lpstr>More on RAIDR: Perf+Energy Perspective</vt:lpstr>
      <vt:lpstr>Finding DRAM Retention Failures</vt:lpstr>
      <vt:lpstr>Mitigation of Retention Issues [SIGMETRICS’14]</vt:lpstr>
      <vt:lpstr>Towards an Online Profiling System</vt:lpstr>
      <vt:lpstr>Towards an Online Profiling System</vt:lpstr>
      <vt:lpstr>Handling Variable Retention Time [DSN’15] </vt:lpstr>
      <vt:lpstr>AVATAR</vt:lpstr>
      <vt:lpstr>RESULTS: REFRESH SAVINGS</vt:lpstr>
      <vt:lpstr>SPEEDUP</vt:lpstr>
      <vt:lpstr>ENERGY DELAY PRODUCT</vt:lpstr>
      <vt:lpstr>Handling Data-Dependent Failures [DSN’16]  </vt:lpstr>
      <vt:lpstr>Handling Data-Dependent Failures [MICRO’17]  </vt:lpstr>
      <vt:lpstr>Handling Both DPD and VRT [ISCA’17]</vt:lpstr>
      <vt:lpstr>The Reach Profiler (REAPER): Enabling the Mitigation of DRAM Retention Failures via Profiling at Aggressive Conditions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Handling Both DPD and VRT [ISCA’17]</vt:lpstr>
      <vt:lpstr>The DRAM Latency PUF:   Quickly Evaluating Physical Unclonable Functions  by Exploiting the Latency-Reliability Tradeoff  in Modern Commodity DRAM Devices</vt:lpstr>
      <vt:lpstr>How Do We Keep Memory Secure?</vt:lpstr>
      <vt:lpstr>Solution Direction: Principled Designs</vt:lpstr>
      <vt:lpstr>How Do We Keep Memory Secure?</vt:lpstr>
      <vt:lpstr>PowerPoint Presentation</vt:lpstr>
      <vt:lpstr>Understand and Model with Experiments (Flash)</vt:lpstr>
      <vt:lpstr>Understanding Flash Memory Reliability</vt:lpstr>
      <vt:lpstr>Understanding Flash Memory Reliability</vt:lpstr>
      <vt:lpstr>NAND Flash Vulnerabilities [HPCA’17]</vt:lpstr>
      <vt:lpstr>3D NAND Flash Reliability I [HPCA’18] </vt:lpstr>
      <vt:lpstr>3D NAND Flash Reliability II [SIGMETRICS’18] </vt:lpstr>
      <vt:lpstr>If Time Permits: NAND Flash Vulnerabilities</vt:lpstr>
      <vt:lpstr>There are Two Other Solution Directions</vt:lpstr>
      <vt:lpstr>Exploiting Memory Error Tolerance  with Hybrid Memory Systems</vt:lpstr>
      <vt:lpstr>More on Heterogeneous-Reliability Memory</vt:lpstr>
      <vt:lpstr>Summary: Memory Reliability and Security</vt:lpstr>
      <vt:lpstr>Challenge and Opportunity for Future</vt:lpstr>
      <vt:lpstr>One Important Takeaway</vt:lpstr>
      <vt:lpstr>Flash Memory Reliability and Security</vt:lpstr>
      <vt:lpstr>Evolution of NAND Flash Memory</vt:lpstr>
      <vt:lpstr>Flash Challenges: Reliability and Endurance</vt:lpstr>
      <vt:lpstr>NAND Flash Memory is Increasingly Noisy</vt:lpstr>
      <vt:lpstr>Future NAND Flash-based Storage Architecture</vt:lpstr>
      <vt:lpstr>NAND Flash Error Model</vt:lpstr>
      <vt:lpstr>Our Goals and Approach</vt:lpstr>
      <vt:lpstr>Experimental Testing Platform</vt:lpstr>
      <vt:lpstr>NAND Flash Error Types</vt:lpstr>
      <vt:lpstr>Observations: Flash Error Analysis</vt:lpstr>
      <vt:lpstr>More on Flash Error Analysis</vt:lpstr>
      <vt:lpstr>Solution to Retention Errors</vt:lpstr>
      <vt:lpstr>Flash Correct-and-Refresh [ICCD’12]</vt:lpstr>
      <vt:lpstr>Many Errors and Their Mitigation [PIEEE’17]</vt:lpstr>
      <vt:lpstr>Many Errors and Their Mitigation [PIEEE’17]</vt:lpstr>
      <vt:lpstr>One Issue: Read Disturb in Flash Memory</vt:lpstr>
      <vt:lpstr>NAND Flash Memory Background</vt:lpstr>
      <vt:lpstr>Flash Cell Array</vt:lpstr>
      <vt:lpstr>Flash Cell</vt:lpstr>
      <vt:lpstr>Flash Read</vt:lpstr>
      <vt:lpstr>Flash Pass-Through</vt:lpstr>
      <vt:lpstr>Read from Flash Cell Array</vt:lpstr>
      <vt:lpstr>Read Disturb Problem: “Weak Programming” Effect</vt:lpstr>
      <vt:lpstr>Read Disturb Problem: “Weak Programming” Effect</vt:lpstr>
      <vt:lpstr>Executive Summary [DSN’15]</vt:lpstr>
      <vt:lpstr>Read Disturb Prone vs. Resistant Cells</vt:lpstr>
      <vt:lpstr>Observation 2: Some Flash Cells Are More Prone to Read Disturb</vt:lpstr>
      <vt:lpstr>Read Disturb Oriented Error Recovery (RDR)</vt:lpstr>
      <vt:lpstr>More on Flash Read Disturb Errors [DSN’15]</vt:lpstr>
      <vt:lpstr>Large-Scale SSD Error Analysis [SIGMETRICS’15]</vt:lpstr>
      <vt:lpstr>Another Lecture: NAND Flash Reliability</vt:lpstr>
      <vt:lpstr>NAND Flash Vulnerabilities [HPCA’17]</vt:lpstr>
      <vt:lpstr>NAND Flash Errors: A Modern Survey </vt:lpstr>
      <vt:lpstr>Summary: Memory Reliability and Security</vt:lpstr>
      <vt:lpstr>Other Works on Flash Memory</vt:lpstr>
      <vt:lpstr>NAND Flash Error Model</vt:lpstr>
      <vt:lpstr>Threshold Voltage Distribution</vt:lpstr>
      <vt:lpstr>Program Interference and Vref Prediction</vt:lpstr>
      <vt:lpstr>Neighbor-Assisted Error Correction</vt:lpstr>
      <vt:lpstr>Data Retention</vt:lpstr>
      <vt:lpstr>SSD Error Analysis in the Field</vt:lpstr>
      <vt:lpstr>Flash Memory Programming Vulnerabilities</vt:lpstr>
      <vt:lpstr>Accurate and Online Channel Modeling</vt:lpstr>
      <vt:lpstr>3D NAND Flash Reliability I [HPCA’18] </vt:lpstr>
      <vt:lpstr>3D NAND Flash Reliability II [SIGMETRICS’18] </vt:lpstr>
      <vt:lpstr>Memory Systems  and Memory-Centric Computing Systems Topic 2: Memory Reliability and Security</vt:lpstr>
      <vt:lpstr>Backup Slides</vt:lpstr>
      <vt:lpstr>More on DRAM Refresh</vt:lpstr>
      <vt:lpstr>Tackling Refresh: Solutions</vt:lpstr>
      <vt:lpstr>Summary: Refresh-Access Parallelization</vt:lpstr>
      <vt:lpstr>Refresh Penalty</vt:lpstr>
      <vt:lpstr>Existing Refresh Modes</vt:lpstr>
      <vt:lpstr>Shortcomings of Per-Bank Refresh</vt:lpstr>
      <vt:lpstr>Our First Approach: DARP</vt:lpstr>
      <vt:lpstr>Shortcomings of Per-Bank Refresh</vt:lpstr>
      <vt:lpstr>Shortcomings of Per-Bank Refresh</vt:lpstr>
      <vt:lpstr>Methodology</vt:lpstr>
      <vt:lpstr>Comparison Points</vt:lpstr>
      <vt:lpstr>System Performance</vt:lpstr>
      <vt:lpstr>Energy Efficiency</vt:lpstr>
      <vt:lpstr>More Information on Refresh-Access Parallelization</vt:lpstr>
      <vt:lpstr>Tackling Refresh: Solutions</vt:lpstr>
      <vt:lpstr>Most Refreshes Are Unnecessary</vt:lpstr>
      <vt:lpstr>RAIDR: Eliminating Unnecessary Refreshes</vt:lpstr>
      <vt:lpstr>RAIDR: Baseline Design</vt:lpstr>
      <vt:lpstr>RAIDR in Memory Controller: Option 1</vt:lpstr>
      <vt:lpstr>RAIDR in DRAM Chip: Option 2</vt:lpstr>
      <vt:lpstr>RAIDR: Results and Takeaways</vt:lpstr>
      <vt:lpstr>DRAM Device Capacity Scaling: Performance</vt:lpstr>
      <vt:lpstr>DRAM Device Capacity Scaling: Energy</vt:lpstr>
      <vt:lpstr>RAIDR: Eliminating Unnecessary Refreshes</vt:lpstr>
      <vt:lpstr>More on RAIDR</vt:lpstr>
      <vt:lpstr>Tackling Refresh: Solutions</vt:lpstr>
      <vt:lpstr>Motivation: Understanding Retention</vt:lpstr>
      <vt:lpstr>Two Challenges to Retention Time Profiling</vt:lpstr>
      <vt:lpstr>An Example VRT Cell</vt:lpstr>
      <vt:lpstr>VRT: Implications on Profiling Mechanisms</vt:lpstr>
      <vt:lpstr>More on DRAM Retention Analysis</vt:lpstr>
      <vt:lpstr>Tackling Refresh: Solutions</vt:lpstr>
      <vt:lpstr>Towards an Online Profiling System</vt:lpstr>
      <vt:lpstr>Towards an Online Profiling System</vt:lpstr>
      <vt:lpstr>More on Online Profiling of DRAM</vt:lpstr>
      <vt:lpstr>How Do We Make RAIDR Work in the Presence of the VRT Phenomenon?</vt:lpstr>
      <vt:lpstr>Making RAIDR Work w/ Online Profiling &amp; ECC</vt:lpstr>
      <vt:lpstr>AVATAR</vt:lpstr>
      <vt:lpstr>RESULTS: REFRESH SAVINGS</vt:lpstr>
      <vt:lpstr>SPEEDUP</vt:lpstr>
      <vt:lpstr>ENERGY DELAY PRODUCT</vt:lpstr>
      <vt:lpstr>Making RAIDR Work w/ Online Profiling &amp; ECC</vt:lpstr>
      <vt:lpstr>DRAM Refresh: Summary and Conclusions</vt:lpstr>
      <vt:lpstr>End of Backup Slides</vt:lpstr>
    </vt:vector>
  </TitlesOfParts>
  <LinksUpToDate>false</LinksUpToDate>
  <SharedDoc>false</SharedDoc>
  <HyperlinksChanged>false</HyperlinksChanged>
  <AppVersion>16.0014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ATLAS: A Scalable and High-Performance Scheduling Algorithm for Multiple Memory Controllers</dc:title>
  <dc:creator>yoongu</dc:creator>
  <cp:lastModifiedBy>Onur Mutlu</cp:lastModifiedBy>
  <cp:revision>2721</cp:revision>
  <cp:lastPrinted>2017-12-05T03:30:35Z</cp:lastPrinted>
  <dcterms:created xsi:type="dcterms:W3CDTF">2010-10-08T20:41:54Z</dcterms:created>
  <dcterms:modified xsi:type="dcterms:W3CDTF">2018-06-30T21:38:21Z</dcterms:modified>
</cp:coreProperties>
</file>