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charts/chart17.xml" ContentType="application/vnd.openxmlformats-officedocument.drawingml.chart+xml"/>
  <Override PartName="/ppt/theme/themeOverride14.xml" ContentType="application/vnd.openxmlformats-officedocument.themeOverride+xml"/>
  <Override PartName="/ppt/charts/chart18.xml" ContentType="application/vnd.openxmlformats-officedocument.drawingml.chart+xml"/>
  <Override PartName="/ppt/theme/themeOverride15.xml" ContentType="application/vnd.openxmlformats-officedocument.themeOverride+xml"/>
  <Override PartName="/ppt/charts/chart19.xml" ContentType="application/vnd.openxmlformats-officedocument.drawingml.chart+xml"/>
  <Override PartName="/ppt/theme/themeOverride16.xml" ContentType="application/vnd.openxmlformats-officedocument.themeOverride+xml"/>
  <Override PartName="/ppt/charts/chart20.xml" ContentType="application/vnd.openxmlformats-officedocument.drawingml.chart+xml"/>
  <Override PartName="/ppt/theme/themeOverride17.xml" ContentType="application/vnd.openxmlformats-officedocument.themeOverride+xml"/>
  <Override PartName="/ppt/charts/chart21.xml" ContentType="application/vnd.openxmlformats-officedocument.drawingml.chart+xml"/>
  <Override PartName="/ppt/theme/themeOverride1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2.xml" ContentType="application/vnd.openxmlformats-officedocument.drawingml.chart+xml"/>
  <Override PartName="/ppt/theme/themeOverride19.xml" ContentType="application/vnd.openxmlformats-officedocument.themeOverride+xml"/>
  <Override PartName="/ppt/notesSlides/notesSlide33.xml" ContentType="application/vnd.openxmlformats-officedocument.presentationml.notesSlide+xml"/>
  <Override PartName="/ppt/charts/chart23.xml" ContentType="application/vnd.openxmlformats-officedocument.drawingml.chart+xml"/>
  <Override PartName="/ppt/theme/themeOverride20.xml" ContentType="application/vnd.openxmlformats-officedocument.themeOverride+xml"/>
  <Override PartName="/ppt/drawings/drawing1.xml" ContentType="application/vnd.openxmlformats-officedocument.drawingml.chartshapes+xml"/>
  <Override PartName="/ppt/charts/chart24.xml" ContentType="application/vnd.openxmlformats-officedocument.drawingml.chart+xml"/>
  <Override PartName="/ppt/theme/themeOverride21.xml" ContentType="application/vnd.openxmlformats-officedocument.themeOverride+xml"/>
  <Override PartName="/ppt/notesSlides/notesSlide34.xml" ContentType="application/vnd.openxmlformats-officedocument.presentationml.notesSlide+xml"/>
  <Override PartName="/ppt/charts/chart25.xml" ContentType="application/vnd.openxmlformats-officedocument.drawingml.chart+xml"/>
  <Override PartName="/ppt/theme/themeOverride22.xml" ContentType="application/vnd.openxmlformats-officedocument.themeOverride+xml"/>
  <Override PartName="/ppt/drawings/drawing2.xml" ContentType="application/vnd.openxmlformats-officedocument.drawingml.chartshapes+xml"/>
  <Override PartName="/ppt/charts/chart26.xml" ContentType="application/vnd.openxmlformats-officedocument.drawingml.chart+xml"/>
  <Override PartName="/ppt/theme/themeOverride2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7.xml" ContentType="application/vnd.openxmlformats-officedocument.drawingml.chart+xml"/>
  <Override PartName="/ppt/notesSlides/notesSlide54.xml" ContentType="application/vnd.openxmlformats-officedocument.presentationml.notesSlide+xml"/>
  <Override PartName="/ppt/charts/chart28.xml" ContentType="application/vnd.openxmlformats-officedocument.drawingml.chart+xml"/>
  <Override PartName="/ppt/theme/themeOverride24.xml" ContentType="application/vnd.openxmlformats-officedocument.themeOverr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47" r:id="rId28"/>
    <p:sldMasterId id="2147486871" r:id="rId29"/>
    <p:sldMasterId id="2147486966" r:id="rId30"/>
    <p:sldMasterId id="2147487084" r:id="rId31"/>
    <p:sldMasterId id="2147487120" r:id="rId32"/>
    <p:sldMasterId id="2147487144" r:id="rId33"/>
    <p:sldMasterId id="2147487194" r:id="rId34"/>
    <p:sldMasterId id="2147487206" r:id="rId35"/>
    <p:sldMasterId id="2147487258" r:id="rId36"/>
    <p:sldMasterId id="2147487278" r:id="rId37"/>
    <p:sldMasterId id="2147487459" r:id="rId38"/>
    <p:sldMasterId id="2147487471" r:id="rId39"/>
    <p:sldMasterId id="2147487483" r:id="rId40"/>
    <p:sldMasterId id="2147487574" r:id="rId41"/>
    <p:sldMasterId id="2147487598" r:id="rId42"/>
    <p:sldMasterId id="2147487610" r:id="rId43"/>
    <p:sldMasterId id="2147487623" r:id="rId44"/>
    <p:sldMasterId id="2147487707" r:id="rId45"/>
    <p:sldMasterId id="2147487731" r:id="rId46"/>
    <p:sldMasterId id="2147487743" r:id="rId47"/>
    <p:sldMasterId id="2147487948" r:id="rId48"/>
    <p:sldMasterId id="2147488008" r:id="rId49"/>
    <p:sldMasterId id="2147488021" r:id="rId50"/>
    <p:sldMasterId id="2147488072" r:id="rId51"/>
    <p:sldMasterId id="2147488085" r:id="rId52"/>
    <p:sldMasterId id="2147488097" r:id="rId53"/>
    <p:sldMasterId id="2147488134" r:id="rId54"/>
    <p:sldMasterId id="2147488158" r:id="rId55"/>
    <p:sldMasterId id="2147488265" r:id="rId56"/>
    <p:sldMasterId id="2147488277" r:id="rId57"/>
    <p:sldMasterId id="2147488289" r:id="rId58"/>
  </p:sldMasterIdLst>
  <p:notesMasterIdLst>
    <p:notesMasterId r:id="rId281"/>
  </p:notesMasterIdLst>
  <p:handoutMasterIdLst>
    <p:handoutMasterId r:id="rId282"/>
  </p:handoutMasterIdLst>
  <p:sldIdLst>
    <p:sldId id="3122" r:id="rId59"/>
    <p:sldId id="1653" r:id="rId60"/>
    <p:sldId id="3917" r:id="rId61"/>
    <p:sldId id="4697" r:id="rId62"/>
    <p:sldId id="4155" r:id="rId63"/>
    <p:sldId id="2637" r:id="rId64"/>
    <p:sldId id="4690" r:id="rId65"/>
    <p:sldId id="3918" r:id="rId66"/>
    <p:sldId id="1292" r:id="rId67"/>
    <p:sldId id="3923" r:id="rId68"/>
    <p:sldId id="3922" r:id="rId69"/>
    <p:sldId id="3730" r:id="rId70"/>
    <p:sldId id="3731" r:id="rId71"/>
    <p:sldId id="3732" r:id="rId72"/>
    <p:sldId id="4156" r:id="rId73"/>
    <p:sldId id="4157" r:id="rId74"/>
    <p:sldId id="3735" r:id="rId75"/>
    <p:sldId id="3736" r:id="rId76"/>
    <p:sldId id="4419" r:id="rId77"/>
    <p:sldId id="4417" r:id="rId78"/>
    <p:sldId id="4418" r:id="rId79"/>
    <p:sldId id="3737" r:id="rId80"/>
    <p:sldId id="3738" r:id="rId81"/>
    <p:sldId id="3859" r:id="rId82"/>
    <p:sldId id="3860" r:id="rId83"/>
    <p:sldId id="4081" r:id="rId84"/>
    <p:sldId id="4689" r:id="rId85"/>
    <p:sldId id="3741" r:id="rId86"/>
    <p:sldId id="3742" r:id="rId87"/>
    <p:sldId id="3743" r:id="rId88"/>
    <p:sldId id="3869" r:id="rId89"/>
    <p:sldId id="3919" r:id="rId90"/>
    <p:sldId id="4160" r:id="rId91"/>
    <p:sldId id="3872" r:id="rId92"/>
    <p:sldId id="1311" r:id="rId93"/>
    <p:sldId id="1312" r:id="rId94"/>
    <p:sldId id="3744" r:id="rId95"/>
    <p:sldId id="3745" r:id="rId96"/>
    <p:sldId id="3746" r:id="rId97"/>
    <p:sldId id="3747" r:id="rId98"/>
    <p:sldId id="1317" r:id="rId99"/>
    <p:sldId id="1318" r:id="rId100"/>
    <p:sldId id="1319" r:id="rId101"/>
    <p:sldId id="1320" r:id="rId102"/>
    <p:sldId id="1321" r:id="rId103"/>
    <p:sldId id="1322" r:id="rId104"/>
    <p:sldId id="1323" r:id="rId105"/>
    <p:sldId id="1324" r:id="rId106"/>
    <p:sldId id="1325" r:id="rId107"/>
    <p:sldId id="1326" r:id="rId108"/>
    <p:sldId id="3748" r:id="rId109"/>
    <p:sldId id="3749" r:id="rId110"/>
    <p:sldId id="3873" r:id="rId111"/>
    <p:sldId id="3874" r:id="rId112"/>
    <p:sldId id="3751" r:id="rId113"/>
    <p:sldId id="1331" r:id="rId114"/>
    <p:sldId id="1333" r:id="rId115"/>
    <p:sldId id="3754" r:id="rId116"/>
    <p:sldId id="1335" r:id="rId117"/>
    <p:sldId id="3756" r:id="rId118"/>
    <p:sldId id="3757" r:id="rId119"/>
    <p:sldId id="4165" r:id="rId120"/>
    <p:sldId id="4133" r:id="rId121"/>
    <p:sldId id="3875" r:id="rId122"/>
    <p:sldId id="3758" r:id="rId123"/>
    <p:sldId id="3759" r:id="rId124"/>
    <p:sldId id="4167" r:id="rId125"/>
    <p:sldId id="3790" r:id="rId126"/>
    <p:sldId id="3792" r:id="rId127"/>
    <p:sldId id="3761" r:id="rId128"/>
    <p:sldId id="3920" r:id="rId129"/>
    <p:sldId id="3999" r:id="rId130"/>
    <p:sldId id="3762" r:id="rId131"/>
    <p:sldId id="3763" r:id="rId132"/>
    <p:sldId id="4168" r:id="rId133"/>
    <p:sldId id="3764" r:id="rId134"/>
    <p:sldId id="3765" r:id="rId135"/>
    <p:sldId id="3766" r:id="rId136"/>
    <p:sldId id="3767" r:id="rId137"/>
    <p:sldId id="4839" r:id="rId138"/>
    <p:sldId id="4840" r:id="rId139"/>
    <p:sldId id="4841" r:id="rId140"/>
    <p:sldId id="4842" r:id="rId141"/>
    <p:sldId id="3768" r:id="rId142"/>
    <p:sldId id="3769" r:id="rId143"/>
    <p:sldId id="3770" r:id="rId144"/>
    <p:sldId id="3771" r:id="rId145"/>
    <p:sldId id="4848" r:id="rId146"/>
    <p:sldId id="3772" r:id="rId147"/>
    <p:sldId id="1410" r:id="rId148"/>
    <p:sldId id="3773" r:id="rId149"/>
    <p:sldId id="4688" r:id="rId150"/>
    <p:sldId id="815" r:id="rId151"/>
    <p:sldId id="794" r:id="rId152"/>
    <p:sldId id="816" r:id="rId153"/>
    <p:sldId id="796" r:id="rId154"/>
    <p:sldId id="814" r:id="rId155"/>
    <p:sldId id="810" r:id="rId156"/>
    <p:sldId id="4829" r:id="rId157"/>
    <p:sldId id="3887" r:id="rId158"/>
    <p:sldId id="3886" r:id="rId159"/>
    <p:sldId id="3888" r:id="rId160"/>
    <p:sldId id="4279" r:id="rId161"/>
    <p:sldId id="3372" r:id="rId162"/>
    <p:sldId id="3883" r:id="rId163"/>
    <p:sldId id="3378" r:id="rId164"/>
    <p:sldId id="1416" r:id="rId165"/>
    <p:sldId id="1417" r:id="rId166"/>
    <p:sldId id="1418" r:id="rId167"/>
    <p:sldId id="3379" r:id="rId168"/>
    <p:sldId id="1420" r:id="rId169"/>
    <p:sldId id="3380" r:id="rId170"/>
    <p:sldId id="3381" r:id="rId171"/>
    <p:sldId id="1421" r:id="rId172"/>
    <p:sldId id="1422" r:id="rId173"/>
    <p:sldId id="1423" r:id="rId174"/>
    <p:sldId id="1424" r:id="rId175"/>
    <p:sldId id="1425" r:id="rId176"/>
    <p:sldId id="1426" r:id="rId177"/>
    <p:sldId id="1427" r:id="rId178"/>
    <p:sldId id="1428" r:id="rId179"/>
    <p:sldId id="4683" r:id="rId180"/>
    <p:sldId id="4186" r:id="rId181"/>
    <p:sldId id="1368" r:id="rId182"/>
    <p:sldId id="4852" r:id="rId183"/>
    <p:sldId id="3374" r:id="rId184"/>
    <p:sldId id="4173" r:id="rId185"/>
    <p:sldId id="4174" r:id="rId186"/>
    <p:sldId id="3324" r:id="rId187"/>
    <p:sldId id="3905" r:id="rId188"/>
    <p:sldId id="4187" r:id="rId189"/>
    <p:sldId id="4188" r:id="rId190"/>
    <p:sldId id="4215" r:id="rId191"/>
    <p:sldId id="3781" r:id="rId192"/>
    <p:sldId id="3782" r:id="rId193"/>
    <p:sldId id="3908" r:id="rId194"/>
    <p:sldId id="3909" r:id="rId195"/>
    <p:sldId id="3926" r:id="rId196"/>
    <p:sldId id="3786" r:id="rId197"/>
    <p:sldId id="3910" r:id="rId198"/>
    <p:sldId id="3796" r:id="rId199"/>
    <p:sldId id="3795" r:id="rId200"/>
    <p:sldId id="3906" r:id="rId201"/>
    <p:sldId id="4845" r:id="rId202"/>
    <p:sldId id="4835" r:id="rId203"/>
    <p:sldId id="2775" r:id="rId204"/>
    <p:sldId id="2776" r:id="rId205"/>
    <p:sldId id="2777" r:id="rId206"/>
    <p:sldId id="2778" r:id="rId207"/>
    <p:sldId id="2779" r:id="rId208"/>
    <p:sldId id="2780" r:id="rId209"/>
    <p:sldId id="4899" r:id="rId210"/>
    <p:sldId id="4843" r:id="rId211"/>
    <p:sldId id="3911" r:id="rId212"/>
    <p:sldId id="4836" r:id="rId213"/>
    <p:sldId id="4209" r:id="rId214"/>
    <p:sldId id="3915" r:id="rId215"/>
    <p:sldId id="3916" r:id="rId216"/>
    <p:sldId id="4830" r:id="rId217"/>
    <p:sldId id="4086" r:id="rId218"/>
    <p:sldId id="3802" r:id="rId219"/>
    <p:sldId id="3803" r:id="rId220"/>
    <p:sldId id="3804" r:id="rId221"/>
    <p:sldId id="4206" r:id="rId222"/>
    <p:sldId id="4210" r:id="rId223"/>
    <p:sldId id="3805" r:id="rId224"/>
    <p:sldId id="3806" r:id="rId225"/>
    <p:sldId id="4212" r:id="rId226"/>
    <p:sldId id="3807" r:id="rId227"/>
    <p:sldId id="4213" r:id="rId228"/>
    <p:sldId id="4214" r:id="rId229"/>
    <p:sldId id="3800" r:id="rId230"/>
    <p:sldId id="3695" r:id="rId231"/>
    <p:sldId id="3696" r:id="rId232"/>
    <p:sldId id="4847" r:id="rId233"/>
    <p:sldId id="4900" r:id="rId234"/>
    <p:sldId id="4853" r:id="rId235"/>
    <p:sldId id="4854" r:id="rId236"/>
    <p:sldId id="4855" r:id="rId237"/>
    <p:sldId id="4856" r:id="rId238"/>
    <p:sldId id="4857" r:id="rId239"/>
    <p:sldId id="4858" r:id="rId240"/>
    <p:sldId id="4859" r:id="rId241"/>
    <p:sldId id="4860" r:id="rId242"/>
    <p:sldId id="4861" r:id="rId243"/>
    <p:sldId id="4862" r:id="rId244"/>
    <p:sldId id="4863" r:id="rId245"/>
    <p:sldId id="4864" r:id="rId246"/>
    <p:sldId id="4865" r:id="rId247"/>
    <p:sldId id="4866" r:id="rId248"/>
    <p:sldId id="4867" r:id="rId249"/>
    <p:sldId id="4868" r:id="rId250"/>
    <p:sldId id="4869" r:id="rId251"/>
    <p:sldId id="4870" r:id="rId252"/>
    <p:sldId id="4871" r:id="rId253"/>
    <p:sldId id="4872" r:id="rId254"/>
    <p:sldId id="4873" r:id="rId255"/>
    <p:sldId id="4874" r:id="rId256"/>
    <p:sldId id="4875" r:id="rId257"/>
    <p:sldId id="4876" r:id="rId258"/>
    <p:sldId id="4877" r:id="rId259"/>
    <p:sldId id="4878" r:id="rId260"/>
    <p:sldId id="4879" r:id="rId261"/>
    <p:sldId id="4880" r:id="rId262"/>
    <p:sldId id="4881" r:id="rId263"/>
    <p:sldId id="4882" r:id="rId264"/>
    <p:sldId id="4883" r:id="rId265"/>
    <p:sldId id="4884" r:id="rId266"/>
    <p:sldId id="4885" r:id="rId267"/>
    <p:sldId id="4886" r:id="rId268"/>
    <p:sldId id="4887" r:id="rId269"/>
    <p:sldId id="4888" r:id="rId270"/>
    <p:sldId id="4889" r:id="rId271"/>
    <p:sldId id="4890" r:id="rId272"/>
    <p:sldId id="4891" r:id="rId273"/>
    <p:sldId id="4892" r:id="rId274"/>
    <p:sldId id="4893" r:id="rId275"/>
    <p:sldId id="4894" r:id="rId276"/>
    <p:sldId id="4895" r:id="rId277"/>
    <p:sldId id="4896" r:id="rId278"/>
    <p:sldId id="4897" r:id="rId279"/>
    <p:sldId id="4898" r:id="rId2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C4"/>
    <a:srgbClr val="0000FF"/>
    <a:srgbClr val="0432FF"/>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3" autoAdjust="0"/>
    <p:restoredTop sz="99433" autoAdjust="0"/>
  </p:normalViewPr>
  <p:slideViewPr>
    <p:cSldViewPr>
      <p:cViewPr varScale="1">
        <p:scale>
          <a:sx n="107" d="100"/>
          <a:sy n="107" d="100"/>
        </p:scale>
        <p:origin x="109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63" Type="http://schemas.openxmlformats.org/officeDocument/2006/relationships/slide" Target="slides/slide5.xml"/><Relationship Id="rId159" Type="http://schemas.openxmlformats.org/officeDocument/2006/relationships/slide" Target="slides/slide101.xml"/><Relationship Id="rId170" Type="http://schemas.openxmlformats.org/officeDocument/2006/relationships/slide" Target="slides/slide112.xml"/><Relationship Id="rId226" Type="http://schemas.openxmlformats.org/officeDocument/2006/relationships/slide" Target="slides/slide168.xml"/><Relationship Id="rId268" Type="http://schemas.openxmlformats.org/officeDocument/2006/relationships/slide" Target="slides/slide210.xml"/><Relationship Id="rId32" Type="http://schemas.openxmlformats.org/officeDocument/2006/relationships/slideMaster" Target="slideMasters/slideMaster32.xml"/><Relationship Id="rId74" Type="http://schemas.openxmlformats.org/officeDocument/2006/relationships/slide" Target="slides/slide16.xml"/><Relationship Id="rId128" Type="http://schemas.openxmlformats.org/officeDocument/2006/relationships/slide" Target="slides/slide70.xml"/><Relationship Id="rId5" Type="http://schemas.openxmlformats.org/officeDocument/2006/relationships/slideMaster" Target="slideMasters/slideMaster5.xml"/><Relationship Id="rId181" Type="http://schemas.openxmlformats.org/officeDocument/2006/relationships/slide" Target="slides/slide123.xml"/><Relationship Id="rId237" Type="http://schemas.openxmlformats.org/officeDocument/2006/relationships/slide" Target="slides/slide179.xml"/><Relationship Id="rId279" Type="http://schemas.openxmlformats.org/officeDocument/2006/relationships/slide" Target="slides/slide221.xml"/><Relationship Id="rId43" Type="http://schemas.openxmlformats.org/officeDocument/2006/relationships/slideMaster" Target="slideMasters/slideMaster43.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227" Type="http://schemas.openxmlformats.org/officeDocument/2006/relationships/slide" Target="slides/slide169.xml"/><Relationship Id="rId248" Type="http://schemas.openxmlformats.org/officeDocument/2006/relationships/slide" Target="slides/slide190.xml"/><Relationship Id="rId269" Type="http://schemas.openxmlformats.org/officeDocument/2006/relationships/slide" Target="slides/slide21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280" Type="http://schemas.openxmlformats.org/officeDocument/2006/relationships/slide" Target="slides/slide222.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slide" Target="slides/slide159.xml"/><Relationship Id="rId6" Type="http://schemas.openxmlformats.org/officeDocument/2006/relationships/slideMaster" Target="slideMasters/slideMaster6.xml"/><Relationship Id="rId238" Type="http://schemas.openxmlformats.org/officeDocument/2006/relationships/slide" Target="slides/slide180.xml"/><Relationship Id="rId259" Type="http://schemas.openxmlformats.org/officeDocument/2006/relationships/slide" Target="slides/slide201.xml"/><Relationship Id="rId23" Type="http://schemas.openxmlformats.org/officeDocument/2006/relationships/slideMaster" Target="slideMasters/slideMaster23.xml"/><Relationship Id="rId119" Type="http://schemas.openxmlformats.org/officeDocument/2006/relationships/slide" Target="slides/slide61.xml"/><Relationship Id="rId270" Type="http://schemas.openxmlformats.org/officeDocument/2006/relationships/slide" Target="slides/slide212.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207" Type="http://schemas.openxmlformats.org/officeDocument/2006/relationships/slide" Target="slides/slide149.xml"/><Relationship Id="rId228" Type="http://schemas.openxmlformats.org/officeDocument/2006/relationships/slide" Target="slides/slide170.xml"/><Relationship Id="rId249" Type="http://schemas.openxmlformats.org/officeDocument/2006/relationships/slide" Target="slides/slide191.xml"/><Relationship Id="rId13" Type="http://schemas.openxmlformats.org/officeDocument/2006/relationships/slideMaster" Target="slideMasters/slideMaster13.xml"/><Relationship Id="rId109" Type="http://schemas.openxmlformats.org/officeDocument/2006/relationships/slide" Target="slides/slide51.xml"/><Relationship Id="rId260" Type="http://schemas.openxmlformats.org/officeDocument/2006/relationships/slide" Target="slides/slide202.xml"/><Relationship Id="rId281"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18" Type="http://schemas.openxmlformats.org/officeDocument/2006/relationships/slide" Target="slides/slide160.xml"/><Relationship Id="rId239" Type="http://schemas.openxmlformats.org/officeDocument/2006/relationships/slide" Target="slides/slide181.xml"/><Relationship Id="rId250" Type="http://schemas.openxmlformats.org/officeDocument/2006/relationships/slide" Target="slides/slide192.xml"/><Relationship Id="rId271" Type="http://schemas.openxmlformats.org/officeDocument/2006/relationships/slide" Target="slides/slide21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31" Type="http://schemas.openxmlformats.org/officeDocument/2006/relationships/slide" Target="slides/slide73.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208" Type="http://schemas.openxmlformats.org/officeDocument/2006/relationships/slide" Target="slides/slide150.xml"/><Relationship Id="rId229" Type="http://schemas.openxmlformats.org/officeDocument/2006/relationships/slide" Target="slides/slide171.xml"/><Relationship Id="rId240" Type="http://schemas.openxmlformats.org/officeDocument/2006/relationships/slide" Target="slides/slide182.xml"/><Relationship Id="rId261" Type="http://schemas.openxmlformats.org/officeDocument/2006/relationships/slide" Target="slides/slide20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282" Type="http://schemas.openxmlformats.org/officeDocument/2006/relationships/handoutMaster" Target="handoutMasters/handoutMaster1.xml"/><Relationship Id="rId8" Type="http://schemas.openxmlformats.org/officeDocument/2006/relationships/slideMaster" Target="slideMasters/slideMaster8.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219" Type="http://schemas.openxmlformats.org/officeDocument/2006/relationships/slide" Target="slides/slide161.xml"/><Relationship Id="rId230" Type="http://schemas.openxmlformats.org/officeDocument/2006/relationships/slide" Target="slides/slide172.xml"/><Relationship Id="rId251" Type="http://schemas.openxmlformats.org/officeDocument/2006/relationships/slide" Target="slides/slide19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272" Type="http://schemas.openxmlformats.org/officeDocument/2006/relationships/slide" Target="slides/slide214.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95" Type="http://schemas.openxmlformats.org/officeDocument/2006/relationships/slide" Target="slides/slide137.xml"/><Relationship Id="rId209" Type="http://schemas.openxmlformats.org/officeDocument/2006/relationships/slide" Target="slides/slide151.xml"/><Relationship Id="rId220" Type="http://schemas.openxmlformats.org/officeDocument/2006/relationships/slide" Target="slides/slide162.xml"/><Relationship Id="rId241" Type="http://schemas.openxmlformats.org/officeDocument/2006/relationships/slide" Target="slides/slide18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4.xml"/><Relationship Id="rId283" Type="http://schemas.openxmlformats.org/officeDocument/2006/relationships/presProps" Target="presProps.xml"/><Relationship Id="rId78" Type="http://schemas.openxmlformats.org/officeDocument/2006/relationships/slide" Target="slides/slide20.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64" Type="http://schemas.openxmlformats.org/officeDocument/2006/relationships/slide" Target="slides/slide106.xml"/><Relationship Id="rId185" Type="http://schemas.openxmlformats.org/officeDocument/2006/relationships/slide" Target="slides/slide127.xml"/><Relationship Id="rId9" Type="http://schemas.openxmlformats.org/officeDocument/2006/relationships/slideMaster" Target="slideMasters/slideMaster9.xml"/><Relationship Id="rId210" Type="http://schemas.openxmlformats.org/officeDocument/2006/relationships/slide" Target="slides/slide152.xml"/><Relationship Id="rId26" Type="http://schemas.openxmlformats.org/officeDocument/2006/relationships/slideMaster" Target="slideMasters/slideMaster26.xml"/><Relationship Id="rId231" Type="http://schemas.openxmlformats.org/officeDocument/2006/relationships/slide" Target="slides/slide173.xml"/><Relationship Id="rId252" Type="http://schemas.openxmlformats.org/officeDocument/2006/relationships/slide" Target="slides/slide194.xml"/><Relationship Id="rId273" Type="http://schemas.openxmlformats.org/officeDocument/2006/relationships/slide" Target="slides/slide215.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221" Type="http://schemas.openxmlformats.org/officeDocument/2006/relationships/slide" Target="slides/slide163.xml"/><Relationship Id="rId242" Type="http://schemas.openxmlformats.org/officeDocument/2006/relationships/slide" Target="slides/slide184.xml"/><Relationship Id="rId263" Type="http://schemas.openxmlformats.org/officeDocument/2006/relationships/slide" Target="slides/slide205.xml"/><Relationship Id="rId284"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32" Type="http://schemas.openxmlformats.org/officeDocument/2006/relationships/slide" Target="slides/slide174.xml"/><Relationship Id="rId253" Type="http://schemas.openxmlformats.org/officeDocument/2006/relationships/slide" Target="slides/slide195.xml"/><Relationship Id="rId274" Type="http://schemas.openxmlformats.org/officeDocument/2006/relationships/slide" Target="slides/slide21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222" Type="http://schemas.openxmlformats.org/officeDocument/2006/relationships/slide" Target="slides/slide164.xml"/><Relationship Id="rId243" Type="http://schemas.openxmlformats.org/officeDocument/2006/relationships/slide" Target="slides/slide185.xml"/><Relationship Id="rId264" Type="http://schemas.openxmlformats.org/officeDocument/2006/relationships/slide" Target="slides/slide206.xml"/><Relationship Id="rId285"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33" Type="http://schemas.openxmlformats.org/officeDocument/2006/relationships/slide" Target="slides/slide175.xml"/><Relationship Id="rId254" Type="http://schemas.openxmlformats.org/officeDocument/2006/relationships/slide" Target="slides/slide19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275" Type="http://schemas.openxmlformats.org/officeDocument/2006/relationships/slide" Target="slides/slide217.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202" Type="http://schemas.openxmlformats.org/officeDocument/2006/relationships/slide" Target="slides/slide144.xml"/><Relationship Id="rId223" Type="http://schemas.openxmlformats.org/officeDocument/2006/relationships/slide" Target="slides/slide165.xml"/><Relationship Id="rId244" Type="http://schemas.openxmlformats.org/officeDocument/2006/relationships/slide" Target="slides/slide18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7.xml"/><Relationship Id="rId286"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 Id="rId213" Type="http://schemas.openxmlformats.org/officeDocument/2006/relationships/slide" Target="slides/slide155.xml"/><Relationship Id="rId234"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7.xml"/><Relationship Id="rId276" Type="http://schemas.openxmlformats.org/officeDocument/2006/relationships/slide" Target="slides/slide218.xml"/><Relationship Id="rId40" Type="http://schemas.openxmlformats.org/officeDocument/2006/relationships/slideMaster" Target="slideMasters/slideMaster40.xml"/><Relationship Id="rId115" Type="http://schemas.openxmlformats.org/officeDocument/2006/relationships/slide" Target="slides/slide57.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99" Type="http://schemas.openxmlformats.org/officeDocument/2006/relationships/slide" Target="slides/slide141.xml"/><Relationship Id="rId203" Type="http://schemas.openxmlformats.org/officeDocument/2006/relationships/slide" Target="slides/slide145.xml"/><Relationship Id="rId19" Type="http://schemas.openxmlformats.org/officeDocument/2006/relationships/slideMaster" Target="slideMasters/slideMaster19.xml"/><Relationship Id="rId224" Type="http://schemas.openxmlformats.org/officeDocument/2006/relationships/slide" Target="slides/slide166.xml"/><Relationship Id="rId245" Type="http://schemas.openxmlformats.org/officeDocument/2006/relationships/slide" Target="slides/slide187.xml"/><Relationship Id="rId266" Type="http://schemas.openxmlformats.org/officeDocument/2006/relationships/slide" Target="slides/slide208.xml"/><Relationship Id="rId30" Type="http://schemas.openxmlformats.org/officeDocument/2006/relationships/slideMaster" Target="slideMasters/slideMaster30.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189" Type="http://schemas.openxmlformats.org/officeDocument/2006/relationships/slide" Target="slides/slide131.xml"/><Relationship Id="rId3" Type="http://schemas.openxmlformats.org/officeDocument/2006/relationships/slideMaster" Target="slideMasters/slideMaster3.xml"/><Relationship Id="rId214" Type="http://schemas.openxmlformats.org/officeDocument/2006/relationships/slide" Target="slides/slide156.xml"/><Relationship Id="rId235" Type="http://schemas.openxmlformats.org/officeDocument/2006/relationships/slide" Target="slides/slide177.xml"/><Relationship Id="rId256" Type="http://schemas.openxmlformats.org/officeDocument/2006/relationships/slide" Target="slides/slide198.xml"/><Relationship Id="rId277" Type="http://schemas.openxmlformats.org/officeDocument/2006/relationships/slide" Target="slides/slide21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179" Type="http://schemas.openxmlformats.org/officeDocument/2006/relationships/slide" Target="slides/slide121.xml"/><Relationship Id="rId190" Type="http://schemas.openxmlformats.org/officeDocument/2006/relationships/slide" Target="slides/slide132.xml"/><Relationship Id="rId204" Type="http://schemas.openxmlformats.org/officeDocument/2006/relationships/slide" Target="slides/slide146.xml"/><Relationship Id="rId225" Type="http://schemas.openxmlformats.org/officeDocument/2006/relationships/slide" Target="slides/slide167.xml"/><Relationship Id="rId246" Type="http://schemas.openxmlformats.org/officeDocument/2006/relationships/slide" Target="slides/slide188.xml"/><Relationship Id="rId267" Type="http://schemas.openxmlformats.org/officeDocument/2006/relationships/slide" Target="slides/slide209.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94" Type="http://schemas.openxmlformats.org/officeDocument/2006/relationships/slide" Target="slides/slide36.xml"/><Relationship Id="rId148" Type="http://schemas.openxmlformats.org/officeDocument/2006/relationships/slide" Target="slides/slide90.xml"/><Relationship Id="rId169" Type="http://schemas.openxmlformats.org/officeDocument/2006/relationships/slide" Target="slides/slide111.xml"/><Relationship Id="rId4" Type="http://schemas.openxmlformats.org/officeDocument/2006/relationships/slideMaster" Target="slideMasters/slideMaster4.xml"/><Relationship Id="rId180" Type="http://schemas.openxmlformats.org/officeDocument/2006/relationships/slide" Target="slides/slide122.xml"/><Relationship Id="rId215" Type="http://schemas.openxmlformats.org/officeDocument/2006/relationships/slide" Target="slides/slide157.xml"/><Relationship Id="rId236" Type="http://schemas.openxmlformats.org/officeDocument/2006/relationships/slide" Target="slides/slide178.xml"/><Relationship Id="rId257" Type="http://schemas.openxmlformats.org/officeDocument/2006/relationships/slide" Target="slides/slide199.xml"/><Relationship Id="rId278" Type="http://schemas.openxmlformats.org/officeDocument/2006/relationships/slide" Target="slides/slide220.xml"/><Relationship Id="rId42" Type="http://schemas.openxmlformats.org/officeDocument/2006/relationships/slideMaster" Target="slideMasters/slideMaster42.xml"/><Relationship Id="rId84" Type="http://schemas.openxmlformats.org/officeDocument/2006/relationships/slide" Target="slides/slide26.xml"/><Relationship Id="rId138" Type="http://schemas.openxmlformats.org/officeDocument/2006/relationships/slide" Target="slides/slide80.xml"/><Relationship Id="rId191" Type="http://schemas.openxmlformats.org/officeDocument/2006/relationships/slide" Target="slides/slide133.xml"/><Relationship Id="rId205" Type="http://schemas.openxmlformats.org/officeDocument/2006/relationships/slide" Target="slides/slide147.xml"/><Relationship Id="rId247" Type="http://schemas.openxmlformats.org/officeDocument/2006/relationships/slide" Target="slides/slide189.xml"/><Relationship Id="rId107" Type="http://schemas.openxmlformats.org/officeDocument/2006/relationships/slide" Target="slides/slide4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1.xml"/><Relationship Id="rId95" Type="http://schemas.openxmlformats.org/officeDocument/2006/relationships/slide" Target="slides/slide37.xml"/><Relationship Id="rId160" Type="http://schemas.openxmlformats.org/officeDocument/2006/relationships/slide" Target="slides/slide102.xml"/><Relationship Id="rId216" Type="http://schemas.openxmlformats.org/officeDocument/2006/relationships/slide" Target="slides/slide158.xml"/><Relationship Id="rId258" Type="http://schemas.openxmlformats.org/officeDocument/2006/relationships/slide" Target="slides/slide200.xml"/><Relationship Id="rId22" Type="http://schemas.openxmlformats.org/officeDocument/2006/relationships/slideMaster" Target="slideMasters/slideMaster22.xml"/><Relationship Id="rId64" Type="http://schemas.openxmlformats.org/officeDocument/2006/relationships/slide" Target="slides/slide6.xml"/><Relationship Id="rId118" Type="http://schemas.openxmlformats.org/officeDocument/2006/relationships/slide" Target="slides/slide60.xml"/></Relationships>
</file>

<file path=ppt/charts/_rels/chart1.xml.rels><?xml version="1.0" encoding="UTF-8" standalone="yes"?>
<Relationships xmlns="http://schemas.openxmlformats.org/package/2006/relationships"><Relationship Id="rId2" Type="http://schemas.openxmlformats.org/officeDocument/2006/relationships/oleObject" Target="file:////vboxsrv\shared\ppts\micro-2013\sheets\latency-energy.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2" Type="http://schemas.openxmlformats.org/officeDocument/2006/relationships/oleObject" Target="file:////vboxsrv\shared\ppts\micro-2013\sheets\latency-energy.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7.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8.xml"/></Relationships>
</file>

<file path=ppt/charts/_rels/chart22.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19.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0.xml"/></Relationships>
</file>

<file path=ppt/charts/_rels/chart24.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1.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2.xml"/></Relationships>
</file>

<file path=ppt/charts/_rels/chart26.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3.xml"/></Relationships>
</file>

<file path=ppt/charts/_rels/chart27.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Latency Reduction</a:t>
            </a:r>
          </a:p>
        </c:rich>
      </c:tx>
      <c:overlay val="0"/>
    </c:title>
    <c:autoTitleDeleted val="0"/>
    <c:plotArea>
      <c:layout/>
      <c:barChart>
        <c:barDir val="col"/>
        <c:grouping val="clustered"/>
        <c:varyColors val="0"/>
        <c:ser>
          <c:idx val="0"/>
          <c:order val="0"/>
          <c:tx>
            <c:strRef>
              <c:f>Sheet1!$C$1</c:f>
              <c:strCache>
                <c:ptCount val="1"/>
                <c:pt idx="0">
                  <c:v>Latency</c:v>
                </c:pt>
              </c:strCache>
            </c:strRef>
          </c:tx>
          <c:spPr>
            <a:solidFill>
              <a:srgbClr val="C00000"/>
            </a:solidFill>
            <a:ln>
              <a:solidFill>
                <a:srgbClr val="C00000"/>
              </a:solidFill>
            </a:ln>
          </c:spPr>
          <c:invertIfNegative val="0"/>
          <c:cat>
            <c:multiLvlStrRef>
              <c:f>Sheet1!$A$2:$B$5</c:f>
              <c:multiLvlStrCache>
                <c:ptCount val="4"/>
                <c:lvl>
                  <c:pt idx="0">
                    <c:v>Intra-Subarray</c:v>
                  </c:pt>
                  <c:pt idx="1">
                    <c:v>Inter-Bank</c:v>
                  </c:pt>
                  <c:pt idx="2">
                    <c:v>Inter-Subarray</c:v>
                  </c:pt>
                  <c:pt idx="3">
                    <c:v>Intra-Subarray</c:v>
                  </c:pt>
                </c:lvl>
                <c:lvl>
                  <c:pt idx="0">
                    <c:v>Copy</c:v>
                  </c:pt>
                  <c:pt idx="3">
                    <c:v>Zero</c:v>
                  </c:pt>
                </c:lvl>
              </c:multiLvlStrCache>
            </c:multiLvlStrRef>
          </c:cat>
          <c:val>
            <c:numRef>
              <c:f>Sheet1!$C$2:$C$5</c:f>
              <c:numCache>
                <c:formatCode>General</c:formatCode>
                <c:ptCount val="4"/>
                <c:pt idx="0">
                  <c:v>11.62</c:v>
                </c:pt>
                <c:pt idx="1">
                  <c:v>1.93</c:v>
                </c:pt>
                <c:pt idx="2">
                  <c:v>0.99</c:v>
                </c:pt>
                <c:pt idx="3">
                  <c:v>6.06</c:v>
                </c:pt>
              </c:numCache>
            </c:numRef>
          </c:val>
          <c:extLst>
            <c:ext xmlns:c16="http://schemas.microsoft.com/office/drawing/2014/chart" uri="{C3380CC4-5D6E-409C-BE32-E72D297353CC}">
              <c16:uniqueId val="{00000000-9D65-DE47-8270-862923C1E09A}"/>
            </c:ext>
          </c:extLst>
        </c:ser>
        <c:dLbls>
          <c:showLegendKey val="0"/>
          <c:showVal val="0"/>
          <c:showCatName val="0"/>
          <c:showSerName val="0"/>
          <c:showPercent val="0"/>
          <c:showBubbleSize val="0"/>
        </c:dLbls>
        <c:gapWidth val="150"/>
        <c:axId val="94135904"/>
        <c:axId val="90113232"/>
      </c:barChart>
      <c:catAx>
        <c:axId val="94135904"/>
        <c:scaling>
          <c:orientation val="minMax"/>
        </c:scaling>
        <c:delete val="0"/>
        <c:axPos val="b"/>
        <c:numFmt formatCode="General" sourceLinked="0"/>
        <c:majorTickMark val="out"/>
        <c:minorTickMark val="none"/>
        <c:tickLblPos val="nextTo"/>
        <c:txPr>
          <a:bodyPr/>
          <a:lstStyle/>
          <a:p>
            <a:pPr>
              <a:defRPr sz="1800" b="0"/>
            </a:pPr>
            <a:endParaRPr lang="en-US"/>
          </a:p>
        </c:txPr>
        <c:crossAx val="90113232"/>
        <c:crosses val="autoZero"/>
        <c:auto val="1"/>
        <c:lblAlgn val="ctr"/>
        <c:lblOffset val="100"/>
        <c:noMultiLvlLbl val="0"/>
      </c:catAx>
      <c:valAx>
        <c:axId val="90113232"/>
        <c:scaling>
          <c:orientation val="minMax"/>
        </c:scaling>
        <c:delete val="0"/>
        <c:axPos val="l"/>
        <c:majorGridlines/>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94135904"/>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4A95-C942-A9F7-61B3B2FA5C41}"/>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4A95-C942-A9F7-61B3B2FA5C41}"/>
            </c:ext>
          </c:extLst>
        </c:ser>
        <c:dLbls>
          <c:showLegendKey val="0"/>
          <c:showVal val="0"/>
          <c:showCatName val="0"/>
          <c:showSerName val="0"/>
          <c:showPercent val="0"/>
          <c:showBubbleSize val="0"/>
        </c:dLbls>
        <c:gapWidth val="80"/>
        <c:axId val="-2075013696"/>
        <c:axId val="-2077493360"/>
      </c:barChart>
      <c:catAx>
        <c:axId val="-20750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493360"/>
        <c:crosses val="autoZero"/>
        <c:auto val="1"/>
        <c:lblAlgn val="ctr"/>
        <c:lblOffset val="100"/>
        <c:noMultiLvlLbl val="0"/>
      </c:catAx>
      <c:valAx>
        <c:axId val="-207749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0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C58B-C94C-83F1-368159BB38EC}"/>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0.57081608419355201</c:v>
                </c:pt>
                <c:pt idx="1">
                  <c:v>0.75659259342551899</c:v>
                </c:pt>
                <c:pt idx="2">
                  <c:v>0.68201334251495105</c:v>
                </c:pt>
                <c:pt idx="3">
                  <c:v>0.74527808050825095</c:v>
                </c:pt>
                <c:pt idx="4">
                  <c:v>0.69303432758254102</c:v>
                </c:pt>
                <c:pt idx="5">
                  <c:v>0.73430042972475495</c:v>
                </c:pt>
                <c:pt idx="6">
                  <c:v>0.66668675399999999</c:v>
                </c:pt>
                <c:pt idx="7">
                  <c:v>0.82186808525534305</c:v>
                </c:pt>
                <c:pt idx="8">
                  <c:v>1.0660049917560459</c:v>
                </c:pt>
                <c:pt idx="9">
                  <c:v>1.0401754405703429</c:v>
                </c:pt>
              </c:numCache>
            </c:numRef>
          </c:val>
          <c:extLst>
            <c:ext xmlns:c16="http://schemas.microsoft.com/office/drawing/2014/chart" uri="{C3380CC4-5D6E-409C-BE32-E72D297353CC}">
              <c16:uniqueId val="{00000001-C58B-C94C-83F1-368159BB38EC}"/>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0.53032838243366498</c:v>
                </c:pt>
                <c:pt idx="1">
                  <c:v>0.70258567622577695</c:v>
                </c:pt>
                <c:pt idx="2">
                  <c:v>0.58305466121540295</c:v>
                </c:pt>
                <c:pt idx="3">
                  <c:v>0.622930371698732</c:v>
                </c:pt>
                <c:pt idx="4">
                  <c:v>0.61429233737337896</c:v>
                </c:pt>
                <c:pt idx="5">
                  <c:v>0.73496462181043598</c:v>
                </c:pt>
                <c:pt idx="6">
                  <c:v>0.66668675399999999</c:v>
                </c:pt>
                <c:pt idx="7">
                  <c:v>0.82172838454468</c:v>
                </c:pt>
                <c:pt idx="8">
                  <c:v>1.057479308542755</c:v>
                </c:pt>
                <c:pt idx="9">
                  <c:v>0.97619591150895402</c:v>
                </c:pt>
              </c:numCache>
            </c:numRef>
          </c:val>
          <c:extLst>
            <c:ext xmlns:c16="http://schemas.microsoft.com/office/drawing/2014/chart" uri="{C3380CC4-5D6E-409C-BE32-E72D297353CC}">
              <c16:uniqueId val="{00000002-C58B-C94C-83F1-368159BB38EC}"/>
            </c:ext>
          </c:extLst>
        </c:ser>
        <c:dLbls>
          <c:showLegendKey val="0"/>
          <c:showVal val="0"/>
          <c:showCatName val="0"/>
          <c:showSerName val="0"/>
          <c:showPercent val="0"/>
          <c:showBubbleSize val="0"/>
        </c:dLbls>
        <c:gapWidth val="80"/>
        <c:axId val="-2077373408"/>
        <c:axId val="-2077368640"/>
      </c:barChart>
      <c:catAx>
        <c:axId val="-2077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68640"/>
        <c:crosses val="autoZero"/>
        <c:auto val="1"/>
        <c:lblAlgn val="ctr"/>
        <c:lblOffset val="100"/>
        <c:noMultiLvlLbl val="0"/>
      </c:catAx>
      <c:valAx>
        <c:axId val="-20773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7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2BC0-FD44-B947-FB1299304402}"/>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2BC0-FD44-B947-FB1299304402}"/>
            </c:ext>
          </c:extLst>
        </c:ser>
        <c:dLbls>
          <c:showLegendKey val="0"/>
          <c:showVal val="0"/>
          <c:showCatName val="0"/>
          <c:showSerName val="0"/>
          <c:showPercent val="0"/>
          <c:showBubbleSize val="0"/>
        </c:dLbls>
        <c:gapWidth val="80"/>
        <c:axId val="-2061671616"/>
        <c:axId val="-2061666880"/>
      </c:barChart>
      <c:catAx>
        <c:axId val="-2061671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66880"/>
        <c:crosses val="autoZero"/>
        <c:auto val="1"/>
        <c:lblAlgn val="ctr"/>
        <c:lblOffset val="100"/>
        <c:noMultiLvlLbl val="0"/>
      </c:catAx>
      <c:valAx>
        <c:axId val="-2061666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7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DDC4-A848-8D07-04759DA48275}"/>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DDC4-A848-8D07-04759DA48275}"/>
            </c:ext>
          </c:extLst>
        </c:ser>
        <c:dLbls>
          <c:showLegendKey val="0"/>
          <c:showVal val="0"/>
          <c:showCatName val="0"/>
          <c:showSerName val="0"/>
          <c:showPercent val="0"/>
          <c:showBubbleSize val="0"/>
        </c:dLbls>
        <c:gapWidth val="80"/>
        <c:axId val="-2076214736"/>
        <c:axId val="-2077166928"/>
      </c:barChart>
      <c:catAx>
        <c:axId val="-2076214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166928"/>
        <c:crosses val="autoZero"/>
        <c:auto val="1"/>
        <c:lblAlgn val="ctr"/>
        <c:lblOffset val="100"/>
        <c:noMultiLvlLbl val="0"/>
      </c:catAx>
      <c:valAx>
        <c:axId val="-2077166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621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3665-DF4E-83F7-92652CE715D0}"/>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2.243601611984992</c:v>
                </c:pt>
                <c:pt idx="1">
                  <c:v>2.8887433097987381</c:v>
                </c:pt>
                <c:pt idx="2">
                  <c:v>3.1716125562191042</c:v>
                </c:pt>
                <c:pt idx="3">
                  <c:v>6.4881471332515481</c:v>
                </c:pt>
                <c:pt idx="4">
                  <c:v>3.6497540221428251</c:v>
                </c:pt>
                <c:pt idx="5">
                  <c:v>3.541574998200212</c:v>
                </c:pt>
                <c:pt idx="6">
                  <c:v>0.67042715600000002</c:v>
                </c:pt>
                <c:pt idx="7">
                  <c:v>16.241043134967079</c:v>
                </c:pt>
                <c:pt idx="8">
                  <c:v>501.6688345</c:v>
                </c:pt>
                <c:pt idx="9">
                  <c:v>408.08467209999998</c:v>
                </c:pt>
              </c:numCache>
            </c:numRef>
          </c:val>
          <c:extLst>
            <c:ext xmlns:c16="http://schemas.microsoft.com/office/drawing/2014/chart" uri="{C3380CC4-5D6E-409C-BE32-E72D297353CC}">
              <c16:uniqueId val="{00000001-3665-DF4E-83F7-92652CE715D0}"/>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1.1309097275650579</c:v>
                </c:pt>
                <c:pt idx="1">
                  <c:v>1.1806067704840131</c:v>
                </c:pt>
                <c:pt idx="2">
                  <c:v>1.002669246804067</c:v>
                </c:pt>
                <c:pt idx="3">
                  <c:v>1.122953913219652</c:v>
                </c:pt>
                <c:pt idx="4">
                  <c:v>1.090702295073698</c:v>
                </c:pt>
                <c:pt idx="5">
                  <c:v>1.118939275808349</c:v>
                </c:pt>
                <c:pt idx="6">
                  <c:v>0.67042715600000002</c:v>
                </c:pt>
                <c:pt idx="7">
                  <c:v>1.037990284303494</c:v>
                </c:pt>
                <c:pt idx="8">
                  <c:v>1.77174557</c:v>
                </c:pt>
                <c:pt idx="9">
                  <c:v>2.5209487610000001</c:v>
                </c:pt>
              </c:numCache>
            </c:numRef>
          </c:val>
          <c:extLst>
            <c:ext xmlns:c16="http://schemas.microsoft.com/office/drawing/2014/chart" uri="{C3380CC4-5D6E-409C-BE32-E72D297353CC}">
              <c16:uniqueId val="{00000002-3665-DF4E-83F7-92652CE715D0}"/>
            </c:ext>
          </c:extLst>
        </c:ser>
        <c:dLbls>
          <c:showLegendKey val="0"/>
          <c:showVal val="0"/>
          <c:showCatName val="0"/>
          <c:showSerName val="0"/>
          <c:showPercent val="0"/>
          <c:showBubbleSize val="0"/>
        </c:dLbls>
        <c:gapWidth val="80"/>
        <c:axId val="-2077554448"/>
        <c:axId val="-2098883808"/>
      </c:barChart>
      <c:catAx>
        <c:axId val="-207755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883808"/>
        <c:crosses val="autoZero"/>
        <c:auto val="1"/>
        <c:lblAlgn val="ctr"/>
        <c:lblOffset val="100"/>
        <c:noMultiLvlLbl val="0"/>
      </c:catAx>
      <c:valAx>
        <c:axId val="-2098883808"/>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55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Energy Reduction</a:t>
            </a:r>
          </a:p>
        </c:rich>
      </c:tx>
      <c:layout>
        <c:manualLayout>
          <c:xMode val="edge"/>
          <c:yMode val="edge"/>
          <c:x val="0.20588275634191799"/>
          <c:y val="1.5151515151515201E-2"/>
        </c:manualLayout>
      </c:layout>
      <c:overlay val="0"/>
    </c:title>
    <c:autoTitleDeleted val="0"/>
    <c:plotArea>
      <c:layout>
        <c:manualLayout>
          <c:layoutTarget val="inner"/>
          <c:xMode val="edge"/>
          <c:yMode val="edge"/>
          <c:x val="0.184787626012307"/>
          <c:y val="0.16690030223494801"/>
          <c:w val="0.78037468594335402"/>
          <c:h val="0.39190885230255301"/>
        </c:manualLayout>
      </c:layout>
      <c:barChart>
        <c:barDir val="col"/>
        <c:grouping val="clustered"/>
        <c:varyColors val="0"/>
        <c:ser>
          <c:idx val="0"/>
          <c:order val="0"/>
          <c:tx>
            <c:strRef>
              <c:f>Sheet1!$H$1</c:f>
              <c:strCache>
                <c:ptCount val="1"/>
                <c:pt idx="0">
                  <c:v>Energy</c:v>
                </c:pt>
              </c:strCache>
            </c:strRef>
          </c:tx>
          <c:spPr>
            <a:solidFill>
              <a:schemeClr val="dk1"/>
            </a:solidFill>
            <a:ln w="25400" cap="flat" cmpd="sng" algn="ctr">
              <a:noFill/>
              <a:prstDash val="solid"/>
            </a:ln>
            <a:effectLst/>
          </c:spPr>
          <c:invertIfNegative val="0"/>
          <c:cat>
            <c:multiLvlStrRef>
              <c:f>Sheet1!$F$2:$G$5</c:f>
              <c:multiLvlStrCache>
                <c:ptCount val="4"/>
                <c:lvl>
                  <c:pt idx="0">
                    <c:v>Intra-Subarray</c:v>
                  </c:pt>
                  <c:pt idx="1">
                    <c:v>Inter-Bank</c:v>
                  </c:pt>
                  <c:pt idx="2">
                    <c:v>Inter-Subarray</c:v>
                  </c:pt>
                  <c:pt idx="3">
                    <c:v>Intra-Subarray</c:v>
                  </c:pt>
                </c:lvl>
                <c:lvl>
                  <c:pt idx="0">
                    <c:v>Copy</c:v>
                  </c:pt>
                  <c:pt idx="3">
                    <c:v>Zero</c:v>
                  </c:pt>
                </c:lvl>
              </c:multiLvlStrCache>
            </c:multiLvlStrRef>
          </c:cat>
          <c:val>
            <c:numRef>
              <c:f>Sheet1!$H$2:$H$5</c:f>
              <c:numCache>
                <c:formatCode>General</c:formatCode>
                <c:ptCount val="4"/>
                <c:pt idx="0">
                  <c:v>74.400000000000006</c:v>
                </c:pt>
                <c:pt idx="1">
                  <c:v>3.2</c:v>
                </c:pt>
                <c:pt idx="2">
                  <c:v>1.5</c:v>
                </c:pt>
                <c:pt idx="3">
                  <c:v>41.5</c:v>
                </c:pt>
              </c:numCache>
            </c:numRef>
          </c:val>
          <c:extLst>
            <c:ext xmlns:c16="http://schemas.microsoft.com/office/drawing/2014/chart" uri="{C3380CC4-5D6E-409C-BE32-E72D297353CC}">
              <c16:uniqueId val="{00000000-E4BD-594B-B4FD-1C0665F036B9}"/>
            </c:ext>
          </c:extLst>
        </c:ser>
        <c:dLbls>
          <c:showLegendKey val="0"/>
          <c:showVal val="0"/>
          <c:showCatName val="0"/>
          <c:showSerName val="0"/>
          <c:showPercent val="0"/>
          <c:showBubbleSize val="0"/>
        </c:dLbls>
        <c:gapWidth val="150"/>
        <c:axId val="93209344"/>
        <c:axId val="93213360"/>
      </c:barChart>
      <c:catAx>
        <c:axId val="93209344"/>
        <c:scaling>
          <c:orientation val="minMax"/>
        </c:scaling>
        <c:delete val="0"/>
        <c:axPos val="b"/>
        <c:numFmt formatCode="General" sourceLinked="0"/>
        <c:majorTickMark val="out"/>
        <c:minorTickMark val="none"/>
        <c:tickLblPos val="nextTo"/>
        <c:txPr>
          <a:bodyPr/>
          <a:lstStyle/>
          <a:p>
            <a:pPr>
              <a:defRPr sz="1800"/>
            </a:pPr>
            <a:endParaRPr lang="en-US"/>
          </a:p>
        </c:txPr>
        <c:crossAx val="93213360"/>
        <c:crosses val="autoZero"/>
        <c:auto val="1"/>
        <c:lblAlgn val="ctr"/>
        <c:lblOffset val="100"/>
        <c:noMultiLvlLbl val="0"/>
      </c:catAx>
      <c:valAx>
        <c:axId val="93213360"/>
        <c:scaling>
          <c:orientation val="minMax"/>
        </c:scaling>
        <c:delete val="0"/>
        <c:axPos val="l"/>
        <c:majorGridlines/>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93209344"/>
        <c:crosses val="autoZero"/>
        <c:crossBetween val="between"/>
        <c:majorUnit val="20"/>
      </c:valAx>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1.6737387764718299E-2</c:v>
                </c:pt>
                <c:pt idx="1">
                  <c:v>-1.38931686644478E-2</c:v>
                </c:pt>
                <c:pt idx="2">
                  <c:v>1.5520590187711099E-2</c:v>
                </c:pt>
                <c:pt idx="3">
                  <c:v>3.8120048416557598E-2</c:v>
                </c:pt>
                <c:pt idx="4">
                  <c:v>7.3854349110118499E-3</c:v>
                </c:pt>
                <c:pt idx="5">
                  <c:v>0.226360637564406</c:v>
                </c:pt>
                <c:pt idx="6">
                  <c:v>0.62756540409384498</c:v>
                </c:pt>
                <c:pt idx="7">
                  <c:v>0.21380418796440301</c:v>
                </c:pt>
                <c:pt idx="8">
                  <c:v>7.7582006710528395E-2</c:v>
                </c:pt>
                <c:pt idx="9">
                  <c:v>-3.4224055300827699E-2</c:v>
                </c:pt>
                <c:pt idx="10">
                  <c:v>0.103798181440584</c:v>
                </c:pt>
              </c:numCache>
            </c:numRef>
          </c:val>
          <c:extLst>
            <c:ext xmlns:c16="http://schemas.microsoft.com/office/drawing/2014/chart" uri="{C3380CC4-5D6E-409C-BE32-E72D297353CC}">
              <c16:uniqueId val="{00000000-B9DC-C446-B3FD-4684826AC596}"/>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0.135406160914712</c:v>
                </c:pt>
                <c:pt idx="1">
                  <c:v>0.126301768188785</c:v>
                </c:pt>
                <c:pt idx="2">
                  <c:v>0.11073402928992999</c:v>
                </c:pt>
                <c:pt idx="3">
                  <c:v>0.121062271759959</c:v>
                </c:pt>
                <c:pt idx="4">
                  <c:v>0.13711450944163101</c:v>
                </c:pt>
                <c:pt idx="5">
                  <c:v>0.17554513114314399</c:v>
                </c:pt>
                <c:pt idx="6">
                  <c:v>0.59989158190011904</c:v>
                </c:pt>
                <c:pt idx="7">
                  <c:v>0.213857919218155</c:v>
                </c:pt>
                <c:pt idx="8">
                  <c:v>0.13908515815806499</c:v>
                </c:pt>
                <c:pt idx="9">
                  <c:v>4.4499780132760902E-2</c:v>
                </c:pt>
                <c:pt idx="10">
                  <c:v>0.17268461972823099</c:v>
                </c:pt>
              </c:numCache>
            </c:numRef>
          </c:val>
          <c:extLst>
            <c:ext xmlns:c16="http://schemas.microsoft.com/office/drawing/2014/chart" uri="{C3380CC4-5D6E-409C-BE32-E72D297353CC}">
              <c16:uniqueId val="{00000001-B9DC-C446-B3FD-4684826AC596}"/>
            </c:ext>
          </c:extLst>
        </c:ser>
        <c:dLbls>
          <c:showLegendKey val="0"/>
          <c:showVal val="0"/>
          <c:showCatName val="0"/>
          <c:showSerName val="0"/>
          <c:showPercent val="0"/>
          <c:showBubbleSize val="0"/>
        </c:dLbls>
        <c:gapWidth val="80"/>
        <c:axId val="-2074668496"/>
        <c:axId val="-2074663904"/>
      </c:barChart>
      <c:catAx>
        <c:axId val="-207466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3904"/>
        <c:crosses val="autoZero"/>
        <c:auto val="1"/>
        <c:lblAlgn val="ctr"/>
        <c:lblOffset val="100"/>
        <c:noMultiLvlLbl val="0"/>
      </c:catAx>
      <c:valAx>
        <c:axId val="-207466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US"/>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US"/>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US"/>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6/29/18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6/29/18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0"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0" i="0" u="none" baseline="0" dirty="0"/>
              <a:t>[CLICK]</a:t>
            </a:r>
            <a:endParaRPr lang="en-US" b="0" i="0" u="none" dirty="0"/>
          </a:p>
          <a:p>
            <a:r>
              <a:rPr lang="en-US" b="0" i="0" u="none" dirty="0"/>
              <a:t>We</a:t>
            </a:r>
            <a:r>
              <a:rPr lang="en-US" b="0" i="0" u="none" baseline="0" dirty="0"/>
              <a:t> now show the distribution of bit vectors across the DRAM arrays to enable parallel processing of many bins. </a:t>
            </a:r>
          </a:p>
          <a:p>
            <a:r>
              <a:rPr lang="en-US" b="0"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03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58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32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dirty="0"/>
              <a:t>We propose an</a:t>
            </a:r>
            <a:r>
              <a:rPr lang="en-US" baseline="0" dirty="0"/>
              <a:t> in-memory filter to accelerate read mapping</a:t>
            </a:r>
          </a:p>
          <a:p>
            <a:r>
              <a:rPr lang="en-US" b="1" i="1" u="sng" baseline="0" dirty="0"/>
              <a:t>[CLICK]</a:t>
            </a:r>
          </a:p>
          <a:p>
            <a:r>
              <a:rPr lang="en-US" b="0" i="0" u="none" baseline="0" dirty="0"/>
              <a:t>Compared to the previous best filter we show up to 3.7x end-to-end speedup on the same mapper and</a:t>
            </a:r>
          </a:p>
          <a:p>
            <a:r>
              <a:rPr lang="en-US" b="0" i="0" u="none" baseline="0" dirty="0"/>
              <a:t>We also observe on average 6x fewer false positives</a:t>
            </a:r>
          </a:p>
          <a:p>
            <a:r>
              <a:rPr lang="en-US" b="1" i="1" u="sng" baseline="0" dirty="0"/>
              <a:t>[CLICK]</a:t>
            </a:r>
          </a:p>
          <a:p>
            <a:r>
              <a:rPr lang="en-US" b="0" i="0" u="none" baseline="0" dirty="0"/>
              <a:t>GRIM-Filter is a universal filter that can be applied to any read mapper and we hope these results encourage people to use processing in memory to improve other data intensive algorithms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51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27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161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49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76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23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297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89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549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446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489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40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111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80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70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459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480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0158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442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468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6923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547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699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574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02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810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81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849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928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885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346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70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010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275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46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534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54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149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572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250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70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4816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6/29/18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6/29/18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6/29/18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6/29/18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6/29/18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6/29/18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6/29/18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6/29/18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6/29/18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6/29/18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6/29/18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6/29/18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6/29/18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6/29/18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6/29/18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6/29/18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6/29/18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6/29/18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6/29/18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6/29/18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6/29/18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6/29/18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6/29/18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6/29/18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6/29/18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6/29/18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6/29/18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6/29/18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767808"/>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27923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51357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873475"/>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08663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033978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482456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46007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098711"/>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0409137"/>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9592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570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76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04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810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6/28/18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597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6/28/18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97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6/28/18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81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241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66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37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4652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278466"/>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20600"/>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02418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34124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97493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08354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6079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90067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7644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82512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3.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theme" Target="../theme/theme43.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theme" Target="../theme/theme50.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image" Target="../media/image1.png"/><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00877639"/>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C01E2B0-9580-443F-A6BA-B15F0931263F}" type="datetime1">
              <a:rPr lang="en-US" smtClean="0">
                <a:solidFill>
                  <a:prstClr val="black">
                    <a:tint val="75000"/>
                  </a:prstClr>
                </a:solidFill>
                <a:latin typeface="Calibri"/>
                <a:ea typeface=""/>
              </a:rPr>
              <a:pPr eaLnBrk="1" fontAlgn="auto" hangingPunct="1">
                <a:spcBef>
                  <a:spcPts val="0"/>
                </a:spcBef>
                <a:spcAft>
                  <a:spcPts val="0"/>
                </a:spcAft>
              </a:pPr>
              <a:t>6/28/18</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63C8E0-6DD9-4302-9AA9-5177C785CB79}"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2305130489"/>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90216454"/>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23.xml"/></Relationships>
</file>

<file path=ppt/slides/_rels/slide10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12.xml"/><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10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7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604.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604.xml"/></Relationships>
</file>

<file path=ppt/slides/_rels/slide10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0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11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04.xml"/></Relationships>
</file>

<file path=ppt/slides/_rels/slide1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04.xml"/></Relationships>
</file>

<file path=ppt/slides/_rels/slide11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04.xml"/></Relationships>
</file>

<file path=ppt/slides/_rels/slide1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604.xml"/></Relationships>
</file>

<file path=ppt/slides/_rels/slide11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0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12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79.xml"/><Relationship Id="rId6" Type="http://schemas.openxmlformats.org/officeDocument/2006/relationships/image" Target="../media/image84.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79.pn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312.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85.png"/></Relationships>
</file>

<file path=ppt/slides/_rels/slide12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2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12.xml"/><Relationship Id="rId4" Type="http://schemas.openxmlformats.org/officeDocument/2006/relationships/image" Target="../media/image76.png"/></Relationships>
</file>

<file path=ppt/slides/_rels/slide1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12.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12.xml"/><Relationship Id="rId4" Type="http://schemas.openxmlformats.org/officeDocument/2006/relationships/image" Target="../media/image77.png"/></Relationships>
</file>

<file path=ppt/slides/_rels/slide14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12.xml"/><Relationship Id="rId6" Type="http://schemas.openxmlformats.org/officeDocument/2006/relationships/image" Target="../media/image88.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github.com/CMU-SAFARI/ramulator" TargetMode="External"/><Relationship Id="rId1" Type="http://schemas.openxmlformats.org/officeDocument/2006/relationships/slideLayout" Target="../slideLayouts/slideLayout312.xml"/></Relationships>
</file>

<file path=ppt/slides/_rels/slide1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12.xml"/><Relationship Id="rId4" Type="http://schemas.openxmlformats.org/officeDocument/2006/relationships/image" Target="../media/image91.png"/></Relationships>
</file>

<file path=ppt/slides/_rels/slide144.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hyperlink" Target="https://arxiv.org/pdf/1711.01177.pdf"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g"/><Relationship Id="rId2" Type="http://schemas.openxmlformats.org/officeDocument/2006/relationships/image" Target="../media/image60.png"/><Relationship Id="rId1" Type="http://schemas.openxmlformats.org/officeDocument/2006/relationships/slideLayout" Target="../slideLayouts/slideLayout580.xml"/><Relationship Id="rId6" Type="http://schemas.openxmlformats.org/officeDocument/2006/relationships/image" Target="../media/image63.png"/><Relationship Id="rId5" Type="http://schemas.openxmlformats.org/officeDocument/2006/relationships/image" Target="../media/image1.png"/><Relationship Id="rId4" Type="http://schemas.openxmlformats.org/officeDocument/2006/relationships/image" Target="../media/image62.png"/></Relationships>
</file>

<file path=ppt/slides/_rels/slide14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500.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14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10.xml"/><Relationship Id="rId1" Type="http://schemas.openxmlformats.org/officeDocument/2006/relationships/slideLayout" Target="../slideLayouts/slideLayout501.xml"/></Relationships>
</file>

<file path=ppt/slides/_rels/slide1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501.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36.xml"/></Relationships>
</file>

<file path=ppt/slides/_rels/slide1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0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1.xml"/></Relationships>
</file>

<file path=ppt/slides/_rels/slide15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hyperlink" Target="https://arxiv.org/pdf/1711.01177.pdf"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9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36.xml"/><Relationship Id="rId6" Type="http://schemas.openxmlformats.org/officeDocument/2006/relationships/image" Target="../media/image19.tiff"/><Relationship Id="rId5" Type="http://schemas.openxmlformats.org/officeDocument/2006/relationships/image" Target="../media/image22.jpeg"/><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6.xml"/><Relationship Id="rId4" Type="http://schemas.openxmlformats.org/officeDocument/2006/relationships/image" Target="../media/image102.png"/></Relationships>
</file>

<file path=ppt/slides/_rels/slide1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23.xml"/></Relationships>
</file>

<file path=ppt/slides/_rels/slide1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23.xml"/></Relationships>
</file>

<file path=ppt/slides/_rels/slide16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36.xml"/></Relationships>
</file>

<file path=ppt/slides/_rels/slide16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6.xml"/></Relationships>
</file>

<file path=ppt/slides/_rels/slide1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35.xml"/></Relationships>
</file>

<file path=ppt/slides/_rels/slide1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6.xml"/></Relationships>
</file>

<file path=ppt/slides/_rels/slide1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35.xml"/></Relationships>
</file>

<file path=ppt/slides/_rels/slide1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arxiv.org/pdf/1706.08642" TargetMode="External"/><Relationship Id="rId1" Type="http://schemas.openxmlformats.org/officeDocument/2006/relationships/slideLayout" Target="../slideLayouts/slideLayout290.xml"/></Relationships>
</file>

<file path=ppt/slides/_rels/slide1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arxiv.org/pdf/1802.00320.pdf" TargetMode="External"/><Relationship Id="rId1" Type="http://schemas.openxmlformats.org/officeDocument/2006/relationships/slideLayout" Target="../slideLayouts/slideLayout290.xml"/></Relationships>
</file>

<file path=ppt/slides/_rels/slide17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17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g"/><Relationship Id="rId2" Type="http://schemas.openxmlformats.org/officeDocument/2006/relationships/image" Target="../media/image60.png"/><Relationship Id="rId1" Type="http://schemas.openxmlformats.org/officeDocument/2006/relationships/slideLayout" Target="../slideLayouts/slideLayout580.xml"/><Relationship Id="rId6" Type="http://schemas.openxmlformats.org/officeDocument/2006/relationships/image" Target="../media/image63.png"/><Relationship Id="rId5" Type="http://schemas.openxmlformats.org/officeDocument/2006/relationships/image" Target="../media/image1.png"/><Relationship Id="rId4" Type="http://schemas.openxmlformats.org/officeDocument/2006/relationships/image" Target="../media/image62.png"/></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58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6.xml"/></Relationships>
</file>

<file path=ppt/slides/_rels/slide18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8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81.xml"/></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81.xml"/></Relationships>
</file>

<file path=ppt/slides/_rels/slide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81.xml"/></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81.xml"/></Relationships>
</file>

<file path=ppt/slides/_rels/slide1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581.xml"/><Relationship Id="rId5" Type="http://schemas.openxmlformats.org/officeDocument/2006/relationships/image" Target="../media/image117.png"/><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81.xml"/></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81.xml"/><Relationship Id="rId6" Type="http://schemas.openxmlformats.org/officeDocument/2006/relationships/image" Target="../media/image73.png"/><Relationship Id="rId5" Type="http://schemas.openxmlformats.org/officeDocument/2006/relationships/image" Target="../media/image70.png"/><Relationship Id="rId4" Type="http://schemas.openxmlformats.org/officeDocument/2006/relationships/image" Target="../media/image69.png"/></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81.xml"/></Relationships>
</file>

<file path=ppt/slides/_rels/slide18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8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547.xml"/><Relationship Id="rId5" Type="http://schemas.openxmlformats.org/officeDocument/2006/relationships/image" Target="../media/image24.tiff"/><Relationship Id="rId4" Type="http://schemas.openxmlformats.org/officeDocument/2006/relationships/hyperlink" Target="https://people.inf.ethz.ch/omutlu/pub/mutlu_hpca03_talk.pdf" TargetMode="External"/></Relationships>
</file>

<file path=ppt/slides/_rels/slide19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58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81.xml"/><Relationship Id="rId4" Type="http://schemas.openxmlformats.org/officeDocument/2006/relationships/image" Target="../media/image118.png"/></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81.xml"/><Relationship Id="rId4" Type="http://schemas.openxmlformats.org/officeDocument/2006/relationships/image" Target="../media/image118.png"/></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581.xml"/></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81.xml"/></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81.xml"/><Relationship Id="rId4" Type="http://schemas.openxmlformats.org/officeDocument/2006/relationships/image" Target="../media/image118.png"/></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81.xml"/><Relationship Id="rId4" Type="http://schemas.openxmlformats.org/officeDocument/2006/relationships/chart" Target="../charts/chart22.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81.xml"/><Relationship Id="rId5" Type="http://schemas.openxmlformats.org/officeDocument/2006/relationships/chart" Target="../charts/chart24.xml"/><Relationship Id="rId4" Type="http://schemas.openxmlformats.org/officeDocument/2006/relationships/chart" Target="../charts/chart23.xml"/></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581.xml"/><Relationship Id="rId5" Type="http://schemas.openxmlformats.org/officeDocument/2006/relationships/chart" Target="../charts/chart26.xml"/><Relationship Id="rId4" Type="http://schemas.openxmlformats.org/officeDocument/2006/relationships/chart" Target="../charts/chart25.xml"/></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36.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81.xml"/></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81.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81.xml"/></Relationships>
</file>

<file path=ppt/slides/_rels/slide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81.xml"/></Relationships>
</file>

<file path=ppt/slides/_rels/slide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8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69.png"/></Relationships>
</file>

<file path=ppt/slides/_rels/slide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581.xml"/><Relationship Id="rId5" Type="http://schemas.openxmlformats.org/officeDocument/2006/relationships/image" Target="../media/image120.png"/><Relationship Id="rId4" Type="http://schemas.openxmlformats.org/officeDocument/2006/relationships/image" Target="../media/image119.png"/></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581.xml"/></Relationships>
</file>

<file path=ppt/slides/_rels/slide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81.xml"/></Relationships>
</file>

<file path=ppt/slides/_rels/slide2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81.xml"/></Relationships>
</file>

<file path=ppt/slides/_rels/slide20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58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36.xml"/></Relationships>
</file>

<file path=ppt/slides/_rels/slide2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8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581.xml"/><Relationship Id="rId5" Type="http://schemas.openxmlformats.org/officeDocument/2006/relationships/image" Target="../media/image121.png"/><Relationship Id="rId4" Type="http://schemas.openxmlformats.org/officeDocument/2006/relationships/image" Target="../media/image70.png"/></Relationships>
</file>

<file path=ppt/slides/_rels/slide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581.xml"/></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581.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581.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581.xml"/><Relationship Id="rId6" Type="http://schemas.openxmlformats.org/officeDocument/2006/relationships/image" Target="../media/image73.png"/><Relationship Id="rId5" Type="http://schemas.openxmlformats.org/officeDocument/2006/relationships/image" Target="../media/image118.png"/><Relationship Id="rId4" Type="http://schemas.openxmlformats.org/officeDocument/2006/relationships/image" Target="../media/image122.png"/></Relationships>
</file>

<file path=ppt/slides/_rels/slide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81.xml"/></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581.xml"/></Relationships>
</file>

<file path=ppt/slides/_rels/slide21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3.xml"/><Relationship Id="rId1" Type="http://schemas.openxmlformats.org/officeDocument/2006/relationships/slideLayout" Target="../slideLayouts/slideLayout581.xml"/><Relationship Id="rId4" Type="http://schemas.openxmlformats.org/officeDocument/2006/relationships/image" Target="../media/image1.png"/></Relationships>
</file>

<file path=ppt/slides/_rels/slide21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4.xml"/><Relationship Id="rId1" Type="http://schemas.openxmlformats.org/officeDocument/2006/relationships/slideLayout" Target="../slideLayouts/slideLayout5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581.xml"/></Relationships>
</file>

<file path=ppt/slides/_rels/slide2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g"/><Relationship Id="rId2" Type="http://schemas.openxmlformats.org/officeDocument/2006/relationships/image" Target="../media/image60.png"/><Relationship Id="rId1" Type="http://schemas.openxmlformats.org/officeDocument/2006/relationships/slideLayout" Target="../slideLayouts/slideLayout580.xml"/><Relationship Id="rId6" Type="http://schemas.openxmlformats.org/officeDocument/2006/relationships/image" Target="../media/image63.png"/><Relationship Id="rId5" Type="http://schemas.openxmlformats.org/officeDocument/2006/relationships/image" Target="../media/image1.png"/><Relationship Id="rId4" Type="http://schemas.openxmlformats.org/officeDocument/2006/relationships/image" Target="../media/image62.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png"/><Relationship Id="rId1" Type="http://schemas.openxmlformats.org/officeDocument/2006/relationships/slideLayout" Target="../slideLayouts/slideLayout23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12.xml"/><Relationship Id="rId4" Type="http://schemas.openxmlformats.org/officeDocument/2006/relationships/image" Target="../media/image30.tiff"/></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34.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34.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34.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04.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04.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04.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1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01.xml"/></Relationships>
</file>

<file path=ppt/slides/_rels/slide5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39.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5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604.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3.xml"/></Relationships>
</file>

<file path=ppt/slides/_rels/slide5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0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23.xml"/></Relationships>
</file>

<file path=ppt/slides/_rels/slide6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23.xml"/></Relationships>
</file>

<file path=ppt/slides/_rels/slide6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12.xml"/></Relationships>
</file>

<file path=ppt/slides/_rels/slide6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6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323.xml"/></Relationships>
</file>

<file path=ppt/slides/_rels/slide6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323.xml"/></Relationships>
</file>

<file path=ppt/slides/_rels/slide6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23.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6.xml"/><Relationship Id="rId6" Type="http://schemas.openxmlformats.org/officeDocument/2006/relationships/chart" Target="../charts/chart7.xml"/><Relationship Id="rId5" Type="http://schemas.openxmlformats.org/officeDocument/2006/relationships/image" Target="../media/image54.png"/><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2.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379.xml"/></Relationships>
</file>

<file path=ppt/slides/_rels/slide81.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79.xml"/></Relationships>
</file>

<file path=ppt/slides/_rels/slide8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79.xml"/></Relationships>
</file>

<file path=ppt/slides/_rels/slide8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79.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8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2.xml"/></Relationships>
</file>

<file path=ppt/slides/_rels/slide8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12.xml"/></Relationships>
</file>

<file path=ppt/slides/_rels/slide8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79.xml"/></Relationships>
</file>

<file path=ppt/slides/_rels/slide8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9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12.xml"/><Relationship Id="rId6" Type="http://schemas.openxmlformats.org/officeDocument/2006/relationships/image" Target="../media/image59.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12.xml"/><Relationship Id="rId4" Type="http://schemas.openxmlformats.org/officeDocument/2006/relationships/image" Target="../media/image30.tiff"/></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g"/><Relationship Id="rId2" Type="http://schemas.openxmlformats.org/officeDocument/2006/relationships/image" Target="../media/image60.png"/><Relationship Id="rId1" Type="http://schemas.openxmlformats.org/officeDocument/2006/relationships/slideLayout" Target="../slideLayouts/slideLayout580.xml"/><Relationship Id="rId6" Type="http://schemas.openxmlformats.org/officeDocument/2006/relationships/image" Target="../media/image63.png"/><Relationship Id="rId5" Type="http://schemas.openxmlformats.org/officeDocument/2006/relationships/image" Target="../media/image1.png"/><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58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8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8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81.xml"/></Relationships>
</file>

<file path=ppt/slides/_rels/slide9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3.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8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3: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102</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105</a:t>
            </a:fld>
            <a:endParaRPr lang="en-US" altLang="en-US">
              <a:solidFill>
                <a:srgbClr val="000000"/>
              </a:solidFill>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294729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756248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3351638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1112293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PIM-Enabled Instructions</a:t>
            </a:r>
            <a:endParaRPr lang="ko-KR" altLang="en-US" dirty="0"/>
          </a:p>
        </p:txBody>
      </p:sp>
      <p:sp>
        <p:nvSpPr>
          <p:cNvPr id="3" name="내용 개체 틀 2"/>
          <p:cNvSpPr>
            <a:spLocks noGrp="1"/>
          </p:cNvSpPr>
          <p:nvPr>
            <p:ph idx="1"/>
          </p:nvPr>
        </p:nvSpPr>
        <p:spPr/>
        <p:txBody>
          <a:bodyPr/>
          <a:lstStyle/>
          <a:p>
            <a:r>
              <a:rPr lang="en-US" altLang="ko-KR" dirty="0"/>
              <a:t>Key to practicality: </a:t>
            </a:r>
            <a:r>
              <a:rPr lang="en-US" altLang="ko-KR" dirty="0">
                <a:solidFill>
                  <a:srgbClr val="0000FF"/>
                </a:solidFill>
              </a:rPr>
              <a:t>single-cache-block restriction</a:t>
            </a:r>
          </a:p>
          <a:p>
            <a:pPr lvl="1"/>
            <a:r>
              <a:rPr lang="en-US" altLang="ko-KR" dirty="0">
                <a:solidFill>
                  <a:srgbClr val="FF0000"/>
                </a:solidFill>
              </a:rPr>
              <a:t>Each PEI can access </a:t>
            </a:r>
            <a:r>
              <a:rPr lang="en-US" altLang="ko-KR" i="1" dirty="0">
                <a:solidFill>
                  <a:srgbClr val="FF0000"/>
                </a:solidFill>
              </a:rPr>
              <a:t>at most one last-level cache block</a:t>
            </a:r>
          </a:p>
          <a:p>
            <a:pPr lvl="1"/>
            <a:r>
              <a:rPr lang="en-US" altLang="ko-KR" dirty="0"/>
              <a:t>Similar restrictions exist in atomic instructions</a:t>
            </a:r>
          </a:p>
          <a:p>
            <a:pPr lvl="1"/>
            <a:endParaRPr lang="en-US" altLang="ko-KR" dirty="0"/>
          </a:p>
          <a:p>
            <a:r>
              <a:rPr lang="en-US" altLang="ko-KR" dirty="0"/>
              <a:t>Benefits</a:t>
            </a:r>
          </a:p>
          <a:p>
            <a:pPr lvl="1"/>
            <a:r>
              <a:rPr lang="en-US" altLang="ko-KR" b="1" dirty="0"/>
              <a:t>Localization</a:t>
            </a:r>
            <a:r>
              <a:rPr lang="en-US" altLang="ko-KR" dirty="0"/>
              <a:t>: each PEI is bounded to one memory module</a:t>
            </a:r>
          </a:p>
          <a:p>
            <a:pPr lvl="1"/>
            <a:r>
              <a:rPr lang="en-US" altLang="ko-KR" b="1" dirty="0"/>
              <a:t>Interoperability</a:t>
            </a:r>
            <a:r>
              <a:rPr lang="en-US" altLang="ko-KR" dirty="0"/>
              <a:t>: easier support for cache coherence and virtual memory</a:t>
            </a:r>
          </a:p>
          <a:p>
            <a:pPr lvl="1"/>
            <a:r>
              <a:rPr lang="en-US" altLang="ko-KR" b="1" dirty="0"/>
              <a:t>Simplified locality monitoring</a:t>
            </a:r>
            <a:r>
              <a:rPr lang="en-US" altLang="ko-KR" dirty="0"/>
              <a:t>: data locality of PEIs can be identified simply by the cache control logic</a:t>
            </a:r>
          </a:p>
        </p:txBody>
      </p:sp>
    </p:spTree>
    <p:extLst>
      <p:ext uri="{BB962C8B-B14F-4D97-AF65-F5344CB8AC3E}">
        <p14:creationId xmlns:p14="http://schemas.microsoft.com/office/powerpoint/2010/main" val="1737649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Evaluated Data-Intensive Applications</a:t>
            </a:r>
            <a:endParaRPr lang="ko-KR" altLang="en-US" dirty="0"/>
          </a:p>
        </p:txBody>
      </p:sp>
      <p:sp>
        <p:nvSpPr>
          <p:cNvPr id="3" name="내용 개체 틀 2"/>
          <p:cNvSpPr>
            <a:spLocks noGrp="1"/>
          </p:cNvSpPr>
          <p:nvPr>
            <p:ph idx="1"/>
          </p:nvPr>
        </p:nvSpPr>
        <p:spPr/>
        <p:txBody>
          <a:bodyPr/>
          <a:lstStyle/>
          <a:p>
            <a:r>
              <a:rPr lang="en-US" altLang="ko-KR" dirty="0">
                <a:solidFill>
                  <a:srgbClr val="FF0000"/>
                </a:solidFill>
              </a:rPr>
              <a:t>Ten emerging data-intensive workloads</a:t>
            </a:r>
          </a:p>
          <a:p>
            <a:pPr lvl="1"/>
            <a:r>
              <a:rPr lang="en-US" altLang="ko-KR" dirty="0">
                <a:solidFill>
                  <a:srgbClr val="0000FF"/>
                </a:solidFill>
              </a:rPr>
              <a:t>Large-scale graph processing</a:t>
            </a:r>
          </a:p>
          <a:p>
            <a:pPr lvl="2"/>
            <a:r>
              <a:rPr lang="en-US" altLang="ko-KR" dirty="0"/>
              <a:t>Average teenage follower, BFS, PageRank, single-source shortest path, weakly connected components</a:t>
            </a:r>
          </a:p>
          <a:p>
            <a:pPr lvl="1"/>
            <a:r>
              <a:rPr lang="en-US" altLang="ko-KR" dirty="0">
                <a:solidFill>
                  <a:srgbClr val="0000FF"/>
                </a:solidFill>
              </a:rPr>
              <a:t>In-memory data analytics</a:t>
            </a:r>
          </a:p>
          <a:p>
            <a:pPr lvl="2"/>
            <a:r>
              <a:rPr lang="en-US" altLang="ko-KR" dirty="0"/>
              <a:t>Hash join, histogram, radix partitioning</a:t>
            </a:r>
          </a:p>
          <a:p>
            <a:pPr lvl="1"/>
            <a:r>
              <a:rPr lang="en-US" altLang="ko-KR" dirty="0">
                <a:solidFill>
                  <a:srgbClr val="0000FF"/>
                </a:solidFill>
              </a:rPr>
              <a:t>Machine learning and data mining</a:t>
            </a:r>
          </a:p>
          <a:p>
            <a:pPr lvl="2"/>
            <a:r>
              <a:rPr lang="en-US" altLang="ko-KR" dirty="0" err="1"/>
              <a:t>Streamcluster</a:t>
            </a:r>
            <a:r>
              <a:rPr lang="en-US" altLang="ko-KR" dirty="0"/>
              <a:t>, SVM-RFE</a:t>
            </a:r>
          </a:p>
          <a:p>
            <a:pPr lvl="1"/>
            <a:endParaRPr lang="en-US" altLang="ko-KR" dirty="0"/>
          </a:p>
          <a:p>
            <a:r>
              <a:rPr lang="en-US" altLang="ko-KR" dirty="0"/>
              <a:t>Three input sets (small, medium, large) for each workload</a:t>
            </a:r>
            <a:r>
              <a:rPr lang="ko-KR" altLang="en-US" dirty="0"/>
              <a:t> </a:t>
            </a:r>
            <a:r>
              <a:rPr lang="en-US" altLang="ko-KR" dirty="0"/>
              <a:t>to show the impact of data locality</a:t>
            </a:r>
            <a:endParaRPr lang="ko-KR" altLang="en-US" dirty="0"/>
          </a:p>
        </p:txBody>
      </p:sp>
    </p:spTree>
    <p:extLst>
      <p:ext uri="{BB962C8B-B14F-4D97-AF65-F5344CB8AC3E}">
        <p14:creationId xmlns:p14="http://schemas.microsoft.com/office/powerpoint/2010/main" val="67330143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05413490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직사각형 2"/>
          <p:cNvSpPr/>
          <p:nvPr/>
        </p:nvSpPr>
        <p:spPr>
          <a:xfrm>
            <a:off x="0" y="0"/>
            <a:ext cx="9144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직사각형 3"/>
          <p:cNvSpPr/>
          <p:nvPr/>
        </p:nvSpPr>
        <p:spPr>
          <a:xfrm>
            <a:off x="791580" y="872716"/>
            <a:ext cx="7560840" cy="5112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Tahoma"/>
              <a:ea typeface="+mn-ea"/>
              <a:cs typeface="+mn-cs"/>
            </a:endParaRPr>
          </a:p>
        </p:txBody>
      </p:sp>
      <p:graphicFrame>
        <p:nvGraphicFramePr>
          <p:cNvPr id="10"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167687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63182729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1" name="직사각형 4"/>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2" name="직사각형 7"/>
          <p:cNvSpPr/>
          <p:nvPr/>
        </p:nvSpPr>
        <p:spPr>
          <a:xfrm>
            <a:off x="791580" y="872716"/>
            <a:ext cx="7560840" cy="511256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aphicFrame>
        <p:nvGraphicFramePr>
          <p:cNvPr id="13"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41357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PEI Performance Delta: Medium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138610" y="1124744"/>
            <a:ext cx="486678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(Medium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10647674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56493874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102196784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Advantages &amp; Disadvantages</a:t>
            </a:r>
          </a:p>
        </p:txBody>
      </p:sp>
      <p:sp>
        <p:nvSpPr>
          <p:cNvPr id="3" name="Content Placeholder 2"/>
          <p:cNvSpPr>
            <a:spLocks noGrp="1"/>
          </p:cNvSpPr>
          <p:nvPr>
            <p:ph idx="1"/>
          </p:nvPr>
        </p:nvSpPr>
        <p:spPr>
          <a:xfrm>
            <a:off x="228600" y="1219200"/>
            <a:ext cx="8915400" cy="5029200"/>
          </a:xfrm>
        </p:spPr>
        <p:txBody>
          <a:bodyPr/>
          <a:lstStyle/>
          <a:p>
            <a:r>
              <a:rPr lang="en-US" dirty="0">
                <a:solidFill>
                  <a:srgbClr val="0000FF"/>
                </a:solidFill>
              </a:rPr>
              <a:t>Advantages</a:t>
            </a:r>
          </a:p>
          <a:p>
            <a:pPr marL="0" indent="0">
              <a:buNone/>
            </a:pPr>
            <a:r>
              <a:rPr lang="en-US" dirty="0"/>
              <a:t>   + Simple and low cost approach to PIM</a:t>
            </a:r>
          </a:p>
          <a:p>
            <a:pPr marL="0" indent="0">
              <a:buNone/>
            </a:pPr>
            <a:r>
              <a:rPr lang="en-US" dirty="0"/>
              <a:t>   + No changes to programming model, virtual memory</a:t>
            </a:r>
          </a:p>
          <a:p>
            <a:pPr marL="0" indent="0">
              <a:buNone/>
            </a:pPr>
            <a:r>
              <a:rPr lang="en-US" dirty="0"/>
              <a:t>   + Dynamically decides where to execute an instruction</a:t>
            </a:r>
          </a:p>
          <a:p>
            <a:pPr marL="0" indent="0">
              <a:buNone/>
            </a:pPr>
            <a:r>
              <a:rPr lang="en-US" dirty="0"/>
              <a:t> </a:t>
            </a:r>
          </a:p>
          <a:p>
            <a:r>
              <a:rPr lang="en-US" dirty="0">
                <a:solidFill>
                  <a:srgbClr val="0000FF"/>
                </a:solidFill>
              </a:rPr>
              <a:t>Disadvantages</a:t>
            </a:r>
            <a:endParaRPr lang="en-US" dirty="0"/>
          </a:p>
          <a:p>
            <a:pPr marL="0" indent="0">
              <a:buNone/>
            </a:pPr>
            <a:r>
              <a:rPr lang="en-US" dirty="0">
                <a:solidFill>
                  <a:srgbClr val="0000FF"/>
                </a:solidFill>
              </a:rPr>
              <a:t>    </a:t>
            </a:r>
            <a:r>
              <a:rPr lang="en-US" dirty="0"/>
              <a:t>- Does not take full advantage of PIM potential</a:t>
            </a:r>
          </a:p>
          <a:p>
            <a:pPr marL="0" indent="0">
              <a:buNone/>
            </a:pPr>
            <a:r>
              <a:rPr lang="en-US" dirty="0"/>
              <a:t>	- Single cache block restriction is limiting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12543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 </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123</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4602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124</a:t>
            </a:fld>
            <a:endParaRPr lang="en-US" altLang="en-US">
              <a:solidFill>
                <a:srgbClr val="000000"/>
              </a:solidFill>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699637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892370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62860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130</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131</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133</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140</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142</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10747957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68331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GRIM-Filter in 3D-stacked DRAM</a:t>
            </a:r>
          </a:p>
        </p:txBody>
      </p:sp>
      <p:sp>
        <p:nvSpPr>
          <p:cNvPr id="3" name="Content Placeholder 2"/>
          <p:cNvSpPr>
            <a:spLocks noGrp="1"/>
          </p:cNvSpPr>
          <p:nvPr>
            <p:ph idx="1"/>
          </p:nvPr>
        </p:nvSpPr>
        <p:spPr>
          <a:xfrm>
            <a:off x="228600" y="5124564"/>
            <a:ext cx="8915400" cy="968732"/>
          </a:xfrm>
        </p:spPr>
        <p:txBody>
          <a:bodyPr/>
          <a:lstStyle/>
          <a:p>
            <a:r>
              <a:rPr lang="en-US" sz="2000" dirty="0"/>
              <a:t>The layout of bit vectors in a bank enables filtering many bins in parallel</a:t>
            </a:r>
          </a:p>
          <a:p>
            <a:r>
              <a:rPr lang="en-US" sz="2000" dirty="0"/>
              <a:t>Customized logic for accumulation and comparison per genome segment</a:t>
            </a:r>
          </a:p>
          <a:p>
            <a:pPr lvl="1"/>
            <a:r>
              <a:rPr lang="en-US" sz="1850" dirty="0"/>
              <a:t>Low area overhead, simple implementation</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1179106"/>
            <a:ext cx="9144000" cy="3618046"/>
          </a:xfrm>
          <a:prstGeom prst="rect">
            <a:avLst/>
          </a:prstGeom>
        </p:spPr>
      </p:pic>
    </p:spTree>
    <p:extLst>
      <p:ext uri="{BB962C8B-B14F-4D97-AF65-F5344CB8AC3E}">
        <p14:creationId xmlns:p14="http://schemas.microsoft.com/office/powerpoint/2010/main" val="3138492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10"/>
          <p:cNvPicPr>
            <a:picLocks noChangeAspect="1"/>
          </p:cNvPicPr>
          <p:nvPr/>
        </p:nvPicPr>
        <p:blipFill rotWithShape="1">
          <a:blip r:embed="rId3"/>
          <a:srcRect l="941"/>
          <a:stretch/>
        </p:blipFill>
        <p:spPr>
          <a:xfrm>
            <a:off x="57150" y="2165217"/>
            <a:ext cx="9032351" cy="1892431"/>
          </a:xfrm>
          <a:prstGeom prst="rect">
            <a:avLst/>
          </a:prstGeom>
        </p:spPr>
      </p:pic>
      <p:sp>
        <p:nvSpPr>
          <p:cNvPr id="15" name="TextBox 14"/>
          <p:cNvSpPr txBox="1"/>
          <p:nvPr/>
        </p:nvSpPr>
        <p:spPr>
          <a:xfrm>
            <a:off x="157162" y="1568467"/>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Time (x1000 seconds)</a:t>
            </a:r>
          </a:p>
        </p:txBody>
      </p:sp>
      <p:sp>
        <p:nvSpPr>
          <p:cNvPr id="20" name="TextBox 19"/>
          <p:cNvSpPr txBox="1"/>
          <p:nvPr/>
        </p:nvSpPr>
        <p:spPr>
          <a:xfrm>
            <a:off x="550264" y="5445224"/>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sp>
        <p:nvSpPr>
          <p:cNvPr id="25" name="TextBox 24"/>
          <p:cNvSpPr txBox="1"/>
          <p:nvPr/>
        </p:nvSpPr>
        <p:spPr>
          <a:xfrm>
            <a:off x="2803762" y="1903317"/>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Execution Times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1132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False Positive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2" name="Picture 11"/>
          <p:cNvPicPr>
            <a:picLocks noChangeAspect="1"/>
          </p:cNvPicPr>
          <p:nvPr/>
        </p:nvPicPr>
        <p:blipFill>
          <a:blip r:embed="rId3"/>
          <a:stretch>
            <a:fillRect/>
          </a:stretch>
        </p:blipFill>
        <p:spPr>
          <a:xfrm>
            <a:off x="0" y="2187000"/>
            <a:ext cx="9144000" cy="1812687"/>
          </a:xfrm>
          <a:prstGeom prst="rect">
            <a:avLst/>
          </a:prstGeom>
        </p:spPr>
      </p:pic>
      <p:sp>
        <p:nvSpPr>
          <p:cNvPr id="16" name="TextBox 15"/>
          <p:cNvSpPr txBox="1"/>
          <p:nvPr/>
        </p:nvSpPr>
        <p:spPr>
          <a:xfrm>
            <a:off x="0" y="1680700"/>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False Positive Rate (%)</a:t>
            </a:r>
          </a:p>
        </p:txBody>
      </p:sp>
      <p:sp>
        <p:nvSpPr>
          <p:cNvPr id="20" name="TextBox 19"/>
          <p:cNvSpPr txBox="1"/>
          <p:nvPr/>
        </p:nvSpPr>
        <p:spPr>
          <a:xfrm>
            <a:off x="228600" y="5445224"/>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Positive reduction across real data sets</a:t>
            </a:r>
          </a:p>
        </p:txBody>
      </p:sp>
      <p:sp>
        <p:nvSpPr>
          <p:cNvPr id="23" name="TextBox 22"/>
          <p:cNvSpPr txBox="1"/>
          <p:nvPr/>
        </p:nvSpPr>
        <p:spPr>
          <a:xfrm>
            <a:off x="2667448" y="1855602"/>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False Positive Rates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77143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Conclusions</a:t>
            </a:r>
          </a:p>
        </p:txBody>
      </p:sp>
      <p:sp>
        <p:nvSpPr>
          <p:cNvPr id="3" name="Content Placeholder 2"/>
          <p:cNvSpPr>
            <a:spLocks noGrp="1"/>
          </p:cNvSpPr>
          <p:nvPr>
            <p:ph idx="1"/>
          </p:nvPr>
        </p:nvSpPr>
        <p:spPr/>
        <p:txBody>
          <a:bodyPr/>
          <a:lstStyle/>
          <a:p>
            <a:r>
              <a:rPr lang="en-US" sz="2400" dirty="0"/>
              <a:t>We propose an </a:t>
            </a:r>
            <a:r>
              <a:rPr lang="en-US" sz="2400" dirty="0">
                <a:solidFill>
                  <a:srgbClr val="0070C0"/>
                </a:solidFill>
              </a:rPr>
              <a:t>in memory filter algorithm </a:t>
            </a:r>
            <a:r>
              <a:rPr lang="en-US" sz="2400" dirty="0"/>
              <a:t>to</a:t>
            </a:r>
            <a:r>
              <a:rPr lang="en-US" sz="2400" dirty="0">
                <a:solidFill>
                  <a:srgbClr val="0070C0"/>
                </a:solidFill>
              </a:rPr>
              <a:t> accelerate end-to-end genome read mapping </a:t>
            </a:r>
            <a:r>
              <a:rPr lang="en-US" sz="2400" dirty="0"/>
              <a:t>by reducing the number of required alignments</a:t>
            </a:r>
            <a:endParaRPr lang="en-US" sz="2400" dirty="0">
              <a:solidFill>
                <a:srgbClr val="0070C0"/>
              </a:solidFill>
            </a:endParaRPr>
          </a:p>
          <a:p>
            <a:endParaRPr lang="en-US" sz="2400" dirty="0"/>
          </a:p>
          <a:p>
            <a:r>
              <a:rPr lang="en-US" sz="2400" dirty="0"/>
              <a:t>Compared to the previous best filter</a:t>
            </a:r>
          </a:p>
          <a:p>
            <a:pPr lvl="1"/>
            <a:r>
              <a:rPr lang="en-US" sz="2000" dirty="0"/>
              <a:t>We observed </a:t>
            </a:r>
            <a:r>
              <a:rPr lang="en-US" sz="2000" dirty="0">
                <a:solidFill>
                  <a:srgbClr val="0070C0"/>
                </a:solidFill>
              </a:rPr>
              <a:t>1.8x-3.7x speedup</a:t>
            </a:r>
          </a:p>
          <a:p>
            <a:pPr lvl="1"/>
            <a:r>
              <a:rPr lang="en-US" sz="2000" dirty="0"/>
              <a:t>We observed </a:t>
            </a:r>
            <a:r>
              <a:rPr lang="en-US" sz="2000" dirty="0">
                <a:solidFill>
                  <a:srgbClr val="0070C0"/>
                </a:solidFill>
              </a:rPr>
              <a:t>5.6x-6.4x fewer false positives</a:t>
            </a:r>
          </a:p>
          <a:p>
            <a:endParaRPr lang="en-US" sz="2400" dirty="0"/>
          </a:p>
          <a:p>
            <a:r>
              <a:rPr lang="en-US" sz="2400" dirty="0">
                <a:solidFill>
                  <a:srgbClr val="FF0000"/>
                </a:solidFill>
              </a:rPr>
              <a:t>GRIM-Filter is a universal filter </a:t>
            </a:r>
            <a:r>
              <a:rPr lang="en-US" sz="2400" dirty="0"/>
              <a:t>that can be applied to any genome read mapper </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8652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In-Memory DNA Sequence Analysis</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744739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3892845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154</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1124744"/>
            <a:ext cx="6865906" cy="51845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2405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158</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PIM: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162</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163</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164</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165</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166</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167</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168</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169</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170</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172</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173</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2245086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3: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268661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Backup Slides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90504774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5666612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5282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51233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5726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32648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19490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4258959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6345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5534981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212835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34457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280920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2561331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4447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286226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1693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26691769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9400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3713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0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2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41963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latin typeface="Tahoma" charset="0"/>
                <a:ea typeface="ＭＳ Ｐゴシック" charset="0"/>
              </a:rPr>
              <a:t>Topic 2: Memory Reliability &amp; Security: RowHammer and Beyond</a:t>
            </a:r>
            <a:endParaRPr lang="en-US" dirty="0">
              <a:latin typeface="Tahoma" charset="0"/>
              <a:ea typeface="ＭＳ Ｐゴシック" charset="0"/>
            </a:endParaRPr>
          </a:p>
          <a:p>
            <a:r>
              <a:rPr lang="en-US" sz="2300" dirty="0">
                <a:solidFill>
                  <a:srgbClr val="FF0000"/>
                </a:solidFill>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6691649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92116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23819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567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93100208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9189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36747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3991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37736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40495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248460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286363667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99798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3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7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36880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17826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7816621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2629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5784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5171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20836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7123407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67495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23</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27</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29</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solidFill>
                  <a:srgbClr val="FF0000"/>
                </a:solidFill>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33</a:t>
            </a:fld>
            <a:endParaRPr lang="en-US"/>
          </a:p>
        </p:txBody>
      </p:sp>
    </p:spTree>
    <p:extLst>
      <p:ext uri="{BB962C8B-B14F-4D97-AF65-F5344CB8AC3E}">
        <p14:creationId xmlns:p14="http://schemas.microsoft.com/office/powerpoint/2010/main" val="1291303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Starting Simple: Data Copy and Initialization</a:t>
            </a:r>
          </a:p>
        </p:txBody>
      </p:sp>
      <p:sp>
        <p:nvSpPr>
          <p:cNvPr id="21" name="TextBox 20"/>
          <p:cNvSpPr txBox="1"/>
          <p:nvPr/>
        </p:nvSpPr>
        <p:spPr>
          <a:xfrm>
            <a:off x="533400" y="1676400"/>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304801" y="3400961"/>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4953000" y="1600200"/>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315200" y="16002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5943600" y="2286000"/>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315200" y="34290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836690" y="4114800"/>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105400" y="3791635"/>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Tree>
    <p:extLst>
      <p:ext uri="{BB962C8B-B14F-4D97-AF65-F5344CB8AC3E}">
        <p14:creationId xmlns:p14="http://schemas.microsoft.com/office/powerpoint/2010/main" val="305417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Data Copy and Initialization</a:t>
            </a:r>
          </a:p>
        </p:txBody>
      </p:sp>
      <p:sp>
        <p:nvSpPr>
          <p:cNvPr id="29" name="TextBox 28"/>
          <p:cNvSpPr txBox="1"/>
          <p:nvPr/>
        </p:nvSpPr>
        <p:spPr>
          <a:xfrm>
            <a:off x="533400" y="1676400"/>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30" name="TextBox 29"/>
          <p:cNvSpPr txBox="1"/>
          <p:nvPr/>
        </p:nvSpPr>
        <p:spPr>
          <a:xfrm>
            <a:off x="304801" y="3400961"/>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31" name="Rounded Rectangle 30"/>
          <p:cNvSpPr/>
          <p:nvPr/>
        </p:nvSpPr>
        <p:spPr>
          <a:xfrm>
            <a:off x="4953000" y="1600200"/>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32" name="Rounded Rectangle 31"/>
          <p:cNvSpPr/>
          <p:nvPr/>
        </p:nvSpPr>
        <p:spPr>
          <a:xfrm>
            <a:off x="7315200" y="16002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33" name="Straight Arrow Connector 32"/>
          <p:cNvCxnSpPr>
            <a:stCxn id="31" idx="3"/>
            <a:endCxn id="32" idx="1"/>
          </p:cNvCxnSpPr>
          <p:nvPr/>
        </p:nvCxnSpPr>
        <p:spPr>
          <a:xfrm>
            <a:off x="5943600" y="2286000"/>
            <a:ext cx="1371600" cy="1588"/>
          </a:xfrm>
          <a:prstGeom prst="straightConnector1">
            <a:avLst/>
          </a:prstGeom>
          <a:noFill/>
          <a:ln w="38100" cap="flat" cmpd="sng" algn="ctr">
            <a:solidFill>
              <a:srgbClr val="262626"/>
            </a:solidFill>
            <a:prstDash val="dash"/>
            <a:tailEnd type="arrow" w="lg" len="lg"/>
          </a:ln>
          <a:effectLst/>
        </p:spPr>
      </p:cxnSp>
      <p:sp>
        <p:nvSpPr>
          <p:cNvPr id="34" name="Rounded Rectangle 33"/>
          <p:cNvSpPr/>
          <p:nvPr/>
        </p:nvSpPr>
        <p:spPr>
          <a:xfrm>
            <a:off x="7315200" y="34290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35" name="Straight Arrow Connector 34"/>
          <p:cNvCxnSpPr>
            <a:stCxn id="36" idx="3"/>
            <a:endCxn id="34" idx="1"/>
          </p:cNvCxnSpPr>
          <p:nvPr/>
        </p:nvCxnSpPr>
        <p:spPr>
          <a:xfrm flipV="1">
            <a:off x="5836690" y="4114800"/>
            <a:ext cx="1478510" cy="1"/>
          </a:xfrm>
          <a:prstGeom prst="straightConnector1">
            <a:avLst/>
          </a:prstGeom>
          <a:noFill/>
          <a:ln w="38100" cap="flat" cmpd="sng" algn="ctr">
            <a:solidFill>
              <a:srgbClr val="262626"/>
            </a:solidFill>
            <a:prstDash val="dash"/>
            <a:tailEnd type="arrow" w="lg" len="lg"/>
          </a:ln>
          <a:effectLst/>
        </p:spPr>
      </p:cxnSp>
      <p:sp>
        <p:nvSpPr>
          <p:cNvPr id="36" name="TextBox 35"/>
          <p:cNvSpPr txBox="1"/>
          <p:nvPr/>
        </p:nvSpPr>
        <p:spPr>
          <a:xfrm>
            <a:off x="5105400" y="3791635"/>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pic>
        <p:nvPicPr>
          <p:cNvPr id="37" name="Picture 6" descr="oschar.png"/>
          <p:cNvPicPr>
            <a:picLocks noChangeAspect="1"/>
          </p:cNvPicPr>
          <p:nvPr/>
        </p:nvPicPr>
        <p:blipFill>
          <a:blip r:embed="rId2" cstate="print"/>
          <a:srcRect/>
          <a:stretch>
            <a:fillRect/>
          </a:stretch>
        </p:blipFill>
        <p:spPr bwMode="auto">
          <a:xfrm rot="21393490">
            <a:off x="983985" y="1599021"/>
            <a:ext cx="7626143" cy="1660953"/>
          </a:xfrm>
          <a:prstGeom prst="rect">
            <a:avLst/>
          </a:prstGeom>
          <a:noFill/>
          <a:ln w="9525">
            <a:solidFill>
              <a:srgbClr val="262626"/>
            </a:solidFill>
            <a:miter lim="800000"/>
            <a:headEnd/>
            <a:tailEnd/>
          </a:ln>
        </p:spPr>
      </p:pic>
      <p:pic>
        <p:nvPicPr>
          <p:cNvPr id="38" name="Picture 7" descr="osfaster.png"/>
          <p:cNvPicPr>
            <a:picLocks noChangeAspect="1"/>
          </p:cNvPicPr>
          <p:nvPr/>
        </p:nvPicPr>
        <p:blipFill>
          <a:blip r:embed="rId3" cstate="print"/>
          <a:srcRect/>
          <a:stretch>
            <a:fillRect/>
          </a:stretch>
        </p:blipFill>
        <p:spPr bwMode="auto">
          <a:xfrm>
            <a:off x="914400" y="3256522"/>
            <a:ext cx="7467600" cy="1967604"/>
          </a:xfrm>
          <a:prstGeom prst="rect">
            <a:avLst/>
          </a:prstGeom>
          <a:noFill/>
          <a:ln w="9525">
            <a:solidFill>
              <a:srgbClr val="262626"/>
            </a:solidFill>
            <a:miter lim="800000"/>
            <a:headEnd/>
            <a:tailEnd/>
          </a:ln>
        </p:spPr>
      </p:pic>
      <p:pic>
        <p:nvPicPr>
          <p:cNvPr id="39" name="Picture 38" descr="prior2.png"/>
          <p:cNvPicPr>
            <a:picLocks noChangeAspect="1"/>
          </p:cNvPicPr>
          <p:nvPr/>
        </p:nvPicPr>
        <p:blipFill>
          <a:blip r:embed="rId4" cstate="print"/>
          <a:stretch>
            <a:fillRect/>
          </a:stretch>
        </p:blipFill>
        <p:spPr>
          <a:xfrm rot="197052">
            <a:off x="761659" y="2583163"/>
            <a:ext cx="7763272" cy="1719076"/>
          </a:xfrm>
          <a:prstGeom prst="rect">
            <a:avLst/>
          </a:prstGeom>
          <a:noFill/>
          <a:ln w="9525">
            <a:solidFill>
              <a:srgbClr val="262626"/>
            </a:solidFill>
            <a:miter lim="800000"/>
            <a:headEnd/>
            <a:tailEnd/>
          </a:ln>
        </p:spPr>
      </p:pic>
      <p:pic>
        <p:nvPicPr>
          <p:cNvPr id="40" name="Picture 39" descr="prior.png"/>
          <p:cNvPicPr>
            <a:picLocks noChangeAspect="1"/>
          </p:cNvPicPr>
          <p:nvPr/>
        </p:nvPicPr>
        <p:blipFill>
          <a:blip r:embed="rId5" cstate="print"/>
          <a:stretch>
            <a:fillRect/>
          </a:stretch>
        </p:blipFill>
        <p:spPr>
          <a:xfrm rot="21422573">
            <a:off x="344918" y="4237679"/>
            <a:ext cx="7763272" cy="1755652"/>
          </a:xfrm>
          <a:prstGeom prst="rect">
            <a:avLst/>
          </a:prstGeom>
          <a:noFill/>
          <a:ln w="9525">
            <a:solidFill>
              <a:srgbClr val="262626"/>
            </a:solidFill>
            <a:miter lim="800000"/>
            <a:headEnd/>
            <a:tailEnd/>
          </a:ln>
        </p:spPr>
      </p:pic>
    </p:spTree>
    <p:extLst>
      <p:ext uri="{BB962C8B-B14F-4D97-AF65-F5344CB8AC3E}">
        <p14:creationId xmlns:p14="http://schemas.microsoft.com/office/powerpoint/2010/main" val="307551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37</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38</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39</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2564904"/>
            <a:ext cx="6552728"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9683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Intra-Subarray</a:t>
            </a:r>
            <a:endParaRPr lang="en-US" dirty="0"/>
          </a:p>
        </p:txBody>
      </p:sp>
      <p:sp>
        <p:nvSpPr>
          <p:cNvPr id="79" name="Rectangle 78"/>
          <p:cNvSpPr/>
          <p:nvPr/>
        </p:nvSpPr>
        <p:spPr>
          <a:xfrm>
            <a:off x="3055938" y="2059400"/>
            <a:ext cx="315912" cy="677862"/>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0" name="Rectangle 79"/>
          <p:cNvSpPr/>
          <p:nvPr/>
        </p:nvSpPr>
        <p:spPr>
          <a:xfrm>
            <a:off x="3055938" y="2330862"/>
            <a:ext cx="315912" cy="40640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81" name="Group 8"/>
          <p:cNvGrpSpPr>
            <a:grpSpLocks/>
          </p:cNvGrpSpPr>
          <p:nvPr/>
        </p:nvGrpSpPr>
        <p:grpSpPr bwMode="auto">
          <a:xfrm>
            <a:off x="5486400" y="1519238"/>
            <a:ext cx="1104112" cy="762000"/>
            <a:chOff x="2833828" y="1833265"/>
            <a:chExt cx="1104352" cy="762000"/>
          </a:xfrm>
        </p:grpSpPr>
        <p:grpSp>
          <p:nvGrpSpPr>
            <p:cNvPr id="82" name="Group 45"/>
            <p:cNvGrpSpPr>
              <a:grpSpLocks/>
            </p:cNvGrpSpPr>
            <p:nvPr/>
          </p:nvGrpSpPr>
          <p:grpSpPr bwMode="auto">
            <a:xfrm>
              <a:off x="2833828" y="1833265"/>
              <a:ext cx="152433" cy="762000"/>
              <a:chOff x="2833828" y="1833265"/>
              <a:chExt cx="152433" cy="762000"/>
            </a:xfrm>
          </p:grpSpPr>
          <p:sp>
            <p:nvSpPr>
              <p:cNvPr id="84" name="Rectangle 83"/>
              <p:cNvSpPr/>
              <p:nvPr/>
            </p:nvSpPr>
            <p:spPr>
              <a:xfrm>
                <a:off x="2842180" y="2209502"/>
                <a:ext cx="138142"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5" name="Rectangle 84"/>
              <p:cNvSpPr/>
              <p:nvPr/>
            </p:nvSpPr>
            <p:spPr>
              <a:xfrm>
                <a:off x="2833828" y="1833265"/>
                <a:ext cx="152433"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3" name="TextBox 10"/>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86" name="Group 13"/>
          <p:cNvGrpSpPr>
            <a:grpSpLocks/>
          </p:cNvGrpSpPr>
          <p:nvPr/>
        </p:nvGrpSpPr>
        <p:grpSpPr bwMode="auto">
          <a:xfrm>
            <a:off x="5486400" y="5634918"/>
            <a:ext cx="1104112" cy="762000"/>
            <a:chOff x="2833828" y="1833265"/>
            <a:chExt cx="1104352" cy="762000"/>
          </a:xfrm>
        </p:grpSpPr>
        <p:grpSp>
          <p:nvGrpSpPr>
            <p:cNvPr id="87" name="Group 45"/>
            <p:cNvGrpSpPr>
              <a:grpSpLocks/>
            </p:cNvGrpSpPr>
            <p:nvPr/>
          </p:nvGrpSpPr>
          <p:grpSpPr bwMode="auto">
            <a:xfrm>
              <a:off x="2833828" y="1833265"/>
              <a:ext cx="152433" cy="762000"/>
              <a:chOff x="2833828" y="1833265"/>
              <a:chExt cx="152433" cy="762000"/>
            </a:xfrm>
          </p:grpSpPr>
          <p:sp>
            <p:nvSpPr>
              <p:cNvPr id="89" name="Rectangle 88"/>
              <p:cNvSpPr/>
              <p:nvPr/>
            </p:nvSpPr>
            <p:spPr>
              <a:xfrm>
                <a:off x="2833828" y="1833265"/>
                <a:ext cx="152433"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ectangle 89"/>
              <p:cNvSpPr/>
              <p:nvPr/>
            </p:nvSpPr>
            <p:spPr>
              <a:xfrm>
                <a:off x="2848119" y="2209503"/>
                <a:ext cx="127028"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8" name="TextBox 15"/>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91" name="Group 18"/>
          <p:cNvGrpSpPr>
            <a:grpSpLocks/>
          </p:cNvGrpSpPr>
          <p:nvPr/>
        </p:nvGrpSpPr>
        <p:grpSpPr bwMode="auto">
          <a:xfrm>
            <a:off x="2366445" y="2055812"/>
            <a:ext cx="1570555" cy="677863"/>
            <a:chOff x="1526411" y="2286001"/>
            <a:chExt cx="1902589" cy="762000"/>
          </a:xfrm>
        </p:grpSpPr>
        <p:grpSp>
          <p:nvGrpSpPr>
            <p:cNvPr id="92" name="Group 34"/>
            <p:cNvGrpSpPr>
              <a:grpSpLocks/>
            </p:cNvGrpSpPr>
            <p:nvPr/>
          </p:nvGrpSpPr>
          <p:grpSpPr bwMode="auto">
            <a:xfrm>
              <a:off x="1922949" y="2286001"/>
              <a:ext cx="1506051" cy="762000"/>
              <a:chOff x="1922949" y="2667001"/>
              <a:chExt cx="1506051" cy="762000"/>
            </a:xfrm>
          </p:grpSpPr>
          <p:cxnSp>
            <p:nvCxnSpPr>
              <p:cNvPr id="94" name="Straight Connector 93"/>
              <p:cNvCxnSpPr/>
              <p:nvPr/>
            </p:nvCxnSpPr>
            <p:spPr>
              <a:xfrm rot="5400000">
                <a:off x="1982592"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5" name="Straight Connector 94"/>
              <p:cNvCxnSpPr/>
              <p:nvPr/>
            </p:nvCxnSpPr>
            <p:spPr>
              <a:xfrm rot="5400000">
                <a:off x="2363370"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6" name="Straight Connector 95"/>
              <p:cNvCxnSpPr/>
              <p:nvPr/>
            </p:nvCxnSpPr>
            <p:spPr>
              <a:xfrm>
                <a:off x="2744370" y="3048892"/>
                <a:ext cx="68463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7" name="Shape 24"/>
              <p:cNvCxnSpPr>
                <a:endCxn id="93" idx="3"/>
              </p:cNvCxnSpPr>
              <p:nvPr/>
            </p:nvCxnSpPr>
            <p:spPr>
              <a:xfrm rot="10800000" flipV="1">
                <a:off x="1922949" y="3047107"/>
                <a:ext cx="440647" cy="3669"/>
              </a:xfrm>
              <a:prstGeom prst="bentConnector3">
                <a:avLst>
                  <a:gd name="adj1" fmla="val 50000"/>
                </a:avLst>
              </a:prstGeom>
              <a:noFill/>
              <a:ln w="28575" cap="flat" cmpd="sng" algn="ctr">
                <a:solidFill>
                  <a:srgbClr val="333333"/>
                </a:solidFill>
                <a:prstDash val="solid"/>
                <a:tailEnd type="stealth" w="lg" len="lg"/>
              </a:ln>
              <a:effectLst/>
            </p:spPr>
          </p:cxnSp>
        </p:grpSp>
        <p:sp>
          <p:nvSpPr>
            <p:cNvPr id="93" name="TextBox 20"/>
            <p:cNvSpPr txBox="1">
              <a:spLocks noChangeArrowheads="1"/>
            </p:cNvSpPr>
            <p:nvPr/>
          </p:nvSpPr>
          <p:spPr bwMode="auto">
            <a:xfrm>
              <a:off x="1526411" y="2444890"/>
              <a:ext cx="396536" cy="449772"/>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98" name="Straight Connector 97"/>
          <p:cNvCxnSpPr/>
          <p:nvPr/>
        </p:nvCxnSpPr>
        <p:spPr>
          <a:xfrm>
            <a:off x="4484688" y="2401886"/>
            <a:ext cx="82550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9" name="Straight Arrow Connector 98"/>
          <p:cNvCxnSpPr/>
          <p:nvPr/>
        </p:nvCxnSpPr>
        <p:spPr>
          <a:xfrm flipV="1">
            <a:off x="3941763" y="2097086"/>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00" name="Straight Arrow Connector 99"/>
          <p:cNvCxnSpPr/>
          <p:nvPr/>
        </p:nvCxnSpPr>
        <p:spPr>
          <a:xfrm>
            <a:off x="3941763" y="2389186"/>
            <a:ext cx="533400" cy="1588"/>
          </a:xfrm>
          <a:prstGeom prst="straightConnector1">
            <a:avLst/>
          </a:prstGeom>
          <a:noFill/>
          <a:ln w="28575" cap="flat" cmpd="sng" algn="ctr">
            <a:solidFill>
              <a:srgbClr val="FF0000"/>
            </a:solidFill>
            <a:prstDash val="solid"/>
            <a:headEnd type="none"/>
            <a:tailEnd type="stealth" w="lg" len="lg"/>
          </a:ln>
          <a:effectLst/>
        </p:spPr>
      </p:cxnSp>
      <p:grpSp>
        <p:nvGrpSpPr>
          <p:cNvPr id="101" name="Group 28"/>
          <p:cNvGrpSpPr>
            <a:grpSpLocks/>
          </p:cNvGrpSpPr>
          <p:nvPr/>
        </p:nvGrpSpPr>
        <p:grpSpPr bwMode="auto">
          <a:xfrm>
            <a:off x="5486400" y="1524000"/>
            <a:ext cx="1546603" cy="762000"/>
            <a:chOff x="2833828" y="1833265"/>
            <a:chExt cx="1546493" cy="762000"/>
          </a:xfrm>
        </p:grpSpPr>
        <p:grpSp>
          <p:nvGrpSpPr>
            <p:cNvPr id="102" name="Group 45"/>
            <p:cNvGrpSpPr>
              <a:grpSpLocks/>
            </p:cNvGrpSpPr>
            <p:nvPr/>
          </p:nvGrpSpPr>
          <p:grpSpPr bwMode="auto">
            <a:xfrm>
              <a:off x="2833828" y="1833265"/>
              <a:ext cx="152389" cy="762000"/>
              <a:chOff x="2833828" y="1833265"/>
              <a:chExt cx="152389" cy="762000"/>
            </a:xfrm>
          </p:grpSpPr>
          <p:sp>
            <p:nvSpPr>
              <p:cNvPr id="104" name="Rectangle 103"/>
              <p:cNvSpPr/>
              <p:nvPr/>
            </p:nvSpPr>
            <p:spPr>
              <a:xfrm>
                <a:off x="2842177" y="2138065"/>
                <a:ext cx="138102"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Rectangle 104"/>
              <p:cNvSpPr/>
              <p:nvPr/>
            </p:nvSpPr>
            <p:spPr>
              <a:xfrm>
                <a:off x="2833828" y="1833265"/>
                <a:ext cx="152389"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03" name="TextBox 30"/>
            <p:cNvSpPr txBox="1">
              <a:spLocks noChangeArrowheads="1"/>
            </p:cNvSpPr>
            <p:nvPr/>
          </p:nvSpPr>
          <p:spPr bwMode="auto">
            <a:xfrm>
              <a:off x="3048000" y="1905000"/>
              <a:ext cx="133232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06" name="Group 33"/>
          <p:cNvGrpSpPr>
            <a:grpSpLocks/>
          </p:cNvGrpSpPr>
          <p:nvPr/>
        </p:nvGrpSpPr>
        <p:grpSpPr bwMode="auto">
          <a:xfrm>
            <a:off x="5486403" y="5634918"/>
            <a:ext cx="530257" cy="842082"/>
            <a:chOff x="7315200" y="2514600"/>
            <a:chExt cx="530065" cy="843373"/>
          </a:xfrm>
        </p:grpSpPr>
        <p:sp>
          <p:nvSpPr>
            <p:cNvPr id="107" name="Rectangle 106"/>
            <p:cNvSpPr/>
            <p:nvPr/>
          </p:nvSpPr>
          <p:spPr>
            <a:xfrm>
              <a:off x="7315200" y="2514600"/>
              <a:ext cx="152345" cy="761579"/>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TextBox 35"/>
            <p:cNvSpPr txBox="1">
              <a:spLocks noChangeArrowheads="1"/>
            </p:cNvSpPr>
            <p:nvPr/>
          </p:nvSpPr>
          <p:spPr bwMode="auto">
            <a:xfrm>
              <a:off x="7489206" y="2895600"/>
              <a:ext cx="356059" cy="46237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grpSp>
        <p:nvGrpSpPr>
          <p:cNvPr id="109" name="Group 36"/>
          <p:cNvGrpSpPr>
            <a:grpSpLocks/>
          </p:cNvGrpSpPr>
          <p:nvPr/>
        </p:nvGrpSpPr>
        <p:grpSpPr bwMode="auto">
          <a:xfrm>
            <a:off x="5486400" y="1519238"/>
            <a:ext cx="821880" cy="766762"/>
            <a:chOff x="3657600" y="2510135"/>
            <a:chExt cx="822165" cy="766465"/>
          </a:xfrm>
        </p:grpSpPr>
        <p:sp>
          <p:nvSpPr>
            <p:cNvPr id="110" name="Rectangle 109"/>
            <p:cNvSpPr/>
            <p:nvPr/>
          </p:nvSpPr>
          <p:spPr>
            <a:xfrm>
              <a:off x="3657600" y="2514895"/>
              <a:ext cx="152453" cy="761705"/>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TextBox 38"/>
            <p:cNvSpPr txBox="1">
              <a:spLocks noChangeArrowheads="1"/>
            </p:cNvSpPr>
            <p:nvPr/>
          </p:nvSpPr>
          <p:spPr bwMode="auto">
            <a:xfrm>
              <a:off x="3831606" y="2510135"/>
              <a:ext cx="648159" cy="4614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2" name="Group 39"/>
          <p:cNvGrpSpPr>
            <a:grpSpLocks/>
          </p:cNvGrpSpPr>
          <p:nvPr/>
        </p:nvGrpSpPr>
        <p:grpSpPr bwMode="auto">
          <a:xfrm>
            <a:off x="2819400" y="1292225"/>
            <a:ext cx="914400" cy="765175"/>
            <a:chOff x="2895600" y="2510135"/>
            <a:chExt cx="914400" cy="766465"/>
          </a:xfrm>
        </p:grpSpPr>
        <p:sp>
          <p:nvSpPr>
            <p:cNvPr id="113" name="Rectangle 112"/>
            <p:cNvSpPr/>
            <p:nvPr/>
          </p:nvSpPr>
          <p:spPr>
            <a:xfrm>
              <a:off x="3657600" y="2514906"/>
              <a:ext cx="152400" cy="761694"/>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4" name="TextBox 41"/>
            <p:cNvSpPr txBox="1">
              <a:spLocks noChangeArrowheads="1"/>
            </p:cNvSpPr>
            <p:nvPr/>
          </p:nvSpPr>
          <p:spPr bwMode="auto">
            <a:xfrm>
              <a:off x="2895600" y="2510135"/>
              <a:ext cx="647934" cy="46244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5" name="Group 42"/>
          <p:cNvGrpSpPr>
            <a:grpSpLocks/>
          </p:cNvGrpSpPr>
          <p:nvPr/>
        </p:nvGrpSpPr>
        <p:grpSpPr bwMode="auto">
          <a:xfrm>
            <a:off x="2036763" y="1270000"/>
            <a:ext cx="1697037" cy="762000"/>
            <a:chOff x="1289075" y="1833265"/>
            <a:chExt cx="1697153" cy="762000"/>
          </a:xfrm>
        </p:grpSpPr>
        <p:grpSp>
          <p:nvGrpSpPr>
            <p:cNvPr id="116" name="Group 45"/>
            <p:cNvGrpSpPr>
              <a:grpSpLocks/>
            </p:cNvGrpSpPr>
            <p:nvPr/>
          </p:nvGrpSpPr>
          <p:grpSpPr bwMode="auto">
            <a:xfrm>
              <a:off x="2833818" y="1833265"/>
              <a:ext cx="152410" cy="762000"/>
              <a:chOff x="2833818" y="1833265"/>
              <a:chExt cx="152410" cy="762000"/>
            </a:xfrm>
          </p:grpSpPr>
          <p:sp>
            <p:nvSpPr>
              <p:cNvPr id="118" name="Rectangle 117"/>
              <p:cNvSpPr/>
              <p:nvPr/>
            </p:nvSpPr>
            <p:spPr>
              <a:xfrm>
                <a:off x="2833818" y="1833265"/>
                <a:ext cx="152410"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Rectangle 118"/>
              <p:cNvSpPr/>
              <p:nvPr/>
            </p:nvSpPr>
            <p:spPr>
              <a:xfrm>
                <a:off x="2848107" y="2138065"/>
                <a:ext cx="127008"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17" name="TextBox 44"/>
            <p:cNvSpPr txBox="1">
              <a:spLocks noChangeArrowheads="1"/>
            </p:cNvSpPr>
            <p:nvPr/>
          </p:nvSpPr>
          <p:spPr bwMode="auto">
            <a:xfrm>
              <a:off x="1289075" y="1857213"/>
              <a:ext cx="1332507"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20" name="Group 47"/>
          <p:cNvGrpSpPr>
            <a:grpSpLocks/>
          </p:cNvGrpSpPr>
          <p:nvPr/>
        </p:nvGrpSpPr>
        <p:grpSpPr bwMode="auto">
          <a:xfrm>
            <a:off x="4165600" y="1881188"/>
            <a:ext cx="2362200" cy="4244975"/>
            <a:chOff x="1371600" y="1371600"/>
            <a:chExt cx="2362200" cy="4245429"/>
          </a:xfrm>
          <a:solidFill>
            <a:sysClr val="window" lastClr="FFFFFF">
              <a:lumMod val="75000"/>
            </a:sysClr>
          </a:solidFill>
        </p:grpSpPr>
        <p:sp>
          <p:nvSpPr>
            <p:cNvPr id="121" name="Isosceles Triangle 120"/>
            <p:cNvSpPr/>
            <p:nvPr/>
          </p:nvSpPr>
          <p:spPr>
            <a:xfrm rot="10800000">
              <a:off x="29718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2" name="Isosceles Triangle 121"/>
            <p:cNvSpPr/>
            <p:nvPr/>
          </p:nvSpPr>
          <p:spPr>
            <a:xfrm>
              <a:off x="13716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3" name="Elbow Connector 122"/>
            <p:cNvCxnSpPr>
              <a:stCxn id="121" idx="0"/>
              <a:endCxn id="122" idx="3"/>
            </p:cNvCxnSpPr>
            <p:nvPr/>
          </p:nvCxnSpPr>
          <p:spPr>
            <a:xfrm rot="5400000">
              <a:off x="2553494" y="3619032"/>
              <a:ext cx="1588" cy="1600200"/>
            </a:xfrm>
            <a:prstGeom prst="bentConnector3">
              <a:avLst>
                <a:gd name="adj1" fmla="val 33302907"/>
              </a:avLst>
            </a:prstGeom>
            <a:grpFill/>
            <a:ln w="25400" cap="flat" cmpd="sng" algn="ctr">
              <a:solidFill>
                <a:srgbClr val="262626">
                  <a:shade val="50000"/>
                </a:srgbClr>
              </a:solidFill>
              <a:prstDash val="solid"/>
            </a:ln>
            <a:effectLst/>
          </p:spPr>
        </p:cxnSp>
        <p:cxnSp>
          <p:nvCxnSpPr>
            <p:cNvPr id="124" name="Elbow Connector 123"/>
            <p:cNvCxnSpPr>
              <a:stCxn id="122" idx="0"/>
              <a:endCxn id="121" idx="3"/>
            </p:cNvCxnSpPr>
            <p:nvPr/>
          </p:nvCxnSpPr>
          <p:spPr>
            <a:xfrm rot="5400000" flipH="1" flipV="1">
              <a:off x="2553494" y="2856950"/>
              <a:ext cx="1588" cy="1600200"/>
            </a:xfrm>
            <a:prstGeom prst="bentConnector3">
              <a:avLst>
                <a:gd name="adj1" fmla="val 32873247"/>
              </a:avLst>
            </a:prstGeom>
            <a:grpFill/>
            <a:ln w="25400" cap="flat" cmpd="sng" algn="ctr">
              <a:solidFill>
                <a:srgbClr val="262626">
                  <a:shade val="50000"/>
                </a:srgbClr>
              </a:solidFill>
              <a:prstDash val="solid"/>
            </a:ln>
            <a:effectLst/>
          </p:spPr>
        </p:cxnSp>
        <p:sp>
          <p:nvSpPr>
            <p:cNvPr id="125" name="Oval 124"/>
            <p:cNvSpPr/>
            <p:nvPr/>
          </p:nvSpPr>
          <p:spPr>
            <a:xfrm rot="10800000">
              <a:off x="3276600" y="4343718"/>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6" name="Oval 125"/>
            <p:cNvSpPr/>
            <p:nvPr/>
          </p:nvSpPr>
          <p:spPr>
            <a:xfrm>
              <a:off x="1676400" y="3581636"/>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7" name="Straight Connector 126"/>
            <p:cNvCxnSpPr/>
            <p:nvPr/>
          </p:nvCxnSpPr>
          <p:spPr>
            <a:xfrm rot="5400000" flipH="1" flipV="1">
              <a:off x="1638206" y="2247994"/>
              <a:ext cx="1752787" cy="0"/>
            </a:xfrm>
            <a:prstGeom prst="line">
              <a:avLst/>
            </a:prstGeom>
            <a:grpFill/>
            <a:ln w="25400" cap="flat" cmpd="sng" algn="ctr">
              <a:solidFill>
                <a:srgbClr val="262626">
                  <a:shade val="50000"/>
                </a:srgbClr>
              </a:solidFill>
              <a:prstDash val="solid"/>
            </a:ln>
            <a:effectLst/>
          </p:spPr>
        </p:cxnSp>
        <p:cxnSp>
          <p:nvCxnSpPr>
            <p:cNvPr id="128" name="Straight Connector 127"/>
            <p:cNvCxnSpPr/>
            <p:nvPr/>
          </p:nvCxnSpPr>
          <p:spPr>
            <a:xfrm rot="5400000" flipH="1" flipV="1">
              <a:off x="2182777" y="5285207"/>
              <a:ext cx="663646" cy="0"/>
            </a:xfrm>
            <a:prstGeom prst="line">
              <a:avLst/>
            </a:prstGeom>
            <a:grpFill/>
            <a:ln w="25400" cap="flat" cmpd="sng" algn="ctr">
              <a:solidFill>
                <a:srgbClr val="262626">
                  <a:shade val="50000"/>
                </a:srgbClr>
              </a:solidFill>
              <a:prstDash val="solid"/>
            </a:ln>
            <a:effectLst/>
          </p:spPr>
        </p:cxnSp>
      </p:grpSp>
      <p:sp>
        <p:nvSpPr>
          <p:cNvPr id="129" name="TextBox 128"/>
          <p:cNvSpPr txBox="1"/>
          <p:nvPr/>
        </p:nvSpPr>
        <p:spPr>
          <a:xfrm>
            <a:off x="2860598" y="5549900"/>
            <a:ext cx="2181303" cy="830997"/>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Sense Amplifier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(Row Buffer)</a:t>
            </a:r>
          </a:p>
        </p:txBody>
      </p:sp>
      <p:grpSp>
        <p:nvGrpSpPr>
          <p:cNvPr id="130" name="Group 61"/>
          <p:cNvGrpSpPr>
            <a:grpSpLocks/>
          </p:cNvGrpSpPr>
          <p:nvPr/>
        </p:nvGrpSpPr>
        <p:grpSpPr bwMode="auto">
          <a:xfrm>
            <a:off x="6016660" y="1750070"/>
            <a:ext cx="2724115" cy="4496098"/>
            <a:chOff x="-133867" y="1868815"/>
            <a:chExt cx="2724667" cy="4496773"/>
          </a:xfrm>
        </p:grpSpPr>
        <p:sp>
          <p:nvSpPr>
            <p:cNvPr id="131" name="TextBox 130"/>
            <p:cNvSpPr txBox="1"/>
            <p:nvPr/>
          </p:nvSpPr>
          <p:spPr>
            <a:xfrm>
              <a:off x="685414" y="3589279"/>
              <a:ext cx="1905386" cy="8303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Amplify the difference</a:t>
              </a:r>
            </a:p>
          </p:txBody>
        </p:sp>
        <p:cxnSp>
          <p:nvCxnSpPr>
            <p:cNvPr id="132" name="Shape 56"/>
            <p:cNvCxnSpPr>
              <a:stCxn id="108" idx="3"/>
              <a:endCxn id="131" idx="2"/>
            </p:cNvCxnSpPr>
            <p:nvPr/>
          </p:nvCxnSpPr>
          <p:spPr>
            <a:xfrm flipV="1">
              <a:off x="-133867" y="4419666"/>
              <a:ext cx="1771974" cy="1945922"/>
            </a:xfrm>
            <a:prstGeom prst="curvedConnector2">
              <a:avLst/>
            </a:prstGeom>
            <a:noFill/>
            <a:ln w="19050" cap="flat" cmpd="sng" algn="ctr">
              <a:solidFill>
                <a:srgbClr val="262626">
                  <a:lumMod val="90000"/>
                  <a:lumOff val="10000"/>
                </a:srgbClr>
              </a:solidFill>
              <a:prstDash val="solid"/>
              <a:headEnd type="stealth" w="lg" len="lg"/>
              <a:tailEnd type="none" w="lg" len="lg"/>
            </a:ln>
            <a:effectLst/>
          </p:spPr>
        </p:cxnSp>
        <p:cxnSp>
          <p:nvCxnSpPr>
            <p:cNvPr id="133" name="Shape 57"/>
            <p:cNvCxnSpPr>
              <a:stCxn id="131" idx="0"/>
              <a:endCxn id="111" idx="3"/>
            </p:cNvCxnSpPr>
            <p:nvPr/>
          </p:nvCxnSpPr>
          <p:spPr>
            <a:xfrm rot="16200000" flipV="1">
              <a:off x="37729" y="1988899"/>
              <a:ext cx="1720463" cy="1480295"/>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34" name="Oval 133"/>
          <p:cNvSpPr/>
          <p:nvPr/>
        </p:nvSpPr>
        <p:spPr>
          <a:xfrm>
            <a:off x="4479925" y="2360611"/>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5" name="Oval 134"/>
          <p:cNvSpPr/>
          <p:nvPr/>
        </p:nvSpPr>
        <p:spPr>
          <a:xfrm>
            <a:off x="3886200" y="2365374"/>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6" name="Rectangle 135"/>
          <p:cNvSpPr/>
          <p:nvPr/>
        </p:nvSpPr>
        <p:spPr>
          <a:xfrm>
            <a:off x="3052763" y="2900363"/>
            <a:ext cx="314325" cy="67945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37" name="Group 18"/>
          <p:cNvGrpSpPr>
            <a:grpSpLocks/>
          </p:cNvGrpSpPr>
          <p:nvPr/>
        </p:nvGrpSpPr>
        <p:grpSpPr bwMode="auto">
          <a:xfrm>
            <a:off x="2361817" y="2901950"/>
            <a:ext cx="1572008" cy="679450"/>
            <a:chOff x="1526615" y="2286000"/>
            <a:chExt cx="1902385" cy="762000"/>
          </a:xfrm>
        </p:grpSpPr>
        <p:grpSp>
          <p:nvGrpSpPr>
            <p:cNvPr id="138" name="Group 34"/>
            <p:cNvGrpSpPr>
              <a:grpSpLocks/>
            </p:cNvGrpSpPr>
            <p:nvPr/>
          </p:nvGrpSpPr>
          <p:grpSpPr bwMode="auto">
            <a:xfrm>
              <a:off x="1922742" y="2286000"/>
              <a:ext cx="1506258" cy="762000"/>
              <a:chOff x="1922742" y="2667000"/>
              <a:chExt cx="1506258" cy="762000"/>
            </a:xfrm>
          </p:grpSpPr>
          <p:cxnSp>
            <p:nvCxnSpPr>
              <p:cNvPr id="140" name="Straight Connector 139"/>
              <p:cNvCxnSpPr/>
              <p:nvPr/>
            </p:nvCxnSpPr>
            <p:spPr>
              <a:xfrm rot="5400000">
                <a:off x="1981772"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1" name="Straight Connector 140"/>
              <p:cNvCxnSpPr/>
              <p:nvPr/>
            </p:nvCxnSpPr>
            <p:spPr>
              <a:xfrm rot="5400000">
                <a:off x="2362156"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2" name="Straight Connector 141"/>
              <p:cNvCxnSpPr/>
              <p:nvPr/>
            </p:nvCxnSpPr>
            <p:spPr>
              <a:xfrm>
                <a:off x="2743156" y="3048000"/>
                <a:ext cx="685844"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3" name="Shape 24"/>
              <p:cNvCxnSpPr>
                <a:endCxn id="139" idx="3"/>
              </p:cNvCxnSpPr>
              <p:nvPr/>
            </p:nvCxnSpPr>
            <p:spPr>
              <a:xfrm rot="10800000" flipV="1">
                <a:off x="1922742" y="3048000"/>
                <a:ext cx="440032" cy="2777"/>
              </a:xfrm>
              <a:prstGeom prst="bentConnector3">
                <a:avLst>
                  <a:gd name="adj1" fmla="val 50000"/>
                </a:avLst>
              </a:prstGeom>
              <a:noFill/>
              <a:ln w="28575" cap="flat" cmpd="sng" algn="ctr">
                <a:solidFill>
                  <a:srgbClr val="333333"/>
                </a:solidFill>
                <a:prstDash val="solid"/>
                <a:tailEnd type="stealth" w="lg" len="lg"/>
              </a:ln>
              <a:effectLst/>
            </p:spPr>
          </p:cxnSp>
        </p:grpSp>
        <p:sp>
          <p:nvSpPr>
            <p:cNvPr id="139" name="TextBox 81"/>
            <p:cNvSpPr txBox="1">
              <a:spLocks noChangeArrowheads="1"/>
            </p:cNvSpPr>
            <p:nvPr/>
          </p:nvSpPr>
          <p:spPr bwMode="auto">
            <a:xfrm>
              <a:off x="1526615" y="2445416"/>
              <a:ext cx="396127" cy="448721"/>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144" name="Straight Connector 143"/>
          <p:cNvCxnSpPr/>
          <p:nvPr/>
        </p:nvCxnSpPr>
        <p:spPr>
          <a:xfrm>
            <a:off x="4479925" y="3249613"/>
            <a:ext cx="827088"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5" name="Straight Arrow Connector 144"/>
          <p:cNvCxnSpPr/>
          <p:nvPr/>
        </p:nvCxnSpPr>
        <p:spPr>
          <a:xfrm flipV="1">
            <a:off x="3937000" y="2944813"/>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46" name="Straight Arrow Connector 145"/>
          <p:cNvCxnSpPr/>
          <p:nvPr/>
        </p:nvCxnSpPr>
        <p:spPr>
          <a:xfrm>
            <a:off x="3937000" y="3236913"/>
            <a:ext cx="533400" cy="1587"/>
          </a:xfrm>
          <a:prstGeom prst="straightConnector1">
            <a:avLst/>
          </a:prstGeom>
          <a:noFill/>
          <a:ln w="28575" cap="flat" cmpd="sng" algn="ctr">
            <a:solidFill>
              <a:srgbClr val="FF0000"/>
            </a:solidFill>
            <a:prstDash val="solid"/>
            <a:headEnd type="none"/>
            <a:tailEnd type="stealth" w="lg" len="lg"/>
          </a:ln>
          <a:effectLst/>
        </p:spPr>
      </p:cxnSp>
      <p:sp>
        <p:nvSpPr>
          <p:cNvPr id="147" name="Oval 146"/>
          <p:cNvSpPr/>
          <p:nvPr/>
        </p:nvSpPr>
        <p:spPr>
          <a:xfrm>
            <a:off x="4475163" y="3208338"/>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48" name="Oval 147"/>
          <p:cNvSpPr/>
          <p:nvPr/>
        </p:nvSpPr>
        <p:spPr>
          <a:xfrm>
            <a:off x="3881438" y="3211513"/>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49" name="Group 91"/>
          <p:cNvGrpSpPr>
            <a:grpSpLocks/>
          </p:cNvGrpSpPr>
          <p:nvPr/>
        </p:nvGrpSpPr>
        <p:grpSpPr bwMode="auto">
          <a:xfrm>
            <a:off x="457200" y="3579814"/>
            <a:ext cx="2752726" cy="1641475"/>
            <a:chOff x="457203" y="3122335"/>
            <a:chExt cx="2752317" cy="1641772"/>
          </a:xfrm>
        </p:grpSpPr>
        <p:sp>
          <p:nvSpPr>
            <p:cNvPr id="150" name="TextBox 92"/>
            <p:cNvSpPr txBox="1">
              <a:spLocks noChangeArrowheads="1"/>
            </p:cNvSpPr>
            <p:nvPr/>
          </p:nvSpPr>
          <p:spPr bwMode="auto">
            <a:xfrm>
              <a:off x="457203" y="3810000"/>
              <a:ext cx="1911531" cy="95410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rPr>
                <a:t>Data gets copied</a:t>
              </a:r>
            </a:p>
          </p:txBody>
        </p:sp>
        <p:cxnSp>
          <p:nvCxnSpPr>
            <p:cNvPr id="151" name="Shape 75"/>
            <p:cNvCxnSpPr>
              <a:stCxn id="150" idx="3"/>
              <a:endCxn id="136" idx="2"/>
            </p:cNvCxnSpPr>
            <p:nvPr/>
          </p:nvCxnSpPr>
          <p:spPr>
            <a:xfrm flipV="1">
              <a:off x="2368734" y="3122335"/>
              <a:ext cx="840786" cy="1164719"/>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52" name="TextBox 78"/>
          <p:cNvSpPr txBox="1">
            <a:spLocks noChangeArrowheads="1"/>
          </p:cNvSpPr>
          <p:nvPr/>
        </p:nvSpPr>
        <p:spPr bwMode="auto">
          <a:xfrm>
            <a:off x="1525741" y="2134255"/>
            <a:ext cx="607859"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src</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
        <p:nvSpPr>
          <p:cNvPr id="153" name="TextBox 79"/>
          <p:cNvSpPr txBox="1">
            <a:spLocks noChangeArrowheads="1"/>
          </p:cNvSpPr>
          <p:nvPr/>
        </p:nvSpPr>
        <p:spPr bwMode="auto">
          <a:xfrm>
            <a:off x="1525741" y="2972455"/>
            <a:ext cx="64793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dst</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Tree>
    <p:extLst>
      <p:ext uri="{BB962C8B-B14F-4D97-AF65-F5344CB8AC3E}">
        <p14:creationId xmlns:p14="http://schemas.microsoft.com/office/powerpoint/2010/main" val="220879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9"/>
                                        </p:tgtEl>
                                      </p:cBhvr>
                                    </p:animEffect>
                                    <p:set>
                                      <p:cBhvr>
                                        <p:cTn id="7" dur="1" fill="hold">
                                          <p:stCondLst>
                                            <p:cond delay="499"/>
                                          </p:stCondLst>
                                        </p:cTn>
                                        <p:tgtEl>
                                          <p:spTgt spid="9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6" fill="hold" grpId="0" nodeType="clickEffect">
                                  <p:stCondLst>
                                    <p:cond delay="0"/>
                                  </p:stCondLst>
                                  <p:childTnLst>
                                    <p:animEffect transition="out" filter="barn(inHorizontal)">
                                      <p:cBhvr>
                                        <p:cTn id="14" dur="500"/>
                                        <p:tgtEl>
                                          <p:spTgt spid="79"/>
                                        </p:tgtEl>
                                      </p:cBhvr>
                                    </p:animEffect>
                                    <p:set>
                                      <p:cBhvr>
                                        <p:cTn id="15" dur="1" fill="hold">
                                          <p:stCondLst>
                                            <p:cond delay="499"/>
                                          </p:stCondLst>
                                        </p:cTn>
                                        <p:tgtEl>
                                          <p:spTgt spid="79"/>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81"/>
                                        </p:tgtEl>
                                      </p:cBhvr>
                                    </p:animEffect>
                                    <p:set>
                                      <p:cBhvr>
                                        <p:cTn id="20" dur="1" fill="hold">
                                          <p:stCondLst>
                                            <p:cond delay="499"/>
                                          </p:stCondLst>
                                        </p:cTn>
                                        <p:tgtEl>
                                          <p:spTgt spid="8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par>
                                <p:cTn id="24" presetID="10" presetClass="exit" presetSubtype="0" fill="hold" nodeType="withEffect">
                                  <p:stCondLst>
                                    <p:cond delay="0"/>
                                  </p:stCondLst>
                                  <p:childTnLst>
                                    <p:animEffect transition="out" filter="fade">
                                      <p:cBhvr>
                                        <p:cTn id="25" dur="500"/>
                                        <p:tgtEl>
                                          <p:spTgt spid="112"/>
                                        </p:tgtEl>
                                      </p:cBhvr>
                                    </p:animEffect>
                                    <p:set>
                                      <p:cBhvr>
                                        <p:cTn id="26" dur="1" fill="hold">
                                          <p:stCondLst>
                                            <p:cond delay="499"/>
                                          </p:stCondLst>
                                        </p:cTn>
                                        <p:tgtEl>
                                          <p:spTgt spid="1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6"/>
                                        </p:tgtEl>
                                      </p:cBhvr>
                                    </p:animEffect>
                                    <p:set>
                                      <p:cBhvr>
                                        <p:cTn id="37" dur="1" fill="hold">
                                          <p:stCondLst>
                                            <p:cond delay="499"/>
                                          </p:stCondLst>
                                        </p:cTn>
                                        <p:tgtEl>
                                          <p:spTgt spid="8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par>
                                <p:cTn id="41" presetID="10"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500"/>
                                        <p:tgtEl>
                                          <p:spTgt spid="109"/>
                                        </p:tgtEl>
                                      </p:cBhvr>
                                    </p:animEffect>
                                  </p:childTnLst>
                                </p:cTn>
                              </p:par>
                              <p:par>
                                <p:cTn id="44" presetID="10" presetClass="entr" presetSubtype="0" fill="hold" nodeType="with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0"/>
                                        </p:tgtEl>
                                      </p:cBhvr>
                                    </p:animEffect>
                                    <p:set>
                                      <p:cBhvr>
                                        <p:cTn id="51" dur="1" fill="hold">
                                          <p:stCondLst>
                                            <p:cond delay="499"/>
                                          </p:stCondLst>
                                        </p:cTn>
                                        <p:tgtEl>
                                          <p:spTgt spid="1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500"/>
                                        <p:tgtEl>
                                          <p:spTgt spid="112"/>
                                        </p:tgtEl>
                                      </p:cBhvr>
                                    </p:animEffect>
                                  </p:childTnLst>
                                </p:cTn>
                              </p:par>
                              <p:par>
                                <p:cTn id="57" presetID="10" presetClass="exit" presetSubtype="0" fill="hold" nodeType="withEffect">
                                  <p:stCondLst>
                                    <p:cond delay="0"/>
                                  </p:stCondLst>
                                  <p:childTnLst>
                                    <p:animEffect transition="out" filter="fade">
                                      <p:cBhvr>
                                        <p:cTn id="58" dur="500"/>
                                        <p:tgtEl>
                                          <p:spTgt spid="115"/>
                                        </p:tgtEl>
                                      </p:cBhvr>
                                    </p:animEffect>
                                    <p:set>
                                      <p:cBhvr>
                                        <p:cTn id="59" dur="1" fill="hold">
                                          <p:stCondLst>
                                            <p:cond delay="499"/>
                                          </p:stCondLst>
                                        </p:cTn>
                                        <p:tgtEl>
                                          <p:spTgt spid="11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0"/>
                                        </p:tgtEl>
                                      </p:cBhvr>
                                    </p:animEffect>
                                    <p:set>
                                      <p:cBhvr>
                                        <p:cTn id="62" dur="1" fill="hold">
                                          <p:stCondLst>
                                            <p:cond delay="499"/>
                                          </p:stCondLst>
                                        </p:cTn>
                                        <p:tgtEl>
                                          <p:spTgt spid="80"/>
                                        </p:tgtEl>
                                        <p:attrNameLst>
                                          <p:attrName>style.visibility</p:attrName>
                                        </p:attrNameLst>
                                      </p:cBhvr>
                                      <p:to>
                                        <p:strVal val="hidden"/>
                                      </p:to>
                                    </p:set>
                                  </p:childTnLst>
                                </p:cTn>
                              </p:par>
                              <p:par>
                                <p:cTn id="63" presetID="22" presetClass="entr" presetSubtype="4" fill="hold" grpId="1"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500"/>
                                        <p:tgtEl>
                                          <p:spTgt spid="99"/>
                                        </p:tgtEl>
                                      </p:cBhvr>
                                    </p:animEffect>
                                  </p:childTnLst>
                                </p:cTn>
                              </p:par>
                              <p:par>
                                <p:cTn id="71" presetID="10" presetClass="exit" presetSubtype="0" fill="hold" nodeType="withEffect">
                                  <p:stCondLst>
                                    <p:cond delay="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fade">
                                      <p:cBhvr>
                                        <p:cTn id="78" dur="500"/>
                                        <p:tgtEl>
                                          <p:spTgt spid="146"/>
                                        </p:tgtEl>
                                      </p:cBhvr>
                                    </p:animEffect>
                                  </p:childTnLst>
                                </p:cTn>
                              </p:par>
                              <p:par>
                                <p:cTn id="79" presetID="10" presetClass="exit" presetSubtype="0" fill="hold" nodeType="withEffect">
                                  <p:stCondLst>
                                    <p:cond delay="0"/>
                                  </p:stCondLst>
                                  <p:childTnLst>
                                    <p:animEffect transition="out" filter="fade">
                                      <p:cBhvr>
                                        <p:cTn id="80" dur="500"/>
                                        <p:tgtEl>
                                          <p:spTgt spid="145"/>
                                        </p:tgtEl>
                                      </p:cBhvr>
                                    </p:animEffect>
                                    <p:set>
                                      <p:cBhvr>
                                        <p:cTn id="81" dur="1" fill="hold">
                                          <p:stCondLst>
                                            <p:cond delay="499"/>
                                          </p:stCondLst>
                                        </p:cTn>
                                        <p:tgtEl>
                                          <p:spTgt spid="14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wipe(down)">
                                      <p:cBhvr>
                                        <p:cTn id="86" dur="500"/>
                                        <p:tgtEl>
                                          <p:spTgt spid="136"/>
                                        </p:tgtEl>
                                      </p:cBhvr>
                                    </p:animEffect>
                                  </p:childTnLst>
                                </p:cTn>
                              </p:par>
                              <p:par>
                                <p:cTn id="87" presetID="10" presetClass="entr" presetSubtype="0" fill="hold" nodeType="with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fade">
                                      <p:cBhvr>
                                        <p:cTn id="8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80" grpId="0" animBg="1"/>
      <p:bldP spid="80" grpId="1" animBg="1"/>
      <p:bldP spid="1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Intra-Subarray (II)</a:t>
            </a:r>
            <a:endParaRPr lang="en-US" dirty="0"/>
          </a:p>
        </p:txBody>
      </p:sp>
      <p:grpSp>
        <p:nvGrpSpPr>
          <p:cNvPr id="209" name="Group 107"/>
          <p:cNvGrpSpPr/>
          <p:nvPr/>
        </p:nvGrpSpPr>
        <p:grpSpPr>
          <a:xfrm>
            <a:off x="3276600" y="1219200"/>
            <a:ext cx="2286000" cy="2133600"/>
            <a:chOff x="3276600" y="1219200"/>
            <a:chExt cx="2286000" cy="2286000"/>
          </a:xfrm>
        </p:grpSpPr>
        <p:cxnSp>
          <p:nvCxnSpPr>
            <p:cNvPr id="210" name="Straight Connector 209"/>
            <p:cNvCxnSpPr/>
            <p:nvPr/>
          </p:nvCxnSpPr>
          <p:spPr>
            <a:xfrm rot="5400000" flipH="1" flipV="1">
              <a:off x="21336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1" name="Straight Connector 210"/>
            <p:cNvCxnSpPr/>
            <p:nvPr/>
          </p:nvCxnSpPr>
          <p:spPr>
            <a:xfrm rot="5400000" flipH="1" flipV="1">
              <a:off x="25907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2" name="Straight Connector 211"/>
            <p:cNvCxnSpPr/>
            <p:nvPr/>
          </p:nvCxnSpPr>
          <p:spPr>
            <a:xfrm rot="5400000" flipH="1" flipV="1">
              <a:off x="30479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3" name="Straight Connector 212"/>
            <p:cNvCxnSpPr/>
            <p:nvPr/>
          </p:nvCxnSpPr>
          <p:spPr>
            <a:xfrm rot="5400000" flipH="1" flipV="1">
              <a:off x="35052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4" name="Straight Connector 213"/>
            <p:cNvCxnSpPr/>
            <p:nvPr/>
          </p:nvCxnSpPr>
          <p:spPr>
            <a:xfrm rot="5400000" flipH="1" flipV="1">
              <a:off x="39624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5" name="Straight Connector 214"/>
            <p:cNvCxnSpPr/>
            <p:nvPr/>
          </p:nvCxnSpPr>
          <p:spPr>
            <a:xfrm rot="5400000" flipH="1" flipV="1">
              <a:off x="4419600" y="2362200"/>
              <a:ext cx="2286000" cy="0"/>
            </a:xfrm>
            <a:prstGeom prst="line">
              <a:avLst/>
            </a:prstGeom>
            <a:noFill/>
            <a:ln w="38100" cap="flat" cmpd="sng" algn="ctr">
              <a:solidFill>
                <a:srgbClr val="262626"/>
              </a:solidFill>
              <a:prstDash val="solid"/>
              <a:headEnd type="none" w="med" len="med"/>
              <a:tailEnd type="none" w="med" len="med"/>
            </a:ln>
            <a:effectLst/>
          </p:spPr>
        </p:cxnSp>
      </p:grpSp>
      <p:sp>
        <p:nvSpPr>
          <p:cNvPr id="216" name="Oval 215"/>
          <p:cNvSpPr/>
          <p:nvPr/>
        </p:nvSpPr>
        <p:spPr>
          <a:xfrm>
            <a:off x="35052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7" name="Oval 216"/>
          <p:cNvSpPr/>
          <p:nvPr/>
        </p:nvSpPr>
        <p:spPr>
          <a:xfrm>
            <a:off x="39624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18" name="Oval 217"/>
          <p:cNvSpPr/>
          <p:nvPr/>
        </p:nvSpPr>
        <p:spPr>
          <a:xfrm>
            <a:off x="44196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9" name="Oval 218"/>
          <p:cNvSpPr/>
          <p:nvPr/>
        </p:nvSpPr>
        <p:spPr>
          <a:xfrm>
            <a:off x="48768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20" name="Oval 219"/>
          <p:cNvSpPr/>
          <p:nvPr/>
        </p:nvSpPr>
        <p:spPr>
          <a:xfrm>
            <a:off x="53340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21" name="Oval 220"/>
          <p:cNvSpPr/>
          <p:nvPr/>
        </p:nvSpPr>
        <p:spPr>
          <a:xfrm>
            <a:off x="35052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2" name="Oval 221"/>
          <p:cNvSpPr/>
          <p:nvPr/>
        </p:nvSpPr>
        <p:spPr>
          <a:xfrm>
            <a:off x="39624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3" name="Oval 222"/>
          <p:cNvSpPr/>
          <p:nvPr/>
        </p:nvSpPr>
        <p:spPr>
          <a:xfrm>
            <a:off x="44196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4" name="Oval 223"/>
          <p:cNvSpPr/>
          <p:nvPr/>
        </p:nvSpPr>
        <p:spPr>
          <a:xfrm>
            <a:off x="48768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5" name="Oval 224"/>
          <p:cNvSpPr/>
          <p:nvPr/>
        </p:nvSpPr>
        <p:spPr>
          <a:xfrm>
            <a:off x="53340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6" name="Oval 225"/>
          <p:cNvSpPr/>
          <p:nvPr/>
        </p:nvSpPr>
        <p:spPr>
          <a:xfrm>
            <a:off x="3025941"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7" name="Oval 226"/>
          <p:cNvSpPr/>
          <p:nvPr/>
        </p:nvSpPr>
        <p:spPr>
          <a:xfrm>
            <a:off x="3025941"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8" name="Oval 227"/>
          <p:cNvSpPr/>
          <p:nvPr/>
        </p:nvSpPr>
        <p:spPr>
          <a:xfrm>
            <a:off x="35052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9" name="Oval 228"/>
          <p:cNvSpPr/>
          <p:nvPr/>
        </p:nvSpPr>
        <p:spPr>
          <a:xfrm>
            <a:off x="39624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t</a:t>
            </a:r>
          </a:p>
        </p:txBody>
      </p:sp>
      <p:sp>
        <p:nvSpPr>
          <p:cNvPr id="230" name="Oval 229"/>
          <p:cNvSpPr/>
          <p:nvPr/>
        </p:nvSpPr>
        <p:spPr>
          <a:xfrm>
            <a:off x="48768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31" name="Oval 230"/>
          <p:cNvSpPr/>
          <p:nvPr/>
        </p:nvSpPr>
        <p:spPr>
          <a:xfrm>
            <a:off x="53340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32" name="Oval 231"/>
          <p:cNvSpPr/>
          <p:nvPr/>
        </p:nvSpPr>
        <p:spPr>
          <a:xfrm>
            <a:off x="302594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d</a:t>
            </a:r>
          </a:p>
        </p:txBody>
      </p:sp>
      <p:sp>
        <p:nvSpPr>
          <p:cNvPr id="233" name="Oval 232"/>
          <p:cNvSpPr/>
          <p:nvPr/>
        </p:nvSpPr>
        <p:spPr>
          <a:xfrm>
            <a:off x="4419601"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34" name="Oval 233"/>
          <p:cNvSpPr/>
          <p:nvPr/>
        </p:nvSpPr>
        <p:spPr>
          <a:xfrm>
            <a:off x="3025941"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5" name="Oval 234"/>
          <p:cNvSpPr/>
          <p:nvPr/>
        </p:nvSpPr>
        <p:spPr>
          <a:xfrm>
            <a:off x="35052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6" name="Oval 235"/>
          <p:cNvSpPr/>
          <p:nvPr/>
        </p:nvSpPr>
        <p:spPr>
          <a:xfrm>
            <a:off x="39624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7" name="Oval 236"/>
          <p:cNvSpPr/>
          <p:nvPr/>
        </p:nvSpPr>
        <p:spPr>
          <a:xfrm>
            <a:off x="44196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8" name="Oval 237"/>
          <p:cNvSpPr/>
          <p:nvPr/>
        </p:nvSpPr>
        <p:spPr>
          <a:xfrm>
            <a:off x="48768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9" name="Oval 238"/>
          <p:cNvSpPr/>
          <p:nvPr/>
        </p:nvSpPr>
        <p:spPr>
          <a:xfrm>
            <a:off x="53340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240" name="Curved Connector 239"/>
          <p:cNvCxnSpPr/>
          <p:nvPr/>
        </p:nvCxnSpPr>
        <p:spPr>
          <a:xfrm rot="10800000" flipV="1">
            <a:off x="3030646" y="1538260"/>
            <a:ext cx="1588" cy="2259904"/>
          </a:xfrm>
          <a:prstGeom prst="curvedConnector3">
            <a:avLst>
              <a:gd name="adj1" fmla="val 52121553"/>
            </a:avLst>
          </a:prstGeom>
          <a:noFill/>
          <a:ln w="38100" cap="flat" cmpd="sng" algn="ctr">
            <a:solidFill>
              <a:srgbClr val="C00000"/>
            </a:solidFill>
            <a:prstDash val="solid"/>
            <a:headEnd type="none" w="med" len="med"/>
            <a:tailEnd type="triangle" w="lg" len="lg"/>
          </a:ln>
          <a:effectLst/>
        </p:spPr>
      </p:cxnSp>
      <p:cxnSp>
        <p:nvCxnSpPr>
          <p:cNvPr id="241" name="Curved Connector 240"/>
          <p:cNvCxnSpPr/>
          <p:nvPr/>
        </p:nvCxnSpPr>
        <p:spPr>
          <a:xfrm flipV="1">
            <a:off x="5791200" y="2563562"/>
            <a:ext cx="1588" cy="1258275"/>
          </a:xfrm>
          <a:prstGeom prst="curvedConnector3">
            <a:avLst>
              <a:gd name="adj1" fmla="val 41200832"/>
            </a:avLst>
          </a:prstGeom>
          <a:noFill/>
          <a:ln w="38100" cap="flat" cmpd="sng" algn="ctr">
            <a:solidFill>
              <a:srgbClr val="C00000"/>
            </a:solidFill>
            <a:prstDash val="solid"/>
            <a:headEnd type="none" w="med" len="med"/>
            <a:tailEnd type="triangle" w="lg" len="lg"/>
          </a:ln>
          <a:effectLst/>
        </p:spPr>
      </p:cxnSp>
      <p:sp>
        <p:nvSpPr>
          <p:cNvPr id="242" name="TextBox 241"/>
          <p:cNvSpPr txBox="1"/>
          <p:nvPr/>
        </p:nvSpPr>
        <p:spPr>
          <a:xfrm>
            <a:off x="3500421" y="4038600"/>
            <a:ext cx="1833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Row Buffer</a:t>
            </a:r>
          </a:p>
        </p:txBody>
      </p:sp>
      <p:sp>
        <p:nvSpPr>
          <p:cNvPr id="243" name="Rounded Rectangle 242"/>
          <p:cNvSpPr/>
          <p:nvPr/>
        </p:nvSpPr>
        <p:spPr>
          <a:xfrm>
            <a:off x="3048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44" name="Group 76"/>
          <p:cNvGrpSpPr/>
          <p:nvPr/>
        </p:nvGrpSpPr>
        <p:grpSpPr>
          <a:xfrm>
            <a:off x="3025941" y="2286000"/>
            <a:ext cx="2765259" cy="457200"/>
            <a:chOff x="3048000" y="3733800"/>
            <a:chExt cx="2765259" cy="457200"/>
          </a:xfrm>
        </p:grpSpPr>
        <p:sp>
          <p:nvSpPr>
            <p:cNvPr id="245" name="Oval 244"/>
            <p:cNvSpPr/>
            <p:nvPr/>
          </p:nvSpPr>
          <p:spPr>
            <a:xfrm>
              <a:off x="35272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6" name="Oval 245"/>
            <p:cNvSpPr/>
            <p:nvPr/>
          </p:nvSpPr>
          <p:spPr>
            <a:xfrm>
              <a:off x="39844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47" name="Oval 246"/>
            <p:cNvSpPr/>
            <p:nvPr/>
          </p:nvSpPr>
          <p:spPr>
            <a:xfrm>
              <a:off x="44416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8" name="Oval 247"/>
            <p:cNvSpPr/>
            <p:nvPr/>
          </p:nvSpPr>
          <p:spPr>
            <a:xfrm>
              <a:off x="48988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49" name="Oval 248"/>
            <p:cNvSpPr/>
            <p:nvPr/>
          </p:nvSpPr>
          <p:spPr>
            <a:xfrm>
              <a:off x="53560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50" name="Oval 249"/>
            <p:cNvSpPr/>
            <p:nvPr/>
          </p:nvSpPr>
          <p:spPr>
            <a:xfrm>
              <a:off x="3048000"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grpSp>
      <p:sp>
        <p:nvSpPr>
          <p:cNvPr id="251" name="Rounded Rectangle 250"/>
          <p:cNvSpPr/>
          <p:nvPr/>
        </p:nvSpPr>
        <p:spPr>
          <a:xfrm>
            <a:off x="35052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2" name="Rounded Rectangle 251"/>
          <p:cNvSpPr/>
          <p:nvPr/>
        </p:nvSpPr>
        <p:spPr>
          <a:xfrm>
            <a:off x="39624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3" name="Rounded Rectangle 252"/>
          <p:cNvSpPr/>
          <p:nvPr/>
        </p:nvSpPr>
        <p:spPr>
          <a:xfrm>
            <a:off x="44196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4" name="Rounded Rectangle 253"/>
          <p:cNvSpPr/>
          <p:nvPr/>
        </p:nvSpPr>
        <p:spPr>
          <a:xfrm>
            <a:off x="48768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5" name="Rounded Rectangle 254"/>
          <p:cNvSpPr/>
          <p:nvPr/>
        </p:nvSpPr>
        <p:spPr>
          <a:xfrm>
            <a:off x="5334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56" name="Group 88"/>
          <p:cNvGrpSpPr/>
          <p:nvPr/>
        </p:nvGrpSpPr>
        <p:grpSpPr>
          <a:xfrm>
            <a:off x="3048000" y="3352800"/>
            <a:ext cx="2743200" cy="685800"/>
            <a:chOff x="3048000" y="7696200"/>
            <a:chExt cx="2743200" cy="685800"/>
          </a:xfrm>
        </p:grpSpPr>
        <p:sp>
          <p:nvSpPr>
            <p:cNvPr id="257" name="Rounded Rectangle 256"/>
            <p:cNvSpPr/>
            <p:nvPr/>
          </p:nvSpPr>
          <p:spPr>
            <a:xfrm>
              <a:off x="3048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58" name="Rounded Rectangle 257"/>
            <p:cNvSpPr/>
            <p:nvPr/>
          </p:nvSpPr>
          <p:spPr>
            <a:xfrm>
              <a:off x="35052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59" name="Rounded Rectangle 258"/>
            <p:cNvSpPr/>
            <p:nvPr/>
          </p:nvSpPr>
          <p:spPr>
            <a:xfrm>
              <a:off x="39624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60" name="Rounded Rectangle 259"/>
            <p:cNvSpPr/>
            <p:nvPr/>
          </p:nvSpPr>
          <p:spPr>
            <a:xfrm>
              <a:off x="44196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61" name="Rounded Rectangle 260"/>
            <p:cNvSpPr/>
            <p:nvPr/>
          </p:nvSpPr>
          <p:spPr>
            <a:xfrm>
              <a:off x="48768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62" name="Rounded Rectangle 261"/>
            <p:cNvSpPr/>
            <p:nvPr/>
          </p:nvSpPr>
          <p:spPr>
            <a:xfrm>
              <a:off x="5334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grpSp>
      <p:sp>
        <p:nvSpPr>
          <p:cNvPr id="263" name="Rounded Rectangle 262"/>
          <p:cNvSpPr/>
          <p:nvPr/>
        </p:nvSpPr>
        <p:spPr>
          <a:xfrm>
            <a:off x="457200" y="4724400"/>
            <a:ext cx="8382000" cy="6096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1</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(copy data from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to row buffer)</a:t>
            </a:r>
          </a:p>
        </p:txBody>
      </p:sp>
      <p:sp>
        <p:nvSpPr>
          <p:cNvPr id="264" name="Rounded Rectangle 263"/>
          <p:cNvSpPr/>
          <p:nvPr/>
        </p:nvSpPr>
        <p:spPr>
          <a:xfrm>
            <a:off x="457200" y="5486400"/>
            <a:ext cx="8382000" cy="9144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2</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(disconnect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from row buffer, 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 copy data from row buffer to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a:t>
            </a:r>
          </a:p>
        </p:txBody>
      </p:sp>
    </p:spTree>
    <p:extLst>
      <p:ext uri="{BB962C8B-B14F-4D97-AF65-F5344CB8AC3E}">
        <p14:creationId xmlns:p14="http://schemas.microsoft.com/office/powerpoint/2010/main" val="198988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500"/>
                                        <p:tgtEl>
                                          <p:spTgt spid="2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Effect transition="in" filter="fade">
                                      <p:cBhvr>
                                        <p:cTn id="18" dur="500"/>
                                        <p:tgtEl>
                                          <p:spTgt spid="241"/>
                                        </p:tgtEl>
                                      </p:cBhvr>
                                    </p:animEffect>
                                  </p:childTnLst>
                                </p:cTn>
                              </p:par>
                              <p:par>
                                <p:cTn id="19" presetID="10" presetClass="exit" presetSubtype="0" fill="hold" nodeType="withEffect">
                                  <p:stCondLst>
                                    <p:cond delay="0"/>
                                  </p:stCondLst>
                                  <p:childTnLst>
                                    <p:animEffect transition="out" filter="fade">
                                      <p:cBhvr>
                                        <p:cTn id="20" dur="500"/>
                                        <p:tgtEl>
                                          <p:spTgt spid="240"/>
                                        </p:tgtEl>
                                      </p:cBhvr>
                                    </p:animEffect>
                                    <p:set>
                                      <p:cBhvr>
                                        <p:cTn id="21" dur="1" fill="hold">
                                          <p:stCondLst>
                                            <p:cond delay="499"/>
                                          </p:stCondLst>
                                        </p:cTn>
                                        <p:tgtEl>
                                          <p:spTgt spid="2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500"/>
                                        <p:tgtEl>
                                          <p:spTgt spid="2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Inter-Bank</a:t>
            </a:r>
            <a:endParaRPr lang="en-US" dirty="0"/>
          </a:p>
        </p:txBody>
      </p:sp>
      <p:sp>
        <p:nvSpPr>
          <p:cNvPr id="84" name="Rounded Rectangle 83"/>
          <p:cNvSpPr/>
          <p:nvPr/>
        </p:nvSpPr>
        <p:spPr>
          <a:xfrm>
            <a:off x="1660269" y="1475095"/>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276600"/>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949549"/>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627495"/>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227695"/>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227695"/>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922895"/>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694295"/>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171349"/>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2084695"/>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989695"/>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313295"/>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57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Tree>
    <p:extLst>
      <p:ext uri="{BB962C8B-B14F-4D97-AF65-F5344CB8AC3E}">
        <p14:creationId xmlns:p14="http://schemas.microsoft.com/office/powerpoint/2010/main" val="58020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163016" y="539978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95587" y="532501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74953" y="126876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a:solidFill>
                  <a:srgbClr val="1A5712"/>
                </a:solidFill>
                <a:latin typeface="Garamond"/>
                <a:cs typeface="Garamond"/>
              </a:rPr>
              <a:t>Generalized RowClone</a:t>
            </a:r>
          </a:p>
        </p:txBody>
      </p:sp>
      <p:sp>
        <p:nvSpPr>
          <p:cNvPr id="68" name="TextBox 67"/>
          <p:cNvSpPr txBox="1"/>
          <p:nvPr/>
        </p:nvSpPr>
        <p:spPr>
          <a:xfrm>
            <a:off x="5940152" y="395952"/>
            <a:ext cx="32763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ahoma"/>
                <a:ea typeface="ヒラギノ角ゴ ProN W6"/>
                <a:cs typeface="Tahoma"/>
              </a:rPr>
              <a:t>0.01% area cost</a:t>
            </a:r>
          </a:p>
        </p:txBody>
      </p:sp>
    </p:spTree>
    <p:extLst>
      <p:ext uri="{BB962C8B-B14F-4D97-AF65-F5344CB8AC3E}">
        <p14:creationId xmlns:p14="http://schemas.microsoft.com/office/powerpoint/2010/main" val="743465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RowClone: Fast Row Initialization</a:t>
            </a:r>
            <a:endParaRPr lang="en-US" dirty="0"/>
          </a:p>
        </p:txBody>
      </p:sp>
      <p:sp>
        <p:nvSpPr>
          <p:cNvPr id="4" name="Rectangle 3"/>
          <p:cNvSpPr/>
          <p:nvPr/>
        </p:nvSpPr>
        <p:spPr bwMode="auto">
          <a:xfrm>
            <a:off x="17526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 name="Rectangle 4"/>
          <p:cNvSpPr/>
          <p:nvPr/>
        </p:nvSpPr>
        <p:spPr bwMode="auto">
          <a:xfrm>
            <a:off x="222772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 name="Rectangle 5"/>
          <p:cNvSpPr/>
          <p:nvPr/>
        </p:nvSpPr>
        <p:spPr bwMode="auto">
          <a:xfrm>
            <a:off x="2698377"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7" name="Rectangle 6"/>
          <p:cNvSpPr/>
          <p:nvPr/>
        </p:nvSpPr>
        <p:spPr bwMode="auto">
          <a:xfrm>
            <a:off x="316005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8" name="Rectangle 7"/>
          <p:cNvSpPr/>
          <p:nvPr/>
        </p:nvSpPr>
        <p:spPr bwMode="auto">
          <a:xfrm>
            <a:off x="36396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9" name="Rectangle 8"/>
          <p:cNvSpPr/>
          <p:nvPr/>
        </p:nvSpPr>
        <p:spPr bwMode="auto">
          <a:xfrm>
            <a:off x="41148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0" name="Rectangle 9"/>
          <p:cNvSpPr/>
          <p:nvPr/>
        </p:nvSpPr>
        <p:spPr bwMode="auto">
          <a:xfrm>
            <a:off x="4585448"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1" name="Rectangle 10"/>
          <p:cNvSpPr/>
          <p:nvPr/>
        </p:nvSpPr>
        <p:spPr bwMode="auto">
          <a:xfrm>
            <a:off x="504713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2" name="Rectangle 11"/>
          <p:cNvSpPr/>
          <p:nvPr/>
        </p:nvSpPr>
        <p:spPr bwMode="auto">
          <a:xfrm>
            <a:off x="5526742"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3" name="Rectangle 12"/>
          <p:cNvSpPr/>
          <p:nvPr/>
        </p:nvSpPr>
        <p:spPr bwMode="auto">
          <a:xfrm>
            <a:off x="60018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4" name="Rectangle 13"/>
          <p:cNvSpPr/>
          <p:nvPr/>
        </p:nvSpPr>
        <p:spPr bwMode="auto">
          <a:xfrm>
            <a:off x="647251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5" name="Rectangle 14"/>
          <p:cNvSpPr/>
          <p:nvPr/>
        </p:nvSpPr>
        <p:spPr bwMode="auto">
          <a:xfrm>
            <a:off x="693420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6" name="Rectangle 15"/>
          <p:cNvSpPr/>
          <p:nvPr/>
        </p:nvSpPr>
        <p:spPr bwMode="auto">
          <a:xfrm>
            <a:off x="17526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7" name="Rectangle 16"/>
          <p:cNvSpPr/>
          <p:nvPr/>
        </p:nvSpPr>
        <p:spPr bwMode="auto">
          <a:xfrm>
            <a:off x="222772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8" name="Rectangle 17"/>
          <p:cNvSpPr/>
          <p:nvPr/>
        </p:nvSpPr>
        <p:spPr bwMode="auto">
          <a:xfrm>
            <a:off x="2698377"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9" name="Rectangle 18"/>
          <p:cNvSpPr/>
          <p:nvPr/>
        </p:nvSpPr>
        <p:spPr bwMode="auto">
          <a:xfrm>
            <a:off x="316005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0" name="Rectangle 19"/>
          <p:cNvSpPr/>
          <p:nvPr/>
        </p:nvSpPr>
        <p:spPr bwMode="auto">
          <a:xfrm>
            <a:off x="36396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1" name="Rectangle 20"/>
          <p:cNvSpPr/>
          <p:nvPr/>
        </p:nvSpPr>
        <p:spPr bwMode="auto">
          <a:xfrm>
            <a:off x="41148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2" name="Rectangle 21"/>
          <p:cNvSpPr/>
          <p:nvPr/>
        </p:nvSpPr>
        <p:spPr bwMode="auto">
          <a:xfrm>
            <a:off x="4585448"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3" name="Rectangle 22"/>
          <p:cNvSpPr/>
          <p:nvPr/>
        </p:nvSpPr>
        <p:spPr bwMode="auto">
          <a:xfrm>
            <a:off x="504713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4" name="Rectangle 23"/>
          <p:cNvSpPr/>
          <p:nvPr/>
        </p:nvSpPr>
        <p:spPr bwMode="auto">
          <a:xfrm>
            <a:off x="5526742"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5" name="Rectangle 24"/>
          <p:cNvSpPr/>
          <p:nvPr/>
        </p:nvSpPr>
        <p:spPr bwMode="auto">
          <a:xfrm>
            <a:off x="60018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6" name="Rectangle 25"/>
          <p:cNvSpPr/>
          <p:nvPr/>
        </p:nvSpPr>
        <p:spPr bwMode="auto">
          <a:xfrm>
            <a:off x="647251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7" name="Rectangle 26"/>
          <p:cNvSpPr/>
          <p:nvPr/>
        </p:nvSpPr>
        <p:spPr bwMode="auto">
          <a:xfrm>
            <a:off x="693420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8" name="Rectangle 27"/>
          <p:cNvSpPr/>
          <p:nvPr/>
        </p:nvSpPr>
        <p:spPr bwMode="auto">
          <a:xfrm>
            <a:off x="17526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9" name="Rectangle 28"/>
          <p:cNvSpPr/>
          <p:nvPr/>
        </p:nvSpPr>
        <p:spPr bwMode="auto">
          <a:xfrm>
            <a:off x="222772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0" name="Rectangle 29"/>
          <p:cNvSpPr/>
          <p:nvPr/>
        </p:nvSpPr>
        <p:spPr bwMode="auto">
          <a:xfrm>
            <a:off x="2698377"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1" name="Rectangle 30"/>
          <p:cNvSpPr/>
          <p:nvPr/>
        </p:nvSpPr>
        <p:spPr bwMode="auto">
          <a:xfrm>
            <a:off x="316005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2" name="Rectangle 31"/>
          <p:cNvSpPr/>
          <p:nvPr/>
        </p:nvSpPr>
        <p:spPr bwMode="auto">
          <a:xfrm>
            <a:off x="36396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3" name="Rectangle 32"/>
          <p:cNvSpPr/>
          <p:nvPr/>
        </p:nvSpPr>
        <p:spPr bwMode="auto">
          <a:xfrm>
            <a:off x="41148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4" name="Rectangle 33"/>
          <p:cNvSpPr/>
          <p:nvPr/>
        </p:nvSpPr>
        <p:spPr bwMode="auto">
          <a:xfrm>
            <a:off x="4585448"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5" name="Rectangle 34"/>
          <p:cNvSpPr/>
          <p:nvPr/>
        </p:nvSpPr>
        <p:spPr bwMode="auto">
          <a:xfrm>
            <a:off x="504713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6" name="Rectangle 35"/>
          <p:cNvSpPr/>
          <p:nvPr/>
        </p:nvSpPr>
        <p:spPr bwMode="auto">
          <a:xfrm>
            <a:off x="5526742"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7" name="Rectangle 36"/>
          <p:cNvSpPr/>
          <p:nvPr/>
        </p:nvSpPr>
        <p:spPr bwMode="auto">
          <a:xfrm>
            <a:off x="60018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8" name="Rectangle 37"/>
          <p:cNvSpPr/>
          <p:nvPr/>
        </p:nvSpPr>
        <p:spPr bwMode="auto">
          <a:xfrm>
            <a:off x="647251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9" name="Rectangle 38"/>
          <p:cNvSpPr/>
          <p:nvPr/>
        </p:nvSpPr>
        <p:spPr bwMode="auto">
          <a:xfrm>
            <a:off x="693420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40" name="Rectangle 39"/>
          <p:cNvSpPr/>
          <p:nvPr/>
        </p:nvSpPr>
        <p:spPr bwMode="auto">
          <a:xfrm>
            <a:off x="17526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1" name="Rectangle 40"/>
          <p:cNvSpPr/>
          <p:nvPr/>
        </p:nvSpPr>
        <p:spPr bwMode="auto">
          <a:xfrm>
            <a:off x="222772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2" name="Rectangle 41"/>
          <p:cNvSpPr/>
          <p:nvPr/>
        </p:nvSpPr>
        <p:spPr bwMode="auto">
          <a:xfrm>
            <a:off x="2698377"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3" name="Rectangle 42"/>
          <p:cNvSpPr/>
          <p:nvPr/>
        </p:nvSpPr>
        <p:spPr bwMode="auto">
          <a:xfrm>
            <a:off x="316005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4" name="Rectangle 43"/>
          <p:cNvSpPr/>
          <p:nvPr/>
        </p:nvSpPr>
        <p:spPr bwMode="auto">
          <a:xfrm>
            <a:off x="36396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5" name="Rectangle 44"/>
          <p:cNvSpPr/>
          <p:nvPr/>
        </p:nvSpPr>
        <p:spPr bwMode="auto">
          <a:xfrm>
            <a:off x="41148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6" name="Rectangle 45"/>
          <p:cNvSpPr/>
          <p:nvPr/>
        </p:nvSpPr>
        <p:spPr bwMode="auto">
          <a:xfrm>
            <a:off x="4585448"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7" name="Rectangle 46"/>
          <p:cNvSpPr/>
          <p:nvPr/>
        </p:nvSpPr>
        <p:spPr bwMode="auto">
          <a:xfrm>
            <a:off x="504713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8" name="Rectangle 47"/>
          <p:cNvSpPr/>
          <p:nvPr/>
        </p:nvSpPr>
        <p:spPr bwMode="auto">
          <a:xfrm>
            <a:off x="5526742"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9" name="Rectangle 48"/>
          <p:cNvSpPr/>
          <p:nvPr/>
        </p:nvSpPr>
        <p:spPr bwMode="auto">
          <a:xfrm>
            <a:off x="60018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0" name="Rectangle 49"/>
          <p:cNvSpPr/>
          <p:nvPr/>
        </p:nvSpPr>
        <p:spPr bwMode="auto">
          <a:xfrm>
            <a:off x="647251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1" name="Rectangle 50"/>
          <p:cNvSpPr/>
          <p:nvPr/>
        </p:nvSpPr>
        <p:spPr bwMode="auto">
          <a:xfrm>
            <a:off x="693420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grpSp>
        <p:nvGrpSpPr>
          <p:cNvPr id="52" name="Group 51"/>
          <p:cNvGrpSpPr/>
          <p:nvPr/>
        </p:nvGrpSpPr>
        <p:grpSpPr>
          <a:xfrm>
            <a:off x="1752600" y="3635052"/>
            <a:ext cx="5652248" cy="718528"/>
            <a:chOff x="1815351" y="3610404"/>
            <a:chExt cx="5652248" cy="718528"/>
          </a:xfrm>
        </p:grpSpPr>
        <p:sp>
          <p:nvSpPr>
            <p:cNvPr id="53" name="Rectangle 52"/>
            <p:cNvSpPr/>
            <p:nvPr/>
          </p:nvSpPr>
          <p:spPr bwMode="auto">
            <a:xfrm>
              <a:off x="18153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4" name="Rectangle 53"/>
            <p:cNvSpPr/>
            <p:nvPr/>
          </p:nvSpPr>
          <p:spPr bwMode="auto">
            <a:xfrm>
              <a:off x="229048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5" name="Rectangle 54"/>
            <p:cNvSpPr/>
            <p:nvPr/>
          </p:nvSpPr>
          <p:spPr bwMode="auto">
            <a:xfrm>
              <a:off x="2761128"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6" name="Rectangle 55"/>
            <p:cNvSpPr/>
            <p:nvPr/>
          </p:nvSpPr>
          <p:spPr bwMode="auto">
            <a:xfrm>
              <a:off x="322281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7" name="Rectangle 56"/>
            <p:cNvSpPr/>
            <p:nvPr/>
          </p:nvSpPr>
          <p:spPr bwMode="auto">
            <a:xfrm>
              <a:off x="37024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8" name="Rectangle 57"/>
            <p:cNvSpPr/>
            <p:nvPr/>
          </p:nvSpPr>
          <p:spPr bwMode="auto">
            <a:xfrm>
              <a:off x="41775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9" name="Rectangle 58"/>
            <p:cNvSpPr/>
            <p:nvPr/>
          </p:nvSpPr>
          <p:spPr bwMode="auto">
            <a:xfrm>
              <a:off x="4648199"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0" name="Rectangle 59"/>
            <p:cNvSpPr/>
            <p:nvPr/>
          </p:nvSpPr>
          <p:spPr bwMode="auto">
            <a:xfrm>
              <a:off x="510988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1" name="Rectangle 60"/>
            <p:cNvSpPr/>
            <p:nvPr/>
          </p:nvSpPr>
          <p:spPr bwMode="auto">
            <a:xfrm>
              <a:off x="5589493"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2" name="Rectangle 61"/>
            <p:cNvSpPr/>
            <p:nvPr/>
          </p:nvSpPr>
          <p:spPr bwMode="auto">
            <a:xfrm>
              <a:off x="60646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3" name="Rectangle 62"/>
            <p:cNvSpPr/>
            <p:nvPr/>
          </p:nvSpPr>
          <p:spPr bwMode="auto">
            <a:xfrm>
              <a:off x="653527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4" name="Rectangle 63"/>
            <p:cNvSpPr/>
            <p:nvPr/>
          </p:nvSpPr>
          <p:spPr bwMode="auto">
            <a:xfrm>
              <a:off x="699695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grpSp>
      <p:sp>
        <p:nvSpPr>
          <p:cNvPr id="66" name="TextBox 65"/>
          <p:cNvSpPr txBox="1"/>
          <p:nvPr/>
        </p:nvSpPr>
        <p:spPr>
          <a:xfrm>
            <a:off x="762000" y="4810780"/>
            <a:ext cx="291682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ヒラギノ角ゴ ProN W6"/>
              </a:rPr>
              <a:t>Fix a row at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N W6"/>
              </a:rPr>
              <a:t>(0.5% loss in capacity)</a:t>
            </a:r>
          </a:p>
        </p:txBody>
      </p:sp>
      <p:cxnSp>
        <p:nvCxnSpPr>
          <p:cNvPr id="68" name="Shape 67"/>
          <p:cNvCxnSpPr>
            <a:stCxn id="40" idx="1"/>
          </p:cNvCxnSpPr>
          <p:nvPr/>
        </p:nvCxnSpPr>
        <p:spPr>
          <a:xfrm rot="10800000" flipV="1">
            <a:off x="1295400" y="3372598"/>
            <a:ext cx="457200" cy="14381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70" name="Slide Number Placeholder 69"/>
          <p:cNvSpPr>
            <a:spLocks noGrp="1"/>
          </p:cNvSpPr>
          <p:nvPr>
            <p:ph type="sldNum" sz="quarter" idx="4294967295"/>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800" b="0" i="0" u="none" strike="noStrike" kern="1200" cap="none" spc="0" normalizeH="0" baseline="0" noProof="0" smtClean="0">
                <a:ln>
                  <a:noFill/>
                </a:ln>
                <a:solidFill>
                  <a:prstClr val="black">
                    <a:tint val="75000"/>
                  </a:prstClr>
                </a:solidFill>
                <a:effectLst/>
                <a:uLnTx/>
                <a:uFillTx/>
                <a:latin typeface="Calibri"/>
                <a:ea typeface="ヒラギノ角ゴ ProN W6"/>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tint val="75000"/>
                </a:prstClr>
              </a:solidFill>
              <a:effectLst/>
              <a:uLnTx/>
              <a:uFillTx/>
              <a:latin typeface="Calibri"/>
              <a:ea typeface="ヒラギノ角ゴ ProN W6"/>
            </a:endParaRPr>
          </a:p>
        </p:txBody>
      </p:sp>
    </p:spTree>
    <p:extLst>
      <p:ext uri="{BB962C8B-B14F-4D97-AF65-F5344CB8AC3E}">
        <p14:creationId xmlns:p14="http://schemas.microsoft.com/office/powerpoint/2010/main" val="941642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A5712"/>
                </a:solidFill>
                <a:cs typeface="Garamond"/>
              </a:rPr>
              <a:t>RowClone: Bulk Initialization</a:t>
            </a:r>
            <a:endParaRPr lang="en-US" sz="3600" dirty="0"/>
          </a:p>
        </p:txBody>
      </p:sp>
      <p:sp>
        <p:nvSpPr>
          <p:cNvPr id="3" name="Content Placeholder 2"/>
          <p:cNvSpPr>
            <a:spLocks noGrp="1"/>
          </p:cNvSpPr>
          <p:nvPr>
            <p:ph idx="1"/>
          </p:nvPr>
        </p:nvSpPr>
        <p:spPr>
          <a:xfrm>
            <a:off x="228600" y="1124744"/>
            <a:ext cx="8610600" cy="5123656"/>
          </a:xfrm>
        </p:spPr>
        <p:txBody>
          <a:bodyPr/>
          <a:lstStyle/>
          <a:p>
            <a:r>
              <a:rPr lang="en-US" dirty="0"/>
              <a:t>Initialization with arbitrary data</a:t>
            </a:r>
          </a:p>
          <a:p>
            <a:pPr lvl="1"/>
            <a:r>
              <a:rPr lang="en-US" dirty="0"/>
              <a:t>Initialize one row</a:t>
            </a:r>
          </a:p>
          <a:p>
            <a:pPr lvl="1"/>
            <a:r>
              <a:rPr lang="en-US" dirty="0"/>
              <a:t>Copy the data to other rows</a:t>
            </a:r>
          </a:p>
          <a:p>
            <a:pPr lvl="1"/>
            <a:endParaRPr lang="en-US" dirty="0"/>
          </a:p>
          <a:p>
            <a:r>
              <a:rPr lang="en-US" dirty="0"/>
              <a:t>Zero initialization (most common)</a:t>
            </a:r>
          </a:p>
          <a:p>
            <a:pPr lvl="1"/>
            <a:r>
              <a:rPr lang="en-US" dirty="0"/>
              <a:t>Reserve a row in each subarray (always zero)</a:t>
            </a:r>
          </a:p>
          <a:p>
            <a:pPr lvl="1"/>
            <a:r>
              <a:rPr lang="en-US" dirty="0"/>
              <a:t>Copy data from reserved row (FPM mode)</a:t>
            </a:r>
          </a:p>
          <a:p>
            <a:pPr lvl="1"/>
            <a:r>
              <a:rPr lang="en-US" sz="2400" b="1" dirty="0">
                <a:latin typeface="Arial" pitchFamily="34" charset="0"/>
                <a:cs typeface="Arial" pitchFamily="34" charset="0"/>
              </a:rPr>
              <a:t>6.0</a:t>
            </a:r>
            <a:r>
              <a:rPr lang="en-US" b="1" dirty="0"/>
              <a:t>X</a:t>
            </a:r>
            <a:r>
              <a:rPr lang="en-US" dirty="0"/>
              <a:t> lower latency, </a:t>
            </a:r>
            <a:r>
              <a:rPr lang="en-US" sz="2400" b="1" dirty="0">
                <a:latin typeface="Arial" pitchFamily="34" charset="0"/>
                <a:cs typeface="Arial" pitchFamily="34" charset="0"/>
              </a:rPr>
              <a:t>41.5</a:t>
            </a:r>
            <a:r>
              <a:rPr lang="en-US" b="1" dirty="0"/>
              <a:t>X</a:t>
            </a:r>
            <a:r>
              <a:rPr lang="en-US" dirty="0"/>
              <a:t> lower DRAM energy</a:t>
            </a:r>
          </a:p>
          <a:p>
            <a:pPr lvl="1"/>
            <a:r>
              <a:rPr lang="en-US" sz="2400" dirty="0">
                <a:latin typeface="Arial" pitchFamily="34" charset="0"/>
                <a:cs typeface="Arial" pitchFamily="34" charset="0"/>
              </a:rPr>
              <a:t>0.2%</a:t>
            </a:r>
            <a:r>
              <a:rPr lang="en-US" sz="2400" dirty="0"/>
              <a:t> </a:t>
            </a:r>
            <a:r>
              <a:rPr lang="en-US" dirty="0"/>
              <a:t>loss in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64765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A5712"/>
                </a:solidFill>
                <a:cs typeface="Garamond"/>
              </a:rPr>
              <a:t>RowClone: Latency &amp; Energy Benefits</a:t>
            </a:r>
            <a:endParaRPr lang="en-US" sz="36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7" name="Chart 16"/>
          <p:cNvGraphicFramePr/>
          <p:nvPr/>
        </p:nvGraphicFramePr>
        <p:xfrm>
          <a:off x="381000" y="1295400"/>
          <a:ext cx="388620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nvGraphicFramePr>
        <p:xfrm>
          <a:off x="4724400" y="1219200"/>
          <a:ext cx="401002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143000" y="1824335"/>
            <a:ext cx="915251"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11.6x</a:t>
            </a:r>
          </a:p>
        </p:txBody>
      </p:sp>
      <p:sp>
        <p:nvSpPr>
          <p:cNvPr id="20" name="TextBox 19"/>
          <p:cNvSpPr txBox="1"/>
          <p:nvPr/>
        </p:nvSpPr>
        <p:spPr>
          <a:xfrm>
            <a:off x="1828800" y="32721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1.9x</a:t>
            </a:r>
          </a:p>
        </p:txBody>
      </p:sp>
      <p:sp>
        <p:nvSpPr>
          <p:cNvPr id="21" name="TextBox 20"/>
          <p:cNvSpPr txBox="1"/>
          <p:nvPr/>
        </p:nvSpPr>
        <p:spPr>
          <a:xfrm>
            <a:off x="3424443" y="25101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6.0x</a:t>
            </a:r>
          </a:p>
        </p:txBody>
      </p:sp>
      <p:sp>
        <p:nvSpPr>
          <p:cNvPr id="22" name="TextBox 21"/>
          <p:cNvSpPr txBox="1"/>
          <p:nvPr/>
        </p:nvSpPr>
        <p:spPr>
          <a:xfrm>
            <a:off x="2590800" y="34245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1.0x</a:t>
            </a:r>
          </a:p>
        </p:txBody>
      </p:sp>
      <p:sp>
        <p:nvSpPr>
          <p:cNvPr id="23" name="TextBox 22"/>
          <p:cNvSpPr txBox="1"/>
          <p:nvPr/>
        </p:nvSpPr>
        <p:spPr>
          <a:xfrm>
            <a:off x="5410200" y="1676400"/>
            <a:ext cx="93807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74.4x</a:t>
            </a:r>
          </a:p>
        </p:txBody>
      </p:sp>
      <p:sp>
        <p:nvSpPr>
          <p:cNvPr id="24" name="TextBox 23"/>
          <p:cNvSpPr txBox="1"/>
          <p:nvPr/>
        </p:nvSpPr>
        <p:spPr>
          <a:xfrm>
            <a:off x="6243843" y="35007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3.2x</a:t>
            </a:r>
          </a:p>
        </p:txBody>
      </p:sp>
      <p:sp>
        <p:nvSpPr>
          <p:cNvPr id="25" name="TextBox 24"/>
          <p:cNvSpPr txBox="1"/>
          <p:nvPr/>
        </p:nvSpPr>
        <p:spPr>
          <a:xfrm>
            <a:off x="7082043" y="35007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1.5x</a:t>
            </a:r>
          </a:p>
        </p:txBody>
      </p:sp>
      <p:sp>
        <p:nvSpPr>
          <p:cNvPr id="26" name="TextBox 25"/>
          <p:cNvSpPr txBox="1"/>
          <p:nvPr/>
        </p:nvSpPr>
        <p:spPr>
          <a:xfrm>
            <a:off x="7696200" y="2281535"/>
            <a:ext cx="93807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41.5x</a:t>
            </a:r>
          </a:p>
        </p:txBody>
      </p:sp>
      <p:sp>
        <p:nvSpPr>
          <p:cNvPr id="27" name="Rounded Rectangle 26"/>
          <p:cNvSpPr/>
          <p:nvPr/>
        </p:nvSpPr>
        <p:spPr>
          <a:xfrm>
            <a:off x="304800" y="4495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
                <a:cs typeface="+mn-cs"/>
              </a:rPr>
              <a:t>Very low cost: </a:t>
            </a:r>
            <a:r>
              <a:rPr kumimoji="0" lang="en-US" sz="2800" b="1" i="0" u="none" strike="noStrike" kern="0" cap="none" spc="0" normalizeH="0" baseline="0" noProof="0" dirty="0">
                <a:ln>
                  <a:noFill/>
                </a:ln>
                <a:solidFill>
                  <a:srgbClr val="262626"/>
                </a:solidFill>
                <a:effectLst/>
                <a:uLnTx/>
                <a:uFillTx/>
                <a:latin typeface="Arial" pitchFamily="34" charset="0"/>
                <a:ea typeface=""/>
                <a:cs typeface="Arial" pitchFamily="34" charset="0"/>
              </a:rPr>
              <a:t>0.01%</a:t>
            </a:r>
            <a:r>
              <a:rPr kumimoji="0" lang="en-US" sz="3200" b="1" i="0" u="none" strike="noStrike" kern="0" cap="none" spc="0" normalizeH="0" baseline="0" noProof="0" dirty="0">
                <a:ln>
                  <a:noFill/>
                </a:ln>
                <a:solidFill>
                  <a:srgbClr val="262626"/>
                </a:solidFill>
                <a:effectLst/>
                <a:uLnTx/>
                <a:uFillTx/>
                <a:latin typeface="Corbel"/>
                <a:ea typeface=""/>
                <a:cs typeface="+mn-cs"/>
              </a:rPr>
              <a:t> increase in die area</a:t>
            </a:r>
          </a:p>
        </p:txBody>
      </p:sp>
    </p:spTree>
    <p:extLst>
      <p:ext uri="{BB962C8B-B14F-4D97-AF65-F5344CB8AC3E}">
        <p14:creationId xmlns:p14="http://schemas.microsoft.com/office/powerpoint/2010/main" val="1772748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par>
                                <p:cTn id="8" presetID="9" presetClass="emph" presetSubtype="0" grpId="0" nodeType="withEffect">
                                  <p:stCondLst>
                                    <p:cond delay="0"/>
                                  </p:stCondLst>
                                  <p:childTnLst>
                                    <p:set>
                                      <p:cBhvr rctx="PPT">
                                        <p:cTn id="9" dur="indefinite"/>
                                        <p:tgtEl>
                                          <p:spTgt spid="18"/>
                                        </p:tgtEl>
                                        <p:attrNameLst>
                                          <p:attrName>style.opacity</p:attrName>
                                        </p:attrNameLst>
                                      </p:cBhvr>
                                      <p:to>
                                        <p:strVal val="0.25"/>
                                      </p:to>
                                    </p:set>
                                    <p:animEffect filter="image" prLst="opacity: 0.25">
                                      <p:cBhvr rctx="IE">
                                        <p:cTn id="10" dur="indefinite"/>
                                        <p:tgtEl>
                                          <p:spTgt spid="18"/>
                                        </p:tgtEl>
                                      </p:cBhvr>
                                    </p:animEffect>
                                  </p:childTnLst>
                                </p:cTn>
                              </p:par>
                              <p:par>
                                <p:cTn id="11" presetID="9" presetClass="emph" presetSubtype="0" grpId="0" nodeType="withEffect">
                                  <p:stCondLst>
                                    <p:cond delay="0"/>
                                  </p:stCondLst>
                                  <p:childTnLst>
                                    <p:set>
                                      <p:cBhvr rctx="PPT">
                                        <p:cTn id="12" dur="indefinite"/>
                                        <p:tgtEl>
                                          <p:spTgt spid="19"/>
                                        </p:tgtEl>
                                        <p:attrNameLst>
                                          <p:attrName>style.opacity</p:attrName>
                                        </p:attrNameLst>
                                      </p:cBhvr>
                                      <p:to>
                                        <p:strVal val="0.25"/>
                                      </p:to>
                                    </p:set>
                                    <p:animEffect filter="image" prLst="opacity: 0.25">
                                      <p:cBhvr rctx="IE">
                                        <p:cTn id="13" dur="indefinite"/>
                                        <p:tgtEl>
                                          <p:spTgt spid="19"/>
                                        </p:tgtEl>
                                      </p:cBhvr>
                                    </p:animEffect>
                                  </p:childTnLst>
                                </p:cTn>
                              </p:par>
                              <p:par>
                                <p:cTn id="14" presetID="9" presetClass="emph" presetSubtype="0" grpId="0" nodeType="withEffect">
                                  <p:stCondLst>
                                    <p:cond delay="0"/>
                                  </p:stCondLst>
                                  <p:childTnLst>
                                    <p:set>
                                      <p:cBhvr rctx="PPT">
                                        <p:cTn id="15" dur="indefinite"/>
                                        <p:tgtEl>
                                          <p:spTgt spid="20"/>
                                        </p:tgtEl>
                                        <p:attrNameLst>
                                          <p:attrName>style.opacity</p:attrName>
                                        </p:attrNameLst>
                                      </p:cBhvr>
                                      <p:to>
                                        <p:strVal val="0.25"/>
                                      </p:to>
                                    </p:set>
                                    <p:animEffect filter="image" prLst="opacity: 0.25">
                                      <p:cBhvr rctx="IE">
                                        <p:cTn id="16" dur="indefinite"/>
                                        <p:tgtEl>
                                          <p:spTgt spid="20"/>
                                        </p:tgtEl>
                                      </p:cBhvr>
                                    </p:animEffect>
                                  </p:childTnLst>
                                </p:cTn>
                              </p:par>
                              <p:par>
                                <p:cTn id="17" presetID="9" presetClass="emph" presetSubtype="0" grpId="0" nodeType="withEffect">
                                  <p:stCondLst>
                                    <p:cond delay="0"/>
                                  </p:stCondLst>
                                  <p:childTnLst>
                                    <p:set>
                                      <p:cBhvr rctx="PPT">
                                        <p:cTn id="18" dur="indefinite"/>
                                        <p:tgtEl>
                                          <p:spTgt spid="21"/>
                                        </p:tgtEl>
                                        <p:attrNameLst>
                                          <p:attrName>style.opacity</p:attrName>
                                        </p:attrNameLst>
                                      </p:cBhvr>
                                      <p:to>
                                        <p:strVal val="0.25"/>
                                      </p:to>
                                    </p:set>
                                    <p:animEffect filter="image" prLst="opacity: 0.25">
                                      <p:cBhvr rctx="IE">
                                        <p:cTn id="19" dur="indefinite"/>
                                        <p:tgtEl>
                                          <p:spTgt spid="21"/>
                                        </p:tgtEl>
                                      </p:cBhvr>
                                    </p:animEffect>
                                  </p:childTnLst>
                                </p:cTn>
                              </p:par>
                              <p:par>
                                <p:cTn id="20" presetID="9" presetClass="emph" presetSubtype="0" grpId="0" nodeType="withEffect">
                                  <p:stCondLst>
                                    <p:cond delay="0"/>
                                  </p:stCondLst>
                                  <p:childTnLst>
                                    <p:set>
                                      <p:cBhvr rctx="PPT">
                                        <p:cTn id="21" dur="indefinite"/>
                                        <p:tgtEl>
                                          <p:spTgt spid="22"/>
                                        </p:tgtEl>
                                        <p:attrNameLst>
                                          <p:attrName>style.opacity</p:attrName>
                                        </p:attrNameLst>
                                      </p:cBhvr>
                                      <p:to>
                                        <p:strVal val="0.25"/>
                                      </p:to>
                                    </p:set>
                                    <p:animEffect filter="image" prLst="opacity: 0.25">
                                      <p:cBhvr rctx="IE">
                                        <p:cTn id="22" dur="indefinite"/>
                                        <p:tgtEl>
                                          <p:spTgt spid="22"/>
                                        </p:tgtEl>
                                      </p:cBhvr>
                                    </p:animEffect>
                                  </p:childTnLst>
                                </p:cTn>
                              </p:par>
                              <p:par>
                                <p:cTn id="23" presetID="9" presetClass="emph" presetSubtype="0" grpId="0" nodeType="withEffect">
                                  <p:stCondLst>
                                    <p:cond delay="0"/>
                                  </p:stCondLst>
                                  <p:childTnLst>
                                    <p:set>
                                      <p:cBhvr rctx="PPT">
                                        <p:cTn id="24" dur="indefinite"/>
                                        <p:tgtEl>
                                          <p:spTgt spid="23"/>
                                        </p:tgtEl>
                                        <p:attrNameLst>
                                          <p:attrName>style.opacity</p:attrName>
                                        </p:attrNameLst>
                                      </p:cBhvr>
                                      <p:to>
                                        <p:strVal val="0.25"/>
                                      </p:to>
                                    </p:set>
                                    <p:animEffect filter="image" prLst="opacity: 0.25">
                                      <p:cBhvr rctx="IE">
                                        <p:cTn id="25" dur="indefinite"/>
                                        <p:tgtEl>
                                          <p:spTgt spid="23"/>
                                        </p:tgtEl>
                                      </p:cBhvr>
                                    </p:animEffect>
                                  </p:childTnLst>
                                </p:cTn>
                              </p:par>
                              <p:par>
                                <p:cTn id="26" presetID="9" presetClass="emph" presetSubtype="0" grpId="0" nodeType="withEffect">
                                  <p:stCondLst>
                                    <p:cond delay="0"/>
                                  </p:stCondLst>
                                  <p:childTnLst>
                                    <p:set>
                                      <p:cBhvr rctx="PPT">
                                        <p:cTn id="27" dur="indefinite"/>
                                        <p:tgtEl>
                                          <p:spTgt spid="24"/>
                                        </p:tgtEl>
                                        <p:attrNameLst>
                                          <p:attrName>style.opacity</p:attrName>
                                        </p:attrNameLst>
                                      </p:cBhvr>
                                      <p:to>
                                        <p:strVal val="0.25"/>
                                      </p:to>
                                    </p:set>
                                    <p:animEffect filter="image" prLst="opacity: 0.25">
                                      <p:cBhvr rctx="IE">
                                        <p:cTn id="28" dur="indefinite"/>
                                        <p:tgtEl>
                                          <p:spTgt spid="24"/>
                                        </p:tgtEl>
                                      </p:cBhvr>
                                    </p:animEffect>
                                  </p:childTnLst>
                                </p:cTn>
                              </p:par>
                              <p:par>
                                <p:cTn id="29" presetID="9" presetClass="emph" presetSubtype="0" grpId="0" nodeType="withEffect">
                                  <p:stCondLst>
                                    <p:cond delay="0"/>
                                  </p:stCondLst>
                                  <p:childTnLst>
                                    <p:set>
                                      <p:cBhvr rctx="PPT">
                                        <p:cTn id="30" dur="indefinite"/>
                                        <p:tgtEl>
                                          <p:spTgt spid="25"/>
                                        </p:tgtEl>
                                        <p:attrNameLst>
                                          <p:attrName>style.opacity</p:attrName>
                                        </p:attrNameLst>
                                      </p:cBhvr>
                                      <p:to>
                                        <p:strVal val="0.25"/>
                                      </p:to>
                                    </p:set>
                                    <p:animEffect filter="image" prLst="opacity: 0.25">
                                      <p:cBhvr rctx="IE">
                                        <p:cTn id="31" dur="indefinite"/>
                                        <p:tgtEl>
                                          <p:spTgt spid="25"/>
                                        </p:tgtEl>
                                      </p:cBhvr>
                                    </p:animEffect>
                                  </p:childTnLst>
                                </p:cTn>
                              </p:par>
                              <p:par>
                                <p:cTn id="32" presetID="9" presetClass="emph" presetSubtype="0" grpId="0" nodeType="withEffect">
                                  <p:stCondLst>
                                    <p:cond delay="0"/>
                                  </p:stCondLst>
                                  <p:childTnLst>
                                    <p:set>
                                      <p:cBhvr rctx="PPT">
                                        <p:cTn id="33" dur="indefinite"/>
                                        <p:tgtEl>
                                          <p:spTgt spid="26"/>
                                        </p:tgtEl>
                                        <p:attrNameLst>
                                          <p:attrName>style.opacity</p:attrName>
                                        </p:attrNameLst>
                                      </p:cBhvr>
                                      <p:to>
                                        <p:strVal val="0.25"/>
                                      </p:to>
                                    </p:set>
                                    <p:animEffect filter="image" prLst="opacity: 0.25">
                                      <p:cBhvr rctx="IE">
                                        <p:cTn id="34" dur="indefinite"/>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 and Initialization in Workloads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2" name="Chart 11"/>
          <p:cNvGraphicFramePr/>
          <p:nvPr/>
        </p:nvGraphicFramePr>
        <p:xfrm>
          <a:off x="609600" y="12954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828800" y="19812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971800" y="19812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191000" y="19812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334000" y="19812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477000" y="19812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620000" y="19812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Tree>
    <p:extLst>
      <p:ext uri="{BB962C8B-B14F-4D97-AF65-F5344CB8AC3E}">
        <p14:creationId xmlns:p14="http://schemas.microsoft.com/office/powerpoint/2010/main" val="33950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2"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5" grpId="0" animBg="1"/>
      <p:bldP spid="15" grpId="1" animBg="1"/>
      <p:bldP spid="15" grpId="2" animBg="1"/>
      <p:bldP spid="16" grpId="0" animBg="1"/>
      <p:bldP spid="16" grpId="1" animBg="1"/>
      <p:bldP spid="17" grpId="0" animBg="1"/>
      <p:bldP spid="17" grpId="1" animBg="1"/>
      <p:bldP spid="18" grpId="0" animBg="1"/>
      <p:bldP spid="18" grpId="1" animBg="1"/>
      <p:bldP spid="18"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a:solidFill>
                  <a:srgbClr val="1A5712"/>
                </a:solidFill>
                <a:latin typeface="Garamond"/>
                <a:cs typeface="Garamond"/>
              </a:rPr>
              <a:t>RowClone: Application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128"/>
              <a:cs typeface="+mn-cs"/>
            </a:endParaRPr>
          </a:p>
        </p:txBody>
      </p:sp>
      <p:graphicFrame>
        <p:nvGraphicFramePr>
          <p:cNvPr id="6" name="Chart 5"/>
          <p:cNvGraphicFramePr/>
          <p:nvPr>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8050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spTree>
    <p:extLst>
      <p:ext uri="{BB962C8B-B14F-4D97-AF65-F5344CB8AC3E}">
        <p14:creationId xmlns:p14="http://schemas.microsoft.com/office/powerpoint/2010/main" val="2621887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a:solidFill>
                  <a:srgbClr val="1A5712"/>
                </a:solidFill>
                <a:latin typeface="Garamond"/>
                <a:cs typeface="Garamond"/>
              </a:rPr>
              <a:t>End-to-End System Design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128"/>
              <a:cs typeface="+mn-cs"/>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DRAM (RowClone)</a:t>
            </a:r>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Microarchitecture</a:t>
            </a:r>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ISA</a:t>
            </a:r>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Operating System</a:t>
            </a:r>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Application</a:t>
            </a:r>
          </a:p>
        </p:txBody>
      </p:sp>
      <p:sp>
        <p:nvSpPr>
          <p:cNvPr id="28" name="TextBox 27"/>
          <p:cNvSpPr txBox="1"/>
          <p:nvPr/>
        </p:nvSpPr>
        <p:spPr>
          <a:xfrm>
            <a:off x="4648200" y="1412776"/>
            <a:ext cx="4191000" cy="1200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communicate occurrences of bulk copy/initialization across layers?</a:t>
            </a:r>
          </a:p>
        </p:txBody>
      </p:sp>
      <p:sp>
        <p:nvSpPr>
          <p:cNvPr id="29" name="TextBox 28"/>
          <p:cNvSpPr txBox="1"/>
          <p:nvPr/>
        </p:nvSpPr>
        <p:spPr>
          <a:xfrm>
            <a:off x="4648200" y="4491117"/>
            <a:ext cx="4191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maximize latency and energy savings?</a:t>
            </a:r>
          </a:p>
        </p:txBody>
      </p:sp>
      <p:sp>
        <p:nvSpPr>
          <p:cNvPr id="30" name="TextBox 29"/>
          <p:cNvSpPr txBox="1"/>
          <p:nvPr/>
        </p:nvSpPr>
        <p:spPr>
          <a:xfrm>
            <a:off x="4648200" y="3197294"/>
            <a:ext cx="4191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ensure cache coherence?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endParaRPr>
          </a:p>
        </p:txBody>
      </p:sp>
      <p:sp>
        <p:nvSpPr>
          <p:cNvPr id="31" name="TextBox 30"/>
          <p:cNvSpPr txBox="1"/>
          <p:nvPr/>
        </p:nvSpPr>
        <p:spPr>
          <a:xfrm>
            <a:off x="4648200" y="5714092"/>
            <a:ext cx="419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handle data reuse?</a:t>
            </a:r>
          </a:p>
        </p:txBody>
      </p:sp>
    </p:spTree>
    <p:extLst>
      <p:ext uri="{BB962C8B-B14F-4D97-AF65-F5344CB8AC3E}">
        <p14:creationId xmlns:p14="http://schemas.microsoft.com/office/powerpoint/2010/main" val="424892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51</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52</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54</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55</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12397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356370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Operation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6" name="Picture 5"/>
          <p:cNvPicPr>
            <a:picLocks noChangeAspect="1"/>
          </p:cNvPicPr>
          <p:nvPr/>
        </p:nvPicPr>
        <p:blipFill>
          <a:blip r:embed="rId2"/>
          <a:stretch>
            <a:fillRect/>
          </a:stretch>
        </p:blipFill>
        <p:spPr>
          <a:xfrm>
            <a:off x="0" y="1830477"/>
            <a:ext cx="9144000" cy="3197046"/>
          </a:xfrm>
          <a:prstGeom prst="rect">
            <a:avLst/>
          </a:prstGeom>
        </p:spPr>
      </p:pic>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
                <a:cs typeface="+mn-cs"/>
              </a:rPr>
              <a:t>Seshadri+, “</a:t>
            </a:r>
            <a:r>
              <a:rPr kumimoji="0" lang="en-US" sz="1325" b="0" i="0" u="none" strike="noStrike" kern="1200" cap="none" spc="0" normalizeH="0" baseline="0" noProof="0" dirty="0">
                <a:ln>
                  <a:noFill/>
                </a:ln>
                <a:solidFill>
                  <a:srgbClr val="0000FF"/>
                </a:solidFill>
                <a:effectLst/>
                <a:uLnTx/>
                <a:uFillTx/>
                <a:latin typeface="Tahoma"/>
                <a:ea typeface=""/>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
                <a:cs typeface="+mn-cs"/>
              </a:rPr>
              <a:t>,” MICRO 2017.</a:t>
            </a:r>
          </a:p>
        </p:txBody>
      </p:sp>
    </p:spTree>
    <p:extLst>
      <p:ext uri="{BB962C8B-B14F-4D97-AF65-F5344CB8AC3E}">
        <p14:creationId xmlns:p14="http://schemas.microsoft.com/office/powerpoint/2010/main" val="3654215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062673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61</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62</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68</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69</a:t>
            </a:fld>
            <a:endParaRPr lang="en-US"/>
          </a:p>
        </p:txBody>
      </p:sp>
    </p:spTree>
    <p:extLst>
      <p:ext uri="{BB962C8B-B14F-4D97-AF65-F5344CB8AC3E}">
        <p14:creationId xmlns:p14="http://schemas.microsoft.com/office/powerpoint/2010/main" val="70117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56507627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71</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75</a:t>
            </a:fld>
            <a:endParaRPr lang="en-US" altLang="en-US">
              <a:solidFill>
                <a:srgbClr val="000000"/>
              </a:solidFill>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76</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77</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79</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b="1" dirty="0">
                <a:solidFill>
                  <a:srgbClr val="FF0000"/>
                </a:solidFill>
                <a:latin typeface="Tahoma" charset="0"/>
                <a:ea typeface="ＭＳ Ｐゴシック" charset="0"/>
                <a:cs typeface="ＭＳ Ｐゴシック" charset="0"/>
              </a:rPr>
              <a:t>The Need for Intelligent Memory Controllers</a:t>
            </a:r>
          </a:p>
          <a:p>
            <a:pPr lvl="1" eaLnBrk="1" hangingPunct="1"/>
            <a:r>
              <a:rPr lang="en-US" b="1" dirty="0">
                <a:solidFill>
                  <a:srgbClr val="FF00C4"/>
                </a:solidFill>
                <a:latin typeface="Tahoma" charset="0"/>
                <a:ea typeface="ＭＳ Ｐゴシック" charset="0"/>
                <a:cs typeface="ＭＳ Ｐゴシック" charset="0"/>
              </a:rPr>
              <a:t>Bottom Up: Push from Circuits and Devices</a:t>
            </a:r>
          </a:p>
          <a:p>
            <a:pPr lvl="1" eaLnBrk="1" hangingPunct="1"/>
            <a:r>
              <a:rPr lang="en-US" b="1"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8</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45080564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21920864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205138818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108694933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87</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00497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and Opportunity</a:t>
            </a:r>
          </a:p>
        </p:txBody>
      </p:sp>
      <p:sp>
        <p:nvSpPr>
          <p:cNvPr id="3" name="Content Placeholder 2"/>
          <p:cNvSpPr>
            <a:spLocks noGrp="1"/>
          </p:cNvSpPr>
          <p:nvPr>
            <p:ph idx="1"/>
          </p:nvPr>
        </p:nvSpPr>
        <p:spPr>
          <a:xfrm>
            <a:off x="228600" y="1219200"/>
            <a:ext cx="8610600" cy="5029200"/>
          </a:xfrm>
        </p:spPr>
        <p:txBody>
          <a:bodyPr/>
          <a:lstStyle/>
          <a:p>
            <a:r>
              <a:rPr lang="en-US" dirty="0">
                <a:solidFill>
                  <a:srgbClr val="0432FF"/>
                </a:solidFill>
              </a:rPr>
              <a:t>High latency and high energy caused by data movement</a:t>
            </a:r>
          </a:p>
          <a:p>
            <a:pPr lvl="1"/>
            <a:r>
              <a:rPr lang="en-US" dirty="0"/>
              <a:t>Long, energy-hungry interconnects</a:t>
            </a:r>
          </a:p>
          <a:p>
            <a:pPr lvl="1"/>
            <a:r>
              <a:rPr lang="en-US" dirty="0"/>
              <a:t>Energy-hungry electrical interfaces</a:t>
            </a:r>
          </a:p>
          <a:p>
            <a:pPr lvl="1"/>
            <a:r>
              <a:rPr lang="en-US" dirty="0"/>
              <a:t>Movement of large amounts of data</a:t>
            </a:r>
          </a:p>
          <a:p>
            <a:pPr lvl="1"/>
            <a:endParaRPr lang="en-US" dirty="0"/>
          </a:p>
          <a:p>
            <a:r>
              <a:rPr lang="en-US" dirty="0"/>
              <a:t>Opportunity: </a:t>
            </a:r>
            <a:r>
              <a:rPr lang="en-US" dirty="0">
                <a:solidFill>
                  <a:srgbClr val="FF0000"/>
                </a:solidFill>
              </a:rPr>
              <a:t>Minimize data movement by performing computation directly where the data resides</a:t>
            </a:r>
          </a:p>
          <a:p>
            <a:pPr lvl="1"/>
            <a:r>
              <a:rPr lang="en-US" dirty="0"/>
              <a:t>Processing in memory (PIM)</a:t>
            </a:r>
          </a:p>
          <a:p>
            <a:pPr lvl="1"/>
            <a:r>
              <a:rPr lang="en-US" dirty="0"/>
              <a:t>In-memory computation/processing</a:t>
            </a:r>
          </a:p>
          <a:p>
            <a:pPr lvl="1"/>
            <a:r>
              <a:rPr lang="en-US" dirty="0"/>
              <a:t>Near-data processing (NDP)</a:t>
            </a:r>
          </a:p>
          <a:p>
            <a:pPr lvl="1"/>
            <a:r>
              <a:rPr lang="en-US" dirty="0"/>
              <a:t>General concept applicable to any data storage unit (caches, SSDs, main memory)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538633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Advantages &amp; Disadvantages</a:t>
            </a:r>
          </a:p>
        </p:txBody>
      </p:sp>
      <p:sp>
        <p:nvSpPr>
          <p:cNvPr id="3" name="Content Placeholder 2"/>
          <p:cNvSpPr>
            <a:spLocks noGrp="1"/>
          </p:cNvSpPr>
          <p:nvPr>
            <p:ph idx="1"/>
          </p:nvPr>
        </p:nvSpPr>
        <p:spPr>
          <a:xfrm>
            <a:off x="228600" y="1219200"/>
            <a:ext cx="8915400" cy="5029200"/>
          </a:xfrm>
        </p:spPr>
        <p:txBody>
          <a:bodyPr/>
          <a:lstStyle/>
          <a:p>
            <a:r>
              <a:rPr lang="en-US" dirty="0">
                <a:solidFill>
                  <a:srgbClr val="0000FF"/>
                </a:solidFill>
              </a:rPr>
              <a:t>Advantages</a:t>
            </a:r>
          </a:p>
          <a:p>
            <a:pPr marL="0" indent="0">
              <a:buNone/>
            </a:pPr>
            <a:r>
              <a:rPr lang="en-US" dirty="0"/>
              <a:t>   + Specialized graph processing accelerator using PIM</a:t>
            </a:r>
          </a:p>
          <a:p>
            <a:pPr marL="0" indent="0">
              <a:buNone/>
            </a:pPr>
            <a:r>
              <a:rPr lang="en-US" dirty="0"/>
              <a:t>   + Large system performance and energy benefits</a:t>
            </a:r>
          </a:p>
          <a:p>
            <a:pPr marL="0" indent="0">
              <a:buNone/>
            </a:pPr>
            <a:r>
              <a:rPr lang="en-US" dirty="0"/>
              <a:t>   + Takes advantage of 3D stacking for an important workload</a:t>
            </a:r>
          </a:p>
          <a:p>
            <a:pPr marL="0" indent="0">
              <a:buNone/>
            </a:pPr>
            <a:r>
              <a:rPr lang="en-US" dirty="0"/>
              <a:t> </a:t>
            </a:r>
          </a:p>
          <a:p>
            <a:r>
              <a:rPr lang="en-US" dirty="0">
                <a:solidFill>
                  <a:srgbClr val="0000FF"/>
                </a:solidFill>
              </a:rPr>
              <a:t>Disadvantages</a:t>
            </a:r>
            <a:endParaRPr lang="en-US" dirty="0"/>
          </a:p>
          <a:p>
            <a:pPr marL="0" indent="0">
              <a:buNone/>
            </a:pPr>
            <a:r>
              <a:rPr lang="en-US" dirty="0">
                <a:solidFill>
                  <a:srgbClr val="0000FF"/>
                </a:solidFill>
              </a:rPr>
              <a:t>    </a:t>
            </a:r>
            <a:r>
              <a:rPr lang="en-US" dirty="0"/>
              <a:t>- Changes a lot in the system</a:t>
            </a:r>
          </a:p>
          <a:p>
            <a:pPr marL="0" indent="0">
              <a:buNone/>
            </a:pPr>
            <a:r>
              <a:rPr lang="en-US" dirty="0"/>
              <a:t>	- New programming model</a:t>
            </a:r>
          </a:p>
          <a:p>
            <a:pPr marL="0" indent="0">
              <a:buNone/>
            </a:pPr>
            <a:r>
              <a:rPr lang="en-US" dirty="0"/>
              <a:t>	- Specialized Tesseract cores for graph processing</a:t>
            </a:r>
          </a:p>
          <a:p>
            <a:pPr marL="0" indent="0">
              <a:buNone/>
            </a:pPr>
            <a:r>
              <a:rPr lang="en-US" dirty="0"/>
              <a:t>    - Cost</a:t>
            </a:r>
          </a:p>
          <a:p>
            <a:pPr marL="0" indent="0">
              <a:buNone/>
            </a:pPr>
            <a:r>
              <a:rPr lang="en-US" dirty="0"/>
              <a:t>    - Scalability limited by off-chip links or graph partitioning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25396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91</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92</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heme/_rels/theme39.xml.rels><?xml version="1.0" encoding="UTF-8" standalone="yes"?>
<Relationships xmlns="http://schemas.openxmlformats.org/package/2006/relationships"><Relationship Id="rId1" Type="http://schemas.openxmlformats.org/officeDocument/2006/relationships/image" Target="../media/image7.jpeg"/></Relationships>
</file>

<file path=ppt/theme/_rels/theme4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8.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183839</TotalTime>
  <Words>12300</Words>
  <Application>Microsoft Macintosh PowerPoint</Application>
  <PresentationFormat>On-screen Show (4:3)</PresentationFormat>
  <Paragraphs>2550</Paragraphs>
  <Slides>222</Slides>
  <Notes>55</Notes>
  <HiddenSlides>0</HiddenSlides>
  <MMClips>0</MMClips>
  <ScaleCrop>false</ScaleCrop>
  <HeadingPairs>
    <vt:vector size="6" baseType="variant">
      <vt:variant>
        <vt:lpstr>Fonts Used</vt:lpstr>
      </vt:variant>
      <vt:variant>
        <vt:i4>25</vt:i4>
      </vt:variant>
      <vt:variant>
        <vt:lpstr>Theme</vt:lpstr>
      </vt:variant>
      <vt:variant>
        <vt:i4>58</vt:i4>
      </vt:variant>
      <vt:variant>
        <vt:lpstr>Slide Titles</vt:lpstr>
      </vt:variant>
      <vt:variant>
        <vt:i4>222</vt:i4>
      </vt:variant>
    </vt:vector>
  </HeadingPairs>
  <TitlesOfParts>
    <vt:vector size="305" baseType="lpstr">
      <vt:lpstr>굴림</vt:lpstr>
      <vt:lpstr>MS PGothic</vt:lpstr>
      <vt:lpstr>MS PGothic</vt:lpstr>
      <vt:lpstr>ヒラギノ角ゴ ProN W3</vt:lpstr>
      <vt:lpstr>ヒラギノ角ゴ ProN W6</vt:lpstr>
      <vt:lpstr>Adobe Garamond Pro</vt:lpstr>
      <vt:lpstr>Arial</vt:lpstr>
      <vt:lpstr>Arial Black</vt:lpstr>
      <vt:lpstr>Calibri</vt:lpstr>
      <vt:lpstr>Consolas</vt:lpstr>
      <vt:lpstr>Corbel</vt:lpstr>
      <vt:lpstr>Garamond</vt:lpstr>
      <vt:lpstr>Gill Sans</vt:lpstr>
      <vt:lpstr>Gill Sans MT</vt:lpstr>
      <vt:lpstr>Lucida Grande</vt:lpstr>
      <vt:lpstr>Lucida Sans</vt:lpstr>
      <vt:lpstr>Majalla UI</vt:lpstr>
      <vt:lpstr>Mangal</vt:lpstr>
      <vt:lpstr>Myriad Pro Bold Cond</vt:lpstr>
      <vt:lpstr>Myriad Pro Cond</vt:lpstr>
      <vt:lpstr>나눔고딕</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155_Edge</vt:lpstr>
      <vt:lpstr>4_Office Theme</vt:lpstr>
      <vt:lpstr>Title &amp; Bullets</vt:lpstr>
      <vt:lpstr>27_Office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3_sesha-theme</vt:lpstr>
      <vt:lpstr>11_Edge</vt:lpstr>
      <vt:lpstr>15_Edge</vt:lpstr>
      <vt:lpstr>13_Office Theme</vt:lpstr>
      <vt:lpstr>137_Edge</vt:lpstr>
      <vt:lpstr>Memory Systems  and Memory-Centric Computing Systems Topic 3: In-Memory Computation</vt:lpstr>
      <vt:lpstr>What Will You Learn in This Course?</vt:lpstr>
      <vt:lpstr>Agenda</vt:lpstr>
      <vt:lpstr>Four Key Directions</vt:lpstr>
      <vt:lpstr>Maslow’s (Human) Hierarchy of Needs, Revisited</vt:lpstr>
      <vt:lpstr>Do We Want This?</vt:lpstr>
      <vt:lpstr>Or This?</vt:lpstr>
      <vt:lpstr>Sub-Agenda: In-Memory Computation</vt:lpstr>
      <vt:lpstr>Observation and Opportunity</vt:lpstr>
      <vt:lpstr>Three Key Systems Trends</vt:lpstr>
      <vt:lpstr>The Need for More Memory Performance</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Bulk Data Copy and Initialization</vt:lpstr>
      <vt:lpstr>Starting Simple: Data Copy and Initialization</vt:lpstr>
      <vt:lpstr>Today’s Systems: Bulk Data Copy</vt:lpstr>
      <vt:lpstr>Future Systems: In-Memory Copy</vt:lpstr>
      <vt:lpstr>RowClone: In-DRAM Row Copy</vt:lpstr>
      <vt:lpstr>RowClone: Intra-Subarray</vt:lpstr>
      <vt:lpstr>RowClone: Intra-Subarray (II)</vt:lpstr>
      <vt:lpstr>RowClone: Inter-Bank</vt:lpstr>
      <vt:lpstr>Generalized RowClone</vt:lpstr>
      <vt:lpstr>RowClone: Fast Row Initialization</vt:lpstr>
      <vt:lpstr>RowClone: Bulk Initialization</vt:lpstr>
      <vt:lpstr>RowClone: Latency &amp; Energy Benefits</vt:lpstr>
      <vt:lpstr>Copy and Initialization in Workloads</vt:lpstr>
      <vt:lpstr>RowClone: Application Performance</vt:lpstr>
      <vt:lpstr>End-to-End System Design</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Tesseract: Advantages &amp; Disadvantages</vt:lpstr>
      <vt:lpstr>More on Tesseract</vt:lpstr>
      <vt:lpstr>3D-Stacked 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PIM-Enabled Instructions</vt:lpstr>
      <vt:lpstr>Example (Abstract) PEI uArchitecture</vt:lpstr>
      <vt:lpstr>PEI: Initial Evaluation Results</vt:lpstr>
      <vt:lpstr>Evaluated Data-Intensive Applications</vt:lpstr>
      <vt:lpstr>PEI Performance Delta: Large Data Sets</vt:lpstr>
      <vt:lpstr>PEI Performance: Large Data Sets</vt:lpstr>
      <vt:lpstr>PEI Performance Delta: Small Data Sets</vt:lpstr>
      <vt:lpstr>PEI Performance: Small Data Sets</vt:lpstr>
      <vt:lpstr>PEI Performance Delta: Medium Data Sets</vt:lpstr>
      <vt:lpstr>PEI Energy Consumption</vt:lpstr>
      <vt:lpstr>PEI: Advantages &amp; Disadvantages</vt:lpstr>
      <vt:lpstr>Simpler PIM: PIM-Enabled Instructions</vt:lpstr>
      <vt:lpstr>Automatic Code and Data Mapping </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New Applications and Use Cases for PIM</vt:lpstr>
      <vt:lpstr>Google Workloads  for Consumer Devices: Mitigating Data Movement Bottlenecks</vt:lpstr>
      <vt:lpstr>Genome Read In-Memory (GRIM) Filter:  Fast Seed Location Filtering in DNA Read Mapping  using Processing-in-Memory Technologies</vt:lpstr>
      <vt:lpstr>Executive Summary</vt:lpstr>
      <vt:lpstr>GRIM-Filter in 3D-stacked DRAM</vt:lpstr>
      <vt:lpstr>GRIM-Filter Performance</vt:lpstr>
      <vt:lpstr>GRIM-Filter False Positive Rate</vt:lpstr>
      <vt:lpstr>Conclusions</vt:lpstr>
      <vt:lpstr>In-Memory DNA Sequence Analysis</vt:lpstr>
      <vt:lpstr>Open Problems: PIM Adoption</vt:lpstr>
      <vt:lpstr>Agenda</vt:lpstr>
      <vt:lpstr>Four Key Directions</vt:lpstr>
      <vt:lpstr>Maslow’s Hierarchy of Needs, A Third Time</vt:lpstr>
      <vt:lpstr>Challenge and Opportunity for Future</vt:lpstr>
      <vt:lpstr>Challenge and Opportunity for Future</vt:lpstr>
      <vt:lpstr>Challenge and Opportunity for Future</vt:lpstr>
      <vt:lpstr> PIM: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For Some Open Problems, See</vt:lpstr>
      <vt:lpstr>Memory Systems  and Memory-Centric Computing Systems Topic 3: In-Memory Computation</vt:lpstr>
      <vt:lpstr>Backup Slides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2733</cp:revision>
  <cp:lastPrinted>2017-12-05T03:30:35Z</cp:lastPrinted>
  <dcterms:created xsi:type="dcterms:W3CDTF">2010-10-08T20:41:54Z</dcterms:created>
  <dcterms:modified xsi:type="dcterms:W3CDTF">2018-06-30T21:42:16Z</dcterms:modified>
</cp:coreProperties>
</file>