
<file path=[Content_Types].xml><?xml version="1.0" encoding="utf-8"?>
<Types xmlns="http://schemas.openxmlformats.org/package/2006/content-types">
  <Default Extension="png" ContentType="image/png"/>
  <Default Extension="bin" ContentType="image/unknown"/>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1.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2.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3.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14.xml" ContentType="application/vnd.openxmlformats-officedocument.theme+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6.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8.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20.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1.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2.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0.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2.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3.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4.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theme/theme45.xml" ContentType="application/vnd.openxmlformats-officedocument.theme+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6.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47.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8.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49.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theme/theme50.xml" ContentType="application/vnd.openxmlformats-officedocument.theme+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51.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2.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3.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4.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theme/theme5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charts/chart4.xml" ContentType="application/vnd.openxmlformats-officedocument.drawingml.chart+xml"/>
  <Override PartName="/ppt/theme/themeOverride3.xml" ContentType="application/vnd.openxmlformats-officedocument.themeOverride+xml"/>
  <Override PartName="/ppt/drawings/drawing2.xml" ContentType="application/vnd.openxmlformats-officedocument.drawingml.chartshapes+xml"/>
  <Override PartName="/ppt/notesSlides/notesSlide19.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drawings/drawing3.xml" ContentType="application/vnd.openxmlformats-officedocument.drawingml.chartshapes+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9.xml" ContentType="application/vnd.openxmlformats-officedocument.drawingml.chart+xml"/>
  <Override PartName="/ppt/charts/style1.xml" ContentType="application/vnd.ms-office.chartstyle+xml"/>
  <Override PartName="/ppt/charts/colors1.xml" ContentType="application/vnd.ms-office.chartcolorstyle+xml"/>
  <Override PartName="/ppt/charts/chart10.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4.xml" ContentType="application/vnd.openxmlformats-officedocument.presentationml.notesSlide+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8.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4.xml" ContentType="application/vnd.openxmlformats-officedocument.drawingml.chart+xml"/>
  <Override PartName="/ppt/theme/themeOverride9.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5.xml" ContentType="application/vnd.openxmlformats-officedocument.drawingml.chart+xml"/>
  <Override PartName="/ppt/theme/themeOverride10.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48.jpg" ContentType="image/png"/>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18.xml" ContentType="application/vnd.openxmlformats-officedocument.drawingml.chart+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65.xml" ContentType="application/vnd.openxmlformats-officedocument.presentationml.notesSlide+xml"/>
  <Override PartName="/ppt/charts/chart21.xml" ContentType="application/vnd.openxmlformats-officedocument.drawingml.chart+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harts/chart22.xml" ContentType="application/vnd.openxmlformats-officedocument.drawingml.chart+xml"/>
  <Override PartName="/ppt/charts/chart23.xml" ContentType="application/vnd.openxmlformats-officedocument.drawingml.chart+xml"/>
  <Override PartName="/ppt/notesSlides/notesSlide73.xml" ContentType="application/vnd.openxmlformats-officedocument.presentationml.notesSlide+xml"/>
  <Override PartName="/ppt/charts/chart24.xml" ContentType="application/vnd.openxmlformats-officedocument.drawingml.chart+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charts/chart25.xml" ContentType="application/vnd.openxmlformats-officedocument.drawingml.chart+xml"/>
  <Override PartName="/ppt/charts/chart26.xml" ContentType="application/vnd.openxmlformats-officedocument.drawingml.chart+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charts/chart27.xml" ContentType="application/vnd.openxmlformats-officedocument.drawingml.chart+xml"/>
  <Override PartName="/ppt/notesSlides/notesSlide95.xml" ContentType="application/vnd.openxmlformats-officedocument.presentationml.notesSlide+xml"/>
  <Override PartName="/ppt/charts/chart28.xml" ContentType="application/vnd.openxmlformats-officedocument.drawingml.chart+xml"/>
  <Override PartName="/ppt/notesSlides/notesSlide96.xml" ContentType="application/vnd.openxmlformats-officedocument.presentationml.notesSlide+xml"/>
  <Override PartName="/ppt/charts/chart29.xml" ContentType="application/vnd.openxmlformats-officedocument.drawingml.chart+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74" r:id="rId9"/>
    <p:sldMasterId id="2147484087" r:id="rId10"/>
    <p:sldMasterId id="2147484099" r:id="rId11"/>
    <p:sldMasterId id="2147484281" r:id="rId12"/>
    <p:sldMasterId id="2147484522" r:id="rId13"/>
    <p:sldMasterId id="2147484571" r:id="rId14"/>
    <p:sldMasterId id="2147484777" r:id="rId15"/>
    <p:sldMasterId id="2147484837" r:id="rId16"/>
    <p:sldMasterId id="2147484849" r:id="rId17"/>
    <p:sldMasterId id="2147484861" r:id="rId18"/>
    <p:sldMasterId id="2147484873" r:id="rId19"/>
    <p:sldMasterId id="2147484969" r:id="rId20"/>
    <p:sldMasterId id="2147485410" r:id="rId21"/>
    <p:sldMasterId id="2147485520" r:id="rId22"/>
    <p:sldMasterId id="2147485532" r:id="rId23"/>
    <p:sldMasterId id="2147485665" r:id="rId24"/>
    <p:sldMasterId id="2147485714" r:id="rId25"/>
    <p:sldMasterId id="2147486472" r:id="rId26"/>
    <p:sldMasterId id="2147486594" r:id="rId27"/>
    <p:sldMasterId id="2147486871" r:id="rId28"/>
    <p:sldMasterId id="2147486966" r:id="rId29"/>
    <p:sldMasterId id="2147487120" r:id="rId30"/>
    <p:sldMasterId id="2147487144" r:id="rId31"/>
    <p:sldMasterId id="2147487194" r:id="rId32"/>
    <p:sldMasterId id="2147487206" r:id="rId33"/>
    <p:sldMasterId id="2147487258" r:id="rId34"/>
    <p:sldMasterId id="2147487278" r:id="rId35"/>
    <p:sldMasterId id="2147487574" r:id="rId36"/>
    <p:sldMasterId id="2147487623" r:id="rId37"/>
    <p:sldMasterId id="2147487743" r:id="rId38"/>
    <p:sldMasterId id="2147488047" r:id="rId39"/>
    <p:sldMasterId id="2147488085" r:id="rId40"/>
    <p:sldMasterId id="2147488097" r:id="rId41"/>
    <p:sldMasterId id="2147488262" r:id="rId42"/>
    <p:sldMasterId id="2147488265" r:id="rId43"/>
    <p:sldMasterId id="2147488289" r:id="rId44"/>
    <p:sldMasterId id="2147488301" r:id="rId45"/>
    <p:sldMasterId id="2147488314" r:id="rId46"/>
    <p:sldMasterId id="2147488326" r:id="rId47"/>
    <p:sldMasterId id="2147488333" r:id="rId48"/>
    <p:sldMasterId id="2147488346" r:id="rId49"/>
    <p:sldMasterId id="2147488354" r:id="rId50"/>
    <p:sldMasterId id="2147488366" r:id="rId51"/>
    <p:sldMasterId id="2147488380" r:id="rId52"/>
    <p:sldMasterId id="2147488387" r:id="rId53"/>
    <p:sldMasterId id="2147488399" r:id="rId54"/>
    <p:sldMasterId id="2147488411" r:id="rId55"/>
  </p:sldMasterIdLst>
  <p:notesMasterIdLst>
    <p:notesMasterId r:id="rId212"/>
  </p:notesMasterIdLst>
  <p:handoutMasterIdLst>
    <p:handoutMasterId r:id="rId213"/>
  </p:handoutMasterIdLst>
  <p:sldIdLst>
    <p:sldId id="3122" r:id="rId56"/>
    <p:sldId id="1653" r:id="rId57"/>
    <p:sldId id="3917" r:id="rId58"/>
    <p:sldId id="4697" r:id="rId59"/>
    <p:sldId id="4853" r:id="rId60"/>
    <p:sldId id="4854" r:id="rId61"/>
    <p:sldId id="1156" r:id="rId62"/>
    <p:sldId id="1173" r:id="rId63"/>
    <p:sldId id="1246" r:id="rId64"/>
    <p:sldId id="1247" r:id="rId65"/>
    <p:sldId id="2535" r:id="rId66"/>
    <p:sldId id="2532" r:id="rId67"/>
    <p:sldId id="2533" r:id="rId68"/>
    <p:sldId id="1172" r:id="rId69"/>
    <p:sldId id="1174" r:id="rId70"/>
    <p:sldId id="3821" r:id="rId71"/>
    <p:sldId id="1202" r:id="rId72"/>
    <p:sldId id="1254" r:id="rId73"/>
    <p:sldId id="1223" r:id="rId74"/>
    <p:sldId id="1206" r:id="rId75"/>
    <p:sldId id="1208" r:id="rId76"/>
    <p:sldId id="1209" r:id="rId77"/>
    <p:sldId id="1210" r:id="rId78"/>
    <p:sldId id="1211" r:id="rId79"/>
    <p:sldId id="1212" r:id="rId80"/>
    <p:sldId id="1213" r:id="rId81"/>
    <p:sldId id="1214" r:id="rId82"/>
    <p:sldId id="1215" r:id="rId83"/>
    <p:sldId id="1216" r:id="rId84"/>
    <p:sldId id="1217" r:id="rId85"/>
    <p:sldId id="1224" r:id="rId86"/>
    <p:sldId id="1225" r:id="rId87"/>
    <p:sldId id="1226" r:id="rId88"/>
    <p:sldId id="1218" r:id="rId89"/>
    <p:sldId id="1219" r:id="rId90"/>
    <p:sldId id="1220" r:id="rId91"/>
    <p:sldId id="1221" r:id="rId92"/>
    <p:sldId id="1227" r:id="rId93"/>
    <p:sldId id="1228" r:id="rId94"/>
    <p:sldId id="1229" r:id="rId95"/>
    <p:sldId id="1230" r:id="rId96"/>
    <p:sldId id="1232" r:id="rId97"/>
    <p:sldId id="1287" r:id="rId98"/>
    <p:sldId id="1231" r:id="rId99"/>
    <p:sldId id="1260" r:id="rId100"/>
    <p:sldId id="1255" r:id="rId101"/>
    <p:sldId id="1256" r:id="rId102"/>
    <p:sldId id="1257" r:id="rId103"/>
    <p:sldId id="1258" r:id="rId104"/>
    <p:sldId id="1259" r:id="rId105"/>
    <p:sldId id="1288" r:id="rId106"/>
    <p:sldId id="1234" r:id="rId107"/>
    <p:sldId id="1262" r:id="rId108"/>
    <p:sldId id="1235" r:id="rId109"/>
    <p:sldId id="1236" r:id="rId110"/>
    <p:sldId id="1237" r:id="rId111"/>
    <p:sldId id="1238" r:id="rId112"/>
    <p:sldId id="1289" r:id="rId113"/>
    <p:sldId id="1239" r:id="rId114"/>
    <p:sldId id="1240" r:id="rId115"/>
    <p:sldId id="1263" r:id="rId116"/>
    <p:sldId id="1264" r:id="rId117"/>
    <p:sldId id="1278" r:id="rId118"/>
    <p:sldId id="1265" r:id="rId119"/>
    <p:sldId id="1266" r:id="rId120"/>
    <p:sldId id="1267" r:id="rId121"/>
    <p:sldId id="1272" r:id="rId122"/>
    <p:sldId id="1273" r:id="rId123"/>
    <p:sldId id="1274" r:id="rId124"/>
    <p:sldId id="1275" r:id="rId125"/>
    <p:sldId id="1276" r:id="rId126"/>
    <p:sldId id="1277" r:id="rId127"/>
    <p:sldId id="1279" r:id="rId128"/>
    <p:sldId id="1280" r:id="rId129"/>
    <p:sldId id="1281" r:id="rId130"/>
    <p:sldId id="1282" r:id="rId131"/>
    <p:sldId id="1283" r:id="rId132"/>
    <p:sldId id="1284" r:id="rId133"/>
    <p:sldId id="1285" r:id="rId134"/>
    <p:sldId id="1286" r:id="rId135"/>
    <p:sldId id="1290" r:id="rId136"/>
    <p:sldId id="1242" r:id="rId137"/>
    <p:sldId id="1243" r:id="rId138"/>
    <p:sldId id="257" r:id="rId139"/>
    <p:sldId id="352" r:id="rId140"/>
    <p:sldId id="382" r:id="rId141"/>
    <p:sldId id="359" r:id="rId142"/>
    <p:sldId id="358" r:id="rId143"/>
    <p:sldId id="367" r:id="rId144"/>
    <p:sldId id="380" r:id="rId145"/>
    <p:sldId id="381" r:id="rId146"/>
    <p:sldId id="346" r:id="rId147"/>
    <p:sldId id="4827" r:id="rId148"/>
    <p:sldId id="4860" r:id="rId149"/>
    <p:sldId id="4861" r:id="rId150"/>
    <p:sldId id="4855" r:id="rId151"/>
    <p:sldId id="4232" r:id="rId152"/>
    <p:sldId id="4233" r:id="rId153"/>
    <p:sldId id="4234" r:id="rId154"/>
    <p:sldId id="4235" r:id="rId155"/>
    <p:sldId id="4236" r:id="rId156"/>
    <p:sldId id="4237" r:id="rId157"/>
    <p:sldId id="4238" r:id="rId158"/>
    <p:sldId id="4239" r:id="rId159"/>
    <p:sldId id="4240" r:id="rId160"/>
    <p:sldId id="4241" r:id="rId161"/>
    <p:sldId id="1198" r:id="rId162"/>
    <p:sldId id="1248" r:id="rId163"/>
    <p:sldId id="1249" r:id="rId164"/>
    <p:sldId id="1250" r:id="rId165"/>
    <p:sldId id="1251" r:id="rId166"/>
    <p:sldId id="4242" r:id="rId167"/>
    <p:sldId id="1200" r:id="rId168"/>
    <p:sldId id="1201" r:id="rId169"/>
    <p:sldId id="3152" r:id="rId170"/>
    <p:sldId id="3153" r:id="rId171"/>
    <p:sldId id="3154" r:id="rId172"/>
    <p:sldId id="3155" r:id="rId173"/>
    <p:sldId id="3157" r:id="rId174"/>
    <p:sldId id="3158" r:id="rId175"/>
    <p:sldId id="3159" r:id="rId176"/>
    <p:sldId id="3160" r:id="rId177"/>
    <p:sldId id="3161" r:id="rId178"/>
    <p:sldId id="3162" r:id="rId179"/>
    <p:sldId id="3156" r:id="rId180"/>
    <p:sldId id="4856" r:id="rId181"/>
    <p:sldId id="3108" r:id="rId182"/>
    <p:sldId id="3109" r:id="rId183"/>
    <p:sldId id="3110" r:id="rId184"/>
    <p:sldId id="3111" r:id="rId185"/>
    <p:sldId id="3112" r:id="rId186"/>
    <p:sldId id="3113" r:id="rId187"/>
    <p:sldId id="3114" r:id="rId188"/>
    <p:sldId id="3115" r:id="rId189"/>
    <p:sldId id="3116" r:id="rId190"/>
    <p:sldId id="3117" r:id="rId191"/>
    <p:sldId id="3118" r:id="rId192"/>
    <p:sldId id="3119" r:id="rId193"/>
    <p:sldId id="3120" r:id="rId194"/>
    <p:sldId id="3121" r:id="rId195"/>
    <p:sldId id="4857" r:id="rId196"/>
    <p:sldId id="3842" r:id="rId197"/>
    <p:sldId id="4859" r:id="rId198"/>
    <p:sldId id="4858" r:id="rId199"/>
    <p:sldId id="3143" r:id="rId200"/>
    <p:sldId id="3144" r:id="rId201"/>
    <p:sldId id="3145" r:id="rId202"/>
    <p:sldId id="3146" r:id="rId203"/>
    <p:sldId id="3147" r:id="rId204"/>
    <p:sldId id="4863" r:id="rId205"/>
    <p:sldId id="4865" r:id="rId206"/>
    <p:sldId id="4864" r:id="rId207"/>
    <p:sldId id="1534" r:id="rId208"/>
    <p:sldId id="1535" r:id="rId209"/>
    <p:sldId id="1532" r:id="rId210"/>
    <p:sldId id="4862" r:id="rId21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C4"/>
    <a:srgbClr val="0000FF"/>
    <a:srgbClr val="0432FF"/>
    <a:srgbClr val="1A5712"/>
    <a:srgbClr val="948A54"/>
    <a:srgbClr val="2A55D6"/>
    <a:srgbClr val="8C0000"/>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18" autoAdjust="0"/>
    <p:restoredTop sz="99433" autoAdjust="0"/>
  </p:normalViewPr>
  <p:slideViewPr>
    <p:cSldViewPr>
      <p:cViewPr varScale="1">
        <p:scale>
          <a:sx n="93" d="100"/>
          <a:sy n="93" d="100"/>
        </p:scale>
        <p:origin x="832"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slide" Target="slides/slide150.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16" Type="http://schemas.openxmlformats.org/officeDocument/2006/relationships/theme" Target="theme/theme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tableStyles" Target="tableStyles.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3" Type="http://schemas.openxmlformats.org/officeDocument/2006/relationships/slideMaster" Target="slideMasters/slideMaster3.xml"/><Relationship Id="rId214" Type="http://schemas.openxmlformats.org/officeDocument/2006/relationships/presProps" Target="presProps.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209" Type="http://schemas.openxmlformats.org/officeDocument/2006/relationships/slide" Target="slides/slide154.xml"/><Relationship Id="rId190" Type="http://schemas.openxmlformats.org/officeDocument/2006/relationships/slide" Target="slides/slide135.xml"/><Relationship Id="rId204" Type="http://schemas.openxmlformats.org/officeDocument/2006/relationships/slide" Target="slides/slide149.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10" Type="http://schemas.openxmlformats.org/officeDocument/2006/relationships/slide" Target="slides/slide155.xml"/><Relationship Id="rId215" Type="http://schemas.openxmlformats.org/officeDocument/2006/relationships/viewProps" Target="viewProps.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notesMaster" Target="notesMasters/notesMaster1.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1" Type="http://schemas.openxmlformats.org/officeDocument/2006/relationships/oleObject" Target="file:////Users\kevincha\projects\writeups\thesis\slides\latency_trend_talk.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2.xml"/><Relationship Id="rId1" Type="http://schemas.microsoft.com/office/2011/relationships/chartStyle" Target="style2.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7.xlsx"/></Relationships>
</file>

<file path=ppt/charts/_rels/chart12.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C:\Users\Aaron\Dropbox\Documents\0_thesisdefense\0_slide\excel\latency_performance.xlsx" TargetMode="External"/></Relationships>
</file>

<file path=ppt/charts/_rels/chart14.xml.rels><?xml version="1.0" encoding="UTF-8" standalone="yes"?>
<Relationships xmlns="http://schemas.openxmlformats.org/package/2006/relationships"><Relationship Id="rId2" Type="http://schemas.openxmlformats.org/officeDocument/2006/relationships/oleObject" Target="file:////Users/kevincha/Dropbox/volt_scaling/paper_figs/kevin_spice_plots_10_29_16.xlsx" TargetMode="External"/><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oleObject" Target="file:////Users/kevincha/Dropbox/volt_scaling/paper_figs/kevin_spice_plots_10_29_16.xlsx" TargetMode="External"/><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Users/kevincha/Dropbox/volt_scaling/paper_figs/kevin_spice_plots_10_29_16.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0.xml.rels><?xml version="1.0" encoding="UTF-8" standalone="yes"?>
<Relationships xmlns="http://schemas.openxmlformats.org/package/2006/relationships"><Relationship Id="rId1" Type="http://schemas.openxmlformats.org/officeDocument/2006/relationships/oleObject" Target="file:////vboxsrv\Dropbox\Research\22_DRAM_TLDRAM\CameraReady\useful\tldram_trend.xlsx" TargetMode="External"/></Relationships>
</file>

<file path=ppt/charts/_rels/chart21.xml.rels><?xml version="1.0" encoding="UTF-8" standalone="yes"?>
<Relationships xmlns="http://schemas.openxmlformats.org/package/2006/relationships"><Relationship Id="rId1" Type="http://schemas.openxmlformats.org/officeDocument/2006/relationships/oleObject" Target="file:////vboxsrv\Downloads\hpca_slides.xlsx" TargetMode="External"/></Relationships>
</file>

<file path=ppt/charts/_rels/chart22.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3.xml.rels><?xml version="1.0" encoding="UTF-8" standalone="yes"?>
<Relationships xmlns="http://schemas.openxmlformats.org/package/2006/relationships"><Relationship Id="rId1" Type="http://schemas.openxmlformats.org/officeDocument/2006/relationships/oleObject" Target="file:////C:\Documents%20and%20Settings\Donghyuk\My%20Documents\qual.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OS:Users:donghyu1:Desktop:Excel:Qual.xlsx" TargetMode="External"/></Relationships>
</file>

<file path=ppt/charts/_rels/chart25.xml.rels><?xml version="1.0" encoding="UTF-8" standalone="yes"?>
<Relationships xmlns="http://schemas.openxmlformats.org/package/2006/relationships"><Relationship Id="rId1" Type="http://schemas.openxmlformats.org/officeDocument/2006/relationships/oleObject" Target="file:////C:\Users\Hasan\Desktop\ChargeCacheTalk\rltl.xlsx" TargetMode="External"/></Relationships>
</file>

<file path=ppt/charts/_rels/chart26.xml.rels><?xml version="1.0" encoding="UTF-8" standalone="yes"?>
<Relationships xmlns="http://schemas.openxmlformats.org/package/2006/relationships"><Relationship Id="rId1" Type="http://schemas.openxmlformats.org/officeDocument/2006/relationships/oleObject" Target="file:////C:\Users\Hasan\Desktop\ChargeCacheTalk\rltl.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C:\Users\Hasan\Desktop\ChargeCacheTalk\results_ipc.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C:\Users\Hasan\Desktop\ChargeCacheTalk\results_ipc.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C:\Users\kasirga\Desktop\ChargeCache_hpca_presentation\energy_savings.xlsx" TargetMode="Externa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3.xlsx"/><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3" Type="http://schemas.openxmlformats.org/officeDocument/2006/relationships/oleObject" Target="file:////Users\kevincha\Downloads\talk_stacked_bar.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900506622718701"/>
          <c:y val="0.16071480580290401"/>
          <c:w val="0.82732323043042"/>
          <c:h val="0.66641303891524295"/>
        </c:manualLayout>
      </c:layout>
      <c:lineChart>
        <c:grouping val="standard"/>
        <c:varyColors val="0"/>
        <c:ser>
          <c:idx val="4"/>
          <c:order val="2"/>
          <c:tx>
            <c:strRef>
              <c:f>Trend!$N$56</c:f>
              <c:strCache>
                <c:ptCount val="1"/>
                <c:pt idx="0">
                  <c:v>Capacity</c:v>
                </c:pt>
              </c:strCache>
            </c:strRef>
          </c:tx>
          <c:spPr>
            <a:ln w="38100" cap="rnd">
              <a:solidFill>
                <a:schemeClr val="accent4">
                  <a:lumMod val="60000"/>
                </a:schemeClr>
              </a:solidFill>
              <a:round/>
            </a:ln>
            <a:effectLst/>
          </c:spPr>
          <c:marker>
            <c:symbol val="triangle"/>
            <c:size val="14"/>
            <c:spPr>
              <a:solidFill>
                <a:schemeClr val="accent4">
                  <a:lumMod val="60000"/>
                </a:schemeClr>
              </a:solidFill>
              <a:ln w="9525">
                <a:solidFill>
                  <a:schemeClr val="accent4">
                    <a:lumMod val="60000"/>
                  </a:schemeClr>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Trend!$O$56:$X$56</c:f>
              <c:numCache>
                <c:formatCode>General</c:formatCode>
                <c:ptCount val="10"/>
                <c:pt idx="0">
                  <c:v>1</c:v>
                </c:pt>
                <c:pt idx="1">
                  <c:v>2</c:v>
                </c:pt>
                <c:pt idx="2">
                  <c:v>4</c:v>
                </c:pt>
                <c:pt idx="3">
                  <c:v>8</c:v>
                </c:pt>
                <c:pt idx="4">
                  <c:v>16</c:v>
                </c:pt>
                <c:pt idx="5">
                  <c:v>32</c:v>
                </c:pt>
                <c:pt idx="6">
                  <c:v>64</c:v>
                </c:pt>
                <c:pt idx="7">
                  <c:v>64</c:v>
                </c:pt>
                <c:pt idx="8">
                  <c:v>128</c:v>
                </c:pt>
                <c:pt idx="9">
                  <c:v>128</c:v>
                </c:pt>
              </c:numCache>
            </c:numRef>
          </c:val>
          <c:smooth val="0"/>
          <c:extLst>
            <c:ext xmlns:c16="http://schemas.microsoft.com/office/drawing/2014/chart" uri="{C3380CC4-5D6E-409C-BE32-E72D297353CC}">
              <c16:uniqueId val="{00000000-48C0-FC4C-BA95-470FDD6CE469}"/>
            </c:ext>
          </c:extLst>
        </c:ser>
        <c:ser>
          <c:idx val="3"/>
          <c:order val="3"/>
          <c:tx>
            <c:strRef>
              <c:f>Trend!$N$55</c:f>
              <c:strCache>
                <c:ptCount val="1"/>
                <c:pt idx="0">
                  <c:v>Bandwidth</c:v>
                </c:pt>
              </c:strCache>
            </c:strRef>
          </c:tx>
          <c:spPr>
            <a:ln w="38100" cap="rnd">
              <a:solidFill>
                <a:schemeClr val="accent6"/>
              </a:solidFill>
              <a:round/>
            </a:ln>
            <a:effectLst/>
          </c:spPr>
          <c:marker>
            <c:symbol val="square"/>
            <c:size val="14"/>
            <c:spPr>
              <a:solidFill>
                <a:schemeClr val="accent6"/>
              </a:solidFill>
              <a:ln w="9525">
                <a:solidFill>
                  <a:schemeClr val="accent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Trend!$O$55:$X$55</c:f>
              <c:numCache>
                <c:formatCode>General</c:formatCode>
                <c:ptCount val="10"/>
                <c:pt idx="0">
                  <c:v>1</c:v>
                </c:pt>
                <c:pt idx="1">
                  <c:v>3.007518796992481</c:v>
                </c:pt>
                <c:pt idx="2">
                  <c:v>6.0150375939849621</c:v>
                </c:pt>
                <c:pt idx="3">
                  <c:v>8.0150375939849603</c:v>
                </c:pt>
                <c:pt idx="4">
                  <c:v>10.02255639097744</c:v>
                </c:pt>
                <c:pt idx="5">
                  <c:v>12.030075187969921</c:v>
                </c:pt>
                <c:pt idx="6">
                  <c:v>14.030075187969921</c:v>
                </c:pt>
                <c:pt idx="7">
                  <c:v>16.03759398496241</c:v>
                </c:pt>
                <c:pt idx="8">
                  <c:v>18.045112781954881</c:v>
                </c:pt>
                <c:pt idx="9">
                  <c:v>19.548872180451131</c:v>
                </c:pt>
              </c:numCache>
            </c:numRef>
          </c:val>
          <c:smooth val="0"/>
          <c:extLst>
            <c:ext xmlns:c16="http://schemas.microsoft.com/office/drawing/2014/chart" uri="{C3380CC4-5D6E-409C-BE32-E72D297353CC}">
              <c16:uniqueId val="{00000001-48C0-FC4C-BA95-470FDD6CE469}"/>
            </c:ext>
          </c:extLst>
        </c:ser>
        <c:ser>
          <c:idx val="2"/>
          <c:order val="4"/>
          <c:tx>
            <c:strRef>
              <c:f>Trend!$N$57</c:f>
              <c:strCache>
                <c:ptCount val="1"/>
                <c:pt idx="0">
                  <c:v>Latency</c:v>
                </c:pt>
              </c:strCache>
            </c:strRef>
          </c:tx>
          <c:spPr>
            <a:ln w="38100" cap="rnd">
              <a:solidFill>
                <a:srgbClr val="FF4136"/>
              </a:solidFill>
              <a:round/>
            </a:ln>
            <a:effectLst/>
          </c:spPr>
          <c:marker>
            <c:symbol val="circle"/>
            <c:size val="14"/>
            <c:spPr>
              <a:solidFill>
                <a:srgbClr val="FF4136"/>
              </a:solidFill>
              <a:ln w="9525">
                <a:solidFill>
                  <a:srgbClr val="FF4136"/>
                </a:solidFill>
              </a:ln>
              <a:effectLst/>
            </c:spPr>
          </c:marker>
          <c:cat>
            <c:numRef>
              <c:f>Trend!$O$51:$X$51</c:f>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f>Trend!$O$58:$X$58</c:f>
              <c:numCache>
                <c:formatCode>General</c:formatCode>
                <c:ptCount val="10"/>
                <c:pt idx="0">
                  <c:v>1</c:v>
                </c:pt>
                <c:pt idx="1">
                  <c:v>1</c:v>
                </c:pt>
                <c:pt idx="2">
                  <c:v>1.043478260869565</c:v>
                </c:pt>
                <c:pt idx="3">
                  <c:v>1.142857142857143</c:v>
                </c:pt>
                <c:pt idx="4">
                  <c:v>1.2121212121212119</c:v>
                </c:pt>
                <c:pt idx="5">
                  <c:v>1.263157894736842</c:v>
                </c:pt>
                <c:pt idx="6">
                  <c:v>1.2520868113522541</c:v>
                </c:pt>
                <c:pt idx="7">
                  <c:v>1.274968125796855</c:v>
                </c:pt>
                <c:pt idx="8">
                  <c:v>1.2998266897746971</c:v>
                </c:pt>
                <c:pt idx="9">
                  <c:v>1.31868131868132</c:v>
                </c:pt>
              </c:numCache>
            </c:numRef>
          </c:val>
          <c:smooth val="0"/>
          <c:extLst>
            <c:ext xmlns:c16="http://schemas.microsoft.com/office/drawing/2014/chart" uri="{C3380CC4-5D6E-409C-BE32-E72D297353CC}">
              <c16:uniqueId val="{00000002-48C0-FC4C-BA95-470FDD6CE469}"/>
            </c:ext>
          </c:extLst>
        </c:ser>
        <c:dLbls>
          <c:showLegendKey val="0"/>
          <c:showVal val="0"/>
          <c:showCatName val="0"/>
          <c:showSerName val="0"/>
          <c:showPercent val="0"/>
          <c:showBubbleSize val="0"/>
        </c:dLbls>
        <c:marker val="1"/>
        <c:smooth val="0"/>
        <c:axId val="1068696864"/>
        <c:axId val="1068701280"/>
        <c:extLst>
          <c:ext xmlns:c15="http://schemas.microsoft.com/office/drawing/2012/chart" uri="{02D57815-91ED-43cb-92C2-25804820EDAC}">
            <c15:filteredLineSeries>
              <c15:ser>
                <c:idx val="0"/>
                <c:order val="0"/>
                <c:tx>
                  <c:strRef>
                    <c:extLst>
                      <c:ext uri="{02D57815-91ED-43cb-92C2-25804820EDAC}">
                        <c15:formulaRef>
                          <c15:sqref>Trend!$N$52</c15:sqref>
                        </c15:formulaRef>
                      </c:ext>
                    </c:extLst>
                    <c:strCache>
                      <c:ptCount val="1"/>
                      <c:pt idx="0">
                        <c:v>Activation</c:v>
                      </c:pt>
                    </c:strCache>
                  </c:strRef>
                </c:tx>
                <c:spPr>
                  <a:ln w="28575" cap="rnd">
                    <a:solidFill>
                      <a:schemeClr val="accent2"/>
                    </a:solidFill>
                    <a:round/>
                  </a:ln>
                  <a:effectLst/>
                </c:spPr>
                <c:marker>
                  <c:symbol val="circle"/>
                  <c:size val="14"/>
                  <c:spPr>
                    <a:solidFill>
                      <a:schemeClr val="accent2"/>
                    </a:solidFill>
                    <a:ln w="9525">
                      <a:solidFill>
                        <a:schemeClr val="accent2"/>
                      </a:solidFill>
                    </a:ln>
                    <a:effectLst/>
                  </c:spPr>
                </c:marker>
                <c:cat>
                  <c:numRef>
                    <c:extLst>
                      <c:ex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c:ext uri="{02D57815-91ED-43cb-92C2-25804820EDAC}">
                        <c15:formulaRef>
                          <c15:sqref>Trend!$O$52:$V$52</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3-48C0-FC4C-BA95-470FDD6CE469}"/>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Trend!$N$53</c15:sqref>
                        </c15:formulaRef>
                      </c:ext>
                    </c:extLst>
                    <c:strCache>
                      <c:ptCount val="1"/>
                      <c:pt idx="0">
                        <c:v>Precharge</c:v>
                      </c:pt>
                    </c:strCache>
                  </c:strRef>
                </c:tx>
                <c:spPr>
                  <a:ln w="28575" cap="rnd">
                    <a:solidFill>
                      <a:schemeClr val="accent4"/>
                    </a:solidFill>
                    <a:round/>
                  </a:ln>
                  <a:effectLst/>
                </c:spPr>
                <c:marker>
                  <c:symbol val="x"/>
                  <c:size val="14"/>
                  <c:spPr>
                    <a:noFill/>
                    <a:ln w="9525">
                      <a:solidFill>
                        <a:schemeClr val="accent4"/>
                      </a:solidFill>
                    </a:ln>
                    <a:effectLst/>
                  </c:spPr>
                </c:marker>
                <c:cat>
                  <c:numRef>
                    <c:extLst xmlns:c15="http://schemas.microsoft.com/office/drawing/2012/chart">
                      <c:ext xmlns:c15="http://schemas.microsoft.com/office/drawing/2012/chart" uri="{02D57815-91ED-43cb-92C2-25804820EDAC}">
                        <c15:formulaRef>
                          <c15:sqref>Trend!$O$51:$X$51</c15:sqref>
                        </c15:formulaRef>
                      </c:ext>
                    </c:extLst>
                    <c:numCache>
                      <c:formatCode>General</c:formatCode>
                      <c:ptCount val="10"/>
                      <c:pt idx="0">
                        <c:v>1999</c:v>
                      </c:pt>
                      <c:pt idx="1">
                        <c:v>2003</c:v>
                      </c:pt>
                      <c:pt idx="2">
                        <c:v>2006</c:v>
                      </c:pt>
                      <c:pt idx="3">
                        <c:v>2008</c:v>
                      </c:pt>
                      <c:pt idx="4">
                        <c:v>2011</c:v>
                      </c:pt>
                      <c:pt idx="5">
                        <c:v>2013</c:v>
                      </c:pt>
                      <c:pt idx="6">
                        <c:v>2014</c:v>
                      </c:pt>
                      <c:pt idx="7">
                        <c:v>2015</c:v>
                      </c:pt>
                      <c:pt idx="8">
                        <c:v>2016</c:v>
                      </c:pt>
                      <c:pt idx="9">
                        <c:v>2017</c:v>
                      </c:pt>
                    </c:numCache>
                  </c:numRef>
                </c:cat>
                <c:val>
                  <c:numRef>
                    <c:extLst xmlns:c15="http://schemas.microsoft.com/office/drawing/2012/chart">
                      <c:ext xmlns:c15="http://schemas.microsoft.com/office/drawing/2012/chart" uri="{02D57815-91ED-43cb-92C2-25804820EDAC}">
                        <c15:formulaRef>
                          <c15:sqref>Trend!$O$53:$V$53</c15:sqref>
                        </c15:formulaRef>
                      </c:ext>
                    </c:extLst>
                    <c:numCache>
                      <c:formatCode>General</c:formatCode>
                      <c:ptCount val="8"/>
                      <c:pt idx="0">
                        <c:v>1</c:v>
                      </c:pt>
                      <c:pt idx="1">
                        <c:v>1</c:v>
                      </c:pt>
                      <c:pt idx="2">
                        <c:v>1</c:v>
                      </c:pt>
                      <c:pt idx="3">
                        <c:v>1</c:v>
                      </c:pt>
                      <c:pt idx="4">
                        <c:v>0.9</c:v>
                      </c:pt>
                      <c:pt idx="5">
                        <c:v>0.83333333333333304</c:v>
                      </c:pt>
                      <c:pt idx="6">
                        <c:v>0.92800000000000005</c:v>
                      </c:pt>
                      <c:pt idx="7">
                        <c:v>0.93733333333333302</c:v>
                      </c:pt>
                    </c:numCache>
                  </c:numRef>
                </c:val>
                <c:smooth val="0"/>
                <c:extLst>
                  <c:ext xmlns:c16="http://schemas.microsoft.com/office/drawing/2014/chart" uri="{C3380CC4-5D6E-409C-BE32-E72D297353CC}">
                    <c16:uniqueId val="{00000004-48C0-FC4C-BA95-470FDD6CE469}"/>
                  </c:ext>
                </c:extLst>
              </c15:ser>
            </c15:filteredLineSeries>
          </c:ext>
        </c:extLst>
      </c:lineChart>
      <c:catAx>
        <c:axId val="1068696864"/>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068701280"/>
        <c:crosses val="autoZero"/>
        <c:auto val="1"/>
        <c:lblAlgn val="ctr"/>
        <c:lblOffset val="100"/>
        <c:noMultiLvlLbl val="0"/>
      </c:catAx>
      <c:valAx>
        <c:axId val="1068701280"/>
        <c:scaling>
          <c:logBase val="10"/>
          <c:orientation val="minMax"/>
          <c:max val="150"/>
          <c:min val="1"/>
        </c:scaling>
        <c:delete val="0"/>
        <c:axPos val="l"/>
        <c:majorGridlines>
          <c:spPr>
            <a:ln w="19050"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r>
                  <a:rPr lang="en-US"/>
                  <a:t>DRAM Improvement (log)</a:t>
                </a:r>
              </a:p>
            </c:rich>
          </c:tx>
          <c:layout>
            <c:manualLayout>
              <c:xMode val="edge"/>
              <c:yMode val="edge"/>
              <c:x val="3.91802270431953E-3"/>
              <c:y val="0.103654866919604"/>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crossAx val="1068696864"/>
        <c:crosses val="autoZero"/>
        <c:crossBetween val="between"/>
        <c:majorUnit val="10"/>
      </c:valAx>
      <c:spPr>
        <a:noFill/>
        <a:ln>
          <a:noFill/>
        </a:ln>
        <a:effectLst/>
      </c:spPr>
    </c:plotArea>
    <c:legend>
      <c:legendPos val="b"/>
      <c:layout>
        <c:manualLayout>
          <c:xMode val="edge"/>
          <c:yMode val="edge"/>
          <c:x val="0.129817285683346"/>
          <c:y val="1.4274251973468001E-3"/>
          <c:w val="0.66589575864953399"/>
          <c:h val="9.9282337620760802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MT" panose="020B0502020104020203" pitchFamily="34" charset="0"/>
              <a:ea typeface="+mn-ea"/>
              <a:cs typeface="+mn-cs"/>
            </a:defRPr>
          </a:pPr>
          <a:endParaRPr lang="en-US"/>
        </a:p>
      </c:txPr>
    </c:legend>
    <c:plotVisOnly val="1"/>
    <c:dispBlanksAs val="gap"/>
    <c:showDLblsOverMax val="0"/>
  </c:chart>
  <c:spPr>
    <a:noFill/>
    <a:ln>
      <a:noFill/>
    </a:ln>
    <a:effectLst/>
  </c:spPr>
  <c:txPr>
    <a:bodyPr/>
    <a:lstStyle/>
    <a:p>
      <a:pPr>
        <a:defRPr sz="2400">
          <a:latin typeface="Gill Sans MT" panose="020B0502020104020203" pitchFamily="34" charset="0"/>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Sheet1!$B$5:$F$5</c:f>
              <c:numCache>
                <c:formatCode>General</c:formatCode>
                <c:ptCount val="5"/>
                <c:pt idx="0">
                  <c:v>0</c:v>
                </c:pt>
                <c:pt idx="1">
                  <c:v>12</c:v>
                </c:pt>
                <c:pt idx="2">
                  <c:v>93</c:v>
                </c:pt>
                <c:pt idx="3">
                  <c:v>99</c:v>
                </c:pt>
                <c:pt idx="4">
                  <c:v>100</c:v>
                </c:pt>
              </c:numCache>
            </c:numRef>
          </c:val>
          <c:extLst>
            <c:ext xmlns:c16="http://schemas.microsoft.com/office/drawing/2014/chart" uri="{C3380CC4-5D6E-409C-BE32-E72D297353CC}">
              <c16:uniqueId val="{00000002-9683-4DED-B974-F4B18124224D}"/>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Sheet1!$B$4:$F$4</c:f>
              <c:numCache>
                <c:formatCode>General</c:formatCode>
                <c:ptCount val="5"/>
                <c:pt idx="0">
                  <c:v>0</c:v>
                </c:pt>
                <c:pt idx="1">
                  <c:v>88</c:v>
                </c:pt>
                <c:pt idx="2">
                  <c:v>7</c:v>
                </c:pt>
                <c:pt idx="3">
                  <c:v>1</c:v>
                </c:pt>
                <c:pt idx="4">
                  <c:v>0</c:v>
                </c:pt>
              </c:numCache>
            </c:numRef>
          </c:val>
          <c:extLst>
            <c:ext xmlns:c16="http://schemas.microsoft.com/office/drawing/2014/chart" uri="{C3380CC4-5D6E-409C-BE32-E72D297353CC}">
              <c16:uniqueId val="{00000001-9683-4DED-B974-F4B18124224D}"/>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Sheet1!$B$3:$F$3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0-9683-4DED-B974-F4B18124224D}"/>
            </c:ext>
          </c:extLst>
        </c:ser>
        <c:dLbls>
          <c:showLegendKey val="0"/>
          <c:showVal val="0"/>
          <c:showCatName val="0"/>
          <c:showSerName val="0"/>
          <c:showPercent val="0"/>
          <c:showBubbleSize val="0"/>
        </c:dLbls>
        <c:gapWidth val="150"/>
        <c:overlap val="100"/>
        <c:axId val="1163553040"/>
        <c:axId val="1163836544"/>
      </c:barChart>
      <c:catAx>
        <c:axId val="11635530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836544"/>
        <c:crosses val="autoZero"/>
        <c:auto val="1"/>
        <c:lblAlgn val="ctr"/>
        <c:lblOffset val="100"/>
        <c:noMultiLvlLbl val="0"/>
      </c:catAx>
      <c:valAx>
        <c:axId val="116383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4347962480786"/>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6355304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Sheet1!$C$5</c:f>
              <c:strCache>
                <c:ptCount val="1"/>
                <c:pt idx="0">
                  <c:v>Baseline (DDR3)</c:v>
                </c:pt>
              </c:strCache>
            </c:strRef>
          </c:tx>
          <c:spPr>
            <a:solidFill>
              <a:schemeClr val="accent1"/>
            </a:solidFill>
            <a:ln>
              <a:noFill/>
            </a:ln>
            <a:effectLst/>
          </c:spPr>
          <c:invertIfNegative val="0"/>
          <c:cat>
            <c:numRef>
              <c:f>Sheet1!$B$6</c:f>
              <c:numCache>
                <c:formatCode>General</c:formatCode>
                <c:ptCount val="1"/>
              </c:numCache>
            </c:numRef>
          </c:cat>
          <c:val>
            <c:numRef>
              <c:f>Sheet1!$C$6</c:f>
              <c:numCache>
                <c:formatCode>General</c:formatCode>
                <c:ptCount val="1"/>
                <c:pt idx="0">
                  <c:v>1</c:v>
                </c:pt>
              </c:numCache>
            </c:numRef>
          </c:val>
          <c:extLst>
            <c:ext xmlns:c16="http://schemas.microsoft.com/office/drawing/2014/chart" uri="{C3380CC4-5D6E-409C-BE32-E72D297353CC}">
              <c16:uniqueId val="{00000000-F3AF-448F-87E8-9264E8778FB1}"/>
            </c:ext>
          </c:extLst>
        </c:ser>
        <c:ser>
          <c:idx val="1"/>
          <c:order val="1"/>
          <c:tx>
            <c:strRef>
              <c:f>Sheet1!$D$5</c:f>
              <c:strCache>
                <c:ptCount val="1"/>
                <c:pt idx="0">
                  <c:v>FLY-DRAM (D1)</c:v>
                </c:pt>
              </c:strCache>
            </c:strRef>
          </c:tx>
          <c:spPr>
            <a:solidFill>
              <a:schemeClr val="accent2"/>
            </a:solidFill>
            <a:ln>
              <a:noFill/>
            </a:ln>
            <a:effectLst/>
          </c:spPr>
          <c:invertIfNegative val="0"/>
          <c:cat>
            <c:numRef>
              <c:f>Sheet1!$B$6</c:f>
              <c:numCache>
                <c:formatCode>General</c:formatCode>
                <c:ptCount val="1"/>
              </c:numCache>
            </c:numRef>
          </c:cat>
          <c:val>
            <c:numRef>
              <c:f>Sheet1!$D$6</c:f>
              <c:numCache>
                <c:formatCode>General</c:formatCode>
                <c:ptCount val="1"/>
                <c:pt idx="0">
                  <c:v>1.133</c:v>
                </c:pt>
              </c:numCache>
            </c:numRef>
          </c:val>
          <c:extLst>
            <c:ext xmlns:c16="http://schemas.microsoft.com/office/drawing/2014/chart" uri="{C3380CC4-5D6E-409C-BE32-E72D297353CC}">
              <c16:uniqueId val="{00000001-F3AF-448F-87E8-9264E8778FB1}"/>
            </c:ext>
          </c:extLst>
        </c:ser>
        <c:ser>
          <c:idx val="2"/>
          <c:order val="2"/>
          <c:tx>
            <c:strRef>
              <c:f>Sheet1!$E$5</c:f>
              <c:strCache>
                <c:ptCount val="1"/>
                <c:pt idx="0">
                  <c:v>FLY-DRAM (D2)</c:v>
                </c:pt>
              </c:strCache>
            </c:strRef>
          </c:tx>
          <c:spPr>
            <a:solidFill>
              <a:schemeClr val="accent3"/>
            </a:solidFill>
            <a:ln>
              <a:noFill/>
            </a:ln>
            <a:effectLst/>
          </c:spPr>
          <c:invertIfNegative val="0"/>
          <c:cat>
            <c:numRef>
              <c:f>Sheet1!$B$6</c:f>
              <c:numCache>
                <c:formatCode>General</c:formatCode>
                <c:ptCount val="1"/>
              </c:numCache>
            </c:numRef>
          </c:cat>
          <c:val>
            <c:numRef>
              <c:f>Sheet1!$E$6</c:f>
              <c:numCache>
                <c:formatCode>General</c:formatCode>
                <c:ptCount val="1"/>
                <c:pt idx="0">
                  <c:v>1.1759999999999999</c:v>
                </c:pt>
              </c:numCache>
            </c:numRef>
          </c:val>
          <c:extLst>
            <c:ext xmlns:c16="http://schemas.microsoft.com/office/drawing/2014/chart" uri="{C3380CC4-5D6E-409C-BE32-E72D297353CC}">
              <c16:uniqueId val="{00000002-F3AF-448F-87E8-9264E8778FB1}"/>
            </c:ext>
          </c:extLst>
        </c:ser>
        <c:ser>
          <c:idx val="3"/>
          <c:order val="3"/>
          <c:tx>
            <c:strRef>
              <c:f>Sheet1!$F$5</c:f>
              <c:strCache>
                <c:ptCount val="1"/>
                <c:pt idx="0">
                  <c:v>FLY-DRAM (D3)</c:v>
                </c:pt>
              </c:strCache>
            </c:strRef>
          </c:tx>
          <c:spPr>
            <a:solidFill>
              <a:schemeClr val="accent4"/>
            </a:solidFill>
            <a:ln>
              <a:noFill/>
            </a:ln>
            <a:effectLst/>
          </c:spPr>
          <c:invertIfNegative val="0"/>
          <c:cat>
            <c:numRef>
              <c:f>Sheet1!$B$6</c:f>
              <c:numCache>
                <c:formatCode>General</c:formatCode>
                <c:ptCount val="1"/>
              </c:numCache>
            </c:numRef>
          </c:cat>
          <c:val>
            <c:numRef>
              <c:f>Sheet1!$F$6</c:f>
              <c:numCache>
                <c:formatCode>General</c:formatCode>
                <c:ptCount val="1"/>
                <c:pt idx="0">
                  <c:v>1.1950000000000001</c:v>
                </c:pt>
              </c:numCache>
            </c:numRef>
          </c:val>
          <c:extLst>
            <c:ext xmlns:c16="http://schemas.microsoft.com/office/drawing/2014/chart" uri="{C3380CC4-5D6E-409C-BE32-E72D297353CC}">
              <c16:uniqueId val="{00000003-F3AF-448F-87E8-9264E8778FB1}"/>
            </c:ext>
          </c:extLst>
        </c:ser>
        <c:ser>
          <c:idx val="4"/>
          <c:order val="4"/>
          <c:tx>
            <c:strRef>
              <c:f>Sheet1!$G$5</c:f>
              <c:strCache>
                <c:ptCount val="1"/>
                <c:pt idx="0">
                  <c:v>Upper Bound</c:v>
                </c:pt>
              </c:strCache>
            </c:strRef>
          </c:tx>
          <c:spPr>
            <a:solidFill>
              <a:schemeClr val="accent5"/>
            </a:solidFill>
            <a:ln>
              <a:noFill/>
            </a:ln>
            <a:effectLst/>
          </c:spPr>
          <c:invertIfNegative val="0"/>
          <c:cat>
            <c:numRef>
              <c:f>Sheet1!$B$6</c:f>
              <c:numCache>
                <c:formatCode>General</c:formatCode>
                <c:ptCount val="1"/>
              </c:numCache>
            </c:numRef>
          </c:cat>
          <c:val>
            <c:numRef>
              <c:f>Sheet1!$G$6</c:f>
              <c:numCache>
                <c:formatCode>General</c:formatCode>
                <c:ptCount val="1"/>
                <c:pt idx="0">
                  <c:v>1.1970000000000001</c:v>
                </c:pt>
              </c:numCache>
            </c:numRef>
          </c:val>
          <c:extLst>
            <c:ext xmlns:c16="http://schemas.microsoft.com/office/drawing/2014/chart" uri="{C3380CC4-5D6E-409C-BE32-E72D297353CC}">
              <c16:uniqueId val="{00000004-F3AF-448F-87E8-9264E8778FB1}"/>
            </c:ext>
          </c:extLst>
        </c:ser>
        <c:dLbls>
          <c:showLegendKey val="0"/>
          <c:showVal val="0"/>
          <c:showCatName val="0"/>
          <c:showSerName val="0"/>
          <c:showPercent val="0"/>
          <c:showBubbleSize val="0"/>
        </c:dLbls>
        <c:gapWidth val="219"/>
        <c:overlap val="-27"/>
        <c:axId val="1105661872"/>
        <c:axId val="1105635680"/>
      </c:barChart>
      <c:catAx>
        <c:axId val="1105661872"/>
        <c:scaling>
          <c:orientation val="minMax"/>
        </c:scaling>
        <c:delete val="0"/>
        <c:axPos val="b"/>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40 Workloads</a:t>
                </a:r>
              </a:p>
            </c:rich>
          </c:tx>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05635680"/>
        <c:crosses val="autoZero"/>
        <c:auto val="1"/>
        <c:lblAlgn val="ctr"/>
        <c:lblOffset val="100"/>
        <c:noMultiLvlLbl val="0"/>
      </c:catAx>
      <c:valAx>
        <c:axId val="1105635680"/>
        <c:scaling>
          <c:orientation val="minMax"/>
        </c:scaling>
        <c:delete val="0"/>
        <c:axPos val="l"/>
        <c:majorGridlines>
          <c:spPr>
            <a:ln w="1587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r>
                  <a:rPr lang="en-US" b="1"/>
                  <a:t>Normalized Performance</a:t>
                </a:r>
                <a:endParaRPr lang="en-US" b="1" dirty="0"/>
              </a:p>
            </c:rich>
          </c:tx>
          <c:layout>
            <c:manualLayout>
              <c:xMode val="edge"/>
              <c:yMode val="edge"/>
              <c:x val="3.4364261168384901E-3"/>
              <c:y val="0.12899396358391199"/>
            </c:manualLayout>
          </c:layout>
          <c:overlay val="0"/>
          <c:spPr>
            <a:noFill/>
            <a:ln>
              <a:noFill/>
            </a:ln>
            <a:effectLst/>
          </c:spPr>
          <c:txPr>
            <a:bodyPr rot="-5400000" spcFirstLastPara="1" vertOverflow="ellipsis" vert="horz" wrap="square" anchor="ctr" anchorCtr="1"/>
            <a:lstStyle/>
            <a:p>
              <a:pPr>
                <a:defRPr sz="24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10566187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485855934674799"/>
          <c:y val="5.3321164399904503E-2"/>
          <c:w val="0.71888133940509602"/>
          <c:h val="0.60258959675495105"/>
        </c:manualLayout>
      </c:layout>
      <c:barChart>
        <c:barDir val="col"/>
        <c:grouping val="clustered"/>
        <c:varyColors val="0"/>
        <c:ser>
          <c:idx val="0"/>
          <c:order val="0"/>
          <c:tx>
            <c:strRef>
              <c:f>latency!$A$72</c:f>
              <c:strCache>
                <c:ptCount val="1"/>
                <c:pt idx="0">
                  <c:v>Latency Reduction</c:v>
                </c:pt>
              </c:strCache>
            </c:strRef>
          </c:tx>
          <c:spPr>
            <a:solidFill>
              <a:schemeClr val="bg1">
                <a:lumMod val="50000"/>
              </a:schemeClr>
            </a:solidFill>
            <a:ln w="6350">
              <a:solidFill>
                <a:schemeClr val="tx1"/>
              </a:solidFill>
            </a:ln>
            <a:effectLst/>
          </c:spPr>
          <c:invertIfNegative val="0"/>
          <c:dPt>
            <c:idx val="0"/>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1-44E3-4BE0-BECF-1F8FE81336F8}"/>
              </c:ext>
            </c:extLst>
          </c:dPt>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44E3-4BE0-BECF-1F8FE81336F8}"/>
              </c:ext>
            </c:extLst>
          </c:dPt>
          <c:dPt>
            <c:idx val="2"/>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5-44E3-4BE0-BECF-1F8FE81336F8}"/>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7-44E3-4BE0-BECF-1F8FE81336F8}"/>
              </c:ext>
            </c:extLst>
          </c:dPt>
          <c:dPt>
            <c:idx val="4"/>
            <c:invertIfNegative val="0"/>
            <c:bubble3D val="0"/>
            <c:spPr>
              <a:solidFill>
                <a:schemeClr val="accent5">
                  <a:lumMod val="75000"/>
                </a:schemeClr>
              </a:solidFill>
              <a:ln w="6350">
                <a:solidFill>
                  <a:schemeClr val="tx1"/>
                </a:solidFill>
              </a:ln>
              <a:effectLst/>
            </c:spPr>
            <c:extLst>
              <c:ext xmlns:c16="http://schemas.microsoft.com/office/drawing/2014/chart" uri="{C3380CC4-5D6E-409C-BE32-E72D297353CC}">
                <c16:uniqueId val="{00000009-44E3-4BE0-BECF-1F8FE81336F8}"/>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B-44E3-4BE0-BECF-1F8FE81336F8}"/>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44E3-4BE0-BECF-1F8FE81336F8}"/>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44E3-4BE0-BECF-1F8FE81336F8}"/>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9-44E3-4BE0-BECF-1F8FE81336F8}"/>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B-44E3-4BE0-BECF-1F8FE81336F8}"/>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latency!$B$70:$G$71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latency!$B$72:$G$72</c:f>
              <c:numCache>
                <c:formatCode>0%</c:formatCode>
                <c:ptCount val="6"/>
                <c:pt idx="0">
                  <c:v>0.31202419354838701</c:v>
                </c:pt>
                <c:pt idx="1">
                  <c:v>0.25526612903225798</c:v>
                </c:pt>
                <c:pt idx="2">
                  <c:v>0.35117741935483898</c:v>
                </c:pt>
                <c:pt idx="3">
                  <c:v>0.34639516129032299</c:v>
                </c:pt>
                <c:pt idx="4">
                  <c:v>0.36568743890518102</c:v>
                </c:pt>
                <c:pt idx="5">
                  <c:v>0.35800317693059602</c:v>
                </c:pt>
              </c:numCache>
            </c:numRef>
          </c:val>
          <c:extLst>
            <c:ext xmlns:c16="http://schemas.microsoft.com/office/drawing/2014/chart" uri="{C3380CC4-5D6E-409C-BE32-E72D297353CC}">
              <c16:uniqueId val="{0000000C-44E3-4BE0-BECF-1F8FE81336F8}"/>
            </c:ext>
          </c:extLst>
        </c:ser>
        <c:dLbls>
          <c:showLegendKey val="0"/>
          <c:showVal val="0"/>
          <c:showCatName val="0"/>
          <c:showSerName val="0"/>
          <c:showPercent val="0"/>
          <c:showBubbleSize val="0"/>
        </c:dLbls>
        <c:gapWidth val="100"/>
        <c:overlap val="-27"/>
        <c:axId val="1077941328"/>
        <c:axId val="1077945520"/>
      </c:barChart>
      <c:catAx>
        <c:axId val="107794132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077945520"/>
        <c:crosses val="autoZero"/>
        <c:auto val="1"/>
        <c:lblAlgn val="ctr"/>
        <c:lblOffset val="0"/>
        <c:noMultiLvlLbl val="0"/>
      </c:catAx>
      <c:valAx>
        <c:axId val="1077945520"/>
        <c:scaling>
          <c:orientation val="minMax"/>
          <c:max val="0.5"/>
        </c:scaling>
        <c:delete val="0"/>
        <c:axPos val="l"/>
        <c:majorGridlines>
          <c:spPr>
            <a:ln w="6350" cap="flat" cmpd="sng" algn="ctr">
              <a:solidFill>
                <a:schemeClr val="tx1"/>
              </a:solidFill>
              <a:prstDash val="dash"/>
              <a:round/>
            </a:ln>
            <a:effectLst/>
          </c:spPr>
        </c:majorGridlines>
        <c:numFmt formatCode="0%"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077941328"/>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177213959366201"/>
          <c:y val="5.5812932474349798E-2"/>
          <c:w val="0.73970934188782"/>
          <c:h val="0.59749797184442899"/>
        </c:manualLayout>
      </c:layout>
      <c:barChart>
        <c:barDir val="col"/>
        <c:grouping val="clustered"/>
        <c:varyColors val="0"/>
        <c:ser>
          <c:idx val="0"/>
          <c:order val="0"/>
          <c:tx>
            <c:strRef>
              <c:f>latency!$J$72</c:f>
              <c:strCache>
                <c:ptCount val="1"/>
                <c:pt idx="0">
                  <c:v>Latency Reduction</c:v>
                </c:pt>
              </c:strCache>
            </c:strRef>
          </c:tx>
          <c:spPr>
            <a:solidFill>
              <a:schemeClr val="accent5">
                <a:lumMod val="75000"/>
              </a:schemeClr>
            </a:solidFill>
            <a:ln w="6350">
              <a:solidFill>
                <a:schemeClr val="tx1"/>
              </a:solidFill>
            </a:ln>
            <a:effectLst/>
          </c:spPr>
          <c:invertIfNegative val="0"/>
          <c:dPt>
            <c:idx val="1"/>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1-5991-42D7-8772-2EF4515851B1}"/>
              </c:ext>
            </c:extLst>
          </c:dPt>
          <c:dPt>
            <c:idx val="3"/>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3-5991-42D7-8772-2EF4515851B1}"/>
              </c:ext>
            </c:extLst>
          </c:dPt>
          <c:dPt>
            <c:idx val="5"/>
            <c:invertIfNegative val="0"/>
            <c:bubble3D val="0"/>
            <c:spPr>
              <a:solidFill>
                <a:schemeClr val="accent2">
                  <a:lumMod val="75000"/>
                </a:schemeClr>
              </a:solidFill>
              <a:ln w="6350">
                <a:solidFill>
                  <a:schemeClr val="tx1"/>
                </a:solidFill>
              </a:ln>
              <a:effectLst/>
            </c:spPr>
            <c:extLst>
              <c:ext xmlns:c16="http://schemas.microsoft.com/office/drawing/2014/chart" uri="{C3380CC4-5D6E-409C-BE32-E72D297353CC}">
                <c16:uniqueId val="{00000005-5991-42D7-8772-2EF4515851B1}"/>
              </c:ext>
            </c:extLst>
          </c:dPt>
          <c:dLbls>
            <c:dLbl>
              <c:idx val="2"/>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6-EF31-0A4C-969F-4B3E0B3C829A}"/>
                </c:ext>
              </c:extLst>
            </c:dLbl>
            <c:dLbl>
              <c:idx val="3"/>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3-5991-42D7-8772-2EF4515851B1}"/>
                </c:ext>
              </c:extLst>
            </c:dLbl>
            <c:dLbl>
              <c:idx val="4"/>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7-EF31-0A4C-969F-4B3E0B3C829A}"/>
                </c:ext>
              </c:extLst>
            </c:dLbl>
            <c:dLbl>
              <c:idx val="5"/>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700" b="1" i="0" u="none" strike="noStrike" kern="1200" spc="-50" baseline="0">
                      <a:solidFill>
                        <a:schemeClr val="accent6">
                          <a:lumMod val="75000"/>
                        </a:schemeClr>
                      </a:solidFill>
                      <a:latin typeface="+mj-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5991-42D7-8772-2EF4515851B1}"/>
                </c:ext>
              </c:extLst>
            </c:dLbl>
            <c:numFmt formatCode="0.0%" sourceLinked="0"/>
            <c:spPr>
              <a:solidFill>
                <a:schemeClr val="bg1"/>
              </a:solidFill>
              <a:ln>
                <a:noFill/>
              </a:ln>
              <a:effectLst/>
            </c:spPr>
            <c:txPr>
              <a:bodyPr rot="0" spcFirstLastPara="1" vertOverflow="ellipsis" vert="horz" wrap="square" lIns="0" tIns="0" rIns="0" bIns="0" anchor="ctr" anchorCtr="1">
                <a:spAutoFit/>
              </a:bodyPr>
              <a:lstStyle/>
              <a:p>
                <a:pPr>
                  <a:defRPr sz="1600" b="0" i="0" u="none" strike="noStrike" kern="1200" spc="-50" baseline="0">
                    <a:solidFill>
                      <a:schemeClr val="tx1">
                        <a:lumMod val="75000"/>
                        <a:lumOff val="25000"/>
                      </a:schemeClr>
                    </a:solidFill>
                    <a:latin typeface="+mj-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LeaderLines val="1"/>
                <c15:leaderLines>
                  <c:spPr>
                    <a:ln w="9525" cap="flat" cmpd="sng" algn="ctr">
                      <a:solidFill>
                        <a:schemeClr val="tx1">
                          <a:lumMod val="35000"/>
                          <a:lumOff val="65000"/>
                        </a:schemeClr>
                      </a:solidFill>
                      <a:round/>
                    </a:ln>
                    <a:effectLst/>
                  </c:spPr>
                </c15:leaderLines>
              </c:ext>
            </c:extLst>
          </c:dLbls>
          <c:cat>
            <c:multiLvlStrRef>
              <c:f>latency!$K$70:$P$71</c:f>
              <c:multiLvlStrCache>
                <c:ptCount val="6"/>
                <c:lvl>
                  <c:pt idx="0">
                    <c:v>55°C</c:v>
                  </c:pt>
                  <c:pt idx="1">
                    <c:v>85°C</c:v>
                  </c:pt>
                  <c:pt idx="2">
                    <c:v>55°C</c:v>
                  </c:pt>
                  <c:pt idx="3">
                    <c:v>85°C</c:v>
                  </c:pt>
                  <c:pt idx="4">
                    <c:v>55°C</c:v>
                  </c:pt>
                  <c:pt idx="5">
                    <c:v>85°C</c:v>
                  </c:pt>
                </c:lvl>
                <c:lvl>
                  <c:pt idx="0">
                    <c:v>AL-DRAM</c:v>
                  </c:pt>
                  <c:pt idx="2">
                    <c:v>AVA Profiling</c:v>
                  </c:pt>
                  <c:pt idx="4">
                    <c:v>AVA Profiling + Shuffling</c:v>
                  </c:pt>
                </c:lvl>
              </c:multiLvlStrCache>
            </c:multiLvlStrRef>
          </c:cat>
          <c:val>
            <c:numRef>
              <c:f>latency!$K$72:$P$72</c:f>
              <c:numCache>
                <c:formatCode>General</c:formatCode>
                <c:ptCount val="6"/>
                <c:pt idx="0">
                  <c:v>0.36560714285714302</c:v>
                </c:pt>
                <c:pt idx="1">
                  <c:v>0.27539285714285699</c:v>
                </c:pt>
                <c:pt idx="2">
                  <c:v>0.39400000000000002</c:v>
                </c:pt>
                <c:pt idx="3">
                  <c:v>0.38717857142857098</c:v>
                </c:pt>
                <c:pt idx="4">
                  <c:v>0.41293939393939399</c:v>
                </c:pt>
                <c:pt idx="5">
                  <c:v>0.402735930735931</c:v>
                </c:pt>
              </c:numCache>
            </c:numRef>
          </c:val>
          <c:extLst>
            <c:ext xmlns:c16="http://schemas.microsoft.com/office/drawing/2014/chart" uri="{C3380CC4-5D6E-409C-BE32-E72D297353CC}">
              <c16:uniqueId val="{00000006-5991-42D7-8772-2EF4515851B1}"/>
            </c:ext>
          </c:extLst>
        </c:ser>
        <c:dLbls>
          <c:showLegendKey val="0"/>
          <c:showVal val="0"/>
          <c:showCatName val="0"/>
          <c:showSerName val="0"/>
          <c:showPercent val="0"/>
          <c:showBubbleSize val="0"/>
        </c:dLbls>
        <c:gapWidth val="100"/>
        <c:overlap val="-27"/>
        <c:axId val="1078125456"/>
        <c:axId val="1078129744"/>
      </c:barChart>
      <c:catAx>
        <c:axId val="107812545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600" b="0" i="0" u="none" strike="noStrike" kern="1200" spc="-50" baseline="0">
                <a:solidFill>
                  <a:sysClr val="windowText" lastClr="000000"/>
                </a:solidFill>
                <a:latin typeface="+mj-lt"/>
                <a:ea typeface="+mn-ea"/>
                <a:cs typeface="+mn-cs"/>
              </a:defRPr>
            </a:pPr>
            <a:endParaRPr lang="en-US"/>
          </a:p>
        </c:txPr>
        <c:crossAx val="1078129744"/>
        <c:crosses val="autoZero"/>
        <c:auto val="1"/>
        <c:lblAlgn val="ctr"/>
        <c:lblOffset val="0"/>
        <c:noMultiLvlLbl val="0"/>
      </c:catAx>
      <c:valAx>
        <c:axId val="1078129744"/>
        <c:scaling>
          <c:orientation val="minMax"/>
          <c:max val="0.5"/>
        </c:scaling>
        <c:delete val="0"/>
        <c:axPos val="l"/>
        <c:majorGridlines>
          <c:spPr>
            <a:ln w="6350" cap="flat" cmpd="sng" algn="ctr">
              <a:solidFill>
                <a:schemeClr val="tx1"/>
              </a:solidFill>
              <a:prstDash val="dash"/>
              <a:round/>
            </a:ln>
            <a:effectLst/>
          </c:spPr>
        </c:majorGridlines>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j-lt"/>
                <a:ea typeface="+mn-ea"/>
                <a:cs typeface="+mn-cs"/>
              </a:defRPr>
            </a:pPr>
            <a:endParaRPr lang="en-US"/>
          </a:p>
        </c:txPr>
        <c:crossAx val="1078125456"/>
        <c:crosses val="autoZero"/>
        <c:crossBetween val="between"/>
        <c:majorUnit val="0.1"/>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US"/>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8127296587926"/>
          <c:y val="7.4016112569262202E-2"/>
          <c:w val="0.71142825896762896"/>
          <c:h val="0.61927959866131599"/>
        </c:manualLayout>
      </c:layout>
      <c:scatterChart>
        <c:scatterStyle val="lineMarker"/>
        <c:varyColors val="0"/>
        <c:ser>
          <c:idx val="0"/>
          <c:order val="0"/>
          <c:tx>
            <c:strRef>
              <c:f>combine!$X$11</c:f>
              <c:strCache>
                <c:ptCount val="1"/>
                <c:pt idx="0">
                  <c:v>Activate</c:v>
                </c:pt>
              </c:strCache>
            </c:strRef>
          </c:tx>
          <c:spPr>
            <a:ln w="44450" cap="rnd">
              <a:solidFill>
                <a:schemeClr val="accent1"/>
              </a:solidFill>
              <a:round/>
            </a:ln>
            <a:effectLst/>
          </c:spPr>
          <c:marker>
            <c:symbol val="circle"/>
            <c:size val="14"/>
            <c:spPr>
              <a:solidFill>
                <a:schemeClr val="accent1"/>
              </a:solidFill>
              <a:ln w="9525">
                <a:solidFill>
                  <a:schemeClr val="tx1"/>
                </a:solidFill>
              </a:ln>
              <a:effectLst/>
            </c:spPr>
          </c:marker>
          <c:xVal>
            <c:numRef>
              <c:f>combine!$W$12:$W$16</c:f>
              <c:numCache>
                <c:formatCode>General</c:formatCode>
                <c:ptCount val="5"/>
                <c:pt idx="0">
                  <c:v>1.35</c:v>
                </c:pt>
                <c:pt idx="1">
                  <c:v>1.2</c:v>
                </c:pt>
                <c:pt idx="2">
                  <c:v>1.1000000000000001</c:v>
                </c:pt>
                <c:pt idx="3">
                  <c:v>1</c:v>
                </c:pt>
                <c:pt idx="4">
                  <c:v>0.9</c:v>
                </c:pt>
              </c:numCache>
            </c:numRef>
          </c:xVal>
          <c:yVal>
            <c:numRef>
              <c:f>combine!$X$12:$X$16</c:f>
              <c:numCache>
                <c:formatCode>0.000</c:formatCode>
                <c:ptCount val="5"/>
                <c:pt idx="0">
                  <c:v>8.6089391786180016</c:v>
                </c:pt>
                <c:pt idx="1">
                  <c:v>8.9382050862101448</c:v>
                </c:pt>
                <c:pt idx="2">
                  <c:v>10.0798331457123</c:v>
                </c:pt>
                <c:pt idx="3">
                  <c:v>12.085383371570909</c:v>
                </c:pt>
                <c:pt idx="4">
                  <c:v>16.17661697813918</c:v>
                </c:pt>
              </c:numCache>
            </c:numRef>
          </c:yVal>
          <c:smooth val="0"/>
          <c:extLst>
            <c:ext xmlns:c16="http://schemas.microsoft.com/office/drawing/2014/chart" uri="{C3380CC4-5D6E-409C-BE32-E72D297353CC}">
              <c16:uniqueId val="{00000000-CFE6-6242-941E-E5585C53CDB0}"/>
            </c:ext>
          </c:extLst>
        </c:ser>
        <c:ser>
          <c:idx val="1"/>
          <c:order val="1"/>
          <c:tx>
            <c:strRef>
              <c:f>combine!$Y$11</c:f>
              <c:strCache>
                <c:ptCount val="1"/>
                <c:pt idx="0">
                  <c:v>Precharge</c:v>
                </c:pt>
              </c:strCache>
            </c:strRef>
          </c:tx>
          <c:spPr>
            <a:ln w="44450" cap="rnd">
              <a:solidFill>
                <a:schemeClr val="accent2"/>
              </a:solidFill>
              <a:round/>
            </a:ln>
            <a:effectLst/>
          </c:spPr>
          <c:marker>
            <c:symbol val="triangle"/>
            <c:size val="14"/>
            <c:spPr>
              <a:solidFill>
                <a:schemeClr val="accent2"/>
              </a:solidFill>
              <a:ln w="9525">
                <a:solidFill>
                  <a:schemeClr val="tx1"/>
                </a:solidFill>
              </a:ln>
              <a:effectLst/>
            </c:spPr>
          </c:marker>
          <c:xVal>
            <c:numRef>
              <c:f>combine!$W$12:$W$16</c:f>
              <c:numCache>
                <c:formatCode>General</c:formatCode>
                <c:ptCount val="5"/>
                <c:pt idx="0">
                  <c:v>1.35</c:v>
                </c:pt>
                <c:pt idx="1">
                  <c:v>1.2</c:v>
                </c:pt>
                <c:pt idx="2">
                  <c:v>1.1000000000000001</c:v>
                </c:pt>
                <c:pt idx="3">
                  <c:v>1</c:v>
                </c:pt>
                <c:pt idx="4">
                  <c:v>0.9</c:v>
                </c:pt>
              </c:numCache>
            </c:numRef>
          </c:xVal>
          <c:yVal>
            <c:numRef>
              <c:f>combine!$Y$12:$Y$16</c:f>
              <c:numCache>
                <c:formatCode>General</c:formatCode>
                <c:ptCount val="5"/>
                <c:pt idx="0">
                  <c:v>7.3890000000000002</c:v>
                </c:pt>
                <c:pt idx="1">
                  <c:v>8.4960000000000004</c:v>
                </c:pt>
                <c:pt idx="2">
                  <c:v>9.9160000000000004</c:v>
                </c:pt>
                <c:pt idx="3">
                  <c:v>12.711</c:v>
                </c:pt>
                <c:pt idx="4">
                  <c:v>19.571999999999999</c:v>
                </c:pt>
              </c:numCache>
            </c:numRef>
          </c:yVal>
          <c:smooth val="0"/>
          <c:extLst>
            <c:ext xmlns:c16="http://schemas.microsoft.com/office/drawing/2014/chart" uri="{C3380CC4-5D6E-409C-BE32-E72D297353CC}">
              <c16:uniqueId val="{00000001-CFE6-6242-941E-E5585C53CDB0}"/>
            </c:ext>
          </c:extLst>
        </c:ser>
        <c:dLbls>
          <c:showLegendKey val="0"/>
          <c:showVal val="0"/>
          <c:showCatName val="0"/>
          <c:showSerName val="0"/>
          <c:showPercent val="0"/>
          <c:showBubbleSize val="0"/>
        </c:dLbls>
        <c:axId val="933070464"/>
        <c:axId val="933078672"/>
      </c:scatterChart>
      <c:valAx>
        <c:axId val="933070464"/>
        <c:scaling>
          <c:orientation val="minMax"/>
          <c:max val="1.35"/>
          <c:min val="0.9"/>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Supply Voltage (V)</a:t>
                </a:r>
              </a:p>
            </c:rich>
          </c:tx>
          <c:overlay val="0"/>
          <c:spPr>
            <a:noFill/>
            <a:ln>
              <a:noFill/>
            </a:ln>
            <a:effectLst/>
          </c:spPr>
        </c:title>
        <c:numFmt formatCode="#,##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3078672"/>
        <c:crosses val="autoZero"/>
        <c:crossBetween val="midCat"/>
        <c:majorUnit val="0.1"/>
      </c:valAx>
      <c:valAx>
        <c:axId val="933078672"/>
        <c:scaling>
          <c:orientation val="minMax"/>
          <c:max val="20"/>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r>
                  <a:rPr lang="en-US"/>
                  <a:t>Latency (ns)</a:t>
                </a:r>
              </a:p>
            </c:rich>
          </c:tx>
          <c:layout>
            <c:manualLayout>
              <c:xMode val="edge"/>
              <c:yMode val="edge"/>
              <c:x val="1.3842311761564899E-2"/>
              <c:y val="0.20421584379338001"/>
            </c:manualLayout>
          </c:layout>
          <c:overlay val="0"/>
          <c:spPr>
            <a:noFill/>
            <a:ln>
              <a:noFill/>
            </a:ln>
            <a:effectLst/>
          </c:spPr>
        </c:title>
        <c:numFmt formatCode="0"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933070464"/>
        <c:crosses val="autoZero"/>
        <c:crossBetween val="midCat"/>
        <c:majorUnit val="5"/>
      </c:valAx>
      <c:spPr>
        <a:noFill/>
        <a:ln>
          <a:noFill/>
        </a:ln>
        <a:effectLst/>
      </c:spPr>
    </c:plotArea>
    <c:legend>
      <c:legendPos val="b"/>
      <c:layout>
        <c:manualLayout>
          <c:xMode val="edge"/>
          <c:yMode val="edge"/>
          <c:x val="0.35622983429411198"/>
          <c:y val="8.0988833812210698E-3"/>
          <c:w val="0.59634446163065402"/>
          <c:h val="0.138522062433203"/>
        </c:manualLayout>
      </c:layout>
      <c:overlay val="0"/>
      <c:spPr>
        <a:solidFill>
          <a:schemeClr val="bg1"/>
        </a:solidFill>
        <a:ln>
          <a:solidFill>
            <a:schemeClr val="tx1">
              <a:lumMod val="50000"/>
              <a:lumOff val="50000"/>
            </a:schemeClr>
          </a:solid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000">
          <a:latin typeface="+mn-lt"/>
        </a:defRPr>
      </a:pPr>
      <a:endParaRPr lang="en-US"/>
    </a:p>
  </c:txPr>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328438320209999"/>
          <c:y val="0.110199652752899"/>
          <c:w val="0.76924304461942306"/>
          <c:h val="0.54677747468013804"/>
        </c:manualLayout>
      </c:layout>
      <c:barChart>
        <c:barDir val="col"/>
        <c:grouping val="clustered"/>
        <c:varyColors val="0"/>
        <c:ser>
          <c:idx val="0"/>
          <c:order val="0"/>
          <c:tx>
            <c:strRef>
              <c:f>Sheet1!$A$7</c:f>
              <c:strCache>
                <c:ptCount val="1"/>
                <c:pt idx="0">
                  <c:v>Performance</c:v>
                </c:pt>
              </c:strCache>
            </c:strRef>
          </c:tx>
          <c:spPr>
            <a:solidFill>
              <a:srgbClr val="9BBB59">
                <a:lumMod val="75000"/>
              </a:srgbClr>
            </a:solidFill>
            <a:ln>
              <a:noFill/>
            </a:ln>
            <a:effectLst/>
          </c:spPr>
          <c:invertIfNegative val="0"/>
          <c:cat>
            <c:numRef>
              <c:f>Sheet1!$B$6:$F$6</c:f>
              <c:numCache>
                <c:formatCode>General</c:formatCode>
                <c:ptCount val="5"/>
                <c:pt idx="0">
                  <c:v>0.9</c:v>
                </c:pt>
                <c:pt idx="1">
                  <c:v>1</c:v>
                </c:pt>
                <c:pt idx="2">
                  <c:v>1.1000000000000001</c:v>
                </c:pt>
                <c:pt idx="3">
                  <c:v>1.2</c:v>
                </c:pt>
                <c:pt idx="4">
                  <c:v>1.3</c:v>
                </c:pt>
              </c:numCache>
            </c:numRef>
          </c:cat>
          <c:val>
            <c:numRef>
              <c:f>Sheet1!$B$7:$F$7</c:f>
              <c:numCache>
                <c:formatCode>General</c:formatCode>
                <c:ptCount val="5"/>
                <c:pt idx="0">
                  <c:v>-19.7</c:v>
                </c:pt>
                <c:pt idx="1">
                  <c:v>-9</c:v>
                </c:pt>
                <c:pt idx="2">
                  <c:v>-4.5</c:v>
                </c:pt>
                <c:pt idx="3">
                  <c:v>-2.1</c:v>
                </c:pt>
                <c:pt idx="4">
                  <c:v>-0.5</c:v>
                </c:pt>
              </c:numCache>
            </c:numRef>
          </c:val>
          <c:extLst>
            <c:ext xmlns:c16="http://schemas.microsoft.com/office/drawing/2014/chart" uri="{C3380CC4-5D6E-409C-BE32-E72D297353CC}">
              <c16:uniqueId val="{00000000-D99B-B547-B11D-E872D0BE5F16}"/>
            </c:ext>
          </c:extLst>
        </c:ser>
        <c:ser>
          <c:idx val="1"/>
          <c:order val="1"/>
          <c:tx>
            <c:strRef>
              <c:f>Sheet1!$A$8</c:f>
              <c:strCache>
                <c:ptCount val="1"/>
                <c:pt idx="0">
                  <c:v>DRAM Power Savings</c:v>
                </c:pt>
              </c:strCache>
            </c:strRef>
          </c:tx>
          <c:spPr>
            <a:solidFill>
              <a:srgbClr val="4F81BD"/>
            </a:solidFill>
            <a:ln>
              <a:noFill/>
            </a:ln>
            <a:effectLst/>
          </c:spPr>
          <c:invertIfNegative val="0"/>
          <c:cat>
            <c:numRef>
              <c:f>Sheet1!$B$6:$F$6</c:f>
              <c:numCache>
                <c:formatCode>General</c:formatCode>
                <c:ptCount val="5"/>
                <c:pt idx="0">
                  <c:v>0.9</c:v>
                </c:pt>
                <c:pt idx="1">
                  <c:v>1</c:v>
                </c:pt>
                <c:pt idx="2">
                  <c:v>1.1000000000000001</c:v>
                </c:pt>
                <c:pt idx="3">
                  <c:v>1.2</c:v>
                </c:pt>
                <c:pt idx="4">
                  <c:v>1.3</c:v>
                </c:pt>
              </c:numCache>
            </c:numRef>
          </c:cat>
          <c:val>
            <c:numRef>
              <c:f>Sheet1!$B$8:$F$8</c:f>
              <c:numCache>
                <c:formatCode>General</c:formatCode>
                <c:ptCount val="5"/>
                <c:pt idx="0">
                  <c:v>33.1</c:v>
                </c:pt>
                <c:pt idx="1">
                  <c:v>23.5</c:v>
                </c:pt>
                <c:pt idx="2">
                  <c:v>16.600000000000001</c:v>
                </c:pt>
                <c:pt idx="3">
                  <c:v>9.9</c:v>
                </c:pt>
                <c:pt idx="4">
                  <c:v>3.3</c:v>
                </c:pt>
              </c:numCache>
            </c:numRef>
          </c:val>
          <c:extLst>
            <c:ext xmlns:c16="http://schemas.microsoft.com/office/drawing/2014/chart" uri="{C3380CC4-5D6E-409C-BE32-E72D297353CC}">
              <c16:uniqueId val="{00000001-D99B-B547-B11D-E872D0BE5F16}"/>
            </c:ext>
          </c:extLst>
        </c:ser>
        <c:dLbls>
          <c:showLegendKey val="0"/>
          <c:showVal val="0"/>
          <c:showCatName val="0"/>
          <c:showSerName val="0"/>
          <c:showPercent val="0"/>
          <c:showBubbleSize val="0"/>
        </c:dLbls>
        <c:gapWidth val="130"/>
        <c:overlap val="-27"/>
        <c:axId val="957251136"/>
        <c:axId val="957259328"/>
      </c:barChart>
      <c:catAx>
        <c:axId val="95725113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Supply Voltage (V)</a:t>
                </a:r>
              </a:p>
            </c:rich>
          </c:tx>
          <c:overlay val="0"/>
          <c:spPr>
            <a:noFill/>
            <a:ln>
              <a:noFill/>
            </a:ln>
            <a:effectLst/>
          </c:spPr>
        </c:title>
        <c:numFmt formatCode="#,##0.0"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7259328"/>
        <c:crosses val="autoZero"/>
        <c:auto val="1"/>
        <c:lblAlgn val="ctr"/>
        <c:lblOffset val="100"/>
        <c:noMultiLvlLbl val="0"/>
      </c:catAx>
      <c:valAx>
        <c:axId val="957259328"/>
        <c:scaling>
          <c:orientation val="minMax"/>
          <c:min val="-2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Improvement Over Nominal</a:t>
                </a:r>
                <a:r>
                  <a:rPr lang="en-US" baseline="0"/>
                  <a:t> Voltage (%)</a:t>
                </a:r>
                <a:endParaRPr lang="en-US" dirty="0"/>
              </a:p>
            </c:rich>
          </c:tx>
          <c:layout>
            <c:manualLayout>
              <c:xMode val="edge"/>
              <c:yMode val="edge"/>
              <c:x val="7.3260073260073199E-3"/>
              <c:y val="5.95905946362991E-2"/>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7251136"/>
        <c:crosses val="autoZero"/>
        <c:crossBetween val="between"/>
      </c:valAx>
      <c:spPr>
        <a:noFill/>
        <a:ln>
          <a:noFill/>
        </a:ln>
        <a:effectLst/>
      </c:spPr>
    </c:plotArea>
    <c:legend>
      <c:legendPos val="b"/>
      <c:layout>
        <c:manualLayout>
          <c:xMode val="edge"/>
          <c:yMode val="edge"/>
          <c:x val="0.12993423898935699"/>
          <c:y val="3.01591386804495E-3"/>
          <c:w val="0.84446785497966603"/>
          <c:h val="0.104644444304328"/>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legend>
    <c:plotVisOnly val="1"/>
    <c:dispBlanksAs val="gap"/>
    <c:showDLblsOverMax val="0"/>
  </c:chart>
  <c:spPr>
    <a:noFill/>
    <a:ln>
      <a:noFill/>
    </a:ln>
    <a:effectLst/>
  </c:spPr>
  <c:txPr>
    <a:bodyPr/>
    <a:lstStyle/>
    <a:p>
      <a:pPr>
        <a:defRPr sz="2400">
          <a:latin typeface="Gill Sans" charset="0"/>
          <a:ea typeface="Gill Sans" charset="0"/>
          <a:cs typeface="Gill Sans" charset="0"/>
        </a:defRPr>
      </a:pPr>
      <a:endParaRPr lang="en-US"/>
    </a:p>
  </c:txPr>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4789700874168"/>
          <c:y val="0.15396474699006299"/>
          <c:w val="0.67399774408364199"/>
          <c:h val="0.63726502048801403"/>
        </c:manualLayout>
      </c:layout>
      <c:barChart>
        <c:barDir val="col"/>
        <c:grouping val="clustered"/>
        <c:varyColors val="0"/>
        <c:ser>
          <c:idx val="0"/>
          <c:order val="0"/>
          <c:tx>
            <c:strRef>
              <c:f>talk_volton_perf!$I$8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talk_volton_perf!$I$9:$I$10</c:f>
              <c:numCache>
                <c:formatCode>General</c:formatCode>
                <c:ptCount val="2"/>
                <c:pt idx="0">
                  <c:v>1.4</c:v>
                </c:pt>
                <c:pt idx="1">
                  <c:v>0.4</c:v>
                </c:pt>
              </c:numCache>
            </c:numRef>
          </c:val>
          <c:extLst>
            <c:ext xmlns:c16="http://schemas.microsoft.com/office/drawing/2014/chart" uri="{C3380CC4-5D6E-409C-BE32-E72D297353CC}">
              <c16:uniqueId val="{00000000-4078-7A4E-ACEA-7DCE619785AF}"/>
            </c:ext>
          </c:extLst>
        </c:ser>
        <c:ser>
          <c:idx val="1"/>
          <c:order val="1"/>
          <c:tx>
            <c:strRef>
              <c:f>talk_volton_perf!$J$8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talk_volton_perf!$J$9:$J$10</c:f>
              <c:numCache>
                <c:formatCode>General</c:formatCode>
                <c:ptCount val="2"/>
                <c:pt idx="0">
                  <c:v>3.2</c:v>
                </c:pt>
                <c:pt idx="1">
                  <c:v>7</c:v>
                </c:pt>
              </c:numCache>
            </c:numRef>
          </c:val>
          <c:extLst>
            <c:ext xmlns:c16="http://schemas.microsoft.com/office/drawing/2014/chart" uri="{C3380CC4-5D6E-409C-BE32-E72D297353CC}">
              <c16:uniqueId val="{00000001-4078-7A4E-ACEA-7DCE619785AF}"/>
            </c:ext>
          </c:extLst>
        </c:ser>
        <c:dLbls>
          <c:showLegendKey val="0"/>
          <c:showVal val="0"/>
          <c:showCatName val="0"/>
          <c:showSerName val="0"/>
          <c:showPercent val="0"/>
          <c:showBubbleSize val="0"/>
        </c:dLbls>
        <c:gapWidth val="130"/>
        <c:axId val="908976880"/>
        <c:axId val="937944192"/>
      </c:barChart>
      <c:catAx>
        <c:axId val="908976880"/>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7944192"/>
        <c:crosses val="autoZero"/>
        <c:auto val="1"/>
        <c:lblAlgn val="ctr"/>
        <c:lblOffset val="100"/>
        <c:noMultiLvlLbl val="0"/>
      </c:catAx>
      <c:valAx>
        <c:axId val="937944192"/>
        <c:scaling>
          <c:orientation val="minMax"/>
          <c:max val="8"/>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CPU+DRAM </a:t>
                </a:r>
                <a:br>
                  <a:rPr lang="en-US"/>
                </a:br>
                <a:r>
                  <a:rPr lang="en-US"/>
                  <a:t>Energy Savings (%)</a:t>
                </a:r>
              </a:p>
            </c:rich>
          </c:tx>
          <c:layout>
            <c:manualLayout>
              <c:xMode val="edge"/>
              <c:yMode val="edge"/>
              <c:x val="1.12904275395328E-3"/>
              <c:y val="0.25829165977244201"/>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08976880"/>
        <c:crosses val="autoZero"/>
        <c:crossBetween val="between"/>
        <c:majorUnit val="1"/>
      </c:valAx>
      <c:spPr>
        <a:noFill/>
        <a:ln>
          <a:noFill/>
        </a:ln>
        <a:effectLst/>
      </c:spPr>
    </c:plotArea>
    <c:legend>
      <c:legendPos val="b"/>
      <c:layout>
        <c:manualLayout>
          <c:xMode val="edge"/>
          <c:yMode val="edge"/>
          <c:x val="0.27185158673347598"/>
          <c:y val="9.9391686051604495E-3"/>
          <c:w val="0.68168768726918005"/>
          <c:h val="9.8835660248351304E-2"/>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88512146185802"/>
          <c:y val="0.12749977774413901"/>
          <c:w val="0.68390256686699102"/>
          <c:h val="0.64972456291683001"/>
        </c:manualLayout>
      </c:layout>
      <c:barChart>
        <c:barDir val="col"/>
        <c:grouping val="clustered"/>
        <c:varyColors val="0"/>
        <c:ser>
          <c:idx val="0"/>
          <c:order val="0"/>
          <c:tx>
            <c:strRef>
              <c:f>talk_volton_perf!$E$8</c:f>
              <c:strCache>
                <c:ptCount val="1"/>
                <c:pt idx="0">
                  <c:v>MemDVFS</c:v>
                </c:pt>
              </c:strCache>
            </c:strRef>
          </c:tx>
          <c:spPr>
            <a:solidFill>
              <a:schemeClr val="bg1">
                <a:lumMod val="75000"/>
              </a:schemeClr>
            </a:solidFill>
            <a:ln>
              <a:noFill/>
            </a:ln>
            <a:effectLst/>
          </c:spPr>
          <c:invertIfNegative val="0"/>
          <c:cat>
            <c:strRef>
              <c:f>talk_volton_perf!$A$9:$A$10</c:f>
              <c:strCache>
                <c:ptCount val="2"/>
                <c:pt idx="0">
                  <c:v>Low</c:v>
                </c:pt>
                <c:pt idx="1">
                  <c:v>High</c:v>
                </c:pt>
              </c:strCache>
            </c:strRef>
          </c:cat>
          <c:val>
            <c:numRef>
              <c:f>talk_volton_perf!$E$9:$E$10</c:f>
              <c:numCache>
                <c:formatCode>General</c:formatCode>
                <c:ptCount val="2"/>
                <c:pt idx="0">
                  <c:v>-2.7</c:v>
                </c:pt>
                <c:pt idx="1">
                  <c:v>-2.1</c:v>
                </c:pt>
              </c:numCache>
            </c:numRef>
          </c:val>
          <c:extLst>
            <c:ext xmlns:c16="http://schemas.microsoft.com/office/drawing/2014/chart" uri="{C3380CC4-5D6E-409C-BE32-E72D297353CC}">
              <c16:uniqueId val="{00000000-6758-C946-8D4F-CC85D6E88C90}"/>
            </c:ext>
          </c:extLst>
        </c:ser>
        <c:ser>
          <c:idx val="1"/>
          <c:order val="1"/>
          <c:tx>
            <c:strRef>
              <c:f>talk_volton_perf!$F$8</c:f>
              <c:strCache>
                <c:ptCount val="1"/>
                <c:pt idx="0">
                  <c:v>Voltron</c:v>
                </c:pt>
              </c:strCache>
            </c:strRef>
          </c:tx>
          <c:spPr>
            <a:solidFill>
              <a:schemeClr val="accent1">
                <a:lumMod val="75000"/>
              </a:schemeClr>
            </a:solidFill>
            <a:ln>
              <a:noFill/>
            </a:ln>
            <a:effectLst/>
          </c:spPr>
          <c:invertIfNegative val="0"/>
          <c:cat>
            <c:strRef>
              <c:f>talk_volton_perf!$A$9:$A$10</c:f>
              <c:strCache>
                <c:ptCount val="2"/>
                <c:pt idx="0">
                  <c:v>Low</c:v>
                </c:pt>
                <c:pt idx="1">
                  <c:v>High</c:v>
                </c:pt>
              </c:strCache>
            </c:strRef>
          </c:cat>
          <c:val>
            <c:numRef>
              <c:f>talk_volton_perf!$F$9:$F$10</c:f>
              <c:numCache>
                <c:formatCode>General</c:formatCode>
                <c:ptCount val="2"/>
                <c:pt idx="0">
                  <c:v>-1.6</c:v>
                </c:pt>
                <c:pt idx="1">
                  <c:v>-1.8</c:v>
                </c:pt>
              </c:numCache>
            </c:numRef>
          </c:val>
          <c:extLst>
            <c:ext xmlns:c16="http://schemas.microsoft.com/office/drawing/2014/chart" uri="{C3380CC4-5D6E-409C-BE32-E72D297353CC}">
              <c16:uniqueId val="{00000001-6758-C946-8D4F-CC85D6E88C90}"/>
            </c:ext>
          </c:extLst>
        </c:ser>
        <c:dLbls>
          <c:showLegendKey val="0"/>
          <c:showVal val="0"/>
          <c:showCatName val="0"/>
          <c:showSerName val="0"/>
          <c:showPercent val="0"/>
          <c:showBubbleSize val="0"/>
        </c:dLbls>
        <c:gapWidth val="130"/>
        <c:axId val="959631696"/>
        <c:axId val="939435200"/>
      </c:barChart>
      <c:catAx>
        <c:axId val="959631696"/>
        <c:scaling>
          <c:orientation val="minMax"/>
        </c:scaling>
        <c:delete val="0"/>
        <c:axPos val="b"/>
        <c:title>
          <c:tx>
            <c:rich>
              <a:bodyPr rot="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Memory Intensity</a:t>
                </a:r>
              </a:p>
            </c:rich>
          </c:tx>
          <c:layout>
            <c:manualLayout>
              <c:xMode val="edge"/>
              <c:yMode val="edge"/>
              <c:x val="0.31519820971365298"/>
              <c:y val="0.87869174994253396"/>
            </c:manualLayout>
          </c:layout>
          <c:overlay val="0"/>
          <c:spPr>
            <a:noFill/>
            <a:ln>
              <a:noFill/>
            </a:ln>
            <a:effectLst/>
          </c:spPr>
        </c:title>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39435200"/>
        <c:crosses val="autoZero"/>
        <c:auto val="1"/>
        <c:lblAlgn val="ctr"/>
        <c:lblOffset val="100"/>
        <c:noMultiLvlLbl val="0"/>
      </c:catAx>
      <c:valAx>
        <c:axId val="939435200"/>
        <c:scaling>
          <c:orientation val="minMax"/>
          <c:max val="0"/>
          <c:min val="-6"/>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r>
                  <a:rPr lang="en-US"/>
                  <a:t>Performance Loss (%)</a:t>
                </a:r>
                <a:endParaRPr lang="en-US" dirty="0"/>
              </a:p>
            </c:rich>
          </c:tx>
          <c:layout>
            <c:manualLayout>
              <c:xMode val="edge"/>
              <c:yMode val="edge"/>
              <c:x val="3.3217386346189501E-3"/>
              <c:y val="0.170711523105399"/>
            </c:manualLayout>
          </c:layout>
          <c:overlay val="0"/>
          <c:spPr>
            <a:noFill/>
            <a:ln>
              <a:noFill/>
            </a:ln>
            <a:effectLst/>
          </c:spPr>
        </c:title>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Gill Sans" charset="0"/>
                <a:ea typeface="Gill Sans" charset="0"/>
                <a:cs typeface="Gill Sans" charset="0"/>
              </a:defRPr>
            </a:pPr>
            <a:endParaRPr lang="en-US"/>
          </a:p>
        </c:txPr>
        <c:crossAx val="959631696"/>
        <c:crosses val="autoZero"/>
        <c:crossBetween val="between"/>
        <c:majorUnit val="1"/>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2400">
          <a:latin typeface="Gill Sans" charset="0"/>
          <a:ea typeface="Gill Sans" charset="0"/>
          <a:cs typeface="Gill Sans" charset="0"/>
        </a:defRPr>
      </a:pPr>
      <a:endParaRPr lang="en-US"/>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marker>
              <c:spPr>
                <a:solidFill>
                  <a:schemeClr val="tx1"/>
                </a:solidFill>
                <a:ln>
                  <a:solidFill>
                    <a:schemeClr val="accent3">
                      <a:lumMod val="75000"/>
                    </a:schemeClr>
                  </a:solidFill>
                </a:ln>
              </c:spPr>
            </c:marker>
            <c:bubble3D val="0"/>
            <c:extLst>
              <c:ext xmlns:c16="http://schemas.microsoft.com/office/drawing/2014/chart" uri="{C3380CC4-5D6E-409C-BE32-E72D297353CC}">
                <c16:uniqueId val="{00000000-6A2E-064E-BF0A-880B8B19E64C}"/>
              </c:ext>
            </c:extLst>
          </c:dPt>
          <c:dPt>
            <c:idx val="4"/>
            <c:marker>
              <c:spPr>
                <a:solidFill>
                  <a:schemeClr val="tx1"/>
                </a:solidFill>
                <a:ln>
                  <a:noFill/>
                </a:ln>
              </c:spPr>
            </c:marker>
            <c:bubble3D val="0"/>
            <c:extLst>
              <c:ext xmlns:c16="http://schemas.microsoft.com/office/drawing/2014/chart" uri="{C3380CC4-5D6E-409C-BE32-E72D297353CC}">
                <c16:uniqueId val="{00000001-6A2E-064E-BF0A-880B8B19E64C}"/>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6A2E-064E-BF0A-880B8B19E64C}"/>
            </c:ext>
          </c:extLst>
        </c:ser>
        <c:dLbls>
          <c:showLegendKey val="0"/>
          <c:showVal val="0"/>
          <c:showCatName val="0"/>
          <c:showSerName val="0"/>
          <c:showPercent val="0"/>
          <c:showBubbleSize val="0"/>
        </c:dLbls>
        <c:axId val="-1370632768"/>
        <c:axId val="-1785966416"/>
      </c:scatterChart>
      <c:valAx>
        <c:axId val="-1370632768"/>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85966416"/>
        <c:crosses val="autoZero"/>
        <c:crossBetween val="midCat"/>
        <c:majorUnit val="10"/>
      </c:valAx>
      <c:valAx>
        <c:axId val="-1785966416"/>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632768"/>
        <c:crosses val="autoZero"/>
        <c:crossBetween val="midCat"/>
        <c:majorUnit val="1"/>
      </c:valAx>
    </c:plotArea>
    <c:plotVisOnly val="1"/>
    <c:dispBlanksAs val="gap"/>
    <c:showDLblsOverMax val="0"/>
  </c:chart>
  <c:spPr>
    <a:ln>
      <a:noFill/>
    </a:ln>
  </c:sp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2627952755905498"/>
          <c:y val="8.9722421061003699E-2"/>
          <c:w val="0.64258779075029404"/>
          <c:h val="0.71270381430327001"/>
        </c:manualLayout>
      </c:layout>
      <c:barChart>
        <c:barDir val="col"/>
        <c:grouping val="clustered"/>
        <c:varyColors val="0"/>
        <c:ser>
          <c:idx val="0"/>
          <c:order val="0"/>
          <c:tx>
            <c:strRef>
              <c:f>Sheet2!$G$18</c:f>
              <c:strCache>
                <c:ptCount val="1"/>
                <c:pt idx="0">
                  <c:v>Normalized Power Consumption</c:v>
                </c:pt>
              </c:strCache>
            </c:strRef>
          </c:tx>
          <c:spPr>
            <a:solidFill>
              <a:srgbClr val="FF0000"/>
            </a:solidFill>
            <a:ln>
              <a:solidFill>
                <a:srgbClr val="FF0000"/>
              </a:solidFill>
            </a:ln>
          </c:spPr>
          <c:invertIfNegative val="0"/>
          <c:cat>
            <c:strRef>
              <c:f>Sheet2!$H$17:$J$17</c:f>
              <c:strCache>
                <c:ptCount val="3"/>
                <c:pt idx="0">
                  <c:v>commodity DRAM</c:v>
                </c:pt>
                <c:pt idx="1">
                  <c:v>near segment</c:v>
                </c:pt>
                <c:pt idx="2">
                  <c:v>far  segment</c:v>
                </c:pt>
              </c:strCache>
            </c:strRef>
          </c:cat>
          <c:val>
            <c:numRef>
              <c:f>Sheet2!$H$18:$J$18</c:f>
              <c:numCache>
                <c:formatCode>General</c:formatCode>
                <c:ptCount val="3"/>
                <c:pt idx="0">
                  <c:v>1</c:v>
                </c:pt>
                <c:pt idx="1">
                  <c:v>0.49</c:v>
                </c:pt>
                <c:pt idx="2">
                  <c:v>1.49</c:v>
                </c:pt>
              </c:numCache>
            </c:numRef>
          </c:val>
          <c:extLst>
            <c:ext xmlns:c16="http://schemas.microsoft.com/office/drawing/2014/chart" uri="{C3380CC4-5D6E-409C-BE32-E72D297353CC}">
              <c16:uniqueId val="{00000000-8843-CB45-885C-CB350DE98F7A}"/>
            </c:ext>
          </c:extLst>
        </c:ser>
        <c:dLbls>
          <c:showLegendKey val="0"/>
          <c:showVal val="0"/>
          <c:showCatName val="0"/>
          <c:showSerName val="0"/>
          <c:showPercent val="0"/>
          <c:showBubbleSize val="0"/>
        </c:dLbls>
        <c:gapWidth val="50"/>
        <c:axId val="-1503752656"/>
        <c:axId val="-1503745792"/>
      </c:barChart>
      <c:catAx>
        <c:axId val="-1503752656"/>
        <c:scaling>
          <c:orientation val="minMax"/>
        </c:scaling>
        <c:delete val="1"/>
        <c:axPos val="b"/>
        <c:numFmt formatCode="General" sourceLinked="0"/>
        <c:majorTickMark val="out"/>
        <c:minorTickMark val="none"/>
        <c:tickLblPos val="nextTo"/>
        <c:crossAx val="-1503745792"/>
        <c:crosses val="autoZero"/>
        <c:auto val="1"/>
        <c:lblAlgn val="ctr"/>
        <c:lblOffset val="100"/>
        <c:noMultiLvlLbl val="0"/>
      </c:catAx>
      <c:valAx>
        <c:axId val="-1503745792"/>
        <c:scaling>
          <c:orientation val="minMax"/>
          <c:max val="1.5"/>
          <c:min val="0"/>
        </c:scaling>
        <c:delete val="0"/>
        <c:axPos val="l"/>
        <c:majorGridlines/>
        <c:numFmt formatCode="0%" sourceLinked="0"/>
        <c:majorTickMark val="out"/>
        <c:minorTickMark val="none"/>
        <c:tickLblPos val="nextTo"/>
        <c:txPr>
          <a:bodyPr/>
          <a:lstStyle/>
          <a:p>
            <a:pPr>
              <a:defRPr sz="1600"/>
            </a:pPr>
            <a:endParaRPr lang="en-US"/>
          </a:p>
        </c:txPr>
        <c:crossAx val="-1503752656"/>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1-AFA5-4C40-9F25-5AC714E3A990}"/>
              </c:ext>
            </c:extLst>
          </c:dPt>
          <c:dPt>
            <c:idx val="11"/>
            <c:invertIfNegative val="0"/>
            <c:bubble3D val="0"/>
            <c:spPr>
              <a:noFill/>
              <a:ln>
                <a:noFill/>
              </a:ln>
              <a:effectLst/>
            </c:spPr>
            <c:extLst>
              <c:ext xmlns:c16="http://schemas.microsoft.com/office/drawing/2014/chart" uri="{C3380CC4-5D6E-409C-BE32-E72D297353CC}">
                <c16:uniqueId val="{00000003-AFA5-4C40-9F25-5AC714E3A990}"/>
              </c:ext>
            </c:extLst>
          </c:dPt>
          <c:dPt>
            <c:idx val="12"/>
            <c:invertIfNegative val="0"/>
            <c:bubble3D val="0"/>
            <c:spPr>
              <a:noFill/>
              <a:ln>
                <a:noFill/>
              </a:ln>
              <a:effectLst/>
            </c:spPr>
            <c:extLst>
              <c:ext xmlns:c16="http://schemas.microsoft.com/office/drawing/2014/chart" uri="{C3380CC4-5D6E-409C-BE32-E72D297353CC}">
                <c16:uniqueId val="{00000005-AFA5-4C40-9F25-5AC714E3A990}"/>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6-AFA5-4C40-9F25-5AC714E3A990}"/>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AFA5-4C40-9F25-5AC714E3A990}"/>
            </c:ext>
          </c:extLst>
        </c:ser>
        <c:dLbls>
          <c:showLegendKey val="0"/>
          <c:showVal val="0"/>
          <c:showCatName val="0"/>
          <c:showSerName val="0"/>
          <c:showPercent val="0"/>
          <c:showBubbleSize val="0"/>
        </c:dLbls>
        <c:gapWidth val="100"/>
        <c:axId val="1074584752"/>
        <c:axId val="1074723088"/>
      </c:barChart>
      <c:catAx>
        <c:axId val="1074584752"/>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4723088"/>
        <c:crosses val="autoZero"/>
        <c:auto val="1"/>
        <c:lblAlgn val="ctr"/>
        <c:lblOffset val="100"/>
        <c:noMultiLvlLbl val="0"/>
      </c:catAx>
      <c:valAx>
        <c:axId val="1074723088"/>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4584752"/>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2026638474133"/>
          <c:y val="3.6564430193441501E-2"/>
          <c:w val="0.62821987268810797"/>
          <c:h val="0.75608764511344895"/>
        </c:manualLayout>
      </c:layout>
      <c:barChart>
        <c:barDir val="col"/>
        <c:grouping val="clustered"/>
        <c:varyColors val="0"/>
        <c:ser>
          <c:idx val="0"/>
          <c:order val="0"/>
          <c:tx>
            <c:strRef>
              <c:f>Sheet2!$B$18</c:f>
              <c:strCache>
                <c:ptCount val="1"/>
                <c:pt idx="0">
                  <c:v>Latency</c:v>
                </c:pt>
              </c:strCache>
            </c:strRef>
          </c:tx>
          <c:invertIfNegative val="0"/>
          <c:cat>
            <c:strRef>
              <c:f>Sheet2!$C$17:$E$17</c:f>
              <c:strCache>
                <c:ptCount val="3"/>
                <c:pt idx="0">
                  <c:v>commodity DRAM</c:v>
                </c:pt>
                <c:pt idx="1">
                  <c:v>near segment</c:v>
                </c:pt>
                <c:pt idx="2">
                  <c:v>far  segment</c:v>
                </c:pt>
              </c:strCache>
            </c:strRef>
          </c:cat>
          <c:val>
            <c:numRef>
              <c:f>Sheet2!$C$18:$E$18</c:f>
              <c:numCache>
                <c:formatCode>General</c:formatCode>
                <c:ptCount val="3"/>
                <c:pt idx="0">
                  <c:v>1</c:v>
                </c:pt>
                <c:pt idx="1">
                  <c:v>0.56000000000000005</c:v>
                </c:pt>
                <c:pt idx="2">
                  <c:v>1.23</c:v>
                </c:pt>
              </c:numCache>
            </c:numRef>
          </c:val>
          <c:extLst>
            <c:ext xmlns:c16="http://schemas.microsoft.com/office/drawing/2014/chart" uri="{C3380CC4-5D6E-409C-BE32-E72D297353CC}">
              <c16:uniqueId val="{00000000-634E-A14E-8F01-8089E350C562}"/>
            </c:ext>
          </c:extLst>
        </c:ser>
        <c:dLbls>
          <c:showLegendKey val="0"/>
          <c:showVal val="0"/>
          <c:showCatName val="0"/>
          <c:showSerName val="0"/>
          <c:showPercent val="0"/>
          <c:showBubbleSize val="0"/>
        </c:dLbls>
        <c:gapWidth val="50"/>
        <c:axId val="-1503759360"/>
        <c:axId val="-1786377616"/>
      </c:barChart>
      <c:catAx>
        <c:axId val="-1503759360"/>
        <c:scaling>
          <c:orientation val="minMax"/>
        </c:scaling>
        <c:delete val="1"/>
        <c:axPos val="b"/>
        <c:numFmt formatCode="General" sourceLinked="0"/>
        <c:majorTickMark val="out"/>
        <c:minorTickMark val="none"/>
        <c:tickLblPos val="nextTo"/>
        <c:crossAx val="-1786377616"/>
        <c:crosses val="autoZero"/>
        <c:auto val="1"/>
        <c:lblAlgn val="ctr"/>
        <c:lblOffset val="100"/>
        <c:noMultiLvlLbl val="0"/>
      </c:catAx>
      <c:valAx>
        <c:axId val="-1786377616"/>
        <c:scaling>
          <c:orientation val="minMax"/>
          <c:max val="1.6"/>
          <c:min val="0"/>
        </c:scaling>
        <c:delete val="0"/>
        <c:axPos val="l"/>
        <c:majorGridlines/>
        <c:numFmt formatCode="0%" sourceLinked="0"/>
        <c:majorTickMark val="out"/>
        <c:minorTickMark val="none"/>
        <c:tickLblPos val="nextTo"/>
        <c:txPr>
          <a:bodyPr/>
          <a:lstStyle/>
          <a:p>
            <a:pPr>
              <a:defRPr sz="1800"/>
            </a:pPr>
            <a:endParaRPr lang="en-US"/>
          </a:p>
        </c:txPr>
        <c:crossAx val="-1503759360"/>
        <c:crosses val="autoZero"/>
        <c:crossBetween val="between"/>
        <c:majorUnit val="0.5"/>
        <c:minorUnit val="0.04"/>
      </c:valAx>
    </c:plotArea>
    <c:plotVisOnly val="1"/>
    <c:dispBlanksAs val="gap"/>
    <c:showDLblsOverMax val="0"/>
  </c:chart>
  <c:spPr>
    <a:ln>
      <a:noFill/>
    </a:ln>
  </c:sp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smoothMarker"/>
        <c:varyColors val="0"/>
        <c:ser>
          <c:idx val="0"/>
          <c:order val="0"/>
          <c:spPr>
            <a:ln w="63500">
              <a:solidFill>
                <a:schemeClr val="tx1"/>
              </a:solidFill>
            </a:ln>
          </c:spPr>
          <c:marker>
            <c:symbol val="diamond"/>
            <c:size val="20"/>
            <c:spPr>
              <a:solidFill>
                <a:schemeClr val="tx1"/>
              </a:solidFill>
              <a:ln>
                <a:solidFill>
                  <a:schemeClr val="tx1"/>
                </a:solidFill>
              </a:ln>
            </c:spPr>
          </c:marker>
          <c:dPt>
            <c:idx val="2"/>
            <c:bubble3D val="0"/>
            <c:extLst>
              <c:ext xmlns:c16="http://schemas.microsoft.com/office/drawing/2014/chart" uri="{C3380CC4-5D6E-409C-BE32-E72D297353CC}">
                <c16:uniqueId val="{00000000-534F-2848-94AC-F5120DA6CA17}"/>
              </c:ext>
            </c:extLst>
          </c:dPt>
          <c:dPt>
            <c:idx val="4"/>
            <c:bubble3D val="0"/>
            <c:extLst>
              <c:ext xmlns:c16="http://schemas.microsoft.com/office/drawing/2014/chart" uri="{C3380CC4-5D6E-409C-BE32-E72D297353CC}">
                <c16:uniqueId val="{00000001-534F-2848-94AC-F5120DA6CA17}"/>
              </c:ext>
            </c:extLst>
          </c:dPt>
          <c:xVal>
            <c:numRef>
              <c:f>'Trade-off'!$C$50:$C$54</c:f>
              <c:numCache>
                <c:formatCode>0.00</c:formatCode>
                <c:ptCount val="5"/>
                <c:pt idx="0">
                  <c:v>23.10725021132788</c:v>
                </c:pt>
                <c:pt idx="1">
                  <c:v>24.617764350044659</c:v>
                </c:pt>
                <c:pt idx="2">
                  <c:v>27.831175560551241</c:v>
                </c:pt>
                <c:pt idx="3">
                  <c:v>35.461599363785872</c:v>
                </c:pt>
                <c:pt idx="4" formatCode="General">
                  <c:v>52.5</c:v>
                </c:pt>
              </c:numCache>
            </c:numRef>
          </c:xVal>
          <c:yVal>
            <c:numRef>
              <c:f>'Trade-off'!$D$50:$D$54</c:f>
              <c:numCache>
                <c:formatCode>General</c:formatCode>
                <c:ptCount val="5"/>
                <c:pt idx="0">
                  <c:v>3.7551020408163258</c:v>
                </c:pt>
                <c:pt idx="1">
                  <c:v>2.285714285714286</c:v>
                </c:pt>
                <c:pt idx="2">
                  <c:v>1.551020408163265</c:v>
                </c:pt>
                <c:pt idx="3">
                  <c:v>1.1836734693877551</c:v>
                </c:pt>
                <c:pt idx="4">
                  <c:v>1</c:v>
                </c:pt>
              </c:numCache>
            </c:numRef>
          </c:yVal>
          <c:smooth val="1"/>
          <c:extLst>
            <c:ext xmlns:c16="http://schemas.microsoft.com/office/drawing/2014/chart" uri="{C3380CC4-5D6E-409C-BE32-E72D297353CC}">
              <c16:uniqueId val="{00000002-534F-2848-94AC-F5120DA6CA17}"/>
            </c:ext>
          </c:extLst>
        </c:ser>
        <c:dLbls>
          <c:showLegendKey val="0"/>
          <c:showVal val="0"/>
          <c:showCatName val="0"/>
          <c:showSerName val="0"/>
          <c:showPercent val="0"/>
          <c:showBubbleSize val="0"/>
        </c:dLbls>
        <c:axId val="-1370889504"/>
        <c:axId val="-1746795440"/>
      </c:scatterChart>
      <c:valAx>
        <c:axId val="-1370889504"/>
        <c:scaling>
          <c:orientation val="minMax"/>
          <c:max val="70"/>
        </c:scaling>
        <c:delete val="0"/>
        <c:axPos val="b"/>
        <c:title>
          <c:tx>
            <c:rich>
              <a:bodyPr anchor="t" anchorCtr="0"/>
              <a:lstStyle/>
              <a:p>
                <a:pPr algn="r">
                  <a:defRPr sz="2800"/>
                </a:pPr>
                <a:r>
                  <a:rPr lang="en-US" sz="2800"/>
                  <a:t>Latency (ns)</a:t>
                </a:r>
              </a:p>
            </c:rich>
          </c:tx>
          <c:overlay val="0"/>
        </c:title>
        <c:numFmt formatCode="0" sourceLinked="0"/>
        <c:majorTickMark val="out"/>
        <c:minorTickMark val="none"/>
        <c:tickLblPos val="nextTo"/>
        <c:txPr>
          <a:bodyPr/>
          <a:lstStyle/>
          <a:p>
            <a:pPr>
              <a:defRPr sz="2400"/>
            </a:pPr>
            <a:endParaRPr lang="en-US"/>
          </a:p>
        </c:txPr>
        <c:crossAx val="-1746795440"/>
        <c:crosses val="autoZero"/>
        <c:crossBetween val="midCat"/>
        <c:majorUnit val="10"/>
      </c:valAx>
      <c:valAx>
        <c:axId val="-1746795440"/>
        <c:scaling>
          <c:orientation val="minMax"/>
        </c:scaling>
        <c:delete val="0"/>
        <c:axPos val="l"/>
        <c:majorGridlines/>
        <c:title>
          <c:tx>
            <c:rich>
              <a:bodyPr rot="-5400000" vert="horz"/>
              <a:lstStyle/>
              <a:p>
                <a:pPr>
                  <a:defRPr sz="2800"/>
                </a:pPr>
                <a:r>
                  <a:rPr lang="en-US" sz="2800" dirty="0"/>
                  <a:t>Normalized</a:t>
                </a:r>
                <a:r>
                  <a:rPr lang="en-US" sz="2800" baseline="0" dirty="0"/>
                  <a:t> DRAM Area</a:t>
                </a:r>
                <a:endParaRPr lang="en-US" sz="2800" dirty="0"/>
              </a:p>
            </c:rich>
          </c:tx>
          <c:overlay val="0"/>
        </c:title>
        <c:numFmt formatCode="General" sourceLinked="1"/>
        <c:majorTickMark val="out"/>
        <c:minorTickMark val="none"/>
        <c:tickLblPos val="nextTo"/>
        <c:txPr>
          <a:bodyPr/>
          <a:lstStyle/>
          <a:p>
            <a:pPr>
              <a:defRPr sz="2400"/>
            </a:pPr>
            <a:endParaRPr lang="en-US"/>
          </a:p>
        </c:txPr>
        <c:crossAx val="-1370889504"/>
        <c:crosses val="autoZero"/>
        <c:crossBetween val="midCat"/>
        <c:majorUnit val="1"/>
      </c:valAx>
    </c:plotArea>
    <c:plotVisOnly val="1"/>
    <c:dispBlanksAs val="gap"/>
    <c:showDLblsOverMax val="0"/>
  </c:chart>
  <c:spPr>
    <a:ln>
      <a:noFill/>
    </a:ln>
  </c:sp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Sheet3!$C$2</c:f>
              <c:strCache>
                <c:ptCount val="1"/>
                <c:pt idx="0">
                  <c:v>Performance Improvement</c:v>
                </c:pt>
              </c:strCache>
            </c:strRef>
          </c:tx>
          <c:invertIfNegative val="0"/>
          <c:cat>
            <c:strRef>
              <c:f>Sheet3!$B$3:$B$5</c:f>
              <c:strCache>
                <c:ptCount val="3"/>
                <c:pt idx="0">
                  <c:v>1 (1-ch)</c:v>
                </c:pt>
                <c:pt idx="1">
                  <c:v>2 (2-ch)</c:v>
                </c:pt>
                <c:pt idx="2">
                  <c:v>4 (4-ch)</c:v>
                </c:pt>
              </c:strCache>
            </c:strRef>
          </c:cat>
          <c:val>
            <c:numRef>
              <c:f>Sheet3!$C$3:$C$5</c:f>
              <c:numCache>
                <c:formatCode>General</c:formatCode>
                <c:ptCount val="3"/>
                <c:pt idx="0">
                  <c:v>1.1240000000000001</c:v>
                </c:pt>
                <c:pt idx="1">
                  <c:v>1.115</c:v>
                </c:pt>
                <c:pt idx="2">
                  <c:v>1.107</c:v>
                </c:pt>
              </c:numCache>
            </c:numRef>
          </c:val>
          <c:extLst>
            <c:ext xmlns:c16="http://schemas.microsoft.com/office/drawing/2014/chart" uri="{C3380CC4-5D6E-409C-BE32-E72D297353CC}">
              <c16:uniqueId val="{00000000-DD51-2242-ADF1-403C739B52EC}"/>
            </c:ext>
          </c:extLst>
        </c:ser>
        <c:dLbls>
          <c:showLegendKey val="0"/>
          <c:showVal val="0"/>
          <c:showCatName val="0"/>
          <c:showSerName val="0"/>
          <c:showPercent val="0"/>
          <c:showBubbleSize val="0"/>
        </c:dLbls>
        <c:gapWidth val="150"/>
        <c:axId val="-1871175664"/>
        <c:axId val="-1871171728"/>
      </c:barChart>
      <c:catAx>
        <c:axId val="-1871175664"/>
        <c:scaling>
          <c:orientation val="minMax"/>
        </c:scaling>
        <c:delete val="0"/>
        <c:axPos val="b"/>
        <c:numFmt formatCode="General" sourceLinked="0"/>
        <c:majorTickMark val="out"/>
        <c:minorTickMark val="none"/>
        <c:tickLblPos val="nextTo"/>
        <c:txPr>
          <a:bodyPr/>
          <a:lstStyle/>
          <a:p>
            <a:pPr>
              <a:defRPr sz="1800"/>
            </a:pPr>
            <a:endParaRPr lang="en-US"/>
          </a:p>
        </c:txPr>
        <c:crossAx val="-1871171728"/>
        <c:crosses val="autoZero"/>
        <c:auto val="1"/>
        <c:lblAlgn val="ctr"/>
        <c:lblOffset val="0"/>
        <c:noMultiLvlLbl val="0"/>
      </c:catAx>
      <c:valAx>
        <c:axId val="-187117172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75664"/>
        <c:crosses val="autoZero"/>
        <c:crossBetween val="between"/>
      </c:valAx>
    </c:plotArea>
    <c:plotVisOnly val="1"/>
    <c:dispBlanksAs val="gap"/>
    <c:showDLblsOverMax val="0"/>
  </c:chart>
  <c:spPr>
    <a:ln>
      <a:noFill/>
    </a:ln>
  </c:spPr>
  <c:externalData r:id="rId1">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Sheet3!$C$7</c:f>
              <c:strCache>
                <c:ptCount val="1"/>
                <c:pt idx="0">
                  <c:v>Power Reduction</c:v>
                </c:pt>
              </c:strCache>
            </c:strRef>
          </c:tx>
          <c:spPr>
            <a:solidFill>
              <a:srgbClr val="FF0000"/>
            </a:solidFill>
          </c:spPr>
          <c:invertIfNegative val="0"/>
          <c:cat>
            <c:strRef>
              <c:f>Sheet3!$B$8:$B$10</c:f>
              <c:strCache>
                <c:ptCount val="3"/>
                <c:pt idx="0">
                  <c:v>1 (1-ch)</c:v>
                </c:pt>
                <c:pt idx="1">
                  <c:v>2 (2-ch)</c:v>
                </c:pt>
                <c:pt idx="2">
                  <c:v>4 (4-ch)</c:v>
                </c:pt>
              </c:strCache>
            </c:strRef>
          </c:cat>
          <c:val>
            <c:numRef>
              <c:f>Sheet3!$C$8:$C$10</c:f>
              <c:numCache>
                <c:formatCode>General</c:formatCode>
                <c:ptCount val="3"/>
                <c:pt idx="0">
                  <c:v>0.76900000000000002</c:v>
                </c:pt>
                <c:pt idx="1">
                  <c:v>0.755</c:v>
                </c:pt>
                <c:pt idx="2">
                  <c:v>0.73699999999999999</c:v>
                </c:pt>
              </c:numCache>
            </c:numRef>
          </c:val>
          <c:extLst>
            <c:ext xmlns:c16="http://schemas.microsoft.com/office/drawing/2014/chart" uri="{C3380CC4-5D6E-409C-BE32-E72D297353CC}">
              <c16:uniqueId val="{00000000-63F2-4F4E-A326-EB38268489EF}"/>
            </c:ext>
          </c:extLst>
        </c:ser>
        <c:dLbls>
          <c:showLegendKey val="0"/>
          <c:showVal val="0"/>
          <c:showCatName val="0"/>
          <c:showSerName val="0"/>
          <c:showPercent val="0"/>
          <c:showBubbleSize val="0"/>
        </c:dLbls>
        <c:gapWidth val="150"/>
        <c:axId val="-1871136384"/>
        <c:axId val="-1871132368"/>
      </c:barChart>
      <c:catAx>
        <c:axId val="-1871136384"/>
        <c:scaling>
          <c:orientation val="minMax"/>
        </c:scaling>
        <c:delete val="0"/>
        <c:axPos val="b"/>
        <c:numFmt formatCode="General" sourceLinked="0"/>
        <c:majorTickMark val="out"/>
        <c:minorTickMark val="none"/>
        <c:tickLblPos val="nextTo"/>
        <c:txPr>
          <a:bodyPr/>
          <a:lstStyle/>
          <a:p>
            <a:pPr>
              <a:defRPr sz="1800"/>
            </a:pPr>
            <a:endParaRPr lang="en-US"/>
          </a:p>
        </c:txPr>
        <c:crossAx val="-1871132368"/>
        <c:crosses val="autoZero"/>
        <c:auto val="1"/>
        <c:lblAlgn val="ctr"/>
        <c:lblOffset val="0"/>
        <c:noMultiLvlLbl val="0"/>
      </c:catAx>
      <c:valAx>
        <c:axId val="-1871132368"/>
        <c:scaling>
          <c:orientation val="minMax"/>
          <c:max val="1.2"/>
          <c:min val="0"/>
        </c:scaling>
        <c:delete val="0"/>
        <c:axPos val="l"/>
        <c:majorGridlines/>
        <c:numFmt formatCode="0%" sourceLinked="0"/>
        <c:majorTickMark val="out"/>
        <c:minorTickMark val="none"/>
        <c:tickLblPos val="nextTo"/>
        <c:txPr>
          <a:bodyPr/>
          <a:lstStyle/>
          <a:p>
            <a:pPr>
              <a:defRPr sz="1800"/>
            </a:pPr>
            <a:endParaRPr lang="en-US"/>
          </a:p>
        </c:txPr>
        <c:crossAx val="-1871136384"/>
        <c:crosses val="autoZero"/>
        <c:crossBetween val="between"/>
      </c:valAx>
    </c:plotArea>
    <c:plotVisOnly val="1"/>
    <c:dispBlanksAs val="gap"/>
    <c:showDLblsOverMax val="0"/>
  </c:chart>
  <c:spPr>
    <a:ln>
      <a:noFill/>
    </a:ln>
  </c:sp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9.6069173113583095E-2"/>
          <c:y val="5.4111573317486297E-2"/>
          <c:w val="0.836306448725609"/>
          <c:h val="0.76786411132570698"/>
        </c:manualLayout>
      </c:layout>
      <c:barChart>
        <c:barDir val="col"/>
        <c:grouping val="clustered"/>
        <c:varyColors val="0"/>
        <c:ser>
          <c:idx val="0"/>
          <c:order val="0"/>
          <c:tx>
            <c:strRef>
              <c:f>Sheet4!$B$20</c:f>
              <c:strCache>
                <c:ptCount val="1"/>
                <c:pt idx="0">
                  <c:v>Performance Improvement</c:v>
                </c:pt>
              </c:strCache>
            </c:strRef>
          </c:tx>
          <c:invertIfNegative val="0"/>
          <c:cat>
            <c:numRef>
              <c:f>Sheet4!$C$19:$K$19</c:f>
              <c:numCache>
                <c:formatCode>General</c:formatCode>
                <c:ptCount val="9"/>
                <c:pt idx="0">
                  <c:v>1</c:v>
                </c:pt>
                <c:pt idx="1">
                  <c:v>2</c:v>
                </c:pt>
                <c:pt idx="2">
                  <c:v>4</c:v>
                </c:pt>
                <c:pt idx="3">
                  <c:v>8</c:v>
                </c:pt>
                <c:pt idx="4">
                  <c:v>16</c:v>
                </c:pt>
                <c:pt idx="5">
                  <c:v>32</c:v>
                </c:pt>
                <c:pt idx="6">
                  <c:v>64</c:v>
                </c:pt>
                <c:pt idx="7">
                  <c:v>128</c:v>
                </c:pt>
                <c:pt idx="8">
                  <c:v>256</c:v>
                </c:pt>
              </c:numCache>
            </c:numRef>
          </c:cat>
          <c:val>
            <c:numRef>
              <c:f>Sheet4!$C$20:$K$20</c:f>
              <c:numCache>
                <c:formatCode>0.00%</c:formatCode>
                <c:ptCount val="9"/>
                <c:pt idx="0">
                  <c:v>9.3347244427178802E-2</c:v>
                </c:pt>
                <c:pt idx="1">
                  <c:v>0.10478656814195</c:v>
                </c:pt>
                <c:pt idx="2">
                  <c:v>0.111842512822593</c:v>
                </c:pt>
                <c:pt idx="3">
                  <c:v>0.117258110410358</c:v>
                </c:pt>
                <c:pt idx="4">
                  <c:v>0.119577733133279</c:v>
                </c:pt>
                <c:pt idx="5">
                  <c:v>0.122556579187465</c:v>
                </c:pt>
                <c:pt idx="6">
                  <c:v>0.10751436324401401</c:v>
                </c:pt>
                <c:pt idx="7">
                  <c:v>0.108030409455294</c:v>
                </c:pt>
                <c:pt idx="8">
                  <c:v>8.4031668035316601E-2</c:v>
                </c:pt>
              </c:numCache>
            </c:numRef>
          </c:val>
          <c:extLst>
            <c:ext xmlns:c16="http://schemas.microsoft.com/office/drawing/2014/chart" uri="{C3380CC4-5D6E-409C-BE32-E72D297353CC}">
              <c16:uniqueId val="{00000000-F974-9F46-A3FB-687FC17C2BE1}"/>
            </c:ext>
          </c:extLst>
        </c:ser>
        <c:dLbls>
          <c:showLegendKey val="0"/>
          <c:showVal val="0"/>
          <c:showCatName val="0"/>
          <c:showSerName val="0"/>
          <c:showPercent val="0"/>
          <c:showBubbleSize val="0"/>
        </c:dLbls>
        <c:gapWidth val="100"/>
        <c:axId val="-2112869344"/>
        <c:axId val="-2112865248"/>
      </c:barChart>
      <c:catAx>
        <c:axId val="-2112869344"/>
        <c:scaling>
          <c:orientation val="minMax"/>
        </c:scaling>
        <c:delete val="0"/>
        <c:axPos val="b"/>
        <c:numFmt formatCode="General" sourceLinked="1"/>
        <c:majorTickMark val="out"/>
        <c:minorTickMark val="none"/>
        <c:tickLblPos val="nextTo"/>
        <c:txPr>
          <a:bodyPr/>
          <a:lstStyle/>
          <a:p>
            <a:pPr>
              <a:defRPr sz="2400"/>
            </a:pPr>
            <a:endParaRPr lang="en-US"/>
          </a:p>
        </c:txPr>
        <c:crossAx val="-2112865248"/>
        <c:crosses val="autoZero"/>
        <c:auto val="1"/>
        <c:lblAlgn val="ctr"/>
        <c:lblOffset val="100"/>
        <c:noMultiLvlLbl val="0"/>
      </c:catAx>
      <c:valAx>
        <c:axId val="-2112865248"/>
        <c:scaling>
          <c:orientation val="minMax"/>
        </c:scaling>
        <c:delete val="0"/>
        <c:axPos val="l"/>
        <c:majorGridlines/>
        <c:numFmt formatCode="0%" sourceLinked="0"/>
        <c:majorTickMark val="out"/>
        <c:minorTickMark val="none"/>
        <c:tickLblPos val="nextTo"/>
        <c:txPr>
          <a:bodyPr/>
          <a:lstStyle/>
          <a:p>
            <a:pPr>
              <a:defRPr sz="2400"/>
            </a:pPr>
            <a:endParaRPr lang="en-US"/>
          </a:p>
        </c:txPr>
        <c:crossAx val="-2112869344"/>
        <c:crosses val="autoZero"/>
        <c:crossBetween val="between"/>
      </c:valAx>
    </c:plotArea>
    <c:plotVisOnly val="1"/>
    <c:dispBlanksAs val="gap"/>
    <c:showDLblsOverMax val="0"/>
  </c:chart>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319510061242301"/>
          <c:y val="0.13889592048247801"/>
          <c:w val="0.84950470253718302"/>
          <c:h val="0.45945616730510902"/>
        </c:manualLayout>
      </c:layout>
      <c:barChart>
        <c:barDir val="col"/>
        <c:grouping val="clustered"/>
        <c:varyColors val="0"/>
        <c:ser>
          <c:idx val="0"/>
          <c:order val="0"/>
          <c:tx>
            <c:strRef>
              <c:f>'Single-core'!$C$2</c:f>
              <c:strCache>
                <c:ptCount val="1"/>
                <c:pt idx="0">
                  <c:v>8ms - RLTL</c:v>
                </c:pt>
              </c:strCache>
            </c:strRef>
          </c:tx>
          <c:spPr>
            <a:solidFill>
              <a:srgbClr val="0066FF"/>
            </a:solidFill>
            <a:ln>
              <a:solidFill>
                <a:schemeClr val="tx1"/>
              </a:solidFill>
            </a:ln>
            <a:effectLst/>
          </c:spPr>
          <c:invertIfNegative val="0"/>
          <c:cat>
            <c:strRef>
              <c:f>'Single-core'!$B$3:$B$25</c:f>
              <c:strCache>
                <c:ptCount val="23"/>
                <c:pt idx="0">
                  <c:v>tpch6</c:v>
                </c:pt>
                <c:pt idx="1">
                  <c:v>apache20</c:v>
                </c:pt>
                <c:pt idx="2">
                  <c:v>GemsFDTD</c:v>
                </c:pt>
                <c:pt idx="3">
                  <c:v>mcf</c:v>
                </c:pt>
                <c:pt idx="4">
                  <c:v>sphinx3</c:v>
                </c:pt>
                <c:pt idx="5">
                  <c:v>tpch2</c:v>
                </c:pt>
                <c:pt idx="6">
                  <c:v>astar</c:v>
                </c:pt>
                <c:pt idx="7">
                  <c:v>hmmer</c:v>
                </c:pt>
                <c:pt idx="8">
                  <c:v>milc</c:v>
                </c:pt>
                <c:pt idx="9">
                  <c:v>bwaves</c:v>
                </c:pt>
                <c:pt idx="10">
                  <c:v>lbm</c:v>
                </c:pt>
                <c:pt idx="11">
                  <c:v>omnetpp</c:v>
                </c:pt>
                <c:pt idx="12">
                  <c:v>tonto</c:v>
                </c:pt>
                <c:pt idx="13">
                  <c:v>bzip2</c:v>
                </c:pt>
                <c:pt idx="14">
                  <c:v>leslie3d</c:v>
                </c:pt>
                <c:pt idx="15">
                  <c:v>sjeng</c:v>
                </c:pt>
                <c:pt idx="16">
                  <c:v>tpcc64</c:v>
                </c:pt>
                <c:pt idx="17">
                  <c:v>cactusADM</c:v>
                </c:pt>
                <c:pt idx="18">
                  <c:v>libquantum</c:v>
                </c:pt>
                <c:pt idx="19">
                  <c:v>soplex</c:v>
                </c:pt>
                <c:pt idx="20">
                  <c:v>tpch17</c:v>
                </c:pt>
                <c:pt idx="21">
                  <c:v>STREAMcopy</c:v>
                </c:pt>
                <c:pt idx="22">
                  <c:v>AVG</c:v>
                </c:pt>
              </c:strCache>
            </c:strRef>
          </c:cat>
          <c:val>
            <c:numRef>
              <c:f>'Single-core'!$C$3:$C$25</c:f>
              <c:numCache>
                <c:formatCode>0.00%</c:formatCode>
                <c:ptCount val="23"/>
                <c:pt idx="0">
                  <c:v>0.90733149097266796</c:v>
                </c:pt>
                <c:pt idx="1">
                  <c:v>0.93296832848917299</c:v>
                </c:pt>
                <c:pt idx="2">
                  <c:v>0.88403706724203701</c:v>
                </c:pt>
                <c:pt idx="3">
                  <c:v>0.99454258737682499</c:v>
                </c:pt>
                <c:pt idx="4">
                  <c:v>0.98173802340516203</c:v>
                </c:pt>
                <c:pt idx="5">
                  <c:v>0.90326001544253698</c:v>
                </c:pt>
                <c:pt idx="6">
                  <c:v>0.90219042406539596</c:v>
                </c:pt>
                <c:pt idx="7">
                  <c:v>0</c:v>
                </c:pt>
                <c:pt idx="8">
                  <c:v>0.70766375388762104</c:v>
                </c:pt>
                <c:pt idx="9">
                  <c:v>0.94845602154129605</c:v>
                </c:pt>
                <c:pt idx="10">
                  <c:v>0.97309919601887396</c:v>
                </c:pt>
                <c:pt idx="11">
                  <c:v>0.96598279303784595</c:v>
                </c:pt>
                <c:pt idx="12">
                  <c:v>0.954063172305887</c:v>
                </c:pt>
                <c:pt idx="13">
                  <c:v>0.863133467438986</c:v>
                </c:pt>
                <c:pt idx="14">
                  <c:v>0.953888249668991</c:v>
                </c:pt>
                <c:pt idx="15">
                  <c:v>0.62848779611244199</c:v>
                </c:pt>
                <c:pt idx="16">
                  <c:v>0.91189054118536494</c:v>
                </c:pt>
                <c:pt idx="17">
                  <c:v>0.98543307073199504</c:v>
                </c:pt>
                <c:pt idx="18">
                  <c:v>0.93090278037133001</c:v>
                </c:pt>
                <c:pt idx="19">
                  <c:v>0.92244217140130402</c:v>
                </c:pt>
                <c:pt idx="20">
                  <c:v>0.90411302187088605</c:v>
                </c:pt>
                <c:pt idx="21">
                  <c:v>0.77048919475779598</c:v>
                </c:pt>
                <c:pt idx="22">
                  <c:v>0.86027787124201904</c:v>
                </c:pt>
              </c:numCache>
            </c:numRef>
          </c:val>
          <c:extLst>
            <c:ext xmlns:c16="http://schemas.microsoft.com/office/drawing/2014/chart" uri="{C3380CC4-5D6E-409C-BE32-E72D297353CC}">
              <c16:uniqueId val="{00000000-23E0-C34E-A55A-8F103CC94370}"/>
            </c:ext>
          </c:extLst>
        </c:ser>
        <c:dLbls>
          <c:showLegendKey val="0"/>
          <c:showVal val="0"/>
          <c:showCatName val="0"/>
          <c:showSerName val="0"/>
          <c:showPercent val="0"/>
          <c:showBubbleSize val="0"/>
        </c:dLbls>
        <c:gapWidth val="84"/>
        <c:overlap val="-21"/>
        <c:axId val="1101291784"/>
        <c:axId val="1101295336"/>
      </c:barChart>
      <c:catAx>
        <c:axId val="110129178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vert="horz" wrap="square" anchor="ctr" anchorCtr="1"/>
          <a:lstStyle/>
          <a:p>
            <a:pPr>
              <a:defRPr sz="1600" b="0" i="0" u="none" strike="noStrike" kern="1200" cap="none" spc="0" normalizeH="0" baseline="0">
                <a:solidFill>
                  <a:sysClr val="windowText" lastClr="000000"/>
                </a:solidFill>
                <a:latin typeface="Cambria" panose="02040503050406030204" pitchFamily="18" charset="0"/>
                <a:ea typeface="+mn-ea"/>
                <a:cs typeface="Times New Roman" panose="02020603050405020304" pitchFamily="18" charset="0"/>
              </a:defRPr>
            </a:pPr>
            <a:endParaRPr lang="en-US"/>
          </a:p>
        </c:txPr>
        <c:crossAx val="1101295336"/>
        <c:crosses val="autoZero"/>
        <c:auto val="1"/>
        <c:lblAlgn val="ctr"/>
        <c:lblOffset val="100"/>
        <c:noMultiLvlLbl val="0"/>
      </c:catAx>
      <c:valAx>
        <c:axId val="1101295336"/>
        <c:scaling>
          <c:orientation val="minMax"/>
          <c:max val="1"/>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1" i="0" u="none" strike="noStrike" kern="1200" cap="none" baseline="0">
                    <a:solidFill>
                      <a:sysClr val="windowText" lastClr="000000"/>
                    </a:solidFill>
                    <a:latin typeface="Cambria" panose="02040503050406030204" pitchFamily="18" charset="0"/>
                    <a:ea typeface="+mn-ea"/>
                    <a:cs typeface="Times New Roman" panose="02020603050405020304" pitchFamily="18" charset="0"/>
                  </a:defRPr>
                </a:pPr>
                <a:r>
                  <a:rPr lang="en-US" sz="2000" b="1" cap="none" baseline="0">
                    <a:latin typeface="Cambria" panose="02040503050406030204" pitchFamily="18" charset="0"/>
                  </a:rPr>
                  <a:t>Fraction of </a:t>
                </a:r>
                <a:r>
                  <a:rPr lang="tr-TR" sz="2000" b="1" cap="none" baseline="0">
                    <a:latin typeface="Cambria" panose="02040503050406030204" pitchFamily="18" charset="0"/>
                  </a:rPr>
                  <a:t>Accesses</a:t>
                </a:r>
                <a:endParaRPr lang="en-US" sz="2000" b="1" cap="none" baseline="0">
                  <a:latin typeface="Cambria" panose="02040503050406030204" pitchFamily="18" charset="0"/>
                </a:endParaRPr>
              </a:p>
            </c:rich>
          </c:tx>
          <c:layout>
            <c:manualLayout>
              <c:xMode val="edge"/>
              <c:yMode val="edge"/>
              <c:x val="7.3328164486522697E-3"/>
              <c:y val="0.138895813437447"/>
            </c:manualLayout>
          </c:layout>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Cambria" panose="02040503050406030204" pitchFamily="18" charset="0"/>
                <a:ea typeface="+mn-ea"/>
                <a:cs typeface="Times New Roman" panose="02020603050405020304" pitchFamily="18" charset="0"/>
              </a:defRPr>
            </a:pPr>
            <a:endParaRPr lang="en-US"/>
          </a:p>
        </c:txPr>
        <c:crossAx val="1101291784"/>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330670872199901"/>
          <c:y val="0.20206525148399901"/>
          <c:w val="0.85643462597612896"/>
          <c:h val="0.39628684249948498"/>
        </c:manualLayout>
      </c:layout>
      <c:barChart>
        <c:barDir val="col"/>
        <c:grouping val="clustered"/>
        <c:varyColors val="0"/>
        <c:ser>
          <c:idx val="0"/>
          <c:order val="0"/>
          <c:tx>
            <c:strRef>
              <c:f>'[rltl.xlsx]eight-core'!$C$2</c:f>
              <c:strCache>
                <c:ptCount val="1"/>
                <c:pt idx="0">
                  <c:v>8ms - RLTL</c:v>
                </c:pt>
              </c:strCache>
            </c:strRef>
          </c:tx>
          <c:spPr>
            <a:solidFill>
              <a:srgbClr val="0066FF"/>
            </a:solidFill>
            <a:ln>
              <a:solidFill>
                <a:schemeClr val="tx1"/>
              </a:solidFill>
            </a:ln>
            <a:effectLst/>
          </c:spPr>
          <c:invertIfNegative val="0"/>
          <c:cat>
            <c:strRef>
              <c:f>'[rltl.xlsx]eight-core'!$B$3:$B$23</c:f>
              <c:strCache>
                <c:ptCount val="21"/>
                <c:pt idx="0">
                  <c:v>w1</c:v>
                </c:pt>
                <c:pt idx="1">
                  <c:v>w2</c:v>
                </c:pt>
                <c:pt idx="2">
                  <c:v>w3</c:v>
                </c:pt>
                <c:pt idx="3">
                  <c:v>w4</c:v>
                </c:pt>
                <c:pt idx="4">
                  <c:v>w5</c:v>
                </c:pt>
                <c:pt idx="5">
                  <c:v>w6</c:v>
                </c:pt>
                <c:pt idx="6">
                  <c:v>w7</c:v>
                </c:pt>
                <c:pt idx="7">
                  <c:v>w8</c:v>
                </c:pt>
                <c:pt idx="8">
                  <c:v>w9</c:v>
                </c:pt>
                <c:pt idx="9">
                  <c:v>w10</c:v>
                </c:pt>
                <c:pt idx="10">
                  <c:v>w11</c:v>
                </c:pt>
                <c:pt idx="11">
                  <c:v>w12</c:v>
                </c:pt>
                <c:pt idx="12">
                  <c:v>w13</c:v>
                </c:pt>
                <c:pt idx="13">
                  <c:v>w14</c:v>
                </c:pt>
                <c:pt idx="14">
                  <c:v>w15</c:v>
                </c:pt>
                <c:pt idx="15">
                  <c:v>w16</c:v>
                </c:pt>
                <c:pt idx="16">
                  <c:v>w17</c:v>
                </c:pt>
                <c:pt idx="17">
                  <c:v>w18</c:v>
                </c:pt>
                <c:pt idx="18">
                  <c:v>w19</c:v>
                </c:pt>
                <c:pt idx="19">
                  <c:v>w20</c:v>
                </c:pt>
                <c:pt idx="20">
                  <c:v>AVG</c:v>
                </c:pt>
              </c:strCache>
            </c:strRef>
          </c:cat>
          <c:val>
            <c:numRef>
              <c:f>'[rltl.xlsx]eight-core'!$C$3:$C$23</c:f>
              <c:numCache>
                <c:formatCode>0.00%</c:formatCode>
                <c:ptCount val="21"/>
                <c:pt idx="0">
                  <c:v>0.96968206026654002</c:v>
                </c:pt>
                <c:pt idx="1">
                  <c:v>0.97205661035450797</c:v>
                </c:pt>
                <c:pt idx="2">
                  <c:v>0.97451557037775405</c:v>
                </c:pt>
                <c:pt idx="3">
                  <c:v>0.97516044585816097</c:v>
                </c:pt>
                <c:pt idx="4">
                  <c:v>0.97031079315345803</c:v>
                </c:pt>
                <c:pt idx="5">
                  <c:v>0.97931051222448495</c:v>
                </c:pt>
                <c:pt idx="6">
                  <c:v>0.96208705562118102</c:v>
                </c:pt>
                <c:pt idx="7">
                  <c:v>0.98268821668043704</c:v>
                </c:pt>
                <c:pt idx="8">
                  <c:v>0.98324291175807998</c:v>
                </c:pt>
                <c:pt idx="9">
                  <c:v>0.95924334210099005</c:v>
                </c:pt>
                <c:pt idx="10">
                  <c:v>0.98565909780059302</c:v>
                </c:pt>
                <c:pt idx="11">
                  <c:v>0.97774547522687205</c:v>
                </c:pt>
                <c:pt idx="12">
                  <c:v>0.96962021243131702</c:v>
                </c:pt>
                <c:pt idx="13">
                  <c:v>0.99140856340641403</c:v>
                </c:pt>
                <c:pt idx="14">
                  <c:v>0.96796282398356304</c:v>
                </c:pt>
                <c:pt idx="15">
                  <c:v>0.96606176094406504</c:v>
                </c:pt>
                <c:pt idx="16">
                  <c:v>0.981675384188473</c:v>
                </c:pt>
                <c:pt idx="17">
                  <c:v>0.96554165798453395</c:v>
                </c:pt>
                <c:pt idx="18">
                  <c:v>0.96990226251552403</c:v>
                </c:pt>
                <c:pt idx="19">
                  <c:v>0.99085915680321801</c:v>
                </c:pt>
                <c:pt idx="20">
                  <c:v>0.974736695684009</c:v>
                </c:pt>
              </c:numCache>
            </c:numRef>
          </c:val>
          <c:extLst>
            <c:ext xmlns:c16="http://schemas.microsoft.com/office/drawing/2014/chart" uri="{C3380CC4-5D6E-409C-BE32-E72D297353CC}">
              <c16:uniqueId val="{00000000-FBFA-C84E-B774-5A050373E6D4}"/>
            </c:ext>
          </c:extLst>
        </c:ser>
        <c:dLbls>
          <c:showLegendKey val="0"/>
          <c:showVal val="0"/>
          <c:showCatName val="0"/>
          <c:showSerName val="0"/>
          <c:showPercent val="0"/>
          <c:showBubbleSize val="0"/>
        </c:dLbls>
        <c:gapWidth val="84"/>
        <c:overlap val="-21"/>
        <c:axId val="1101317960"/>
        <c:axId val="1101321512"/>
      </c:barChart>
      <c:catAx>
        <c:axId val="1101317960"/>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700000" spcFirstLastPara="1" vertOverflow="ellipsis" wrap="square" anchor="ctr" anchorCtr="1"/>
          <a:lstStyle/>
          <a:p>
            <a:pPr>
              <a:defRPr sz="1600" b="0" i="0" u="none" strike="noStrike" kern="1200" cap="none" spc="0" normalizeH="0" baseline="0">
                <a:solidFill>
                  <a:sysClr val="windowText" lastClr="000000"/>
                </a:solidFill>
                <a:latin typeface="Cambria" panose="02040503050406030204" pitchFamily="18" charset="0"/>
                <a:ea typeface="+mn-ea"/>
                <a:cs typeface="Times New Roman" panose="02020603050405020304" pitchFamily="18" charset="0"/>
              </a:defRPr>
            </a:pPr>
            <a:endParaRPr lang="en-US"/>
          </a:p>
        </c:txPr>
        <c:crossAx val="1101321512"/>
        <c:crosses val="autoZero"/>
        <c:auto val="1"/>
        <c:lblAlgn val="ctr"/>
        <c:lblOffset val="100"/>
        <c:noMultiLvlLbl val="0"/>
      </c:catAx>
      <c:valAx>
        <c:axId val="1101321512"/>
        <c:scaling>
          <c:orientation val="minMax"/>
          <c:max val="1"/>
          <c:min val="0"/>
        </c:scaling>
        <c:delete val="0"/>
        <c:axPos val="l"/>
        <c:majorGridlines>
          <c:spPr>
            <a:ln w="9525" cap="flat" cmpd="sng" algn="ctr">
              <a:solidFill>
                <a:schemeClr val="tx1">
                  <a:lumMod val="15000"/>
                  <a:lumOff val="8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000" b="1" i="0" u="none" strike="noStrike" kern="1200" cap="none" baseline="0">
                    <a:solidFill>
                      <a:sysClr val="windowText" lastClr="000000"/>
                    </a:solidFill>
                    <a:latin typeface="Cambria" panose="02040503050406030204" pitchFamily="18" charset="0"/>
                    <a:ea typeface="+mn-ea"/>
                    <a:cs typeface="Times New Roman" panose="02020603050405020304" pitchFamily="18" charset="0"/>
                  </a:defRPr>
                </a:pPr>
                <a:r>
                  <a:rPr lang="en-US" sz="2000" b="1" cap="none" baseline="0">
                    <a:latin typeface="Cambria" panose="02040503050406030204" pitchFamily="18" charset="0"/>
                  </a:rPr>
                  <a:t>Fraction of </a:t>
                </a:r>
                <a:r>
                  <a:rPr lang="tr-TR" sz="2000" b="1" cap="none" baseline="0">
                    <a:latin typeface="Cambria" panose="02040503050406030204" pitchFamily="18" charset="0"/>
                  </a:rPr>
                  <a:t>Accesses</a:t>
                </a:r>
                <a:endParaRPr lang="en-US" sz="2000" b="1" cap="none" baseline="0">
                  <a:latin typeface="Cambria" panose="02040503050406030204" pitchFamily="18" charset="0"/>
                </a:endParaRPr>
              </a:p>
            </c:rich>
          </c:tx>
          <c:layout>
            <c:manualLayout>
              <c:xMode val="edge"/>
              <c:yMode val="edge"/>
              <c:x val="7.3328164486522697E-3"/>
              <c:y val="0.138895813437447"/>
            </c:manualLayout>
          </c:layout>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Cambria" panose="02040503050406030204" pitchFamily="18" charset="0"/>
                <a:ea typeface="+mn-ea"/>
                <a:cs typeface="Times New Roman" panose="02020603050405020304" pitchFamily="18" charset="0"/>
              </a:defRPr>
            </a:pPr>
            <a:endParaRPr lang="en-US"/>
          </a:p>
        </c:txPr>
        <c:crossAx val="1101317960"/>
        <c:crosses val="autoZero"/>
        <c:crossBetween val="between"/>
        <c:majorUnit val="0.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800">
          <a:solidFill>
            <a:sysClr val="windowText" lastClr="000000"/>
          </a:solidFill>
          <a:latin typeface="Times New Roman" panose="02020603050405020304" pitchFamily="18" charset="0"/>
          <a:cs typeface="Times New Roman" panose="02020603050405020304" pitchFamily="18" charset="0"/>
        </a:defRPr>
      </a:pPr>
      <a:endParaRPr lang="en-US"/>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8310621449835"/>
          <c:y val="3.0652054687194001E-2"/>
          <c:w val="0.85976059744342903"/>
          <c:h val="0.57851860943205202"/>
        </c:manualLayout>
      </c:layout>
      <c:barChart>
        <c:barDir val="col"/>
        <c:grouping val="clustered"/>
        <c:varyColors val="0"/>
        <c:ser>
          <c:idx val="0"/>
          <c:order val="0"/>
          <c:tx>
            <c:strRef>
              <c:f>'[results_ipc.xlsx]Single-core (RMPKC)'!$C$2</c:f>
              <c:strCache>
                <c:ptCount val="1"/>
                <c:pt idx="0">
                  <c:v>NUAT</c:v>
                </c:pt>
              </c:strCache>
            </c:strRef>
          </c:tx>
          <c:spPr>
            <a:solidFill>
              <a:schemeClr val="bg1">
                <a:lumMod val="75000"/>
              </a:schemeClr>
            </a:solidFill>
            <a:ln>
              <a:solidFill>
                <a:schemeClr val="tx1"/>
              </a:solidFill>
            </a:ln>
            <a:effectLst/>
          </c:spPr>
          <c:invertIfNegative val="0"/>
          <c:cat>
            <c:strRef>
              <c:f>'Single-core (RMPKC)'!$B$3:$B$25</c:f>
              <c:strCache>
                <c:ptCount val="11"/>
                <c:pt idx="0">
                  <c:v>milc</c:v>
                </c:pt>
                <c:pt idx="1">
                  <c:v>bwaves</c:v>
                </c:pt>
                <c:pt idx="2">
                  <c:v>apache20</c:v>
                </c:pt>
                <c:pt idx="3">
                  <c:v>soplex</c:v>
                </c:pt>
                <c:pt idx="4">
                  <c:v>leslie3d</c:v>
                </c:pt>
                <c:pt idx="5">
                  <c:v>cactusADM</c:v>
                </c:pt>
                <c:pt idx="6">
                  <c:v>lbm</c:v>
                </c:pt>
                <c:pt idx="7">
                  <c:v>omnetpp</c:v>
                </c:pt>
                <c:pt idx="8">
                  <c:v>GemsFDTD</c:v>
                </c:pt>
                <c:pt idx="9">
                  <c:v>mcf</c:v>
                </c:pt>
                <c:pt idx="10">
                  <c:v>AVG - ALL 22</c:v>
                </c:pt>
              </c:strCache>
              <c:extLst/>
            </c:strRef>
          </c:cat>
          <c:val>
            <c:numRef>
              <c:f>'Single-core (RMPKC)'!$C$3:$C$25</c:f>
              <c:numCache>
                <c:formatCode>0.00%</c:formatCode>
                <c:ptCount val="11"/>
                <c:pt idx="0">
                  <c:v>1.2119152791935499E-2</c:v>
                </c:pt>
                <c:pt idx="1">
                  <c:v>2.2603273577552801E-2</c:v>
                </c:pt>
                <c:pt idx="2">
                  <c:v>5.2306229196383801E-3</c:v>
                </c:pt>
                <c:pt idx="3">
                  <c:v>1.87003901520248E-2</c:v>
                </c:pt>
                <c:pt idx="4">
                  <c:v>2.0199802393237501E-2</c:v>
                </c:pt>
                <c:pt idx="5">
                  <c:v>1.4304291287386301E-2</c:v>
                </c:pt>
                <c:pt idx="6">
                  <c:v>1.8094731240020999E-2</c:v>
                </c:pt>
                <c:pt idx="7">
                  <c:v>1.6369204773471601E-2</c:v>
                </c:pt>
                <c:pt idx="8">
                  <c:v>2.4827359421242898E-2</c:v>
                </c:pt>
                <c:pt idx="9">
                  <c:v>3.11222885884943E-2</c:v>
                </c:pt>
                <c:pt idx="10">
                  <c:v>1.1091818131339699E-2</c:v>
                </c:pt>
              </c:numCache>
              <c:extLst/>
            </c:numRef>
          </c:val>
          <c:extLst>
            <c:ext xmlns:c16="http://schemas.microsoft.com/office/drawing/2014/chart" uri="{C3380CC4-5D6E-409C-BE32-E72D297353CC}">
              <c16:uniqueId val="{00000000-EE3A-524C-9E96-BDB54E248A14}"/>
            </c:ext>
          </c:extLst>
        </c:ser>
        <c:ser>
          <c:idx val="1"/>
          <c:order val="1"/>
          <c:tx>
            <c:strRef>
              <c:f>'[results_ipc.xlsx]Single-core (RMPKC)'!$D$2</c:f>
              <c:strCache>
                <c:ptCount val="1"/>
                <c:pt idx="0">
                  <c:v>ChargeCache</c:v>
                </c:pt>
              </c:strCache>
            </c:strRef>
          </c:tx>
          <c:spPr>
            <a:solidFill>
              <a:srgbClr val="FF0066"/>
            </a:solidFill>
            <a:ln>
              <a:solidFill>
                <a:schemeClr val="tx1"/>
              </a:solidFill>
            </a:ln>
            <a:effectLst/>
          </c:spPr>
          <c:invertIfNegative val="0"/>
          <c:cat>
            <c:strRef>
              <c:f>'Single-core (RMPKC)'!$B$3:$B$25</c:f>
              <c:strCache>
                <c:ptCount val="11"/>
                <c:pt idx="0">
                  <c:v>milc</c:v>
                </c:pt>
                <c:pt idx="1">
                  <c:v>bwaves</c:v>
                </c:pt>
                <c:pt idx="2">
                  <c:v>apache20</c:v>
                </c:pt>
                <c:pt idx="3">
                  <c:v>soplex</c:v>
                </c:pt>
                <c:pt idx="4">
                  <c:v>leslie3d</c:v>
                </c:pt>
                <c:pt idx="5">
                  <c:v>cactusADM</c:v>
                </c:pt>
                <c:pt idx="6">
                  <c:v>lbm</c:v>
                </c:pt>
                <c:pt idx="7">
                  <c:v>omnetpp</c:v>
                </c:pt>
                <c:pt idx="8">
                  <c:v>GemsFDTD</c:v>
                </c:pt>
                <c:pt idx="9">
                  <c:v>mcf</c:v>
                </c:pt>
                <c:pt idx="10">
                  <c:v>AVG - ALL 22</c:v>
                </c:pt>
              </c:strCache>
              <c:extLst/>
            </c:strRef>
          </c:cat>
          <c:val>
            <c:numRef>
              <c:f>'Single-core (RMPKC)'!$D$3:$D$25</c:f>
              <c:numCache>
                <c:formatCode>0.00%</c:formatCode>
                <c:ptCount val="11"/>
                <c:pt idx="0">
                  <c:v>2.0500622947106101E-2</c:v>
                </c:pt>
                <c:pt idx="1">
                  <c:v>7.7162899454403799E-2</c:v>
                </c:pt>
                <c:pt idx="2">
                  <c:v>4.7551117451258796E-3</c:v>
                </c:pt>
                <c:pt idx="3">
                  <c:v>4.3320328265841403E-2</c:v>
                </c:pt>
                <c:pt idx="4">
                  <c:v>5.07190690525854E-2</c:v>
                </c:pt>
                <c:pt idx="5">
                  <c:v>4.61638491547465E-2</c:v>
                </c:pt>
                <c:pt idx="6">
                  <c:v>5.28649991130032E-2</c:v>
                </c:pt>
                <c:pt idx="7">
                  <c:v>1.4468264864294001E-2</c:v>
                </c:pt>
                <c:pt idx="8">
                  <c:v>8.1387701414008501E-2</c:v>
                </c:pt>
                <c:pt idx="9">
                  <c:v>1.6347060672744301E-2</c:v>
                </c:pt>
                <c:pt idx="10">
                  <c:v>2.131668846751E-2</c:v>
                </c:pt>
              </c:numCache>
              <c:extLst/>
            </c:numRef>
          </c:val>
          <c:extLst>
            <c:ext xmlns:c16="http://schemas.microsoft.com/office/drawing/2014/chart" uri="{C3380CC4-5D6E-409C-BE32-E72D297353CC}">
              <c16:uniqueId val="{00000001-EE3A-524C-9E96-BDB54E248A14}"/>
            </c:ext>
          </c:extLst>
        </c:ser>
        <c:ser>
          <c:idx val="2"/>
          <c:order val="2"/>
          <c:tx>
            <c:strRef>
              <c:f>'[results_ipc.xlsx]Single-core (RMPKC)'!$E$2</c:f>
              <c:strCache>
                <c:ptCount val="1"/>
                <c:pt idx="0">
                  <c:v>ChargeCache + NUAT</c:v>
                </c:pt>
              </c:strCache>
            </c:strRef>
          </c:tx>
          <c:spPr>
            <a:solidFill>
              <a:srgbClr val="0066FF"/>
            </a:solidFill>
            <a:ln>
              <a:solidFill>
                <a:schemeClr val="tx1"/>
              </a:solidFill>
            </a:ln>
            <a:effectLst/>
          </c:spPr>
          <c:invertIfNegative val="0"/>
          <c:cat>
            <c:strRef>
              <c:f>'Single-core (RMPKC)'!$B$3:$B$25</c:f>
              <c:strCache>
                <c:ptCount val="11"/>
                <c:pt idx="0">
                  <c:v>milc</c:v>
                </c:pt>
                <c:pt idx="1">
                  <c:v>bwaves</c:v>
                </c:pt>
                <c:pt idx="2">
                  <c:v>apache20</c:v>
                </c:pt>
                <c:pt idx="3">
                  <c:v>soplex</c:v>
                </c:pt>
                <c:pt idx="4">
                  <c:v>leslie3d</c:v>
                </c:pt>
                <c:pt idx="5">
                  <c:v>cactusADM</c:v>
                </c:pt>
                <c:pt idx="6">
                  <c:v>lbm</c:v>
                </c:pt>
                <c:pt idx="7">
                  <c:v>omnetpp</c:v>
                </c:pt>
                <c:pt idx="8">
                  <c:v>GemsFDTD</c:v>
                </c:pt>
                <c:pt idx="9">
                  <c:v>mcf</c:v>
                </c:pt>
                <c:pt idx="10">
                  <c:v>AVG - ALL 22</c:v>
                </c:pt>
              </c:strCache>
              <c:extLst/>
            </c:strRef>
          </c:cat>
          <c:val>
            <c:numRef>
              <c:f>'Single-core (RMPKC)'!$E$3:$E$25</c:f>
              <c:numCache>
                <c:formatCode>0.00%</c:formatCode>
                <c:ptCount val="11"/>
                <c:pt idx="0">
                  <c:v>2.9448408653301599E-2</c:v>
                </c:pt>
                <c:pt idx="1">
                  <c:v>8.1839438815276805E-2</c:v>
                </c:pt>
                <c:pt idx="2">
                  <c:v>9.51022349025199E-3</c:v>
                </c:pt>
                <c:pt idx="3">
                  <c:v>5.0450692856181902E-2</c:v>
                </c:pt>
                <c:pt idx="4">
                  <c:v>6.2795037874629603E-2</c:v>
                </c:pt>
                <c:pt idx="5">
                  <c:v>5.2665799739921998E-2</c:v>
                </c:pt>
                <c:pt idx="6">
                  <c:v>5.9251374844775599E-2</c:v>
                </c:pt>
                <c:pt idx="7">
                  <c:v>2.8302883092195599E-2</c:v>
                </c:pt>
                <c:pt idx="8">
                  <c:v>9.2732653732325004E-2</c:v>
                </c:pt>
                <c:pt idx="9">
                  <c:v>4.6211883055642597E-2</c:v>
                </c:pt>
                <c:pt idx="10">
                  <c:v>2.8195786043169E-2</c:v>
                </c:pt>
              </c:numCache>
              <c:extLst/>
            </c:numRef>
          </c:val>
          <c:extLst>
            <c:ext xmlns:c16="http://schemas.microsoft.com/office/drawing/2014/chart" uri="{C3380CC4-5D6E-409C-BE32-E72D297353CC}">
              <c16:uniqueId val="{00000002-EE3A-524C-9E96-BDB54E248A14}"/>
            </c:ext>
          </c:extLst>
        </c:ser>
        <c:ser>
          <c:idx val="3"/>
          <c:order val="3"/>
          <c:tx>
            <c:strRef>
              <c:f>'[results_ipc.xlsx]Single-core (RMPKC)'!$F$2</c:f>
              <c:strCache>
                <c:ptCount val="1"/>
                <c:pt idx="0">
                  <c:v>Low-Latency DRAM</c:v>
                </c:pt>
              </c:strCache>
            </c:strRef>
          </c:tx>
          <c:spPr>
            <a:solidFill>
              <a:schemeClr val="dk1">
                <a:tint val="98500"/>
              </a:schemeClr>
            </a:solidFill>
            <a:ln>
              <a:solidFill>
                <a:schemeClr val="tx1"/>
              </a:solidFill>
            </a:ln>
            <a:effectLst/>
          </c:spPr>
          <c:invertIfNegative val="0"/>
          <c:cat>
            <c:strRef>
              <c:f>'Single-core (RMPKC)'!$B$3:$B$25</c:f>
              <c:strCache>
                <c:ptCount val="11"/>
                <c:pt idx="0">
                  <c:v>milc</c:v>
                </c:pt>
                <c:pt idx="1">
                  <c:v>bwaves</c:v>
                </c:pt>
                <c:pt idx="2">
                  <c:v>apache20</c:v>
                </c:pt>
                <c:pt idx="3">
                  <c:v>soplex</c:v>
                </c:pt>
                <c:pt idx="4">
                  <c:v>leslie3d</c:v>
                </c:pt>
                <c:pt idx="5">
                  <c:v>cactusADM</c:v>
                </c:pt>
                <c:pt idx="6">
                  <c:v>lbm</c:v>
                </c:pt>
                <c:pt idx="7">
                  <c:v>omnetpp</c:v>
                </c:pt>
                <c:pt idx="8">
                  <c:v>GemsFDTD</c:v>
                </c:pt>
                <c:pt idx="9">
                  <c:v>mcf</c:v>
                </c:pt>
                <c:pt idx="10">
                  <c:v>AVG - ALL 22</c:v>
                </c:pt>
              </c:strCache>
              <c:extLst/>
            </c:strRef>
          </c:cat>
          <c:val>
            <c:numRef>
              <c:f>'Single-core (RMPKC)'!$F$3:$F$25</c:f>
              <c:numCache>
                <c:formatCode>0.00%</c:formatCode>
                <c:ptCount val="11"/>
                <c:pt idx="0">
                  <c:v>5.7877449314758002E-2</c:v>
                </c:pt>
                <c:pt idx="1">
                  <c:v>9.5869056897895696E-2</c:v>
                </c:pt>
                <c:pt idx="2">
                  <c:v>2.75796481217307E-2</c:v>
                </c:pt>
                <c:pt idx="3">
                  <c:v>8.3949952912686601E-2</c:v>
                </c:pt>
                <c:pt idx="4">
                  <c:v>7.5859040509386397E-2</c:v>
                </c:pt>
                <c:pt idx="5">
                  <c:v>7.2821846553966105E-2</c:v>
                </c:pt>
                <c:pt idx="6">
                  <c:v>7.2201525634202596E-2</c:v>
                </c:pt>
                <c:pt idx="7">
                  <c:v>7.7199281867145406E-2</c:v>
                </c:pt>
                <c:pt idx="8">
                  <c:v>0.11920420914172999</c:v>
                </c:pt>
                <c:pt idx="9">
                  <c:v>0.15498270983967299</c:v>
                </c:pt>
                <c:pt idx="10">
                  <c:v>4.7528213332566398E-2</c:v>
                </c:pt>
              </c:numCache>
              <c:extLst/>
            </c:numRef>
          </c:val>
          <c:extLst>
            <c:ext xmlns:c16="http://schemas.microsoft.com/office/drawing/2014/chart" uri="{C3380CC4-5D6E-409C-BE32-E72D297353CC}">
              <c16:uniqueId val="{00000003-EE3A-524C-9E96-BDB54E248A14}"/>
            </c:ext>
          </c:extLst>
        </c:ser>
        <c:dLbls>
          <c:showLegendKey val="0"/>
          <c:showVal val="0"/>
          <c:showCatName val="0"/>
          <c:showSerName val="0"/>
          <c:showPercent val="0"/>
          <c:showBubbleSize val="0"/>
        </c:dLbls>
        <c:gapWidth val="269"/>
        <c:axId val="1099746264"/>
        <c:axId val="1099749896"/>
      </c:barChart>
      <c:catAx>
        <c:axId val="1099746264"/>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0" i="0" u="none" strike="noStrike" kern="1200" cap="none" spc="0" normalizeH="0" baseline="0">
                <a:solidFill>
                  <a:schemeClr val="tx1"/>
                </a:solidFill>
                <a:latin typeface="Cambria" panose="02040503050406030204" pitchFamily="18" charset="0"/>
                <a:ea typeface="+mn-ea"/>
                <a:cs typeface="+mn-cs"/>
              </a:defRPr>
            </a:pPr>
            <a:endParaRPr lang="en-US"/>
          </a:p>
        </c:txPr>
        <c:crossAx val="1099749896"/>
        <c:crosses val="autoZero"/>
        <c:auto val="1"/>
        <c:lblAlgn val="ctr"/>
        <c:lblOffset val="100"/>
        <c:noMultiLvlLbl val="0"/>
      </c:catAx>
      <c:valAx>
        <c:axId val="1099749896"/>
        <c:scaling>
          <c:orientation val="minMax"/>
          <c:max val="0.16"/>
        </c:scaling>
        <c:delete val="0"/>
        <c:axPos val="l"/>
        <c:majorGridlines>
          <c:spPr>
            <a:ln w="9525" cap="flat" cmpd="sng" algn="ctr">
              <a:solidFill>
                <a:schemeClr val="bg1">
                  <a:lumMod val="6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400" b="1" i="0" u="none" strike="noStrike" kern="1200" cap="none" baseline="0">
                    <a:solidFill>
                      <a:schemeClr val="tx1"/>
                    </a:solidFill>
                    <a:latin typeface="Cambria" panose="02040503050406030204" pitchFamily="18" charset="0"/>
                    <a:ea typeface="+mn-ea"/>
                    <a:cs typeface="+mn-cs"/>
                  </a:defRPr>
                </a:pPr>
                <a:r>
                  <a:rPr lang="en-US" sz="2400" b="1" cap="none" baseline="0">
                    <a:solidFill>
                      <a:schemeClr val="tx1"/>
                    </a:solidFill>
                    <a:latin typeface="Cambria" panose="02040503050406030204" pitchFamily="18" charset="0"/>
                  </a:rPr>
                  <a:t>Speedup</a:t>
                </a: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US"/>
          </a:p>
        </c:txPr>
        <c:crossAx val="1099746264"/>
        <c:crosses val="autoZero"/>
        <c:crossBetween val="between"/>
        <c:majorUnit val="0.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3351662292213501"/>
          <c:y val="8.6935391848159099E-2"/>
          <c:w val="0.85887325021872296"/>
          <c:h val="0.49973609925529899"/>
        </c:manualLayout>
      </c:layout>
      <c:barChart>
        <c:barDir val="col"/>
        <c:grouping val="clustered"/>
        <c:varyColors val="0"/>
        <c:ser>
          <c:idx val="0"/>
          <c:order val="0"/>
          <c:tx>
            <c:strRef>
              <c:f>'[results_ipc.xlsx]Eight-core (RMPKC)'!$C$2</c:f>
              <c:strCache>
                <c:ptCount val="1"/>
                <c:pt idx="0">
                  <c:v>NUAT</c:v>
                </c:pt>
              </c:strCache>
            </c:strRef>
          </c:tx>
          <c:spPr>
            <a:solidFill>
              <a:schemeClr val="bg1">
                <a:lumMod val="75000"/>
              </a:schemeClr>
            </a:solidFill>
            <a:ln>
              <a:solidFill>
                <a:schemeClr val="tx1"/>
              </a:solidFill>
            </a:ln>
            <a:effectLst/>
          </c:spPr>
          <c:invertIfNegative val="0"/>
          <c:cat>
            <c:strRef>
              <c:f>'Eight-core (RMPKC)'!$B$3:$B$23</c:f>
              <c:strCache>
                <c:ptCount val="11"/>
                <c:pt idx="0">
                  <c:v>w3</c:v>
                </c:pt>
                <c:pt idx="1">
                  <c:v>w18</c:v>
                </c:pt>
                <c:pt idx="2">
                  <c:v>w12</c:v>
                </c:pt>
                <c:pt idx="3">
                  <c:v>w9</c:v>
                </c:pt>
                <c:pt idx="4">
                  <c:v>w13</c:v>
                </c:pt>
                <c:pt idx="5">
                  <c:v>w15</c:v>
                </c:pt>
                <c:pt idx="6">
                  <c:v>w8</c:v>
                </c:pt>
                <c:pt idx="7">
                  <c:v>w6</c:v>
                </c:pt>
                <c:pt idx="8">
                  <c:v>w11</c:v>
                </c:pt>
                <c:pt idx="9">
                  <c:v>w17</c:v>
                </c:pt>
                <c:pt idx="10">
                  <c:v>AVG - ALL 20</c:v>
                </c:pt>
              </c:strCache>
              <c:extLst/>
            </c:strRef>
          </c:cat>
          <c:val>
            <c:numRef>
              <c:f>'Eight-core (RMPKC)'!$C$3:$C$23</c:f>
              <c:numCache>
                <c:formatCode>0.00%</c:formatCode>
                <c:ptCount val="11"/>
                <c:pt idx="0">
                  <c:v>2.3984588504046198E-2</c:v>
                </c:pt>
                <c:pt idx="1">
                  <c:v>2.6329321996938299E-2</c:v>
                </c:pt>
                <c:pt idx="2">
                  <c:v>2.4911377335522299E-2</c:v>
                </c:pt>
                <c:pt idx="3">
                  <c:v>2.7070662054397E-2</c:v>
                </c:pt>
                <c:pt idx="4">
                  <c:v>2.7103536973052102E-2</c:v>
                </c:pt>
                <c:pt idx="5">
                  <c:v>2.6449497642115499E-2</c:v>
                </c:pt>
                <c:pt idx="6">
                  <c:v>2.3448169126100999E-2</c:v>
                </c:pt>
                <c:pt idx="7">
                  <c:v>2.4525836058194601E-2</c:v>
                </c:pt>
                <c:pt idx="8">
                  <c:v>2.46896159116279E-2</c:v>
                </c:pt>
                <c:pt idx="9">
                  <c:v>2.1964991856123502E-2</c:v>
                </c:pt>
                <c:pt idx="10">
                  <c:v>2.4716270203445599E-2</c:v>
                </c:pt>
              </c:numCache>
              <c:extLst/>
            </c:numRef>
          </c:val>
          <c:extLst>
            <c:ext xmlns:c16="http://schemas.microsoft.com/office/drawing/2014/chart" uri="{C3380CC4-5D6E-409C-BE32-E72D297353CC}">
              <c16:uniqueId val="{00000000-07B6-8D49-AAB4-B2A04A283436}"/>
            </c:ext>
          </c:extLst>
        </c:ser>
        <c:ser>
          <c:idx val="1"/>
          <c:order val="1"/>
          <c:tx>
            <c:strRef>
              <c:f>'[results_ipc.xlsx]Eight-core (RMPKC)'!$D$2</c:f>
              <c:strCache>
                <c:ptCount val="1"/>
                <c:pt idx="0">
                  <c:v>ChargeCache</c:v>
                </c:pt>
              </c:strCache>
            </c:strRef>
          </c:tx>
          <c:spPr>
            <a:solidFill>
              <a:srgbClr val="FF0066"/>
            </a:solidFill>
            <a:ln>
              <a:solidFill>
                <a:schemeClr val="tx1"/>
              </a:solidFill>
            </a:ln>
            <a:effectLst/>
          </c:spPr>
          <c:invertIfNegative val="0"/>
          <c:cat>
            <c:strRef>
              <c:f>'Eight-core (RMPKC)'!$B$3:$B$23</c:f>
              <c:strCache>
                <c:ptCount val="11"/>
                <c:pt idx="0">
                  <c:v>w3</c:v>
                </c:pt>
                <c:pt idx="1">
                  <c:v>w18</c:v>
                </c:pt>
                <c:pt idx="2">
                  <c:v>w12</c:v>
                </c:pt>
                <c:pt idx="3">
                  <c:v>w9</c:v>
                </c:pt>
                <c:pt idx="4">
                  <c:v>w13</c:v>
                </c:pt>
                <c:pt idx="5">
                  <c:v>w15</c:v>
                </c:pt>
                <c:pt idx="6">
                  <c:v>w8</c:v>
                </c:pt>
                <c:pt idx="7">
                  <c:v>w6</c:v>
                </c:pt>
                <c:pt idx="8">
                  <c:v>w11</c:v>
                </c:pt>
                <c:pt idx="9">
                  <c:v>w17</c:v>
                </c:pt>
                <c:pt idx="10">
                  <c:v>AVG - ALL 20</c:v>
                </c:pt>
              </c:strCache>
              <c:extLst/>
            </c:strRef>
          </c:cat>
          <c:val>
            <c:numRef>
              <c:f>'Eight-core (RMPKC)'!$D$3:$D$23</c:f>
              <c:numCache>
                <c:formatCode>0.00%</c:formatCode>
                <c:ptCount val="11"/>
                <c:pt idx="0">
                  <c:v>0.112724091018595</c:v>
                </c:pt>
                <c:pt idx="1">
                  <c:v>9.0693765948873295E-2</c:v>
                </c:pt>
                <c:pt idx="2">
                  <c:v>8.2922144932092906E-2</c:v>
                </c:pt>
                <c:pt idx="3">
                  <c:v>8.0218949316411201E-2</c:v>
                </c:pt>
                <c:pt idx="4">
                  <c:v>9.4814802840443205E-2</c:v>
                </c:pt>
                <c:pt idx="5">
                  <c:v>5.8836329293829898E-2</c:v>
                </c:pt>
                <c:pt idx="6">
                  <c:v>8.4370704100012101E-2</c:v>
                </c:pt>
                <c:pt idx="7">
                  <c:v>8.1503992360416805E-2</c:v>
                </c:pt>
                <c:pt idx="8">
                  <c:v>8.5071441132991601E-2</c:v>
                </c:pt>
                <c:pt idx="9">
                  <c:v>7.4468416263645101E-2</c:v>
                </c:pt>
                <c:pt idx="10">
                  <c:v>8.6075541063864003E-2</c:v>
                </c:pt>
              </c:numCache>
              <c:extLst/>
            </c:numRef>
          </c:val>
          <c:extLst>
            <c:ext xmlns:c16="http://schemas.microsoft.com/office/drawing/2014/chart" uri="{C3380CC4-5D6E-409C-BE32-E72D297353CC}">
              <c16:uniqueId val="{00000001-07B6-8D49-AAB4-B2A04A283436}"/>
            </c:ext>
          </c:extLst>
        </c:ser>
        <c:ser>
          <c:idx val="2"/>
          <c:order val="2"/>
          <c:tx>
            <c:strRef>
              <c:f>'[results_ipc.xlsx]Eight-core (RMPKC)'!$E$2</c:f>
              <c:strCache>
                <c:ptCount val="1"/>
                <c:pt idx="0">
                  <c:v>ChargeCache + NUAT</c:v>
                </c:pt>
              </c:strCache>
            </c:strRef>
          </c:tx>
          <c:spPr>
            <a:solidFill>
              <a:srgbClr val="0066FF"/>
            </a:solidFill>
            <a:ln>
              <a:solidFill>
                <a:schemeClr val="tx1"/>
              </a:solidFill>
            </a:ln>
            <a:effectLst/>
          </c:spPr>
          <c:invertIfNegative val="0"/>
          <c:cat>
            <c:strRef>
              <c:f>'Eight-core (RMPKC)'!$B$3:$B$23</c:f>
              <c:strCache>
                <c:ptCount val="11"/>
                <c:pt idx="0">
                  <c:v>w3</c:v>
                </c:pt>
                <c:pt idx="1">
                  <c:v>w18</c:v>
                </c:pt>
                <c:pt idx="2">
                  <c:v>w12</c:v>
                </c:pt>
                <c:pt idx="3">
                  <c:v>w9</c:v>
                </c:pt>
                <c:pt idx="4">
                  <c:v>w13</c:v>
                </c:pt>
                <c:pt idx="5">
                  <c:v>w15</c:v>
                </c:pt>
                <c:pt idx="6">
                  <c:v>w8</c:v>
                </c:pt>
                <c:pt idx="7">
                  <c:v>w6</c:v>
                </c:pt>
                <c:pt idx="8">
                  <c:v>w11</c:v>
                </c:pt>
                <c:pt idx="9">
                  <c:v>w17</c:v>
                </c:pt>
                <c:pt idx="10">
                  <c:v>AVG - ALL 20</c:v>
                </c:pt>
              </c:strCache>
              <c:extLst/>
            </c:strRef>
          </c:cat>
          <c:val>
            <c:numRef>
              <c:f>'Eight-core (RMPKC)'!$E$3:$E$23</c:f>
              <c:numCache>
                <c:formatCode>0.00%</c:formatCode>
                <c:ptCount val="11"/>
                <c:pt idx="0">
                  <c:v>0.117701842002523</c:v>
                </c:pt>
                <c:pt idx="1">
                  <c:v>0.10160903230228401</c:v>
                </c:pt>
                <c:pt idx="2">
                  <c:v>9.3442358822940497E-2</c:v>
                </c:pt>
                <c:pt idx="3">
                  <c:v>9.2730409990114504E-2</c:v>
                </c:pt>
                <c:pt idx="4">
                  <c:v>0.104282455838829</c:v>
                </c:pt>
                <c:pt idx="5">
                  <c:v>7.4550141627587094E-2</c:v>
                </c:pt>
                <c:pt idx="6">
                  <c:v>9.3168174310173102E-2</c:v>
                </c:pt>
                <c:pt idx="7">
                  <c:v>9.2679673877423194E-2</c:v>
                </c:pt>
                <c:pt idx="8">
                  <c:v>9.3180116451558007E-2</c:v>
                </c:pt>
                <c:pt idx="9">
                  <c:v>8.5059985374477995E-2</c:v>
                </c:pt>
                <c:pt idx="10">
                  <c:v>9.5808148832890502E-2</c:v>
                </c:pt>
              </c:numCache>
              <c:extLst/>
            </c:numRef>
          </c:val>
          <c:extLst>
            <c:ext xmlns:c16="http://schemas.microsoft.com/office/drawing/2014/chart" uri="{C3380CC4-5D6E-409C-BE32-E72D297353CC}">
              <c16:uniqueId val="{00000002-07B6-8D49-AAB4-B2A04A283436}"/>
            </c:ext>
          </c:extLst>
        </c:ser>
        <c:ser>
          <c:idx val="3"/>
          <c:order val="3"/>
          <c:tx>
            <c:strRef>
              <c:f>'[results_ipc.xlsx]Eight-core (RMPKC)'!$F$2</c:f>
              <c:strCache>
                <c:ptCount val="1"/>
                <c:pt idx="0">
                  <c:v>Low-Latency DRAM</c:v>
                </c:pt>
              </c:strCache>
            </c:strRef>
          </c:tx>
          <c:spPr>
            <a:solidFill>
              <a:schemeClr val="dk1">
                <a:tint val="98500"/>
              </a:schemeClr>
            </a:solidFill>
            <a:ln>
              <a:solidFill>
                <a:schemeClr val="tx1"/>
              </a:solidFill>
            </a:ln>
            <a:effectLst/>
          </c:spPr>
          <c:invertIfNegative val="0"/>
          <c:cat>
            <c:strRef>
              <c:f>'Eight-core (RMPKC)'!$B$3:$B$23</c:f>
              <c:strCache>
                <c:ptCount val="11"/>
                <c:pt idx="0">
                  <c:v>w3</c:v>
                </c:pt>
                <c:pt idx="1">
                  <c:v>w18</c:v>
                </c:pt>
                <c:pt idx="2">
                  <c:v>w12</c:v>
                </c:pt>
                <c:pt idx="3">
                  <c:v>w9</c:v>
                </c:pt>
                <c:pt idx="4">
                  <c:v>w13</c:v>
                </c:pt>
                <c:pt idx="5">
                  <c:v>w15</c:v>
                </c:pt>
                <c:pt idx="6">
                  <c:v>w8</c:v>
                </c:pt>
                <c:pt idx="7">
                  <c:v>w6</c:v>
                </c:pt>
                <c:pt idx="8">
                  <c:v>w11</c:v>
                </c:pt>
                <c:pt idx="9">
                  <c:v>w17</c:v>
                </c:pt>
                <c:pt idx="10">
                  <c:v>AVG - ALL 20</c:v>
                </c:pt>
              </c:strCache>
              <c:extLst/>
            </c:strRef>
          </c:cat>
          <c:val>
            <c:numRef>
              <c:f>'Eight-core (RMPKC)'!$F$3:$F$23</c:f>
              <c:numCache>
                <c:formatCode>0.00%</c:formatCode>
                <c:ptCount val="11"/>
                <c:pt idx="0">
                  <c:v>0.13519280200587999</c:v>
                </c:pt>
                <c:pt idx="1">
                  <c:v>0.140898231862081</c:v>
                </c:pt>
                <c:pt idx="2">
                  <c:v>0.132256166643237</c:v>
                </c:pt>
                <c:pt idx="3">
                  <c:v>0.13751435811403401</c:v>
                </c:pt>
                <c:pt idx="4">
                  <c:v>0.137989939286594</c:v>
                </c:pt>
                <c:pt idx="5">
                  <c:v>0.13589096520241101</c:v>
                </c:pt>
                <c:pt idx="6">
                  <c:v>0.13106826710553299</c:v>
                </c:pt>
                <c:pt idx="7">
                  <c:v>0.13068049622656</c:v>
                </c:pt>
                <c:pt idx="8">
                  <c:v>0.14224726824776601</c:v>
                </c:pt>
                <c:pt idx="9">
                  <c:v>0.13392558750636199</c:v>
                </c:pt>
                <c:pt idx="10">
                  <c:v>0.13368174315117401</c:v>
                </c:pt>
              </c:numCache>
              <c:extLst/>
            </c:numRef>
          </c:val>
          <c:extLst>
            <c:ext xmlns:c16="http://schemas.microsoft.com/office/drawing/2014/chart" uri="{C3380CC4-5D6E-409C-BE32-E72D297353CC}">
              <c16:uniqueId val="{00000003-07B6-8D49-AAB4-B2A04A283436}"/>
            </c:ext>
          </c:extLst>
        </c:ser>
        <c:dLbls>
          <c:showLegendKey val="0"/>
          <c:showVal val="0"/>
          <c:showCatName val="0"/>
          <c:showSerName val="0"/>
          <c:showPercent val="0"/>
          <c:showBubbleSize val="0"/>
        </c:dLbls>
        <c:gapWidth val="269"/>
        <c:axId val="1080054056"/>
        <c:axId val="1080050344"/>
      </c:barChart>
      <c:catAx>
        <c:axId val="108005405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2220000" spcFirstLastPara="1" vertOverflow="ellipsis" vert="horz" wrap="square" anchor="ctr" anchorCtr="1"/>
          <a:lstStyle/>
          <a:p>
            <a:pPr>
              <a:defRPr sz="1800" b="0" i="0" u="none" strike="noStrike" kern="1200" cap="none" spc="0" normalizeH="0" baseline="0">
                <a:solidFill>
                  <a:schemeClr val="tx1"/>
                </a:solidFill>
                <a:latin typeface="Cambria" panose="02040503050406030204" pitchFamily="18" charset="0"/>
                <a:ea typeface="+mn-ea"/>
                <a:cs typeface="+mn-cs"/>
              </a:defRPr>
            </a:pPr>
            <a:endParaRPr lang="en-US"/>
          </a:p>
        </c:txPr>
        <c:crossAx val="1080050344"/>
        <c:crosses val="autoZero"/>
        <c:auto val="1"/>
        <c:lblAlgn val="ctr"/>
        <c:lblOffset val="100"/>
        <c:noMultiLvlLbl val="0"/>
      </c:catAx>
      <c:valAx>
        <c:axId val="1080050344"/>
        <c:scaling>
          <c:orientation val="minMax"/>
          <c:max val="0.16"/>
        </c:scaling>
        <c:delete val="0"/>
        <c:axPos val="l"/>
        <c:majorGridlines>
          <c:spPr>
            <a:ln w="9525" cap="flat" cmpd="sng" algn="ctr">
              <a:solidFill>
                <a:schemeClr val="bg1">
                  <a:lumMod val="6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2400" b="1" i="0" u="none" strike="noStrike" kern="1200" cap="none" baseline="0">
                    <a:solidFill>
                      <a:schemeClr val="tx1"/>
                    </a:solidFill>
                    <a:latin typeface="Cambria" panose="02040503050406030204" pitchFamily="18" charset="0"/>
                    <a:ea typeface="+mn-ea"/>
                    <a:cs typeface="+mn-cs"/>
                  </a:defRPr>
                </a:pPr>
                <a:r>
                  <a:rPr lang="en-US" sz="2400" b="1" cap="none" baseline="0">
                    <a:solidFill>
                      <a:schemeClr val="tx1"/>
                    </a:solidFill>
                    <a:latin typeface="Cambria" panose="02040503050406030204" pitchFamily="18" charset="0"/>
                  </a:rPr>
                  <a:t>Speedup</a:t>
                </a: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chemeClr val="tx1"/>
                </a:solidFill>
                <a:latin typeface="Cambria" panose="02040503050406030204" pitchFamily="18" charset="0"/>
                <a:ea typeface="+mn-ea"/>
                <a:cs typeface="+mn-cs"/>
              </a:defRPr>
            </a:pPr>
            <a:endParaRPr lang="en-US"/>
          </a:p>
        </c:txPr>
        <c:crossAx val="1080054056"/>
        <c:crosses val="autoZero"/>
        <c:crossBetween val="between"/>
        <c:majorUnit val="0.04"/>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43808800763642"/>
          <c:y val="3.0652054687194001E-2"/>
          <c:w val="0.73734626342432696"/>
          <c:h val="0.79125979516753897"/>
        </c:manualLayout>
      </c:layout>
      <c:barChart>
        <c:barDir val="col"/>
        <c:grouping val="clustered"/>
        <c:varyColors val="0"/>
        <c:ser>
          <c:idx val="1"/>
          <c:order val="0"/>
          <c:tx>
            <c:strRef>
              <c:f>'[energy_savings.xlsx]Energy Saving'!$C$2</c:f>
              <c:strCache>
                <c:ptCount val="1"/>
                <c:pt idx="0">
                  <c:v>Average</c:v>
                </c:pt>
              </c:strCache>
            </c:strRef>
          </c:tx>
          <c:spPr>
            <a:solidFill>
              <a:schemeClr val="dk1">
                <a:tint val="55000"/>
              </a:schemeClr>
            </a:solidFill>
            <a:ln>
              <a:solidFill>
                <a:schemeClr val="tx1"/>
              </a:solidFill>
            </a:ln>
            <a:effectLst/>
          </c:spPr>
          <c:invertIfNegative val="0"/>
          <c:cat>
            <c:strRef>
              <c:f>'[energy_savings.xlsx]Energy Saving'!$B$3:$B$4</c:f>
              <c:strCache>
                <c:ptCount val="2"/>
                <c:pt idx="0">
                  <c:v>Single-core</c:v>
                </c:pt>
                <c:pt idx="1">
                  <c:v>Eight-core</c:v>
                </c:pt>
              </c:strCache>
            </c:strRef>
          </c:cat>
          <c:val>
            <c:numRef>
              <c:f>'[energy_savings.xlsx]Energy Saving'!$C$3:$C$4</c:f>
              <c:numCache>
                <c:formatCode>0.00%</c:formatCode>
                <c:ptCount val="2"/>
                <c:pt idx="0">
                  <c:v>1.77938504183618E-2</c:v>
                </c:pt>
                <c:pt idx="1">
                  <c:v>7.88841504070949E-2</c:v>
                </c:pt>
              </c:numCache>
            </c:numRef>
          </c:val>
          <c:extLst>
            <c:ext xmlns:c16="http://schemas.microsoft.com/office/drawing/2014/chart" uri="{C3380CC4-5D6E-409C-BE32-E72D297353CC}">
              <c16:uniqueId val="{00000000-ACE2-D44F-AEC2-5326C122BD3D}"/>
            </c:ext>
          </c:extLst>
        </c:ser>
        <c:ser>
          <c:idx val="2"/>
          <c:order val="1"/>
          <c:tx>
            <c:strRef>
              <c:f>'[energy_savings.xlsx]Energy Saving'!$D$2</c:f>
              <c:strCache>
                <c:ptCount val="1"/>
                <c:pt idx="0">
                  <c:v>Maximum</c:v>
                </c:pt>
              </c:strCache>
            </c:strRef>
          </c:tx>
          <c:spPr>
            <a:solidFill>
              <a:schemeClr val="tx1"/>
            </a:solidFill>
            <a:ln>
              <a:solidFill>
                <a:schemeClr val="tx1"/>
              </a:solidFill>
            </a:ln>
            <a:effectLst/>
          </c:spPr>
          <c:invertIfNegative val="0"/>
          <c:cat>
            <c:strRef>
              <c:f>'[energy_savings.xlsx]Energy Saving'!$B$3:$B$4</c:f>
              <c:strCache>
                <c:ptCount val="2"/>
                <c:pt idx="0">
                  <c:v>Single-core</c:v>
                </c:pt>
                <c:pt idx="1">
                  <c:v>Eight-core</c:v>
                </c:pt>
              </c:strCache>
            </c:strRef>
          </c:cat>
          <c:val>
            <c:numRef>
              <c:f>'[energy_savings.xlsx]Energy Saving'!$D$3:$D$4</c:f>
              <c:numCache>
                <c:formatCode>0.00%</c:formatCode>
                <c:ptCount val="2"/>
                <c:pt idx="0">
                  <c:v>6.8571177194830496E-2</c:v>
                </c:pt>
                <c:pt idx="1">
                  <c:v>0.14096062265796999</c:v>
                </c:pt>
              </c:numCache>
            </c:numRef>
          </c:val>
          <c:extLst>
            <c:ext xmlns:c16="http://schemas.microsoft.com/office/drawing/2014/chart" uri="{C3380CC4-5D6E-409C-BE32-E72D297353CC}">
              <c16:uniqueId val="{00000001-ACE2-D44F-AEC2-5326C122BD3D}"/>
            </c:ext>
          </c:extLst>
        </c:ser>
        <c:dLbls>
          <c:showLegendKey val="0"/>
          <c:showVal val="0"/>
          <c:showCatName val="0"/>
          <c:showSerName val="0"/>
          <c:showPercent val="0"/>
          <c:showBubbleSize val="0"/>
        </c:dLbls>
        <c:gapWidth val="150"/>
        <c:axId val="1099147176"/>
        <c:axId val="1099150648"/>
      </c:barChart>
      <c:catAx>
        <c:axId val="1099147176"/>
        <c:scaling>
          <c:orientation val="minMax"/>
        </c:scaling>
        <c:delete val="0"/>
        <c:axPos val="b"/>
        <c:numFmt formatCode="General" sourceLinked="1"/>
        <c:majorTickMark val="out"/>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cap="none" spc="0" normalizeH="0" baseline="0">
                <a:solidFill>
                  <a:schemeClr val="tx1"/>
                </a:solidFill>
                <a:latin typeface="Cambria" panose="02040503050406030204" pitchFamily="18" charset="0"/>
                <a:ea typeface="+mn-ea"/>
                <a:cs typeface="+mn-cs"/>
              </a:defRPr>
            </a:pPr>
            <a:endParaRPr lang="en-US"/>
          </a:p>
        </c:txPr>
        <c:crossAx val="1099150648"/>
        <c:crosses val="autoZero"/>
        <c:auto val="1"/>
        <c:lblAlgn val="ctr"/>
        <c:lblOffset val="100"/>
        <c:noMultiLvlLbl val="0"/>
      </c:catAx>
      <c:valAx>
        <c:axId val="1099150648"/>
        <c:scaling>
          <c:orientation val="minMax"/>
          <c:max val="0.15"/>
        </c:scaling>
        <c:delete val="0"/>
        <c:axPos val="l"/>
        <c:majorGridlines>
          <c:spPr>
            <a:ln w="9525" cap="flat" cmpd="sng" algn="ctr">
              <a:solidFill>
                <a:schemeClr val="bg1">
                  <a:lumMod val="65000"/>
                </a:schemeClr>
              </a:solidFill>
              <a:round/>
            </a:ln>
            <a:effectLst/>
          </c:spPr>
        </c:majorGridlines>
        <c:minorGridlines>
          <c:spPr>
            <a:ln w="9525" cap="flat" cmpd="sng" algn="ctr">
              <a:noFill/>
              <a:round/>
            </a:ln>
            <a:effectLst/>
          </c:spPr>
        </c:minorGridlines>
        <c:title>
          <c:tx>
            <c:rich>
              <a:bodyPr rot="-5400000" spcFirstLastPara="1" vertOverflow="ellipsis" vert="horz" wrap="square" anchor="ctr" anchorCtr="1"/>
              <a:lstStyle/>
              <a:p>
                <a:pPr>
                  <a:defRPr sz="3200" b="0" i="0" u="none" strike="noStrike" kern="1200" cap="none" baseline="0">
                    <a:solidFill>
                      <a:schemeClr val="tx1"/>
                    </a:solidFill>
                    <a:latin typeface="Cambria" panose="02040503050406030204" pitchFamily="18" charset="0"/>
                    <a:ea typeface="+mn-ea"/>
                    <a:cs typeface="+mn-cs"/>
                  </a:defRPr>
                </a:pPr>
                <a:r>
                  <a:rPr lang="en-US" sz="3200" cap="none" baseline="0">
                    <a:solidFill>
                      <a:schemeClr val="tx1"/>
                    </a:solidFill>
                    <a:latin typeface="Cambria" panose="02040503050406030204" pitchFamily="18" charset="0"/>
                  </a:rPr>
                  <a:t>DRAM Energy Reduction</a:t>
                </a:r>
              </a:p>
            </c:rich>
          </c:tx>
          <c:overlay val="0"/>
          <c:spPr>
            <a:noFill/>
            <a:ln>
              <a:noFill/>
            </a:ln>
            <a:effectLst/>
          </c:spPr>
        </c:title>
        <c:numFmt formatCode="0%" sourceLinked="0"/>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Cambria" panose="02040503050406030204" pitchFamily="18" charset="0"/>
                <a:ea typeface="+mn-ea"/>
                <a:cs typeface="+mn-cs"/>
              </a:defRPr>
            </a:pPr>
            <a:endParaRPr lang="en-US"/>
          </a:p>
        </c:txPr>
        <c:crossAx val="1099147176"/>
        <c:crosses val="autoZero"/>
        <c:crossBetween val="between"/>
        <c:majorUnit val="0.05"/>
      </c:valAx>
      <c:spPr>
        <a:noFill/>
        <a:ln>
          <a:noFill/>
        </a:ln>
        <a:effectLst/>
      </c:spPr>
    </c:plotArea>
    <c:legend>
      <c:legendPos val="t"/>
      <c:layout>
        <c:manualLayout>
          <c:xMode val="edge"/>
          <c:yMode val="edge"/>
          <c:x val="0.250261703965313"/>
          <c:y val="3.3191776071029397E-2"/>
          <c:w val="0.49590422570154502"/>
          <c:h val="0.116178011415357"/>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Cambria" panose="02040503050406030204" pitchFamily="18" charset="0"/>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1-5700-7448-84C0-0603DF1D2A7B}"/>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2-5700-7448-84C0-0603DF1D2A7B}"/>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5700-7448-84C0-0603DF1D2A7B}"/>
            </c:ext>
          </c:extLst>
        </c:ser>
        <c:dLbls>
          <c:showLegendKey val="0"/>
          <c:showVal val="0"/>
          <c:showCatName val="0"/>
          <c:showSerName val="0"/>
          <c:showPercent val="0"/>
          <c:showBubbleSize val="0"/>
        </c:dLbls>
        <c:gapWidth val="100"/>
        <c:axId val="1082304336"/>
        <c:axId val="1082401824"/>
      </c:barChart>
      <c:catAx>
        <c:axId val="108230433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2401824"/>
        <c:crosses val="autoZero"/>
        <c:auto val="1"/>
        <c:lblAlgn val="ctr"/>
        <c:lblOffset val="100"/>
        <c:noMultiLvlLbl val="0"/>
      </c:catAx>
      <c:valAx>
        <c:axId val="108240182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230433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BDC9-FD4A-9024-B916BC0EAB5F}"/>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BDC9-FD4A-9024-B916BC0EAB5F}"/>
            </c:ext>
          </c:extLst>
        </c:ser>
        <c:dLbls>
          <c:showLegendKey val="0"/>
          <c:showVal val="0"/>
          <c:showCatName val="0"/>
          <c:showSerName val="0"/>
          <c:showPercent val="0"/>
          <c:showBubbleSize val="0"/>
        </c:dLbls>
        <c:gapWidth val="100"/>
        <c:axId val="1082402720"/>
        <c:axId val="1082394560"/>
      </c:barChart>
      <c:catAx>
        <c:axId val="1082402720"/>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2394560"/>
        <c:crosses val="autoZero"/>
        <c:auto val="1"/>
        <c:lblAlgn val="ctr"/>
        <c:lblOffset val="100"/>
        <c:noMultiLvlLbl val="0"/>
      </c:catAx>
      <c:valAx>
        <c:axId val="1082394560"/>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2402720"/>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8748-8446-81F5-64AFFAB09E3F}"/>
            </c:ext>
          </c:extLst>
        </c:ser>
        <c:ser>
          <c:idx val="1"/>
          <c:order val="1"/>
          <c:tx>
            <c:strRef>
              <c:f>Sheet6!$R$3</c:f>
              <c:strCache>
                <c:ptCount val="1"/>
                <c:pt idx="0">
                  <c:v>Multi Core</c:v>
                </c:pt>
              </c:strCache>
            </c:strRef>
          </c:tx>
          <c:spPr>
            <a:no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8748-8446-81F5-64AFFAB09E3F}"/>
            </c:ext>
          </c:extLst>
        </c:ser>
        <c:dLbls>
          <c:showLegendKey val="0"/>
          <c:showVal val="0"/>
          <c:showCatName val="0"/>
          <c:showSerName val="0"/>
          <c:showPercent val="0"/>
          <c:showBubbleSize val="0"/>
        </c:dLbls>
        <c:gapWidth val="100"/>
        <c:axId val="1075131456"/>
        <c:axId val="1075694896"/>
      </c:barChart>
      <c:catAx>
        <c:axId val="1075131456"/>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5694896"/>
        <c:crosses val="autoZero"/>
        <c:auto val="1"/>
        <c:lblAlgn val="ctr"/>
        <c:lblOffset val="100"/>
        <c:noMultiLvlLbl val="0"/>
      </c:catAx>
      <c:valAx>
        <c:axId val="107569489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5131456"/>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userShapes r:id="rId3"/>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38E5-FB45-8787-D2A7AD84F3E0}"/>
            </c:ext>
          </c:extLst>
        </c:ser>
        <c:ser>
          <c:idx val="1"/>
          <c:order val="1"/>
          <c:tx>
            <c:strRef>
              <c:f>Sheet6!$R$3</c:f>
              <c:strCache>
                <c:ptCount val="1"/>
                <c:pt idx="0">
                  <c:v>Multi Core</c:v>
                </c:pt>
              </c:strCache>
            </c:strRef>
          </c:tx>
          <c:spPr>
            <a:solidFill>
              <a:srgbClr val="A50021"/>
            </a:solidFill>
            <a:ln>
              <a:noFill/>
            </a:ln>
            <a:effectLst/>
          </c:spPr>
          <c:invertIfNegative val="0"/>
          <c:dPt>
            <c:idx val="10"/>
            <c:invertIfNegative val="0"/>
            <c:bubble3D val="0"/>
            <c:spPr>
              <a:noFill/>
              <a:ln>
                <a:noFill/>
              </a:ln>
              <a:effectLst/>
            </c:spPr>
            <c:extLst>
              <c:ext xmlns:c16="http://schemas.microsoft.com/office/drawing/2014/chart" uri="{C3380CC4-5D6E-409C-BE32-E72D297353CC}">
                <c16:uniqueId val="{00000002-38E5-FB45-8787-D2A7AD84F3E0}"/>
              </c:ext>
            </c:extLst>
          </c:dPt>
          <c:dPt>
            <c:idx val="11"/>
            <c:invertIfNegative val="0"/>
            <c:bubble3D val="0"/>
            <c:spPr>
              <a:noFill/>
              <a:ln>
                <a:noFill/>
              </a:ln>
              <a:effectLst/>
            </c:spPr>
            <c:extLst>
              <c:ext xmlns:c16="http://schemas.microsoft.com/office/drawing/2014/chart" uri="{C3380CC4-5D6E-409C-BE32-E72D297353CC}">
                <c16:uniqueId val="{00000004-38E5-FB45-8787-D2A7AD84F3E0}"/>
              </c:ext>
            </c:extLst>
          </c:dPt>
          <c:dPt>
            <c:idx val="12"/>
            <c:invertIfNegative val="0"/>
            <c:bubble3D val="0"/>
            <c:spPr>
              <a:noFill/>
              <a:ln>
                <a:noFill/>
              </a:ln>
              <a:effectLst/>
            </c:spPr>
            <c:extLst>
              <c:ext xmlns:c16="http://schemas.microsoft.com/office/drawing/2014/chart" uri="{C3380CC4-5D6E-409C-BE32-E72D297353CC}">
                <c16:uniqueId val="{00000006-38E5-FB45-8787-D2A7AD84F3E0}"/>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7-38E5-FB45-8787-D2A7AD84F3E0}"/>
            </c:ext>
          </c:extLst>
        </c:ser>
        <c:dLbls>
          <c:showLegendKey val="0"/>
          <c:showVal val="0"/>
          <c:showCatName val="0"/>
          <c:showSerName val="0"/>
          <c:showPercent val="0"/>
          <c:showBubbleSize val="0"/>
        </c:dLbls>
        <c:gapWidth val="100"/>
        <c:axId val="1083003968"/>
        <c:axId val="1083008736"/>
      </c:barChart>
      <c:catAx>
        <c:axId val="108300396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3008736"/>
        <c:crosses val="autoZero"/>
        <c:auto val="1"/>
        <c:lblAlgn val="ctr"/>
        <c:lblOffset val="100"/>
        <c:noMultiLvlLbl val="0"/>
      </c:catAx>
      <c:valAx>
        <c:axId val="108300873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300396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E025-E148-B64F-A6F369195687}"/>
            </c:ext>
          </c:extLst>
        </c:ser>
        <c:ser>
          <c:idx val="1"/>
          <c:order val="1"/>
          <c:tx>
            <c:strRef>
              <c:f>Sheet6!$R$3</c:f>
              <c:strCache>
                <c:ptCount val="1"/>
                <c:pt idx="0">
                  <c:v>Multi Core</c:v>
                </c:pt>
              </c:strCache>
            </c:strRef>
          </c:tx>
          <c:spPr>
            <a:solidFill>
              <a:srgbClr val="A50021"/>
            </a:solidFill>
            <a:ln>
              <a:noFill/>
            </a:ln>
            <a:effectLst/>
          </c:spPr>
          <c:invertIfNegative val="0"/>
          <c:dPt>
            <c:idx val="12"/>
            <c:invertIfNegative val="0"/>
            <c:bubble3D val="0"/>
            <c:spPr>
              <a:noFill/>
              <a:ln>
                <a:noFill/>
              </a:ln>
              <a:effectLst/>
            </c:spPr>
            <c:extLst>
              <c:ext xmlns:c16="http://schemas.microsoft.com/office/drawing/2014/chart" uri="{C3380CC4-5D6E-409C-BE32-E72D297353CC}">
                <c16:uniqueId val="{00000002-E025-E148-B64F-A6F369195687}"/>
              </c:ext>
            </c:extLst>
          </c:dPt>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3-E025-E148-B64F-A6F369195687}"/>
            </c:ext>
          </c:extLst>
        </c:ser>
        <c:dLbls>
          <c:showLegendKey val="0"/>
          <c:showVal val="0"/>
          <c:showCatName val="0"/>
          <c:showSerName val="0"/>
          <c:showPercent val="0"/>
          <c:showBubbleSize val="0"/>
        </c:dLbls>
        <c:gapWidth val="100"/>
        <c:axId val="1080067088"/>
        <c:axId val="1083097024"/>
      </c:barChart>
      <c:catAx>
        <c:axId val="108006708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3097024"/>
        <c:crosses val="autoZero"/>
        <c:auto val="1"/>
        <c:lblAlgn val="ctr"/>
        <c:lblOffset val="100"/>
        <c:noMultiLvlLbl val="0"/>
      </c:catAx>
      <c:valAx>
        <c:axId val="1083097024"/>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8006708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1206448458648597E-2"/>
          <c:y val="0.11259675138445401"/>
          <c:w val="0.91081969533220097"/>
          <c:h val="0.42902848960544598"/>
        </c:manualLayout>
      </c:layout>
      <c:barChart>
        <c:barDir val="col"/>
        <c:grouping val="clustered"/>
        <c:varyColors val="0"/>
        <c:ser>
          <c:idx val="0"/>
          <c:order val="0"/>
          <c:tx>
            <c:strRef>
              <c:f>Sheet6!$Q$3</c:f>
              <c:strCache>
                <c:ptCount val="1"/>
                <c:pt idx="0">
                  <c:v>Single Core</c:v>
                </c:pt>
              </c:strCache>
            </c:strRef>
          </c:tx>
          <c:spPr>
            <a:solidFill>
              <a:schemeClr val="accent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Sheet6!$Q$4:$Q$16</c:f>
              <c:numCache>
                <c:formatCode>General</c:formatCode>
                <c:ptCount val="13"/>
                <c:pt idx="0">
                  <c:v>6.6390040999999997E-2</c:v>
                </c:pt>
                <c:pt idx="1">
                  <c:v>0.10482180300000001</c:v>
                </c:pt>
                <c:pt idx="2">
                  <c:v>9.4575800000000002E-2</c:v>
                </c:pt>
                <c:pt idx="3">
                  <c:v>0.131578947</c:v>
                </c:pt>
                <c:pt idx="4">
                  <c:v>0.13834586500000001</c:v>
                </c:pt>
                <c:pt idx="5">
                  <c:v>0.14399999999999999</c:v>
                </c:pt>
                <c:pt idx="6">
                  <c:v>0.124633431</c:v>
                </c:pt>
                <c:pt idx="7">
                  <c:v>1.8974285E-2</c:v>
                </c:pt>
                <c:pt idx="8">
                  <c:v>0.18400359899999999</c:v>
                </c:pt>
                <c:pt idx="10">
                  <c:v>1.386388E-2</c:v>
                </c:pt>
                <c:pt idx="11">
                  <c:v>6.6838352000000004E-2</c:v>
                </c:pt>
                <c:pt idx="12">
                  <c:v>5.008843795423E-2</c:v>
                </c:pt>
              </c:numCache>
            </c:numRef>
          </c:val>
          <c:extLst>
            <c:ext xmlns:c16="http://schemas.microsoft.com/office/drawing/2014/chart" uri="{C3380CC4-5D6E-409C-BE32-E72D297353CC}">
              <c16:uniqueId val="{00000000-2B17-BB41-B459-E86B5EABD0A2}"/>
            </c:ext>
          </c:extLst>
        </c:ser>
        <c:ser>
          <c:idx val="1"/>
          <c:order val="1"/>
          <c:tx>
            <c:strRef>
              <c:f>Sheet6!$R$3</c:f>
              <c:strCache>
                <c:ptCount val="1"/>
                <c:pt idx="0">
                  <c:v>Multi Core</c:v>
                </c:pt>
              </c:strCache>
            </c:strRef>
          </c:tx>
          <c:spPr>
            <a:solidFill>
              <a:srgbClr val="A50021"/>
            </a:solidFill>
            <a:ln>
              <a:noFill/>
            </a:ln>
            <a:effectLst/>
          </c:spPr>
          <c:invertIfNegative val="0"/>
          <c:cat>
            <c:strRef>
              <c:f>Sheet6!$P$4:$P$16</c:f>
              <c:strCache>
                <c:ptCount val="13"/>
                <c:pt idx="0">
                  <c:v>soplex</c:v>
                </c:pt>
                <c:pt idx="1">
                  <c:v>mcf</c:v>
                </c:pt>
                <c:pt idx="2">
                  <c:v>milc</c:v>
                </c:pt>
                <c:pt idx="3">
                  <c:v>libq</c:v>
                </c:pt>
                <c:pt idx="4">
                  <c:v>lbm</c:v>
                </c:pt>
                <c:pt idx="5">
                  <c:v>gems</c:v>
                </c:pt>
                <c:pt idx="6">
                  <c:v>copy</c:v>
                </c:pt>
                <c:pt idx="7">
                  <c:v>s.cluster</c:v>
                </c:pt>
                <c:pt idx="8">
                  <c:v>gups</c:v>
                </c:pt>
                <c:pt idx="10">
                  <c:v>non-intensive</c:v>
                </c:pt>
                <c:pt idx="11">
                  <c:v>intensive</c:v>
                </c:pt>
                <c:pt idx="12">
                  <c:v>all-workloads</c:v>
                </c:pt>
              </c:strCache>
            </c:strRef>
          </c:cat>
          <c:val>
            <c:numRef>
              <c:f>Sheet6!$R$4:$R$16</c:f>
              <c:numCache>
                <c:formatCode>General</c:formatCode>
                <c:ptCount val="13"/>
                <c:pt idx="0">
                  <c:v>0.15437788</c:v>
                </c:pt>
                <c:pt idx="1">
                  <c:v>0.123046875</c:v>
                </c:pt>
                <c:pt idx="2">
                  <c:v>0.145584726</c:v>
                </c:pt>
                <c:pt idx="3">
                  <c:v>0.13499043999999999</c:v>
                </c:pt>
                <c:pt idx="4">
                  <c:v>0.15580633399999999</c:v>
                </c:pt>
                <c:pt idx="5">
                  <c:v>0.15722924699999999</c:v>
                </c:pt>
                <c:pt idx="6">
                  <c:v>0.20029400999999999</c:v>
                </c:pt>
                <c:pt idx="7">
                  <c:v>0.14045163299999999</c:v>
                </c:pt>
                <c:pt idx="8">
                  <c:v>0.185781059</c:v>
                </c:pt>
                <c:pt idx="10">
                  <c:v>2.9225210000000001E-2</c:v>
                </c:pt>
                <c:pt idx="11">
                  <c:v>0.14039183699999999</c:v>
                </c:pt>
                <c:pt idx="12">
                  <c:v>0.10517875914618</c:v>
                </c:pt>
              </c:numCache>
            </c:numRef>
          </c:val>
          <c:extLst>
            <c:ext xmlns:c16="http://schemas.microsoft.com/office/drawing/2014/chart" uri="{C3380CC4-5D6E-409C-BE32-E72D297353CC}">
              <c16:uniqueId val="{00000001-2B17-BB41-B459-E86B5EABD0A2}"/>
            </c:ext>
          </c:extLst>
        </c:ser>
        <c:dLbls>
          <c:showLegendKey val="0"/>
          <c:showVal val="0"/>
          <c:showCatName val="0"/>
          <c:showSerName val="0"/>
          <c:showPercent val="0"/>
          <c:showBubbleSize val="0"/>
        </c:dLbls>
        <c:gapWidth val="100"/>
        <c:axId val="1078866128"/>
        <c:axId val="1078871216"/>
      </c:barChart>
      <c:catAx>
        <c:axId val="1078866128"/>
        <c:scaling>
          <c:orientation val="minMax"/>
        </c:scaling>
        <c:delete val="0"/>
        <c:axPos val="b"/>
        <c:numFmt formatCode="General" sourceLinked="1"/>
        <c:majorTickMark val="none"/>
        <c:minorTickMark val="none"/>
        <c:tickLblPos val="nextTo"/>
        <c:spPr>
          <a:noFill/>
          <a:ln w="25400" cap="flat" cmpd="sng" algn="ctr">
            <a:solidFill>
              <a:sysClr val="windowText" lastClr="000000"/>
            </a:solidFill>
            <a:round/>
          </a:ln>
          <a:effectLst/>
        </c:spPr>
        <c:txPr>
          <a:bodyPr rot="-5400000" spcFirstLastPara="1" vertOverflow="ellipsis"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8871216"/>
        <c:crosses val="autoZero"/>
        <c:auto val="1"/>
        <c:lblAlgn val="ctr"/>
        <c:lblOffset val="100"/>
        <c:noMultiLvlLbl val="0"/>
      </c:catAx>
      <c:valAx>
        <c:axId val="1078871216"/>
        <c:scaling>
          <c:orientation val="minMax"/>
        </c:scaling>
        <c:delete val="0"/>
        <c:axPos val="l"/>
        <c:majorGridlines>
          <c:spPr>
            <a:ln w="6350" cap="flat" cmpd="sng" algn="ctr">
              <a:solidFill>
                <a:schemeClr val="tx1"/>
              </a:solidFill>
              <a:prstDash val="lgDash"/>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400" b="0" i="0" u="none" strike="noStrike" kern="1200" baseline="0">
                <a:solidFill>
                  <a:schemeClr val="tx1"/>
                </a:solidFill>
                <a:latin typeface="Calibri Light" panose="020F0302020204030204" pitchFamily="34" charset="0"/>
                <a:ea typeface="+mn-ea"/>
                <a:cs typeface="+mn-cs"/>
              </a:defRPr>
            </a:pPr>
            <a:endParaRPr lang="en-US"/>
          </a:p>
        </c:txPr>
        <c:crossAx val="1078866128"/>
        <c:crosses val="autoZero"/>
        <c:crossBetween val="between"/>
      </c:valAx>
      <c:spPr>
        <a:noFill/>
        <a:ln>
          <a:noFill/>
        </a:ln>
        <a:effectLst/>
      </c:spPr>
    </c:plotArea>
    <c:legend>
      <c:legendPos val="t"/>
      <c:layout>
        <c:manualLayout>
          <c:xMode val="edge"/>
          <c:yMode val="edge"/>
          <c:x val="9.7382185334941196E-2"/>
          <c:y val="8.6303606921675796E-2"/>
          <c:w val="0.45108131753801001"/>
          <c:h val="0.14619332259873499"/>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Calibri Light" panose="020F0302020204030204" pitchFamily="34" charset="0"/>
              <a:ea typeface="+mn-ea"/>
              <a:cs typeface="+mn-cs"/>
            </a:defRPr>
          </a:pPr>
          <a:endParaRPr lang="en-US"/>
        </a:p>
      </c:txPr>
    </c:legend>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598731630627"/>
          <c:y val="0.16618061631184999"/>
          <c:w val="0.690963800844691"/>
          <c:h val="0.52852435112277596"/>
        </c:manualLayout>
      </c:layout>
      <c:barChart>
        <c:barDir val="col"/>
        <c:grouping val="percentStacked"/>
        <c:varyColors val="0"/>
        <c:ser>
          <c:idx val="2"/>
          <c:order val="0"/>
          <c:tx>
            <c:strRef>
              <c:f>Sheet1!$A$5</c:f>
              <c:strCache>
                <c:ptCount val="1"/>
                <c:pt idx="0">
                  <c:v>7.5ns</c:v>
                </c:pt>
              </c:strCache>
            </c:strRef>
          </c:tx>
          <c:spPr>
            <a:solidFill>
              <a:schemeClr val="tx1">
                <a:lumMod val="75000"/>
                <a:lumOff val="2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Sheet1!$I$5:$M$5</c:f>
              <c:numCache>
                <c:formatCode>General</c:formatCode>
                <c:ptCount val="5"/>
                <c:pt idx="0">
                  <c:v>0</c:v>
                </c:pt>
                <c:pt idx="1">
                  <c:v>13</c:v>
                </c:pt>
                <c:pt idx="2">
                  <c:v>74</c:v>
                </c:pt>
                <c:pt idx="3">
                  <c:v>99</c:v>
                </c:pt>
                <c:pt idx="4">
                  <c:v>100</c:v>
                </c:pt>
              </c:numCache>
            </c:numRef>
          </c:val>
          <c:extLst>
            <c:ext xmlns:c16="http://schemas.microsoft.com/office/drawing/2014/chart" uri="{C3380CC4-5D6E-409C-BE32-E72D297353CC}">
              <c16:uniqueId val="{00000000-0CD2-44AD-9A65-7CD89761EA3E}"/>
            </c:ext>
          </c:extLst>
        </c:ser>
        <c:ser>
          <c:idx val="1"/>
          <c:order val="1"/>
          <c:tx>
            <c:strRef>
              <c:f>Sheet1!$A$4</c:f>
              <c:strCache>
                <c:ptCount val="1"/>
                <c:pt idx="0">
                  <c:v>10ns</c:v>
                </c:pt>
              </c:strCache>
            </c:strRef>
          </c:tx>
          <c:spPr>
            <a:solidFill>
              <a:schemeClr val="bg1">
                <a:lumMod val="6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Sheet1!$I$4:$M$4</c:f>
              <c:numCache>
                <c:formatCode>General</c:formatCode>
                <c:ptCount val="5"/>
                <c:pt idx="0">
                  <c:v>0</c:v>
                </c:pt>
                <c:pt idx="1">
                  <c:v>87</c:v>
                </c:pt>
                <c:pt idx="2">
                  <c:v>26</c:v>
                </c:pt>
                <c:pt idx="3">
                  <c:v>1</c:v>
                </c:pt>
                <c:pt idx="4">
                  <c:v>0</c:v>
                </c:pt>
              </c:numCache>
            </c:numRef>
          </c:val>
          <c:extLst>
            <c:ext xmlns:c16="http://schemas.microsoft.com/office/drawing/2014/chart" uri="{C3380CC4-5D6E-409C-BE32-E72D297353CC}">
              <c16:uniqueId val="{00000001-0CD2-44AD-9A65-7CD89761EA3E}"/>
            </c:ext>
          </c:extLst>
        </c:ser>
        <c:ser>
          <c:idx val="0"/>
          <c:order val="2"/>
          <c:tx>
            <c:strRef>
              <c:f>Sheet1!$A$3</c:f>
              <c:strCache>
                <c:ptCount val="1"/>
                <c:pt idx="0">
                  <c:v>13ns</c:v>
                </c:pt>
              </c:strCache>
            </c:strRef>
          </c:tx>
          <c:spPr>
            <a:solidFill>
              <a:schemeClr val="bg1">
                <a:lumMod val="95000"/>
              </a:schemeClr>
            </a:solidFill>
            <a:ln>
              <a:solidFill>
                <a:schemeClr val="tx1"/>
              </a:solidFill>
            </a:ln>
            <a:effectLst/>
          </c:spPr>
          <c:invertIfNegative val="0"/>
          <c:cat>
            <c:strRef>
              <c:f>Sheet1!$B$2:$F$2</c:f>
              <c:strCache>
                <c:ptCount val="5"/>
                <c:pt idx="0">
                  <c:v>Baseline (DDR3)</c:v>
                </c:pt>
                <c:pt idx="1">
                  <c:v>D1</c:v>
                </c:pt>
                <c:pt idx="2">
                  <c:v>D2</c:v>
                </c:pt>
                <c:pt idx="3">
                  <c:v>D3</c:v>
                </c:pt>
                <c:pt idx="4">
                  <c:v>Upper Bound</c:v>
                </c:pt>
              </c:strCache>
            </c:strRef>
          </c:cat>
          <c:val>
            <c:numRef>
              <c:f>Sheet1!$I$3:$M$3</c:f>
              <c:numCache>
                <c:formatCode>General</c:formatCode>
                <c:ptCount val="5"/>
                <c:pt idx="0">
                  <c:v>100</c:v>
                </c:pt>
                <c:pt idx="1">
                  <c:v>0</c:v>
                </c:pt>
                <c:pt idx="2">
                  <c:v>0</c:v>
                </c:pt>
                <c:pt idx="3">
                  <c:v>0</c:v>
                </c:pt>
                <c:pt idx="4">
                  <c:v>0</c:v>
                </c:pt>
              </c:numCache>
            </c:numRef>
          </c:val>
          <c:extLst>
            <c:ext xmlns:c16="http://schemas.microsoft.com/office/drawing/2014/chart" uri="{C3380CC4-5D6E-409C-BE32-E72D297353CC}">
              <c16:uniqueId val="{00000002-0CD2-44AD-9A65-7CD89761EA3E}"/>
            </c:ext>
          </c:extLst>
        </c:ser>
        <c:dLbls>
          <c:showLegendKey val="0"/>
          <c:showVal val="0"/>
          <c:showCatName val="0"/>
          <c:showSerName val="0"/>
          <c:showPercent val="0"/>
          <c:showBubbleSize val="0"/>
        </c:dLbls>
        <c:gapWidth val="150"/>
        <c:overlap val="100"/>
        <c:axId val="1183484608"/>
        <c:axId val="1130611824"/>
      </c:barChart>
      <c:catAx>
        <c:axId val="1183484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30611824"/>
        <c:crosses val="autoZero"/>
        <c:auto val="1"/>
        <c:lblAlgn val="ctr"/>
        <c:lblOffset val="100"/>
        <c:noMultiLvlLbl val="0"/>
      </c:catAx>
      <c:valAx>
        <c:axId val="1130611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r>
                  <a:rPr lang="en-US" b="1"/>
                  <a:t>Fraction of Cells</a:t>
                </a:r>
              </a:p>
            </c:rich>
          </c:tx>
          <c:layout>
            <c:manualLayout>
              <c:xMode val="edge"/>
              <c:yMode val="edge"/>
              <c:x val="0"/>
              <c:y val="0.128332026225805"/>
            </c:manualLayout>
          </c:layout>
          <c:overlay val="0"/>
          <c:spPr>
            <a:noFill/>
            <a:ln>
              <a:noFill/>
            </a:ln>
            <a:effectLst/>
          </c:spPr>
          <c:txPr>
            <a:bodyPr rot="-5400000" spcFirstLastPara="1" vertOverflow="ellipsis" vert="horz" wrap="square" anchor="ctr" anchorCtr="1"/>
            <a:lstStyle/>
            <a:p>
              <a:pPr>
                <a:defRPr sz="2000" b="1" i="0" u="none" strike="noStrike" kern="1200" baseline="0">
                  <a:solidFill>
                    <a:schemeClr val="tx1">
                      <a:lumMod val="65000"/>
                      <a:lumOff val="35000"/>
                    </a:schemeClr>
                  </a:solidFill>
                  <a:latin typeface="Gill Sans MT" charset="0"/>
                  <a:ea typeface="Gill Sans MT" charset="0"/>
                  <a:cs typeface="Gill Sans MT" charset="0"/>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crossAx val="118348460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Gill Sans MT" charset="0"/>
              <a:ea typeface="Gill Sans MT" charset="0"/>
              <a:cs typeface="Gill Sans MT" charset="0"/>
            </a:defRPr>
          </a:pPr>
          <a:endParaRPr lang="en-US"/>
        </a:p>
      </c:txPr>
    </c:legend>
    <c:plotVisOnly val="1"/>
    <c:dispBlanksAs val="gap"/>
    <c:showDLblsOverMax val="0"/>
  </c:chart>
  <c:spPr>
    <a:noFill/>
    <a:ln w="9525" cap="flat" cmpd="sng" algn="ctr">
      <a:noFill/>
      <a:round/>
    </a:ln>
    <a:effectLst/>
  </c:spPr>
  <c:txPr>
    <a:bodyPr/>
    <a:lstStyle/>
    <a:p>
      <a:pPr>
        <a:defRPr sz="2000">
          <a:latin typeface="Gill Sans MT" charset="0"/>
          <a:ea typeface="Gill Sans MT" charset="0"/>
          <a:cs typeface="Gill Sans MT"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0.36036</cdr:x>
      <cdr:y>0.11994</cdr:y>
    </cdr:from>
    <cdr:to>
      <cdr:x>0.54054</cdr:x>
      <cdr:y>0.18125</cdr:y>
    </cdr:to>
    <cdr:sp macro="" textlink="">
      <cdr:nvSpPr>
        <cdr:cNvPr id="4" name="TextBox 54"/>
        <cdr:cNvSpPr txBox="1"/>
      </cdr:nvSpPr>
      <cdr:spPr>
        <a:xfrm xmlns:a="http://schemas.openxmlformats.org/drawingml/2006/main">
          <a:off x="3048000" y="511804"/>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0.36036</cdr:x>
      <cdr:y>0.125</cdr:y>
    </cdr:from>
    <cdr:to>
      <cdr:x>0.54054</cdr:x>
      <cdr:y>0.18631</cdr:y>
    </cdr:to>
    <cdr:sp macro="" textlink="">
      <cdr:nvSpPr>
        <cdr:cNvPr id="3" name="TextBox 54"/>
        <cdr:cNvSpPr txBox="1"/>
      </cdr:nvSpPr>
      <cdr:spPr>
        <a:xfrm xmlns:a="http://schemas.openxmlformats.org/drawingml/2006/main">
          <a:off x="3048000" y="533399"/>
          <a:ext cx="1524000" cy="261610"/>
        </a:xfrm>
        <a:prstGeom xmlns:a="http://schemas.openxmlformats.org/drawingml/2006/main" prst="rect">
          <a:avLst/>
        </a:prstGeom>
        <a:solidFill xmlns:a="http://schemas.openxmlformats.org/drawingml/2006/main">
          <a:schemeClr val="bg1"/>
        </a:solidFill>
      </cdr:spPr>
      <cdr:txBody>
        <a:bodyPr xmlns:a="http://schemas.openxmlformats.org/drawingml/2006/main" wrap="square" r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b="1" i="1" dirty="0">
            <a:ln>
              <a:noFill/>
            </a:ln>
            <a:solidFill>
              <a:srgbClr val="0000FF"/>
            </a:solidFill>
            <a:latin typeface="+mj-lt"/>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6/29/18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6/29/18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B959945-7217-484B-8E74-88DC87A74BB0}" type="slidenum">
              <a:rPr lang="en-US" smtClean="0">
                <a:solidFill>
                  <a:prstClr val="black"/>
                </a:solidFill>
                <a:latin typeface="Calibri"/>
              </a:rPr>
              <a:pPr/>
              <a:t>1</a:t>
            </a:fld>
            <a:endParaRPr lang="en-US">
              <a:solidFill>
                <a:prstClr val="black"/>
              </a:solidFill>
              <a:latin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Timing parameters exist to ensure sufficient movement of charge. </a:t>
            </a:r>
          </a:p>
          <a:p>
            <a:endParaRPr lang="en-US" dirty="0"/>
          </a:p>
          <a:p>
            <a:r>
              <a:rPr lang="en-US" dirty="0"/>
              <a:t>The figure shows the time</a:t>
            </a:r>
            <a:r>
              <a:rPr lang="en-US" baseline="0" dirty="0"/>
              <a:t>line for accessing DRAM in X-axis and Y-axis shows the charge amount in DRAM cell and sense-amplifier. </a:t>
            </a:r>
          </a:p>
          <a:p>
            <a:endParaRPr lang="en-US" dirty="0"/>
          </a:p>
          <a:p>
            <a:r>
              <a:rPr lang="en-US" dirty="0"/>
              <a:t>When selecting a row of cells, each cell drives their charge toward to the corresponding sense-amplifier. </a:t>
            </a:r>
          </a:p>
          <a:p>
            <a:r>
              <a:rPr lang="en-US" dirty="0"/>
              <a:t>If driven charge is more than enough to detect the data, the sense-amplifier starts to restore data by driving charge toward the cell. </a:t>
            </a:r>
          </a:p>
          <a:p>
            <a:r>
              <a:rPr lang="en-US" dirty="0"/>
              <a:t>This restore operation finishes when the cell is fully charged. </a:t>
            </a:r>
          </a:p>
          <a:p>
            <a:endParaRPr lang="en-US" dirty="0"/>
          </a:p>
          <a:p>
            <a:r>
              <a:rPr lang="en-US" dirty="0"/>
              <a:t>Ideally, DRAM</a:t>
            </a:r>
            <a:r>
              <a:rPr lang="en-US" baseline="0" dirty="0"/>
              <a:t> timing parameters are just enough for the sufficient movement of charge. </a:t>
            </a:r>
          </a:p>
          <a:p>
            <a:r>
              <a:rPr lang="en-US" baseline="0" dirty="0"/>
              <a:t>However, in practice, there are large margin in DRAM timing parameters.</a:t>
            </a:r>
            <a:endParaRPr lang="en-US" dirty="0"/>
          </a:p>
          <a:p>
            <a:endParaRPr lang="en-US" dirty="0"/>
          </a:p>
          <a:p>
            <a:r>
              <a:rPr lang="en-US" dirty="0"/>
              <a:t>Why</a:t>
            </a:r>
            <a:r>
              <a:rPr lang="en-US" baseline="0" dirty="0"/>
              <a:t> are these margin required? </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929280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There are two reasons for the margin in DRAM timing parameters.</a:t>
            </a:r>
          </a:p>
          <a:p>
            <a:endParaRPr lang="en-US" baseline="0" dirty="0"/>
          </a:p>
          <a:p>
            <a:r>
              <a:rPr lang="en-US" baseline="0" dirty="0"/>
              <a:t>First is process variation and second is temperature dependence.</a:t>
            </a:r>
          </a:p>
          <a:p>
            <a:r>
              <a:rPr lang="en-US" baseline="0" dirty="0"/>
              <a:t>Let me introduce the first factor, process variation.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317748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Ideally, DRAM would have</a:t>
            </a:r>
            <a:r>
              <a:rPr lang="en-US" dirty="0"/>
              <a:t> uniform cells which have same size, thereby having same access latency. </a:t>
            </a:r>
          </a:p>
          <a:p>
            <a:endParaRPr lang="en-US" dirty="0"/>
          </a:p>
          <a:p>
            <a:r>
              <a:rPr lang="en-US" dirty="0"/>
              <a:t>Unfortunately, due to process variation, each cell has different size, thereby having different access latency. </a:t>
            </a:r>
          </a:p>
          <a:p>
            <a:endParaRPr lang="en-US" dirty="0"/>
          </a:p>
          <a:p>
            <a:r>
              <a:rPr lang="en-US" dirty="0"/>
              <a:t>Therefore, DRAM shows large variation in both charge amount in its cell and access latency to its cell.</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16302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Ideally, DRAM would have</a:t>
            </a:r>
            <a:r>
              <a:rPr lang="en-US" dirty="0"/>
              <a:t> uniform cells which have same size, thereby having same access latency. </a:t>
            </a:r>
          </a:p>
          <a:p>
            <a:endParaRPr lang="en-US" dirty="0"/>
          </a:p>
          <a:p>
            <a:r>
              <a:rPr lang="en-US" dirty="0"/>
              <a:t>Unfortunately, due to process variation, each cell has different size, thereby having different access latency. </a:t>
            </a:r>
          </a:p>
          <a:p>
            <a:endParaRPr lang="en-US" dirty="0"/>
          </a:p>
          <a:p>
            <a:r>
              <a:rPr lang="en-US" dirty="0"/>
              <a:t>Therefore, DRAM shows large variation in both charge amount in its cell and access latency to its cell.</a:t>
            </a: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87588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Let me introduce the second factor temperature dependence.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361911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DRAM leakage increases the variation.</a:t>
            </a:r>
          </a:p>
          <a:p>
            <a:r>
              <a:rPr lang="en-US" baseline="0" dirty="0"/>
              <a:t>DRAM</a:t>
            </a:r>
            <a:r>
              <a:rPr lang="en-US" dirty="0"/>
              <a:t> loses their charge over time and loses more charge at higher temperature.</a:t>
            </a:r>
          </a:p>
          <a:p>
            <a:r>
              <a:rPr lang="en-US" baseline="0" dirty="0"/>
              <a:t>Therefore, DRAM</a:t>
            </a:r>
            <a:r>
              <a:rPr lang="en-US" dirty="0"/>
              <a:t> cell has smallest charge when operating at hot temperature, for example 85C which is the highest temperature guaranteed by DRAM standard.</a:t>
            </a:r>
          </a:p>
          <a:p>
            <a:r>
              <a:rPr lang="en-US" baseline="0" dirty="0"/>
              <a:t>This</a:t>
            </a:r>
            <a:r>
              <a:rPr lang="en-US" dirty="0"/>
              <a:t> temperature dependence increases the variation in DRAM cell charge.</a:t>
            </a:r>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1444176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Remember</a:t>
            </a:r>
            <a:r>
              <a:rPr lang="en-US" sz="1200" kern="1200" baseline="0" dirty="0">
                <a:solidFill>
                  <a:schemeClr val="tx1"/>
                </a:solidFill>
                <a:effectLst/>
                <a:latin typeface="+mn-lt"/>
                <a:ea typeface="+mn-ea"/>
                <a:cs typeface="+mn-cs"/>
              </a:rPr>
              <a:t> there are three steps in DRAM operation, sensing, restore, and </a:t>
            </a:r>
            <a:r>
              <a:rPr lang="en-US" sz="1200" kern="1200" baseline="0" dirty="0" err="1">
                <a:solidFill>
                  <a:schemeClr val="tx1"/>
                </a:solidFill>
                <a:effectLst/>
                <a:latin typeface="+mn-lt"/>
                <a:ea typeface="+mn-ea"/>
                <a:cs typeface="+mn-cs"/>
              </a:rPr>
              <a:t>precharge</a:t>
            </a:r>
            <a:r>
              <a:rPr lang="en-US" sz="1200" kern="1200" baseline="0" dirty="0">
                <a:solidFill>
                  <a:schemeClr val="tx1"/>
                </a:solidFill>
                <a:effectLst/>
                <a:latin typeface="+mn-lt"/>
                <a:ea typeface="+mn-ea"/>
                <a:cs typeface="+mn-cs"/>
              </a:rPr>
              <a:t>.</a:t>
            </a:r>
          </a:p>
          <a:p>
            <a:r>
              <a:rPr lang="en-US" sz="1200" kern="1200" baseline="0" dirty="0">
                <a:solidFill>
                  <a:schemeClr val="tx1"/>
                </a:solidFill>
                <a:effectLst/>
                <a:latin typeface="+mn-lt"/>
                <a:ea typeface="+mn-ea"/>
                <a:cs typeface="+mn-cs"/>
              </a:rPr>
              <a:t>In all these steps, the excessive charge enables potential timing parameter reduction.</a:t>
            </a:r>
          </a:p>
          <a:p>
            <a:r>
              <a:rPr lang="en-US" sz="1200" kern="1200" baseline="0" dirty="0">
                <a:solidFill>
                  <a:schemeClr val="tx1"/>
                </a:solidFill>
                <a:effectLst/>
                <a:latin typeface="+mn-lt"/>
                <a:ea typeface="+mn-ea"/>
                <a:cs typeface="+mn-cs"/>
              </a:rPr>
              <a:t>Let me introduce these three scenarios in order.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43874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First</a:t>
            </a:r>
            <a:r>
              <a:rPr lang="en-US" sz="1200" kern="1200" baseline="0" dirty="0">
                <a:solidFill>
                  <a:schemeClr val="tx1"/>
                </a:solidFill>
                <a:effectLst/>
                <a:latin typeface="+mn-lt"/>
                <a:ea typeface="+mn-ea"/>
                <a:cs typeface="+mn-cs"/>
              </a:rPr>
              <a:t> step in DRAM operation is sensing.</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 typical case, there are more charge in DRAM cell compared to the worst case. </a:t>
            </a:r>
          </a:p>
          <a:p>
            <a:r>
              <a:rPr lang="en-US" sz="1200" kern="1200" baseline="0" dirty="0">
                <a:solidFill>
                  <a:schemeClr val="tx1"/>
                </a:solidFill>
                <a:effectLst/>
                <a:latin typeface="+mn-lt"/>
                <a:ea typeface="+mn-ea"/>
                <a:cs typeface="+mn-cs"/>
              </a:rPr>
              <a:t>The excessive charge enables stronger charge drive to sense-amplifier. </a:t>
            </a:r>
          </a:p>
          <a:p>
            <a:r>
              <a:rPr lang="en-US" sz="1200" kern="1200" baseline="0" dirty="0">
                <a:solidFill>
                  <a:schemeClr val="tx1"/>
                </a:solidFill>
                <a:effectLst/>
                <a:latin typeface="+mn-lt"/>
                <a:ea typeface="+mn-ea"/>
                <a:cs typeface="+mn-cs"/>
              </a:rPr>
              <a:t>Then, sense-amplifier can detect data of DRAM cell fast, thereby complete sensing operation fast.</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In our DRAM latency profiling results of 115 DRAM modules, </a:t>
            </a:r>
          </a:p>
          <a:p>
            <a:r>
              <a:rPr lang="en-US" sz="1200" kern="1200" baseline="0" dirty="0">
                <a:solidFill>
                  <a:schemeClr val="tx1"/>
                </a:solidFill>
                <a:effectLst/>
                <a:latin typeface="+mn-lt"/>
                <a:ea typeface="+mn-ea"/>
                <a:cs typeface="+mn-cs"/>
              </a:rPr>
              <a:t>we observe that 17% potential reduction for the corresponding timing parameters of sensing.</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As a result, more charge in typical cases lead to fast sensing.</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35155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Second</a:t>
            </a:r>
            <a:r>
              <a:rPr lang="en-US" sz="1200" kern="1200" baseline="0" dirty="0">
                <a:solidFill>
                  <a:schemeClr val="tx1"/>
                </a:solidFill>
                <a:effectLst/>
                <a:latin typeface="+mn-lt"/>
                <a:ea typeface="+mn-ea"/>
                <a:cs typeface="+mn-cs"/>
              </a:rPr>
              <a:t> step in DRAM operation is restore.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Due to larger size and less leakage, typical DRAM cells have more charge than the worst cell.</a:t>
            </a:r>
          </a:p>
          <a:p>
            <a:r>
              <a:rPr lang="en-US" sz="1200" kern="1200" baseline="0" dirty="0">
                <a:solidFill>
                  <a:schemeClr val="tx1"/>
                </a:solidFill>
                <a:effectLst/>
                <a:latin typeface="+mn-lt"/>
                <a:ea typeface="+mn-ea"/>
                <a:cs typeface="+mn-cs"/>
              </a:rPr>
              <a:t>Even though typical DRAM does not restore the excessive charge during restore operation, </a:t>
            </a:r>
          </a:p>
          <a:p>
            <a:r>
              <a:rPr lang="en-US" sz="1200" kern="1200" baseline="0" dirty="0">
                <a:solidFill>
                  <a:schemeClr val="tx1"/>
                </a:solidFill>
                <a:effectLst/>
                <a:latin typeface="+mn-lt"/>
                <a:ea typeface="+mn-ea"/>
                <a:cs typeface="+mn-cs"/>
              </a:rPr>
              <a:t>eventually the typical cell has more charge than the worst case cell, guaranteeing reliable operations.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By reducing this restore time in DRAM read/write, our DRAM latency characterization shows significant potential to reduce corresponding timing parameters. For example, 37% for read and 54% for write.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As a result, more charge in typical cases enables restore time reduction.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654776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6559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19767155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baseline="0" dirty="0"/>
              <a:t>I’ll show you the distribution of activation errors collected from 7500 </a:t>
            </a:r>
            <a:r>
              <a:rPr lang="en-US" baseline="0" dirty="0" err="1"/>
              <a:t>rds</a:t>
            </a:r>
            <a:r>
              <a:rPr lang="en-US" baseline="0" dirty="0"/>
              <a:t> of tests.</a:t>
            </a:r>
          </a:p>
          <a:p>
            <a:endParaRPr lang="en-US" baseline="0" dirty="0"/>
          </a:p>
          <a:p>
            <a:r>
              <a:rPr lang="en-US" baseline="0" dirty="0"/>
              <a:t>In this figure, I’m showing the bit error rate in the y axis which is the fraction of timing errors in the total population of tested bits or</a:t>
            </a:r>
          </a:p>
          <a:p>
            <a:r>
              <a:rPr lang="en-US" b="1" baseline="0" dirty="0"/>
              <a:t> in other words the fraction of slow cells that cannot be read under the specified </a:t>
            </a:r>
            <a:r>
              <a:rPr lang="en-US" b="1" baseline="0" dirty="0" err="1"/>
              <a:t>trcd</a:t>
            </a:r>
            <a:r>
              <a:rPr lang="en-US" b="1" baseline="0" dirty="0"/>
              <a:t>. So lower is better. </a:t>
            </a:r>
            <a:r>
              <a:rPr lang="en-US" baseline="0" dirty="0"/>
              <a:t>x-axis is the tested act late.</a:t>
            </a:r>
          </a:p>
          <a:p>
            <a:endParaRPr lang="en-US" baseline="0" dirty="0"/>
          </a:p>
          <a:p>
            <a:r>
              <a:rPr lang="en-US" baseline="0" dirty="0"/>
              <a:t>Here are several observations. </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observe no act errors on any DIMM when we reduce </a:t>
            </a:r>
            <a:r>
              <a:rPr lang="en-US" baseline="0" dirty="0" err="1"/>
              <a:t>trcd</a:t>
            </a:r>
            <a:r>
              <a:rPr lang="en-US" baseline="0" dirty="0"/>
              <a:t> from 13.1ns to 12.5 and 10ns. Since </a:t>
            </a:r>
            <a:r>
              <a:rPr lang="en-US" baseline="0" dirty="0" err="1"/>
              <a:t>yaxis</a:t>
            </a:r>
            <a:r>
              <a:rPr lang="en-US" baseline="0" dirty="0"/>
              <a:t> is in log scale, no data </a:t>
            </a:r>
            <a:r>
              <a:rPr lang="en-US" baseline="0" dirty="0" err="1"/>
              <a:t>pt</a:t>
            </a:r>
            <a:r>
              <a:rPr lang="en-US" baseline="0" dirty="0"/>
              <a:t> can be displayed here for 0 </a:t>
            </a:r>
            <a:r>
              <a:rPr lang="en-US" baseline="0" dirty="0" err="1"/>
              <a:t>ber</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shows the </a:t>
            </a:r>
            <a:r>
              <a:rPr lang="en-US" baseline="0" dirty="0" err="1"/>
              <a:t>guardband</a:t>
            </a:r>
            <a:r>
              <a:rPr lang="en-US" baseline="0" dirty="0"/>
              <a:t> added to protect against variation.</a:t>
            </a:r>
          </a:p>
          <a:p>
            <a:endParaRPr lang="en-US" baseline="0" dirty="0"/>
          </a:p>
          <a:p>
            <a:r>
              <a:rPr lang="en-US" baseline="0" dirty="0"/>
              <a:t>Second, reducing latency from 10 to 7.5ns starts to induce errors. </a:t>
            </a:r>
          </a:p>
          <a:p>
            <a:r>
              <a:rPr lang="en-US" b="1" baseline="0" dirty="0"/>
              <a:t>Here I’m showing you boxplots with quartiles and the whiskers indicate the min and max. </a:t>
            </a:r>
          </a:p>
          <a:p>
            <a:r>
              <a:rPr lang="en-US" b="1" baseline="0" dirty="0"/>
              <a:t>In addition, I’m overlaying all the observation points where each point is a single experiment conducted on a whole dim. </a:t>
            </a:r>
          </a:p>
          <a:p>
            <a:endParaRPr lang="en-US" baseline="0" dirty="0"/>
          </a:p>
          <a:p>
            <a:r>
              <a:rPr lang="en-US" baseline="0" dirty="0"/>
              <a:t>We can see that at t=7.5ns, BER varies significantly, but it doesn’t reach to 100% for all the chips, showing that not all cells fail together.</a:t>
            </a:r>
          </a:p>
          <a:p>
            <a:r>
              <a:rPr lang="en-US" baseline="0" dirty="0"/>
              <a:t>A breakdown analysis shows that the BER heavily depends on the DRAM models and vendors.</a:t>
            </a:r>
          </a:p>
          <a:p>
            <a:r>
              <a:rPr lang="en-US" baseline="0" dirty="0"/>
              <a:t>There are certain DIMMs that observe very few bit flips out of billions of cells and there are others that observe a lot more errors. </a:t>
            </a:r>
          </a:p>
          <a:p>
            <a:r>
              <a:rPr lang="en-US" baseline="0" dirty="0"/>
              <a:t>As the latency reduces </a:t>
            </a:r>
            <a:r>
              <a:rPr lang="en-US" baseline="0" dirty="0" err="1"/>
              <a:t>furtherdown</a:t>
            </a:r>
            <a:r>
              <a:rPr lang="en-US" baseline="0" dirty="0"/>
              <a:t> to 2.5ns, most </a:t>
            </a:r>
            <a:r>
              <a:rPr lang="en-US" baseline="0" dirty="0" err="1"/>
              <a:t>dimms</a:t>
            </a:r>
            <a:r>
              <a:rPr lang="en-US" baseline="0" dirty="0"/>
              <a:t> become rife with errors</a:t>
            </a:r>
          </a:p>
          <a:p>
            <a:endParaRPr lang="en-US" baseline="0" dirty="0"/>
          </a:p>
          <a:p>
            <a:r>
              <a:rPr lang="en-US" baseline="0" dirty="0"/>
              <a:t>That main takeaway is that modern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 Now we see the variation of activation errors across different </a:t>
            </a:r>
            <a:r>
              <a:rPr lang="en-US" b="1" baseline="0" dirty="0" err="1"/>
              <a:t>dimms</a:t>
            </a:r>
            <a:r>
              <a:rPr lang="en-US" b="1" baseline="0" dirty="0"/>
              <a:t>, now let’s take a look at activation errors spreading across within a DIMM.</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7731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 is showing the prob. of seeing at least 1 bit error in each cache line from one DIMM under </a:t>
            </a:r>
            <a:r>
              <a:rPr lang="en-US" baseline="0" dirty="0" err="1"/>
              <a:t>trcd</a:t>
            </a:r>
            <a:r>
              <a:rPr lang="en-US" baseline="0" dirty="0"/>
              <a:t> = 7.5ns. The y-axis is the row # (in 000s) and the x-axis is the cl #. </a:t>
            </a:r>
          </a:p>
          <a:p>
            <a:endParaRPr lang="en-US" baseline="0" dirty="0"/>
          </a:p>
          <a:p>
            <a:r>
              <a:rPr lang="en-US" b="1" baseline="0" dirty="0"/>
              <a:t>The main observation is that errors exhibit spatial locality. In this DIMM, errors tend to cluster at certain columns of cache lines without errors in the majority of the remaining cl. </a:t>
            </a:r>
          </a:p>
          <a:p>
            <a:endParaRPr lang="en-US" b="1" baseline="0" dirty="0"/>
          </a:p>
          <a:p>
            <a:r>
              <a:rPr lang="en-US" b="1" baseline="0" dirty="0"/>
              <a:t>This is an imperative observation for our proposed mechanism, which I’ll discuss later.</a:t>
            </a:r>
          </a:p>
          <a:p>
            <a:endParaRPr lang="en-US" baseline="0" dirty="0"/>
          </a:p>
          <a:p>
            <a:r>
              <a:rPr lang="en-US" dirty="0"/>
              <a:t>Next</a:t>
            </a:r>
            <a:r>
              <a:rPr lang="en-US" baseline="0" dirty="0"/>
              <a:t>, we investigate the impact of reading different data patterns stored in these cells.</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207421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To summarize the observations so far, we</a:t>
            </a:r>
            <a:r>
              <a:rPr lang="en-US" b="1" baseline="0" dirty="0"/>
              <a:t> find that dram timing errors due to shortened act and pre don</a:t>
            </a:r>
            <a:r>
              <a:rPr lang="uk-UA" b="1" baseline="0" dirty="0"/>
              <a:t>’</a:t>
            </a:r>
            <a:r>
              <a:rPr lang="en-US" b="1" baseline="0" dirty="0"/>
              <a:t>t occur in all cells and they are concentrated at certain regions.</a:t>
            </a:r>
          </a:p>
          <a:p>
            <a:endParaRPr lang="en-US" b="1" baseline="0" dirty="0"/>
          </a:p>
          <a:p>
            <a:r>
              <a:rPr lang="en-US" b="0" baseline="0" dirty="0"/>
              <a:t>So let’s go back to our second main goal which is on improving latency. </a:t>
            </a:r>
            <a:endParaRPr lang="en-US" baseline="0" dirty="0"/>
          </a:p>
          <a:p>
            <a:r>
              <a:rPr lang="en-US" baseline="0" dirty="0"/>
              <a:t>TO achieve this, we propose a software… design, called flex.. Dram or FLY for short, to reduce dram latency.</a:t>
            </a:r>
          </a:p>
          <a:p>
            <a:endParaRPr lang="en-US" baseline="0" dirty="0"/>
          </a:p>
          <a:p>
            <a:r>
              <a:rPr lang="en-US" baseline="0" dirty="0"/>
              <a:t>The key idea is the following:</a:t>
            </a:r>
          </a:p>
          <a:p>
            <a:endParaRPr lang="en-US" baseline="0" dirty="0"/>
          </a:p>
          <a:p>
            <a:r>
              <a:rPr lang="en-US" dirty="0"/>
              <a:t>We divide</a:t>
            </a:r>
            <a:r>
              <a:rPr lang="en-US" baseline="0" dirty="0"/>
              <a:t> the dram up into different regions based on a latency variation profile.</a:t>
            </a:r>
          </a:p>
          <a:p>
            <a:r>
              <a:rPr lang="en-US" baseline="0" dirty="0"/>
              <a:t>Then We enable the mc to use different latency for diff regions.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regions without slow cells, we are going to run it faster at a much lower latency.</a:t>
            </a:r>
            <a:endParaRPr lang="en-US" dirty="0"/>
          </a:p>
          <a:p>
            <a:r>
              <a:rPr lang="en-US" baseline="0" dirty="0"/>
              <a:t>For any region that has slow cells, we are going to operate at a higher latency.</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16294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We evaluate FLY-DRAM</a:t>
            </a:r>
            <a:r>
              <a:rPr lang="en-US" baseline="0" dirty="0"/>
              <a:t> with various configurations.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These 2 figures show the fraction of cells with different latencies for act and pre.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X-axis shows you the configurations that we have.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First, we evaluate a baseline dram system with the standardized latency at 13ns.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Then we use latency profiles that were collected from 3 real DIMMs. The percentage numbers show you the fraction of fast cells in each DIMM.</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that Darker color means faster latency.</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also </a:t>
            </a:r>
            <a:r>
              <a:rPr lang="en-US" baseline="0" dirty="0" err="1"/>
              <a:t>evalaute</a:t>
            </a:r>
            <a:r>
              <a:rPr lang="en-US" baseline="0" dirty="0"/>
              <a:t> an </a:t>
            </a:r>
            <a:r>
              <a:rPr lang="en-US" baseline="0" dirty="0" err="1"/>
              <a:t>upperbound</a:t>
            </a:r>
            <a:r>
              <a:rPr lang="en-US" baseline="0" dirty="0"/>
              <a:t> configuration that has 100% fast cells under 7.5ns.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11390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This</a:t>
            </a:r>
            <a:r>
              <a:rPr lang="en-US" baseline="0" dirty="0"/>
              <a:t> figure illustrates the average sys </a:t>
            </a:r>
            <a:r>
              <a:rPr lang="en-US" baseline="0" dirty="0" err="1"/>
              <a:t>perf</a:t>
            </a:r>
            <a:r>
              <a:rPr lang="en-US" baseline="0" dirty="0"/>
              <a:t> improvement of FLY with the three real DIMMs profiles over 40 workloads compared to the baseline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D1 has the least amount of fast cells and D3 has the most.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FLY-DRAM improves performance by 13, 17, and 19% for the 3 real </a:t>
            </a:r>
            <a:r>
              <a:rPr lang="en-US" baseline="0" dirty="0" err="1"/>
              <a:t>dimms</a:t>
            </a:r>
            <a:r>
              <a:rPr lang="en-US" baseline="0" dirty="0"/>
              <a:t>. And it has an </a:t>
            </a:r>
            <a:r>
              <a:rPr lang="en-US" baseline="0" dirty="0" err="1"/>
              <a:t>upperbound</a:t>
            </a:r>
            <a:r>
              <a:rPr lang="en-US" baseline="0" dirty="0"/>
              <a:t> </a:t>
            </a:r>
            <a:r>
              <a:rPr lang="en-US" baseline="0" dirty="0" err="1"/>
              <a:t>perf</a:t>
            </a:r>
            <a:r>
              <a:rPr lang="en-US" baseline="0" dirty="0"/>
              <a:t> at 19.7%.</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We see that  Fly’s improvement correlate with the fraction of fast cells.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results show that using FLY-DRAM improves performance by </a:t>
            </a:r>
            <a:r>
              <a:rPr lang="is-IS" baseline="0" dirty="0"/>
              <a:t>… </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81561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As we described,</a:t>
            </a:r>
            <a:r>
              <a:rPr lang="en-US" baseline="0" dirty="0"/>
              <a:t> cells in a mat have different distances from peripheral logic.</a:t>
            </a:r>
          </a:p>
          <a:p>
            <a:pPr marL="0" indent="0">
              <a:buNone/>
            </a:pPr>
            <a:r>
              <a:rPr lang="en-US" baseline="0" dirty="0"/>
              <a:t>Cells in different rows have different distance from the sense amplifiers.</a:t>
            </a:r>
          </a:p>
          <a:p>
            <a:pPr marL="0" indent="0">
              <a:buNone/>
            </a:pPr>
            <a:r>
              <a:rPr lang="en-US" baseline="0" dirty="0"/>
              <a:t>Cells in different columns have different distance from the </a:t>
            </a:r>
            <a:r>
              <a:rPr lang="en-US" baseline="0" dirty="0" err="1"/>
              <a:t>wordline</a:t>
            </a:r>
            <a:r>
              <a:rPr lang="en-US" baseline="0" dirty="0"/>
              <a:t> drivers.</a:t>
            </a:r>
          </a:p>
          <a:p>
            <a:pPr marL="0" indent="0">
              <a:buNone/>
            </a:pPr>
            <a:r>
              <a:rPr lang="en-US" baseline="0" dirty="0"/>
              <a:t>Therefore, some regions are inherently faster than other regions,</a:t>
            </a:r>
          </a:p>
          <a:p>
            <a:pPr marL="0" indent="0">
              <a:buNone/>
            </a:pPr>
            <a:r>
              <a:rPr lang="en-US" baseline="0" dirty="0"/>
              <a:t>and some regions are inherently slower than other regions.</a:t>
            </a:r>
          </a:p>
          <a:p>
            <a:pPr marL="0" indent="0">
              <a:buNone/>
            </a:pPr>
            <a:r>
              <a:rPr lang="en-US" baseline="0" dirty="0"/>
              <a:t>We call this architectural variation.</a:t>
            </a:r>
          </a:p>
          <a:p>
            <a:pPr marL="0" indent="0">
              <a:buNone/>
            </a:pPr>
            <a:endParaRPr lang="en-US" baseline="0" dirty="0"/>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95040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a:t>
            </a:r>
            <a:r>
              <a:rPr lang="en-US" dirty="0" err="1"/>
              <a:t>propoe</a:t>
            </a:r>
            <a:r>
              <a:rPr lang="en-US" dirty="0"/>
              <a:t> AVA</a:t>
            </a:r>
            <a:r>
              <a:rPr lang="en-US" baseline="0" dirty="0"/>
              <a:t> Online profiling.</a:t>
            </a:r>
          </a:p>
          <a:p>
            <a:pPr marL="0" indent="0">
              <a:buNone/>
            </a:pPr>
            <a:endParaRPr lang="en-US" baseline="0" dirty="0"/>
          </a:p>
          <a:p>
            <a:pPr marL="0" indent="0">
              <a:buNone/>
            </a:pPr>
            <a:r>
              <a:rPr lang="en-US" baseline="0" dirty="0"/>
              <a:t>The key idea is profiling only slow regions to determine latency, leading to low cost online DRAM test.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227396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However,</a:t>
            </a:r>
            <a:r>
              <a:rPr lang="en-US" baseline="0" dirty="0"/>
              <a:t> due to the process variation, some cells are more vulnerable than other cells, as the figure show. </a:t>
            </a:r>
          </a:p>
          <a:p>
            <a:pPr marL="0" indent="0">
              <a:buNone/>
            </a:pPr>
            <a:r>
              <a:rPr lang="en-US" baseline="0" dirty="0"/>
              <a:t>These cells are randomly distributed while cells in the slow regions cause localized error.</a:t>
            </a:r>
          </a:p>
          <a:p>
            <a:pPr marL="0" indent="0">
              <a:buNone/>
            </a:pPr>
            <a:r>
              <a:rPr lang="en-US" baseline="0" dirty="0"/>
              <a:t>To address both type of cells, </a:t>
            </a:r>
          </a:p>
          <a:p>
            <a:pPr marL="0" indent="0">
              <a:buNone/>
            </a:pPr>
            <a:r>
              <a:rPr lang="en-US" baseline="0" dirty="0"/>
              <a:t>We integrate conventional ECC to correct the process variation induced errors.</a:t>
            </a:r>
          </a:p>
          <a:p>
            <a:pPr marL="0" indent="0">
              <a:buNone/>
            </a:pPr>
            <a:endParaRPr lang="en-US" baseline="0" dirty="0"/>
          </a:p>
          <a:p>
            <a:pPr marL="0" indent="0">
              <a:buNone/>
            </a:pPr>
            <a:r>
              <a:rPr lang="en-US" baseline="0" dirty="0"/>
              <a:t>Therefore, combining ECC and online profiling leads to reliably reducing DRAM latency.</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0516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a:t>
            </a:r>
            <a:r>
              <a:rPr lang="en-US" baseline="0" dirty="0"/>
              <a:t> figure compares latency reduction by using AL-DRAM, AVA Profiling, and both AVA Profiling and Shuffling.</a:t>
            </a:r>
          </a:p>
          <a:p>
            <a:pPr marL="0" indent="0">
              <a:buNone/>
            </a:pPr>
            <a:r>
              <a:rPr lang="en-US" baseline="0" dirty="0"/>
              <a:t>As we can, using AVA profiling and shuffling enables more latency reduction compared to AL-DRAM.</a:t>
            </a:r>
          </a:p>
          <a:p>
            <a:pPr marL="0" indent="0">
              <a:buNone/>
            </a:pPr>
            <a:r>
              <a:rPr lang="en-US" baseline="0" dirty="0"/>
              <a:t>This is mainly because ECC corrects the  worst cells in a DRAM module, reducing more latency.</a:t>
            </a:r>
          </a:p>
          <a:p>
            <a:pPr marL="0" indent="0">
              <a:buNone/>
            </a:pPr>
            <a:endParaRPr lang="en-US" baseline="0" dirty="0"/>
          </a:p>
          <a:p>
            <a:pPr marL="0" indent="0">
              <a:buNone/>
            </a:pPr>
            <a:r>
              <a:rPr lang="en-US" baseline="0" dirty="0"/>
              <a:t>Therefore, we conclude that AVA-DRAM reduces latency significantly.</a:t>
            </a:r>
          </a:p>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2853928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0927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519233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44159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076758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518903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9506655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6670191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9376925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427901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85735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498529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0241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128754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8859914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4178819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8777319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168864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1317246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454044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325215490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41133137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E9FE4A-0C21-4AC7-A29F-491DBFD0D03B}"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9026824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Hello, my name is </a:t>
            </a:r>
            <a:r>
              <a:rPr lang="en-US" sz="1200" kern="1200" dirty="0" err="1">
                <a:solidFill>
                  <a:schemeClr val="tx1"/>
                </a:solidFill>
                <a:latin typeface="+mn-lt"/>
                <a:ea typeface="+mn-ea"/>
                <a:cs typeface="+mn-cs"/>
              </a:rPr>
              <a:t>Jeremie</a:t>
            </a:r>
            <a:r>
              <a:rPr lang="en-US" sz="1200" kern="1200" dirty="0">
                <a:solidFill>
                  <a:schemeClr val="tx1"/>
                </a:solidFill>
                <a:latin typeface="+mn-lt"/>
                <a:ea typeface="+mn-ea"/>
                <a:cs typeface="+mn-cs"/>
              </a:rPr>
              <a:t> Kim and I will be talking about the DRAM Latency PUF.</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634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8351150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PUF is a function that generates a signature that is unique to a given device.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PUFs are often used in a challenge-response protocol where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a trusted server issues a set of input parameters to a device, and the device generates the PUF response depending on the input parameters.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trusted server then receives the PUF response and can authenticate the device.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84617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this work, we show results from a detailed experimental characterization of 223 state-of-the-art LPDDR4 DRAM devices.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characterize DRAM latency by observing the effects of accessing DRAM with DRAM timing parameters reduced below manufacturer-recommended values.</a:t>
            </a:r>
          </a:p>
          <a:p>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We make two key observations.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first, a cell’s probability to fail, when accessed with reduced timing parameters, is directly correlated with random variations that arise from process manufacturing.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secondly, We note that these error patterns from inducing DRAM latency errors are unique to a device and highly repeatable.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21636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Here is a cartoon showing the manufacturing variation across a region of DRAM. When accessed with a reduced timing parameter,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some cells have a high percentage chance of failing, while others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have a low percentage chance of failing.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06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A DRAM cell holds its charge in a capacitor and gets read out by the sense amplifier via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a:t>
            </a:r>
            <a:r>
              <a:rPr lang="en-US" sz="1200" b="1" kern="1200" dirty="0">
                <a:solidFill>
                  <a:schemeClr val="tx1"/>
                </a:solidFill>
                <a:latin typeface="+mn-lt"/>
                <a:ea typeface="+mn-ea"/>
                <a:cs typeface="+mn-cs"/>
              </a:rPr>
              <a:t>[CLICK][CLICK] </a:t>
            </a:r>
            <a:r>
              <a:rPr lang="en-US" sz="1200" b="0" kern="1200" dirty="0">
                <a:solidFill>
                  <a:schemeClr val="tx1"/>
                </a:solidFill>
                <a:latin typeface="+mn-lt"/>
                <a:ea typeface="+mn-ea"/>
                <a:cs typeface="+mn-cs"/>
              </a:rPr>
              <a:t>Initially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kept at </a:t>
            </a:r>
            <a:r>
              <a:rPr lang="en-US" sz="1200" b="0" kern="1200" dirty="0" err="1">
                <a:solidFill>
                  <a:schemeClr val="tx1"/>
                </a:solidFill>
                <a:latin typeface="+mn-lt"/>
                <a:ea typeface="+mn-ea"/>
                <a:cs typeface="+mn-cs"/>
              </a:rPr>
              <a:t>Vdd</a:t>
            </a:r>
            <a:r>
              <a:rPr lang="en-US" sz="1200" b="0" kern="1200" dirty="0">
                <a:solidFill>
                  <a:schemeClr val="tx1"/>
                </a:solidFill>
                <a:latin typeface="+mn-lt"/>
                <a:ea typeface="+mn-ea"/>
                <a:cs typeface="+mn-cs"/>
              </a:rPr>
              <a:t>/2.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When the </a:t>
            </a:r>
            <a:r>
              <a:rPr lang="en-US" sz="1200" b="0" kern="1200" dirty="0" err="1">
                <a:solidFill>
                  <a:schemeClr val="tx1"/>
                </a:solidFill>
                <a:latin typeface="+mn-lt"/>
                <a:ea typeface="+mn-ea"/>
                <a:cs typeface="+mn-cs"/>
              </a:rPr>
              <a:t>wordline</a:t>
            </a:r>
            <a:r>
              <a:rPr lang="en-US" sz="1200" b="0" kern="1200" dirty="0">
                <a:solidFill>
                  <a:schemeClr val="tx1"/>
                </a:solidFill>
                <a:latin typeface="+mn-lt"/>
                <a:ea typeface="+mn-ea"/>
                <a:cs typeface="+mn-cs"/>
              </a:rPr>
              <a:t> is driven high or activated,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capacitor begins to share charge with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The sense amplifier is then enabled and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voltage differential on the </a:t>
            </a:r>
            <a:r>
              <a:rPr lang="en-US" sz="1200" b="0" kern="1200" dirty="0" err="1">
                <a:solidFill>
                  <a:schemeClr val="tx1"/>
                </a:solidFill>
                <a:latin typeface="+mn-lt"/>
                <a:ea typeface="+mn-ea"/>
                <a:cs typeface="+mn-cs"/>
              </a:rPr>
              <a:t>bitline</a:t>
            </a:r>
            <a:r>
              <a:rPr lang="en-US" sz="1200" b="0" kern="1200" dirty="0">
                <a:solidFill>
                  <a:schemeClr val="tx1"/>
                </a:solidFill>
                <a:latin typeface="+mn-lt"/>
                <a:ea typeface="+mn-ea"/>
                <a:cs typeface="+mn-cs"/>
              </a:rPr>
              <a:t> is amplified to an I/O readable value.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In order to ensure correctness of operation, the memory controller can only read data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time after the activation.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could read this data earlier, when it reaches a readable voltage threshold,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but other cells, that are weaker due to process variation, might fail. </a:t>
            </a:r>
            <a:r>
              <a:rPr lang="en-US" sz="1200" b="1" kern="1200" dirty="0">
                <a:solidFill>
                  <a:schemeClr val="tx1"/>
                </a:solidFill>
                <a:latin typeface="+mn-lt"/>
                <a:ea typeface="+mn-ea"/>
                <a:cs typeface="+mn-cs"/>
              </a:rPr>
              <a:t>[CLICK] </a:t>
            </a:r>
            <a:endParaRPr lang="en-US" sz="1200" b="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68876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latin typeface="+mn-lt"/>
                <a:ea typeface="+mn-ea"/>
                <a:cs typeface="+mn-cs"/>
              </a:rPr>
              <a:t>Our method of inducing latency errors is to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reduce </a:t>
            </a:r>
            <a:r>
              <a:rPr lang="en-US" sz="1200" b="0" kern="1200" dirty="0" err="1">
                <a:solidFill>
                  <a:schemeClr val="tx1"/>
                </a:solidFill>
                <a:latin typeface="+mn-lt"/>
                <a:ea typeface="+mn-ea"/>
                <a:cs typeface="+mn-cs"/>
              </a:rPr>
              <a:t>tRCD</a:t>
            </a:r>
            <a:r>
              <a:rPr lang="en-US" sz="1200" b="0" kern="1200" dirty="0">
                <a:solidFill>
                  <a:schemeClr val="tx1"/>
                </a:solidFill>
                <a:latin typeface="+mn-lt"/>
                <a:ea typeface="+mn-ea"/>
                <a:cs typeface="+mn-cs"/>
              </a:rPr>
              <a:t> below manufacturer-recommended values. Cells that are read when their </a:t>
            </a:r>
            <a:r>
              <a:rPr lang="en-US" sz="1200" b="0" kern="1200" dirty="0" err="1">
                <a:solidFill>
                  <a:schemeClr val="tx1"/>
                </a:solidFill>
                <a:latin typeface="+mn-lt"/>
                <a:ea typeface="+mn-ea"/>
                <a:cs typeface="+mn-cs"/>
              </a:rPr>
              <a:t>bitline’s</a:t>
            </a:r>
            <a:r>
              <a:rPr lang="en-US" sz="1200" b="0" kern="1200" dirty="0">
                <a:solidFill>
                  <a:schemeClr val="tx1"/>
                </a:solidFill>
                <a:latin typeface="+mn-lt"/>
                <a:ea typeface="+mn-ea"/>
                <a:cs typeface="+mn-cs"/>
              </a:rPr>
              <a:t> voltage is lower than the threshold, have a probability of failure. This probability increases as you read further below the voltage threshold.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1588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The DRAM latency PUF generates a PUF response by inducing latency errors in a region of DRAM. </a:t>
            </a: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find that the error patterns from latency errors in a DRAM region satisfy the requirements for an effective PUF quite well.  </a:t>
            </a:r>
            <a:r>
              <a:rPr lang="en-US" sz="1200" b="1" kern="1200" dirty="0">
                <a:solidFill>
                  <a:schemeClr val="tx1"/>
                </a:solidFill>
                <a:latin typeface="+mn-lt"/>
                <a:ea typeface="+mn-ea"/>
                <a:cs typeface="+mn-cs"/>
              </a:rPr>
              <a:t>[CLICK]</a:t>
            </a:r>
            <a:r>
              <a:rPr lang="en-US" sz="1200" b="0" kern="1200" dirty="0">
                <a:solidFill>
                  <a:schemeClr val="tx1"/>
                </a:solidFill>
                <a:latin typeface="+mn-lt"/>
                <a:ea typeface="+mn-ea"/>
                <a:cs typeface="+mn-cs"/>
              </a:rPr>
              <a:t> The DRAM latency PUF can generate a PUF response in 88.2ms.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8110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[CLICK] </a:t>
            </a:r>
            <a:r>
              <a:rPr lang="en-US" sz="1200" b="0" kern="1200" dirty="0">
                <a:solidFill>
                  <a:schemeClr val="tx1"/>
                </a:solidFill>
                <a:latin typeface="+mn-lt"/>
                <a:ea typeface="+mn-ea"/>
                <a:cs typeface="+mn-cs"/>
              </a:rPr>
              <a:t>We show by direct comparison that this is orders of magnitudes faster than the previous best DRAM PUF.</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016340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Please come to my talk at HPCA 2018, if you would like to learn more or have any questions. Thank you very much.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27697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understand what causes the long latency, let me take a look at the DRAM organization.</a:t>
            </a:r>
          </a:p>
          <a:p>
            <a:r>
              <a:rPr lang="en-US" baseline="0" dirty="0">
                <a:solidFill>
                  <a:srgbClr val="FFFFFF"/>
                </a:solidFill>
              </a:rPr>
              <a:t>DRAM consists of two components, the cell array and the I/O circuitry. The cell array consists of multiple </a:t>
            </a:r>
            <a:r>
              <a:rPr lang="en-US" baseline="0" dirty="0" err="1">
                <a:solidFill>
                  <a:srgbClr val="FFFFFF"/>
                </a:solidFill>
              </a:rPr>
              <a:t>subarrays</a:t>
            </a:r>
            <a:r>
              <a:rPr lang="en-US" baseline="0" dirty="0">
                <a:solidFill>
                  <a:srgbClr val="FFFFFF"/>
                </a:solidFill>
              </a:rPr>
              <a:t>. </a:t>
            </a:r>
          </a:p>
          <a:p>
            <a:r>
              <a:rPr lang="en-US" baseline="0" dirty="0"/>
              <a:t>To read from a DRAM chip, the data is first accessed from the </a:t>
            </a:r>
            <a:r>
              <a:rPr lang="en-US" baseline="0" dirty="0" err="1"/>
              <a:t>subarray</a:t>
            </a:r>
            <a:r>
              <a:rPr lang="en-US" baseline="0" dirty="0"/>
              <a:t> and then the data is transferred over the channel by the I/O circuitry. </a:t>
            </a:r>
          </a:p>
          <a:p>
            <a:r>
              <a:rPr lang="en-US" baseline="0" dirty="0">
                <a:solidFill>
                  <a:srgbClr val="FFFFFF"/>
                </a:solidFill>
              </a:rPr>
              <a:t>So, the DRAM latency is the sum of the </a:t>
            </a:r>
            <a:r>
              <a:rPr lang="en-US" baseline="0" dirty="0" err="1">
                <a:solidFill>
                  <a:srgbClr val="FFFFFF"/>
                </a:solidFill>
              </a:rPr>
              <a:t>subarray</a:t>
            </a:r>
            <a:r>
              <a:rPr lang="en-US" baseline="0" dirty="0">
                <a:solidFill>
                  <a:srgbClr val="FFFFFF"/>
                </a:solidFill>
              </a:rPr>
              <a:t> latency and the I/O latency. </a:t>
            </a:r>
          </a:p>
          <a:p>
            <a:r>
              <a:rPr lang="en-US" baseline="0" dirty="0"/>
              <a:t>We observed that the </a:t>
            </a:r>
            <a:r>
              <a:rPr lang="en-US" baseline="0" dirty="0" err="1"/>
              <a:t>subarray</a:t>
            </a:r>
            <a:r>
              <a:rPr lang="en-US" baseline="0" dirty="0"/>
              <a:t> latency is much higher than the I/O latency.</a:t>
            </a:r>
          </a:p>
          <a:p>
            <a:r>
              <a:rPr lang="en-US" baseline="0" dirty="0">
                <a:solidFill>
                  <a:srgbClr val="FFFFFF"/>
                </a:solidFill>
              </a:rPr>
              <a:t>As a result, </a:t>
            </a:r>
            <a:r>
              <a:rPr lang="en-US" baseline="0" dirty="0" err="1">
                <a:solidFill>
                  <a:srgbClr val="FFFFFF"/>
                </a:solidFill>
              </a:rPr>
              <a:t>subarray</a:t>
            </a:r>
            <a:r>
              <a:rPr lang="en-US" baseline="0" dirty="0">
                <a:solidFill>
                  <a:srgbClr val="FFFFFF"/>
                </a:solidFill>
              </a:rPr>
              <a:t> is the dominant source of the DRAM latency as we explained in the paper.</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94041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cell’s capacitor is small and can store only a small amount of charge. </a:t>
            </a:r>
          </a:p>
          <a:p>
            <a:r>
              <a:rPr lang="en-US" baseline="0" dirty="0"/>
              <a:t>That is why a </a:t>
            </a:r>
            <a:r>
              <a:rPr lang="en-US" baseline="0" dirty="0" err="1"/>
              <a:t>subarray</a:t>
            </a:r>
            <a:r>
              <a:rPr lang="en-US" baseline="0" dirty="0"/>
              <a:t> also has sense-amplifiers, which are specialized circuits that can detect the small amount of charge. </a:t>
            </a:r>
          </a:p>
          <a:p>
            <a:endParaRPr lang="en-US" baseline="0" dirty="0"/>
          </a:p>
          <a:p>
            <a:r>
              <a:rPr lang="en-US" baseline="0" dirty="0"/>
              <a:t>Unfortunately, a sense-amplifier size is about *100* times the cell size. </a:t>
            </a:r>
          </a:p>
          <a:p>
            <a:r>
              <a:rPr lang="en-US" baseline="0" dirty="0"/>
              <a:t>So, to amortize the area of the sense-amplifiers, </a:t>
            </a:r>
          </a:p>
          <a:p>
            <a:r>
              <a:rPr lang="en-US" baseline="0" dirty="0"/>
              <a:t>hundreds of cells share the same sense-amplifier through a long </a:t>
            </a:r>
            <a:r>
              <a:rPr lang="en-US" baseline="0" dirty="0" err="1"/>
              <a:t>bitline</a:t>
            </a:r>
            <a:r>
              <a:rPr lang="en-US" baseline="0" dirty="0"/>
              <a:t>. </a:t>
            </a:r>
          </a:p>
          <a:p>
            <a:endParaRPr lang="en-US" baseline="0" dirty="0"/>
          </a:p>
          <a:p>
            <a:r>
              <a:rPr lang="en-US" baseline="0" dirty="0"/>
              <a:t>However, a long </a:t>
            </a:r>
            <a:r>
              <a:rPr lang="en-US" baseline="0" dirty="0" err="1"/>
              <a:t>bitline</a:t>
            </a:r>
            <a:r>
              <a:rPr lang="en-US" baseline="0" dirty="0"/>
              <a:t> has a large capacitance that increases latency and power consumption. </a:t>
            </a:r>
          </a:p>
          <a:p>
            <a:r>
              <a:rPr lang="en-US" baseline="0" dirty="0"/>
              <a:t>Therefore, the long </a:t>
            </a:r>
            <a:r>
              <a:rPr lang="en-US" baseline="0" dirty="0" err="1"/>
              <a:t>bitline</a:t>
            </a:r>
            <a:r>
              <a:rPr lang="en-US" baseline="0" dirty="0"/>
              <a:t> is one of the dominant sources of high latency and high power consumption.</a:t>
            </a:r>
          </a:p>
          <a:p>
            <a:endParaRPr lang="en-US" baseline="0" dirty="0"/>
          </a:p>
          <a:p>
            <a:r>
              <a:rPr lang="en-US" baseline="0" dirty="0"/>
              <a:t>To understand why the </a:t>
            </a:r>
            <a:r>
              <a:rPr lang="en-US" baseline="0" dirty="0" err="1"/>
              <a:t>subarray</a:t>
            </a:r>
            <a:r>
              <a:rPr lang="en-US" baseline="0" dirty="0"/>
              <a:t> is so slow, </a:t>
            </a:r>
          </a:p>
          <a:p>
            <a:r>
              <a:rPr lang="en-US" baseline="0" dirty="0"/>
              <a:t>let me take a look at the </a:t>
            </a:r>
            <a:r>
              <a:rPr lang="en-US" baseline="0" dirty="0" err="1"/>
              <a:t>subarray</a:t>
            </a:r>
            <a:r>
              <a:rPr lang="en-US" baseline="0" dirty="0"/>
              <a:t> organization.</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44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9870572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 naïve way to reduce the DRAM latency is to have short </a:t>
            </a:r>
            <a:r>
              <a:rPr lang="en-US" baseline="0" dirty="0" err="1"/>
              <a:t>bitlines</a:t>
            </a:r>
            <a:r>
              <a:rPr lang="en-US" baseline="0" dirty="0"/>
              <a:t> that have lower latency.</a:t>
            </a:r>
          </a:p>
          <a:p>
            <a:r>
              <a:rPr lang="en-US" baseline="0" dirty="0"/>
              <a:t>Unfortunately, short </a:t>
            </a:r>
            <a:r>
              <a:rPr lang="en-US" baseline="0" dirty="0" err="1"/>
              <a:t>bitlines</a:t>
            </a:r>
            <a:r>
              <a:rPr lang="en-US" baseline="0" dirty="0"/>
              <a:t> significantly increase the DRAM area.</a:t>
            </a:r>
          </a:p>
          <a:p>
            <a:r>
              <a:rPr lang="en-US" baseline="0" dirty="0"/>
              <a:t>Therefore, the </a:t>
            </a:r>
            <a:r>
              <a:rPr lang="en-US" baseline="0" dirty="0" err="1"/>
              <a:t>bitline</a:t>
            </a:r>
            <a:r>
              <a:rPr lang="en-US" baseline="0" dirty="0"/>
              <a:t> length exposes an important trade-off between area and latency.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548115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shows the trade-off between DRAM area and latency as we change the </a:t>
            </a:r>
            <a:r>
              <a:rPr lang="en-US" baseline="0" dirty="0" err="1"/>
              <a:t>bitline</a:t>
            </a:r>
            <a:r>
              <a:rPr lang="en-US" baseline="0" dirty="0"/>
              <a:t> length.</a:t>
            </a:r>
          </a:p>
          <a:p>
            <a:r>
              <a:rPr lang="en-US" baseline="0" dirty="0"/>
              <a:t>Y-axis is the normalized DRAM area compared to a DRAM using 512 cells/</a:t>
            </a:r>
            <a:r>
              <a:rPr lang="en-US" baseline="0" dirty="0" err="1"/>
              <a:t>bitline</a:t>
            </a:r>
            <a:r>
              <a:rPr lang="en-US" baseline="0" dirty="0"/>
              <a:t>. A lower value is cheaper.</a:t>
            </a:r>
          </a:p>
          <a:p>
            <a:r>
              <a:rPr lang="en-US" baseline="0" dirty="0"/>
              <a:t>X-axis shows the latency in terms of </a:t>
            </a:r>
            <a:r>
              <a:rPr lang="en-US" baseline="0" dirty="0" err="1"/>
              <a:t>tRC</a:t>
            </a:r>
            <a:r>
              <a:rPr lang="en-US" baseline="0" dirty="0"/>
              <a:t>, an important DRAM timing constraint. A lower value is faster.</a:t>
            </a:r>
          </a:p>
          <a:p>
            <a:endParaRPr lang="en-US" baseline="0" dirty="0"/>
          </a:p>
          <a:p>
            <a:r>
              <a:rPr lang="en-US" baseline="0" dirty="0"/>
              <a:t>Commodity DRAM chips use long </a:t>
            </a:r>
            <a:r>
              <a:rPr lang="en-US" baseline="0" dirty="0" err="1"/>
              <a:t>bitlines</a:t>
            </a:r>
            <a:r>
              <a:rPr lang="en-US" baseline="0" dirty="0"/>
              <a:t> to minimize area cost. On the other hand, shorter </a:t>
            </a:r>
            <a:r>
              <a:rPr lang="en-US" baseline="0" dirty="0" err="1"/>
              <a:t>bitlines</a:t>
            </a:r>
            <a:r>
              <a:rPr lang="en-US" baseline="0" dirty="0"/>
              <a:t> achieve lower latency at higher cost. </a:t>
            </a:r>
          </a:p>
          <a:p>
            <a:pPr defTabSz="931774">
              <a:defRPr/>
            </a:pPr>
            <a:r>
              <a:rPr lang="en-US" baseline="0" dirty="0"/>
              <a:t>Our goal is to achieve the best of both worlds: low latency and low area cost.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4596210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sum up, both long and short </a:t>
            </a:r>
            <a:r>
              <a:rPr lang="en-US" baseline="0" dirty="0" err="1"/>
              <a:t>bitline</a:t>
            </a:r>
            <a:r>
              <a:rPr lang="en-US" baseline="0" dirty="0"/>
              <a:t> do not achieve small area and low latency. </a:t>
            </a:r>
          </a:p>
          <a:p>
            <a:r>
              <a:rPr lang="en-US" baseline="0" dirty="0"/>
              <a:t>Long </a:t>
            </a:r>
            <a:r>
              <a:rPr lang="en-US" baseline="0" dirty="0" err="1"/>
              <a:t>bitline</a:t>
            </a:r>
            <a:r>
              <a:rPr lang="en-US" baseline="0" dirty="0"/>
              <a:t> has small area but has high latency while short </a:t>
            </a:r>
            <a:r>
              <a:rPr lang="en-US" baseline="0" dirty="0" err="1"/>
              <a:t>bitline</a:t>
            </a:r>
            <a:r>
              <a:rPr lang="en-US" baseline="0" dirty="0"/>
              <a:t> has low latency but has large area.</a:t>
            </a:r>
          </a:p>
          <a:p>
            <a:endParaRPr lang="en-US" baseline="0" dirty="0"/>
          </a:p>
          <a:p>
            <a:r>
              <a:rPr lang="en-US" baseline="0" dirty="0"/>
              <a:t>To achieve the best of both worlds, we first start from long </a:t>
            </a:r>
            <a:r>
              <a:rPr lang="en-US" baseline="0" dirty="0" err="1"/>
              <a:t>bitline</a:t>
            </a:r>
            <a:r>
              <a:rPr lang="en-US" baseline="0" dirty="0"/>
              <a:t>, which has small area. </a:t>
            </a:r>
          </a:p>
          <a:p>
            <a:r>
              <a:rPr lang="en-US" baseline="0" dirty="0"/>
              <a:t>After that, to achieve the low latency of short </a:t>
            </a:r>
            <a:r>
              <a:rPr lang="en-US" baseline="0" dirty="0" err="1"/>
              <a:t>bitline</a:t>
            </a:r>
            <a:r>
              <a:rPr lang="en-US" baseline="0" dirty="0"/>
              <a:t>, we divide the long </a:t>
            </a:r>
            <a:r>
              <a:rPr lang="en-US" baseline="0" dirty="0" err="1"/>
              <a:t>bitline</a:t>
            </a:r>
            <a:r>
              <a:rPr lang="en-US" baseline="0" dirty="0"/>
              <a:t> into two smaller segments. </a:t>
            </a:r>
          </a:p>
          <a:p>
            <a:r>
              <a:rPr lang="en-US" baseline="0" dirty="0"/>
              <a:t>The </a:t>
            </a:r>
            <a:r>
              <a:rPr lang="en-US" baseline="0" dirty="0" err="1"/>
              <a:t>bitline</a:t>
            </a:r>
            <a:r>
              <a:rPr lang="en-US" baseline="0" dirty="0"/>
              <a:t> length of the segment nearby the sense-amplifier is same as the length of short </a:t>
            </a:r>
            <a:r>
              <a:rPr lang="en-US" baseline="0" dirty="0" err="1"/>
              <a:t>bitline</a:t>
            </a:r>
            <a:r>
              <a:rPr lang="en-US" baseline="0" dirty="0"/>
              <a:t>. </a:t>
            </a:r>
          </a:p>
          <a:p>
            <a:r>
              <a:rPr lang="en-US" baseline="0" dirty="0"/>
              <a:t>Therefore, the latency of the segment is as low as the latency of the short </a:t>
            </a:r>
            <a:r>
              <a:rPr lang="en-US" baseline="0" dirty="0" err="1"/>
              <a:t>bitline</a:t>
            </a:r>
            <a:r>
              <a:rPr lang="en-US" baseline="0" dirty="0"/>
              <a:t>. </a:t>
            </a:r>
          </a:p>
          <a:p>
            <a:r>
              <a:rPr lang="en-US" baseline="0" dirty="0"/>
              <a:t>To isolate this fast segment from the other segment, we add isolation transistors that selectively connect the two segments. </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880530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way, our proposed approach achieves small area and low latency.</a:t>
            </a:r>
          </a:p>
          <a:p>
            <a:r>
              <a:rPr lang="en-US" baseline="0" dirty="0"/>
              <a:t>We call this new DRAM architecture as Tiered-Latency DRAM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63496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figure compares the latency.</a:t>
            </a:r>
          </a:p>
          <a:p>
            <a:r>
              <a:rPr lang="en-US" baseline="0" dirty="0"/>
              <a:t>Y-axis is normalized latency. </a:t>
            </a:r>
          </a:p>
          <a:p>
            <a:r>
              <a:rPr lang="en-US" baseline="0" dirty="0"/>
              <a:t>Compared to commodity DRAM, TL-DRAM’s near segment has 56% lower latency, while the far segment has 23% higher latency.</a:t>
            </a:r>
          </a:p>
          <a:p>
            <a:r>
              <a:rPr lang="en-US" baseline="0" dirty="0"/>
              <a:t> </a:t>
            </a:r>
          </a:p>
          <a:p>
            <a:r>
              <a:rPr lang="en-US" baseline="0" dirty="0"/>
              <a:t>The right figure compares the power.</a:t>
            </a:r>
          </a:p>
          <a:p>
            <a:r>
              <a:rPr lang="en-US" baseline="0" dirty="0"/>
              <a:t>Y-axis is normalized power.</a:t>
            </a:r>
          </a:p>
          <a:p>
            <a:r>
              <a:rPr lang="en-US" baseline="0" dirty="0"/>
              <a:t>Compared to commodity DRAM, TL-DRAM’s near segment has 51% lower power consumption and the far segment has 49% higher power consumption. </a:t>
            </a:r>
          </a:p>
          <a:p>
            <a:endParaRPr lang="en-US" baseline="0" dirty="0"/>
          </a:p>
          <a:p>
            <a:r>
              <a:rPr lang="en-US" baseline="0" dirty="0"/>
              <a:t>Lastly, mainly due to the isolation transistor, Tiered-latency DRAM increases the die-size by about 3%.</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43225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Again, the figure shows the trade-off between area and latency in existing DRAM. </a:t>
            </a:r>
          </a:p>
          <a:p>
            <a:endParaRPr lang="en-US" baseline="0" dirty="0"/>
          </a:p>
          <a:p>
            <a:r>
              <a:rPr lang="en-US" baseline="0" dirty="0"/>
              <a:t>Unlike existing DRAM, TL-DRAM achieves low latency using the near segment while increasing the area by only 3%. </a:t>
            </a:r>
          </a:p>
          <a:p>
            <a:endParaRPr lang="en-US" baseline="0" dirty="0"/>
          </a:p>
          <a:p>
            <a:r>
              <a:rPr lang="en-US" baseline="0" dirty="0"/>
              <a:t>Although the far segment has higher latency than commodity DRAM, we show that efficient use of the near segment enables TL-DRAM to achieve high system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31726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multiple ways to leverage the TL-DRAM</a:t>
            </a:r>
            <a:r>
              <a:rPr lang="en-US" baseline="0" dirty="0"/>
              <a:t> substrate by hardware or software.</a:t>
            </a:r>
          </a:p>
          <a:p>
            <a:endParaRPr lang="en-US" baseline="0" dirty="0"/>
          </a:p>
          <a:p>
            <a:r>
              <a:rPr lang="en-US" baseline="0" dirty="0"/>
              <a:t>In this slide, I describe many such ways.</a:t>
            </a:r>
          </a:p>
          <a:p>
            <a:r>
              <a:rPr lang="en-US" baseline="0" dirty="0"/>
              <a:t>First, the near segment can be used as a hardware-managed inclusive cache to the far segment.</a:t>
            </a:r>
          </a:p>
          <a:p>
            <a:r>
              <a:rPr lang="en-US" baseline="0" dirty="0"/>
              <a:t>Second, the near segment can be used as a hardware-managed exclusive cache to the far segment.</a:t>
            </a:r>
          </a:p>
          <a:p>
            <a:r>
              <a:rPr lang="en-US" baseline="0" dirty="0"/>
              <a:t>Third, the operating system can intelligently allocate frequently-accessed pages to the near segment.</a:t>
            </a:r>
          </a:p>
          <a:p>
            <a:r>
              <a:rPr lang="en-US" baseline="0" dirty="0"/>
              <a:t>Forth mechanism is to simple replace DRAM with TL-DRAM without any near segment handling</a:t>
            </a:r>
          </a:p>
          <a:p>
            <a:endParaRPr lang="en-US" baseline="0" dirty="0"/>
          </a:p>
          <a:p>
            <a:r>
              <a:rPr lang="en-US" baseline="0" dirty="0"/>
              <a:t>While our paper provides detailed explanations and evaluations of first three mechanism, </a:t>
            </a:r>
          </a:p>
          <a:p>
            <a:r>
              <a:rPr lang="en-US" baseline="0" dirty="0"/>
              <a:t>in this talk, we will focus on the first approach, which is to use the near segment as a hardware managed cache for the far segment.</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4192623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This diagram shows TL-DRAM organization. </a:t>
            </a:r>
          </a:p>
          <a:p>
            <a:endParaRPr lang="en-US" baseline="0" dirty="0"/>
          </a:p>
          <a:p>
            <a:r>
              <a:rPr lang="en-US" baseline="0" dirty="0"/>
              <a:t>Each </a:t>
            </a:r>
            <a:r>
              <a:rPr lang="en-US" baseline="0" dirty="0" err="1"/>
              <a:t>subarray</a:t>
            </a:r>
            <a:r>
              <a:rPr lang="en-US" baseline="0" dirty="0"/>
              <a:t> consists of the sense amplifier, near segment and far segment.</a:t>
            </a:r>
          </a:p>
          <a:p>
            <a:r>
              <a:rPr lang="en-US" baseline="0" dirty="0"/>
              <a:t>In this particular approach, only the far segment capacity is exposed to the operating system and the memory controller caches the frequently accessed rows in each </a:t>
            </a:r>
            <a:r>
              <a:rPr lang="en-US" baseline="0" dirty="0" err="1"/>
              <a:t>subarray</a:t>
            </a:r>
            <a:r>
              <a:rPr lang="en-US" baseline="0" dirty="0"/>
              <a:t> to the corresponding near segment.</a:t>
            </a:r>
          </a:p>
          <a:p>
            <a:endParaRPr lang="en-US" baseline="0" dirty="0"/>
          </a:p>
          <a:p>
            <a:r>
              <a:rPr lang="en-US" baseline="0" dirty="0"/>
              <a:t>This approach has two challenges.</a:t>
            </a:r>
          </a:p>
          <a:p>
            <a:r>
              <a:rPr lang="en-US" baseline="0" dirty="0"/>
              <a:t>First, how to migrate a row between segments efficiently?  </a:t>
            </a:r>
          </a:p>
          <a:p>
            <a:r>
              <a:rPr lang="en-US" baseline="0" dirty="0"/>
              <a:t>Second, how to manage the near segment cache efficiently?</a:t>
            </a:r>
          </a:p>
          <a:p>
            <a:endParaRPr lang="en-US" baseline="0" dirty="0"/>
          </a:p>
          <a:p>
            <a:r>
              <a:rPr lang="en-US" baseline="0" dirty="0"/>
              <a:t>Let me first address first challenge.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75363371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Our goal is to migrate a source row in the far segment to a destination row in the near segment.</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naïve way to achieve this is that memory controller reads all the data from the source row and writes them back to the destination row.</a:t>
            </a:r>
          </a:p>
          <a:p>
            <a:endParaRPr lang="en-US" baseline="0" dirty="0"/>
          </a:p>
          <a:p>
            <a:r>
              <a:rPr lang="en-US" baseline="0" dirty="0"/>
              <a:t>However, this leads to high latency. </a:t>
            </a:r>
          </a:p>
          <a:p>
            <a:r>
              <a:rPr lang="en-US" baseline="0" dirty="0"/>
              <a:t> </a:t>
            </a:r>
            <a:endParaRPr lang="en-US"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3296016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Our observation is that cells in the source and the destination row share </a:t>
            </a:r>
            <a:r>
              <a:rPr lang="en-US" baseline="0" dirty="0" err="1"/>
              <a:t>bitlines</a:t>
            </a:r>
            <a:r>
              <a:rPr lang="en-US" baseline="0" dirty="0"/>
              <a:t>. </a:t>
            </a:r>
          </a:p>
          <a:p>
            <a:r>
              <a:rPr lang="en-US" dirty="0"/>
              <a:t>Our idea</a:t>
            </a:r>
            <a:r>
              <a:rPr lang="en-US" baseline="0" dirty="0"/>
              <a:t> is to use these shared </a:t>
            </a:r>
            <a:r>
              <a:rPr lang="en-US" baseline="0" dirty="0" err="1"/>
              <a:t>bitlines</a:t>
            </a:r>
            <a:r>
              <a:rPr lang="en-US" baseline="0" dirty="0"/>
              <a:t> to transfer data from the source to the destination concurrently .</a:t>
            </a:r>
          </a:p>
          <a:p>
            <a:r>
              <a:rPr lang="en-US" baseline="0" dirty="0"/>
              <a:t>We’ll explain the migration procedure step by step.</a:t>
            </a:r>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1056289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To</a:t>
            </a:r>
            <a:r>
              <a:rPr lang="en-US" baseline="0" dirty="0"/>
              <a:t> understand the latency problem</a:t>
            </a:r>
            <a:r>
              <a:rPr lang="en-US" dirty="0"/>
              <a:t>,</a:t>
            </a:r>
            <a:r>
              <a:rPr lang="en-US" baseline="0" dirty="0"/>
              <a:t> we need to go into what defines latency.</a:t>
            </a:r>
          </a:p>
          <a:p>
            <a:endParaRPr lang="en-US" baseline="0" dirty="0"/>
          </a:p>
          <a:p>
            <a:r>
              <a:rPr lang="en-US" baseline="0" dirty="0"/>
              <a:t>DRAM latency is the total </a:t>
            </a:r>
            <a:r>
              <a:rPr lang="en-US" baseline="0" dirty="0" err="1"/>
              <a:t>amnt</a:t>
            </a:r>
            <a:r>
              <a:rPr lang="en-US" baseline="0" dirty="0"/>
              <a:t> of time that the underlying </a:t>
            </a:r>
            <a:r>
              <a:rPr lang="en-US" baseline="0" dirty="0" err="1"/>
              <a:t>hw</a:t>
            </a:r>
            <a:r>
              <a:rPr lang="en-US" baseline="0" dirty="0"/>
              <a:t> operations need &lt;&gt; to retrieve data.</a:t>
            </a:r>
          </a:p>
          <a:p>
            <a:r>
              <a:rPr lang="en-US" baseline="0" dirty="0"/>
              <a:t>The DRAM standards define a single fixed time for how long these ops should take in every DRAM chip.</a:t>
            </a:r>
          </a:p>
          <a:p>
            <a:r>
              <a:rPr lang="en-US" b="1" baseline="0" dirty="0"/>
              <a:t>However</a:t>
            </a:r>
            <a:r>
              <a:rPr lang="en-US" baseline="0" dirty="0"/>
              <a:t>, this defined delay doesn’t actually reflect the latency of the individual DRAMs.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&lt;Timeline illustration&gt;</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Because the manufacturing process is </a:t>
            </a:r>
            <a:r>
              <a:rPr lang="en-US" b="1" baseline="0" dirty="0"/>
              <a:t>imperfect</a:t>
            </a:r>
            <a:r>
              <a:rPr lang="en-US" b="0" baseline="0" dirty="0"/>
              <a:t>, it introduces variation in the production chips, </a:t>
            </a:r>
            <a:r>
              <a:rPr lang="en-US" b="1" baseline="0" dirty="0"/>
              <a:t>resulting in latency variation across different chips</a:t>
            </a:r>
            <a:r>
              <a:rPr lang="en-US" baseline="0" dirty="0"/>
              <a:t>.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simple </a:t>
            </a:r>
            <a:r>
              <a:rPr lang="en-US" baseline="0" dirty="0" err="1"/>
              <a:t>illustartion</a:t>
            </a:r>
            <a:r>
              <a:rPr lang="en-US" baseline="0" dirty="0"/>
              <a:t> shows the difference b/w the average latency across 3 different dram chips, to convey the point of latency variation.</a:t>
            </a:r>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It’s important to note that not only does latency variation exists </a:t>
            </a:r>
            <a:r>
              <a:rPr lang="en-US" b="1" baseline="0" dirty="0"/>
              <a:t>&lt;across&gt; </a:t>
            </a:r>
            <a:r>
              <a:rPr lang="en-US" b="0" baseline="0" dirty="0"/>
              <a:t>chips, but also </a:t>
            </a:r>
            <a:r>
              <a:rPr lang="en-US" b="1" baseline="0" dirty="0"/>
              <a:t>&lt;inside&gt; </a:t>
            </a:r>
            <a:r>
              <a:rPr lang="en-US" b="0" baseline="0" dirty="0"/>
              <a:t>each dram chip itself. </a:t>
            </a:r>
          </a:p>
          <a:p>
            <a:endParaRPr lang="en-US" baseline="0" dirty="0"/>
          </a:p>
          <a:p>
            <a:r>
              <a:rPr lang="en-US" baseline="0" dirty="0"/>
              <a:t>&lt;Blue standard&gt;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Since we don’t want to throw away the chips with high variation, we tolerate them.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simple way is to &lt;slow&gt; down the acceptable latency so that the majority of chips can all work reliably under this high standard latency. </a:t>
            </a:r>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as we can see, the high standard latency is a result of a trade-off made for higher DRAM production yield. </a:t>
            </a:r>
          </a:p>
          <a:p>
            <a:endParaRPr lang="en-US" b="1" baseline="0" dirty="0"/>
          </a:p>
          <a:p>
            <a:r>
              <a:rPr lang="en-US" b="1" baseline="0" dirty="0"/>
              <a:t>---</a:t>
            </a:r>
          </a:p>
          <a:p>
            <a:r>
              <a:rPr lang="en-US" b="1" baseline="0" dirty="0"/>
              <a:t>&lt;&gt; Operative word</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53924116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First, the memory controller accesses the source row in the far segment. </a:t>
            </a:r>
          </a:p>
          <a:p>
            <a:r>
              <a:rPr lang="en-US" baseline="0" dirty="0"/>
              <a:t>The isolation transistor is turned on and then the cells in the source row are connected to the </a:t>
            </a:r>
            <a:r>
              <a:rPr lang="en-US" baseline="0" dirty="0" err="1"/>
              <a:t>bitlines</a:t>
            </a:r>
            <a:r>
              <a:rPr lang="en-US" baseline="0" dirty="0"/>
              <a:t>.</a:t>
            </a:r>
          </a:p>
          <a:p>
            <a:r>
              <a:rPr lang="en-US" baseline="0" dirty="0"/>
              <a:t>After that, the sense amplifiers read the data of the source row.</a:t>
            </a:r>
          </a:p>
          <a:p>
            <a:endParaRPr lang="en-US" baseline="0" dirty="0"/>
          </a:p>
          <a:p>
            <a:r>
              <a:rPr lang="en-US" baseline="0" dirty="0"/>
              <a:t>Second, the memory controller accesses the destination row in the near segment. </a:t>
            </a:r>
          </a:p>
          <a:p>
            <a:r>
              <a:rPr lang="en-US" baseline="0" dirty="0"/>
              <a:t>Now, the cells in the destination row are also connected to the </a:t>
            </a:r>
            <a:r>
              <a:rPr lang="en-US" baseline="0" dirty="0" err="1"/>
              <a:t>bitline</a:t>
            </a:r>
            <a:r>
              <a:rPr lang="en-US" baseline="0" dirty="0"/>
              <a:t>.</a:t>
            </a:r>
          </a:p>
          <a:p>
            <a:r>
              <a:rPr lang="en-US" baseline="0" dirty="0"/>
              <a:t>Therefore, the data of sense amplifier are migrated to the destination row across the </a:t>
            </a:r>
            <a:r>
              <a:rPr lang="en-US" baseline="0" dirty="0" err="1"/>
              <a:t>bitlines</a:t>
            </a:r>
            <a:r>
              <a:rPr lang="en-US" baseline="0" dirty="0"/>
              <a:t> concurrently.</a:t>
            </a:r>
          </a:p>
          <a:p>
            <a:endParaRPr lang="en-US" baseline="0" dirty="0"/>
          </a:p>
          <a:p>
            <a:r>
              <a:rPr lang="en-US" baseline="0" dirty="0"/>
              <a:t>After these two steps, the all data of the source row are migrated to the destination row with low latency.</a:t>
            </a:r>
          </a:p>
          <a:p>
            <a:endParaRPr lang="en-US" baseline="0" dirty="0"/>
          </a:p>
          <a:p>
            <a:r>
              <a:rPr lang="en-US" baseline="0" dirty="0"/>
              <a:t>In fact, most of the migration latency is overlapped with the source row access latency.</a:t>
            </a:r>
          </a:p>
          <a:p>
            <a:r>
              <a:rPr lang="en-US" baseline="0" dirty="0"/>
              <a:t>Using SPICE simulation, we estimated that the additional migration latency over the row access latency is about 4ns.</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4058506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a:t>
            </a:r>
            <a:r>
              <a:rPr lang="en-US" baseline="0" dirty="0"/>
              <a:t> let me address the second challenge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350363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figure</a:t>
            </a:r>
            <a:r>
              <a:rPr lang="en-US" baseline="0" dirty="0"/>
              <a:t> shows the IPC improvement of our three caching mechanisms over commodity DRAM. </a:t>
            </a:r>
          </a:p>
          <a:p>
            <a:r>
              <a:rPr lang="en-US" baseline="0" dirty="0"/>
              <a:t>All of them improve performance and benefit-based caching shows maximum performance improvement by 12.7%.</a:t>
            </a:r>
          </a:p>
          <a:p>
            <a:endParaRPr lang="en-US" baseline="0" dirty="0"/>
          </a:p>
          <a:p>
            <a:r>
              <a:rPr lang="en-US" baseline="0" dirty="0"/>
              <a:t>The right figure shows the normalized power reduction of our three caching mechanisms over commodity DRAM.</a:t>
            </a:r>
          </a:p>
          <a:p>
            <a:r>
              <a:rPr lang="en-US" baseline="0" dirty="0"/>
              <a:t> All of them reduce power consumption and benefit-based caching shows maximum power reduction by 23%.</a:t>
            </a:r>
            <a:endParaRPr lang="en-US" dirty="0"/>
          </a:p>
          <a:p>
            <a:endParaRPr lang="en-US" dirty="0"/>
          </a:p>
          <a:p>
            <a:pPr defTabSz="931717">
              <a:defRPr/>
            </a:pPr>
            <a:r>
              <a:rPr lang="en-US" baseline="0" dirty="0"/>
              <a:t>Therefore, using near segment as a cache improves performance and reduces power consumption at the cost of 3% area overhead.</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4250406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figure shows the performance improvement over commodity DRAM, when varying the near segment length.</a:t>
            </a:r>
          </a:p>
          <a:p>
            <a:r>
              <a:rPr lang="en-US" baseline="0" dirty="0"/>
              <a:t>X-axis is the near segment length and Y-axis is the IPC improvement over commodity DRAM.</a:t>
            </a:r>
          </a:p>
          <a:p>
            <a:r>
              <a:rPr lang="en-US" dirty="0"/>
              <a:t>Increasing the near segment length enables larger cache capacity but the trade-off</a:t>
            </a:r>
            <a:r>
              <a:rPr lang="en-US" baseline="0" dirty="0"/>
              <a:t> is increasing the caching latency. </a:t>
            </a:r>
          </a:p>
          <a:p>
            <a:r>
              <a:rPr lang="en-US" baseline="0" dirty="0"/>
              <a:t>As a result, the peak performance improvement is at 32 cells/</a:t>
            </a:r>
            <a:r>
              <a:rPr lang="en-US" baseline="0" dirty="0" err="1"/>
              <a:t>bitline</a:t>
            </a:r>
            <a:r>
              <a:rPr lang="en-US" baseline="0" dirty="0"/>
              <a:t>.</a:t>
            </a:r>
          </a:p>
          <a:p>
            <a:r>
              <a:rPr lang="en-US" baseline="0" dirty="0"/>
              <a:t>We observe that by adjusting the near segment length, we can trade off cache capacity for cache latency.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F03180-34AC-4716-85F0-B91B63342E95}"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5064844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713805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724012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6650863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9654911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322136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5673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28538" eaLnBrk="0" hangingPunct="0">
              <a:defRPr sz="2400">
                <a:solidFill>
                  <a:schemeClr val="tx1"/>
                </a:solidFill>
                <a:latin typeface="Arial" charset="0"/>
                <a:ea typeface="ＭＳ Ｐゴシック" charset="0"/>
                <a:cs typeface="ＭＳ Ｐゴシック" charset="0"/>
              </a:defRPr>
            </a:lvl1pPr>
            <a:lvl2pPr marL="757066" indent="-291179" defTabSz="928538" eaLnBrk="0" hangingPunct="0">
              <a:defRPr sz="2400">
                <a:solidFill>
                  <a:schemeClr val="tx1"/>
                </a:solidFill>
                <a:latin typeface="Arial" charset="0"/>
                <a:ea typeface="ＭＳ Ｐゴシック" charset="0"/>
              </a:defRPr>
            </a:lvl2pPr>
            <a:lvl3pPr marL="1164717" indent="-232943" defTabSz="928538" eaLnBrk="0" hangingPunct="0">
              <a:defRPr sz="2400">
                <a:solidFill>
                  <a:schemeClr val="tx1"/>
                </a:solidFill>
                <a:latin typeface="Arial" charset="0"/>
                <a:ea typeface="ＭＳ Ｐゴシック" charset="0"/>
              </a:defRPr>
            </a:lvl3pPr>
            <a:lvl4pPr marL="1630604" indent="-232943" defTabSz="928538" eaLnBrk="0" hangingPunct="0">
              <a:defRPr sz="2400">
                <a:solidFill>
                  <a:schemeClr val="tx1"/>
                </a:solidFill>
                <a:latin typeface="Arial" charset="0"/>
                <a:ea typeface="ＭＳ Ｐゴシック" charset="0"/>
              </a:defRPr>
            </a:lvl4pPr>
            <a:lvl5pPr marL="2096491" indent="-232943" defTabSz="928538" eaLnBrk="0" hangingPunct="0">
              <a:defRPr sz="2400">
                <a:solidFill>
                  <a:schemeClr val="tx1"/>
                </a:solidFill>
                <a:latin typeface="Arial" charset="0"/>
                <a:ea typeface="ＭＳ Ｐゴシック" charset="0"/>
              </a:defRPr>
            </a:lvl5pPr>
            <a:lvl6pPr marL="2562377" indent="-232943" defTabSz="928538" eaLnBrk="0" fontAlgn="base" hangingPunct="0">
              <a:spcBef>
                <a:spcPct val="0"/>
              </a:spcBef>
              <a:spcAft>
                <a:spcPct val="0"/>
              </a:spcAft>
              <a:defRPr sz="2400">
                <a:solidFill>
                  <a:schemeClr val="tx1"/>
                </a:solidFill>
                <a:latin typeface="Arial" charset="0"/>
                <a:ea typeface="ＭＳ Ｐゴシック" charset="0"/>
              </a:defRPr>
            </a:lvl6pPr>
            <a:lvl7pPr marL="3028264" indent="-232943" defTabSz="928538" eaLnBrk="0" fontAlgn="base" hangingPunct="0">
              <a:spcBef>
                <a:spcPct val="0"/>
              </a:spcBef>
              <a:spcAft>
                <a:spcPct val="0"/>
              </a:spcAft>
              <a:defRPr sz="2400">
                <a:solidFill>
                  <a:schemeClr val="tx1"/>
                </a:solidFill>
                <a:latin typeface="Arial" charset="0"/>
                <a:ea typeface="ＭＳ Ｐゴシック" charset="0"/>
              </a:defRPr>
            </a:lvl7pPr>
            <a:lvl8pPr marL="3494151" indent="-232943" defTabSz="928538" eaLnBrk="0" fontAlgn="base" hangingPunct="0">
              <a:spcBef>
                <a:spcPct val="0"/>
              </a:spcBef>
              <a:spcAft>
                <a:spcPct val="0"/>
              </a:spcAft>
              <a:defRPr sz="2400">
                <a:solidFill>
                  <a:schemeClr val="tx1"/>
                </a:solidFill>
                <a:latin typeface="Arial" charset="0"/>
                <a:ea typeface="ＭＳ Ｐゴシック" charset="0"/>
              </a:defRPr>
            </a:lvl8pPr>
            <a:lvl9pPr marL="3960038" indent="-232943" defTabSz="928538"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28538" rtl="0" eaLnBrk="1" fontAlgn="base" latinLnBrk="0" hangingPunct="1">
              <a:lnSpc>
                <a:spcPct val="100000"/>
              </a:lnSpc>
              <a:spcBef>
                <a:spcPct val="0"/>
              </a:spcBef>
              <a:spcAft>
                <a:spcPct val="0"/>
              </a:spcAft>
              <a:buClrTx/>
              <a:buSzTx/>
              <a:buFontTx/>
              <a:buNone/>
              <a:tabLst/>
              <a:defRPr/>
            </a:pPr>
            <a:fld id="{F4A9EA23-718E-E549-9766-CDBEC39E0C3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rPr>
              <a:pPr marL="0" marR="0" lvl="0" indent="0" algn="r" defTabSz="928538"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16739" name="Rectangle 3"/>
          <p:cNvSpPr>
            <a:spLocks noGrp="1" noChangeArrowheads="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charset="0"/>
            </a:endParaRPr>
          </a:p>
        </p:txBody>
      </p:sp>
    </p:spTree>
    <p:extLst>
      <p:ext uri="{BB962C8B-B14F-4D97-AF65-F5344CB8AC3E}">
        <p14:creationId xmlns:p14="http://schemas.microsoft.com/office/powerpoint/2010/main" val="377916820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172158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383400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1"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259C2D-02FE-4C64-AD33-18B082577A5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859161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tr-TR" dirty="0"/>
              <a:t>Let’s first take a high</a:t>
            </a:r>
            <a:r>
              <a:rPr lang="tr-TR" baseline="0" dirty="0"/>
              <a:t> </a:t>
            </a:r>
            <a:r>
              <a:rPr lang="tr-TR" dirty="0"/>
              <a:t>level glance at this</a:t>
            </a:r>
            <a:r>
              <a:rPr lang="tr-TR" baseline="0" dirty="0"/>
              <a:t> work.</a:t>
            </a:r>
          </a:p>
          <a:p>
            <a:endParaRPr lang="tr-TR" baseline="0" dirty="0"/>
          </a:p>
          <a:p>
            <a:r>
              <a:rPr lang="tr-TR" baseline="0" dirty="0"/>
              <a:t>[CLICK]</a:t>
            </a:r>
          </a:p>
          <a:p>
            <a:r>
              <a:rPr lang="tr-TR" dirty="0"/>
              <a:t>DRAM latency is a critical bottleneck</a:t>
            </a:r>
            <a:r>
              <a:rPr lang="tr-TR" baseline="0" dirty="0"/>
              <a:t> for system performance. Given that the DRAM chips are difficult to change, our goal in this work is to reduce average DRAM access latency with no modifications to the existing DRAM chips.</a:t>
            </a:r>
          </a:p>
          <a:p>
            <a:endParaRPr lang="tr-TR" baseline="0" dirty="0"/>
          </a:p>
          <a:p>
            <a:r>
              <a:rPr lang="tr-TR" baseline="0" dirty="0"/>
              <a:t>[CLICK]</a:t>
            </a:r>
          </a:p>
          <a:p>
            <a:r>
              <a:rPr lang="tr-TR" baseline="0" dirty="0"/>
              <a:t>We achieve that goal by exploiting three key observations. </a:t>
            </a:r>
          </a:p>
          <a:p>
            <a:endParaRPr lang="tr-T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First, a highly-charged DRAM row can be accessed with low latency. </a:t>
            </a: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Second, a row’s charge is restored when the row is accessed.</a:t>
            </a: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Third, we find that a recently-accessed row is likely to be accessed again. We call that</a:t>
            </a:r>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Row Level Temporal Locality and we find that many applications, both single-core and multi-core, exhibit that phenomenon.</a:t>
            </a:r>
          </a:p>
          <a:p>
            <a:pPr marL="0" marR="0" indent="0" algn="l" defTabSz="914400" rtl="0" eaLnBrk="1" fontAlgn="auto" latinLnBrk="0" hangingPunct="1">
              <a:lnSpc>
                <a:spcPct val="100000"/>
              </a:lnSpc>
              <a:spcBef>
                <a:spcPts val="0"/>
              </a:spcBef>
              <a:spcAft>
                <a:spcPts val="0"/>
              </a:spcAft>
              <a:buClrTx/>
              <a:buSzTx/>
              <a:buFontTx/>
              <a:buNone/>
              <a:tabLst/>
              <a:defRPr/>
            </a:pPr>
            <a:endParaRPr lang="tr-T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tr-TR" baseline="0" dirty="0"/>
              <a:t>Based on that we develop the key idea of ChargeCache.</a:t>
            </a:r>
          </a:p>
          <a:p>
            <a:r>
              <a:rPr lang="tr-TR" baseline="0" dirty="0"/>
              <a:t>The key idea is to track recently-accessed rows and use lower timing parameters if they are accessed again.</a:t>
            </a:r>
          </a:p>
          <a:p>
            <a:endParaRPr lang="tr-TR" baseline="0" dirty="0"/>
          </a:p>
          <a:p>
            <a:r>
              <a:rPr lang="tr-TR" baseline="0" dirty="0"/>
              <a:t>We show that ChargeCache is low cost and requires no modifications to the existing DRAM chips.</a:t>
            </a:r>
          </a:p>
          <a:p>
            <a:r>
              <a:rPr lang="tr-TR" baseline="0" dirty="0"/>
              <a:t>According to our evaluations, ChargeCache improves performance between 8.6% and 10.6% on average for 8-core system, depending on the ChargeCache capacity. It also saves 7.9% energy on average.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619696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tr-TR" dirty="0"/>
              <a:t>Let’s look at</a:t>
            </a:r>
            <a:r>
              <a:rPr lang="tr-TR" baseline="0" dirty="0"/>
              <a:t> the same phases from the charge level perspective.</a:t>
            </a:r>
          </a:p>
          <a:p>
            <a:endParaRPr lang="tr-TR" baseline="0" dirty="0"/>
          </a:p>
          <a:p>
            <a:r>
              <a:rPr lang="tr-TR" baseline="0" dirty="0"/>
              <a:t>[CLICK]</a:t>
            </a:r>
          </a:p>
          <a:p>
            <a:r>
              <a:rPr lang="tr-TR" baseline="0" dirty="0"/>
              <a:t>The figure shows the change of charge levels of a DRAM Cell and Sense Amplifier in Y-axis, and the time in X-axis.</a:t>
            </a:r>
          </a:p>
          <a:p>
            <a:r>
              <a:rPr lang="tr-TR" baseline="0" dirty="0"/>
              <a:t>Initially, our cell contains charge that matches the region of Data 1, which can be treated as 0 or 1.</a:t>
            </a:r>
          </a:p>
          <a:p>
            <a:endParaRPr lang="tr-TR" baseline="0" dirty="0"/>
          </a:p>
          <a:p>
            <a:r>
              <a:rPr lang="tr-TR" baseline="0" dirty="0"/>
              <a:t>[CLICK]</a:t>
            </a:r>
          </a:p>
          <a:p>
            <a:r>
              <a:rPr lang="tr-TR" baseline="0" dirty="0"/>
              <a:t>To access the data stored in the cell, the charge of the sense amplifier should reach «Read to Access Charge Level».</a:t>
            </a:r>
          </a:p>
          <a:p>
            <a:endParaRPr lang="tr-TR" dirty="0"/>
          </a:p>
          <a:p>
            <a:r>
              <a:rPr lang="tr-TR" dirty="0"/>
              <a:t>The memory controller initiates Sensing</a:t>
            </a:r>
            <a:r>
              <a:rPr lang="tr-TR" baseline="0" dirty="0"/>
              <a:t> phase by issuing Activate command.</a:t>
            </a:r>
            <a:endParaRPr lang="tr-TR" dirty="0"/>
          </a:p>
          <a:p>
            <a:r>
              <a:rPr lang="tr-TR" dirty="0"/>
              <a:t>On Sensing</a:t>
            </a:r>
            <a:r>
              <a:rPr lang="tr-TR" baseline="0" dirty="0"/>
              <a:t>, the charge is transferred from the Cell to the Sense-Amplifier.</a:t>
            </a:r>
            <a:endParaRPr lang="tr-TR" dirty="0"/>
          </a:p>
          <a:p>
            <a:r>
              <a:rPr lang="tr-TR" dirty="0"/>
              <a:t>That slightly</a:t>
            </a:r>
            <a:r>
              <a:rPr lang="tr-TR" baseline="0" dirty="0"/>
              <a:t> increases the charge of the Sense Amplifier. When the Sense Amplifier reaches</a:t>
            </a:r>
          </a:p>
          <a:p>
            <a:r>
              <a:rPr lang="tr-TR" baseline="0" dirty="0"/>
              <a:t>The threshold charge to recognize the data, Sensing phase finishes and Restore begins. </a:t>
            </a:r>
          </a:p>
          <a:p>
            <a:r>
              <a:rPr lang="tr-TR" baseline="0" dirty="0"/>
              <a:t>[CLICK]</a:t>
            </a:r>
          </a:p>
          <a:p>
            <a:endParaRPr lang="tr-TR" baseline="0" dirty="0"/>
          </a:p>
          <a:p>
            <a:r>
              <a:rPr lang="tr-TR" baseline="0" dirty="0"/>
              <a:t>During restore, both the</a:t>
            </a:r>
          </a:p>
          <a:p>
            <a:r>
              <a:rPr lang="tr-TR" baseline="0" dirty="0"/>
              <a:t>Sense Amplifier and the DRAM cell are driven back to fully charged state.</a:t>
            </a:r>
          </a:p>
          <a:p>
            <a:r>
              <a:rPr lang="tr-TR" baseline="0" dirty="0"/>
              <a:t>At the point where the sense amplifier reaches «ready to access charge level», the</a:t>
            </a:r>
          </a:p>
          <a:p>
            <a:r>
              <a:rPr lang="tr-TR" baseline="0" dirty="0"/>
              <a:t>Memory controller is free to issue Read or Write command.</a:t>
            </a:r>
          </a:p>
          <a:p>
            <a:r>
              <a:rPr lang="tr-TR" baseline="0" dirty="0"/>
              <a:t>[CLICK]</a:t>
            </a:r>
          </a:p>
          <a:p>
            <a:r>
              <a:rPr lang="tr-TR" baseline="0" dirty="0"/>
              <a:t>The time passed since ACT to READ or WRITE is called tRCD. [CLICK]</a:t>
            </a:r>
          </a:p>
          <a:p>
            <a:endParaRPr lang="tr-TR" baseline="0" dirty="0"/>
          </a:p>
          <a:p>
            <a:r>
              <a:rPr lang="tr-TR" baseline="0" dirty="0"/>
              <a:t>At the end of restore, the memory controller could issue PRE command if needed. [CLICK]</a:t>
            </a:r>
          </a:p>
          <a:p>
            <a:r>
              <a:rPr lang="tr-TR" baseline="0" dirty="0"/>
              <a:t>That triggers the Precharge phase where the Sense Amplifier charge gets back to its pre-sensing value.</a:t>
            </a:r>
          </a:p>
          <a:p>
            <a:r>
              <a:rPr lang="tr-TR" baseline="0" dirty="0"/>
              <a:t>The time from the start of the Sensing upon the completion of Restore is called tRAS. [CLICK]</a:t>
            </a:r>
          </a:p>
          <a:p>
            <a:endParaRPr lang="tr-TR" baseline="0" dirty="0"/>
          </a:p>
          <a:p>
            <a:r>
              <a:rPr lang="tr-TR" baseline="0" dirty="0"/>
              <a:t>The main takeaway in this slide is that the memory controller accesses DRAM using DRAM commands and determines the Access latency by satisfying the timing parameters.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8147704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blue dots</a:t>
            </a:r>
            <a:r>
              <a:rPr lang="tr-TR" baseline="0" dirty="0"/>
              <a:t> show the points where the sense amplifier reaches ready to access</a:t>
            </a:r>
          </a:p>
          <a:p>
            <a:r>
              <a:rPr lang="tr-TR" baseline="0" dirty="0"/>
              <a:t>And ready to precharge charge levels for a cell with the current initial charge. </a:t>
            </a:r>
            <a:endParaRPr lang="tr-TR" dirty="0"/>
          </a:p>
          <a:p>
            <a:r>
              <a:rPr lang="tr-TR" dirty="0"/>
              <a:t>Now, Let’s see</a:t>
            </a:r>
            <a:r>
              <a:rPr lang="tr-TR" baseline="0" dirty="0"/>
              <a:t> how these points change when accessing a cell with higher initial charge.</a:t>
            </a:r>
          </a:p>
          <a:p>
            <a:r>
              <a:rPr lang="tr-TR" baseline="0" dirty="0"/>
              <a:t>[CLICK]</a:t>
            </a:r>
          </a:p>
          <a:p>
            <a:r>
              <a:rPr lang="tr-TR" baseline="0" dirty="0"/>
              <a:t>When the cell’s initial charge is close to the maximum level, Sensing and Restore phases</a:t>
            </a:r>
          </a:p>
          <a:p>
            <a:r>
              <a:rPr lang="tr-TR" baseline="0" dirty="0"/>
              <a:t>complete quicker. Hence, READ or WRITE and PRE commands can be issued</a:t>
            </a:r>
          </a:p>
          <a:p>
            <a:r>
              <a:rPr lang="tr-TR" baseline="0" dirty="0"/>
              <a:t>Eairlier. That corresponds to reduction on tRCD and tRAS timing parameters.</a:t>
            </a:r>
          </a:p>
          <a:p>
            <a:r>
              <a:rPr lang="tr-TR" baseline="0" dirty="0"/>
              <a:t>[CLICK]</a:t>
            </a:r>
          </a:p>
          <a:p>
            <a:endParaRPr lang="tr-TR" baseline="0" dirty="0"/>
          </a:p>
          <a:p>
            <a:r>
              <a:rPr lang="tr-TR" baseline="0" dirty="0"/>
              <a:t>Please refer to our paper to get more detailed explanation for that phenomenon.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8035988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So, we can access</a:t>
            </a:r>
            <a:r>
              <a:rPr lang="tr-TR" baseline="0" dirty="0"/>
              <a:t> highly-charged rows faster.</a:t>
            </a:r>
          </a:p>
          <a:p>
            <a:r>
              <a:rPr lang="tr-TR" baseline="0" dirty="0"/>
              <a:t>[CLICK]</a:t>
            </a:r>
          </a:p>
          <a:p>
            <a:r>
              <a:rPr lang="tr-TR" baseline="0" dirty="0"/>
              <a:t>According to our SPICE simulations, highly-charged rows can be accessed</a:t>
            </a:r>
          </a:p>
          <a:p>
            <a:r>
              <a:rPr lang="tr-TR" baseline="0" dirty="0"/>
              <a:t>With 44% lower tRCD and 37% lower tRAS.</a:t>
            </a:r>
          </a:p>
          <a:p>
            <a:r>
              <a:rPr lang="tr-TR" baseline="0" dirty="0"/>
              <a:t>[CLICK]</a:t>
            </a:r>
          </a:p>
          <a:p>
            <a:r>
              <a:rPr lang="tr-TR" baseline="0" dirty="0"/>
              <a:t>Now, the question is: «How does a row become highly-charged?»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59346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One thing to note is</a:t>
            </a:r>
            <a:r>
              <a:rPr lang="tr-TR" baseline="0" dirty="0"/>
              <a:t> that DRAM cells are leaky, which means they lose charge over time.</a:t>
            </a:r>
          </a:p>
          <a:p>
            <a:r>
              <a:rPr lang="tr-TR" baseline="0" dirty="0"/>
              <a:t>To reliably store the data, cell’s charge needs to be restored. </a:t>
            </a:r>
          </a:p>
          <a:p>
            <a:r>
              <a:rPr lang="tr-TR" baseline="0" dirty="0"/>
              <a:t>[CLICK]</a:t>
            </a:r>
          </a:p>
          <a:p>
            <a:r>
              <a:rPr lang="tr-TR" baseline="0" dirty="0"/>
              <a:t>There are two ways of restoring the charge of the cells in a DRAM row. [CLICK]</a:t>
            </a:r>
          </a:p>
          <a:p>
            <a:r>
              <a:rPr lang="tr-TR" baseline="0" dirty="0"/>
              <a:t>The memory controller periodically issues REFRESH commands to </a:t>
            </a:r>
            <a:r>
              <a:rPr lang="tr-TR" b="1" baseline="0" dirty="0"/>
              <a:t>continuously</a:t>
            </a:r>
            <a:r>
              <a:rPr lang="tr-TR" baseline="0" dirty="0"/>
              <a:t> preserve data in DRAM.</a:t>
            </a:r>
          </a:p>
          <a:p>
            <a:endParaRPr lang="tr-TR" baseline="0" dirty="0"/>
          </a:p>
          <a:p>
            <a:r>
              <a:rPr lang="tr-TR" baseline="0" dirty="0"/>
              <a:t>[CLICK]</a:t>
            </a:r>
          </a:p>
          <a:p>
            <a:r>
              <a:rPr lang="tr-TR" baseline="0" dirty="0"/>
              <a:t>Second, as I showed in the previous slides, data accesses also inherently replenish the charge of the Cells.</a:t>
            </a:r>
          </a:p>
          <a:p>
            <a:endParaRPr lang="tr-TR" baseline="0" dirty="0"/>
          </a:p>
          <a:p>
            <a:r>
              <a:rPr lang="tr-TR" baseline="0" dirty="0"/>
              <a:t>As a result, we could know that the cell is in highly-charged state, if it was either recently refreshed Or recently-accessed.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793365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So,</a:t>
            </a:r>
            <a:r>
              <a:rPr lang="tr-TR" baseline="0" dirty="0"/>
              <a:t> a row’s charge is restored when the row is accessed.</a:t>
            </a:r>
          </a:p>
          <a:p>
            <a:endParaRPr lang="tr-TR" baseline="0" dirty="0"/>
          </a:p>
          <a:p>
            <a:r>
              <a:rPr lang="tr-TR" baseline="0" dirty="0"/>
              <a:t>And now the question is: «How likely is a recently-accessed row to be accessed again?»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42437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baseline="0" dirty="0"/>
              <a:t>We observe that when DRAM row is accessed, it is likely</a:t>
            </a:r>
          </a:p>
          <a:p>
            <a:r>
              <a:rPr lang="tr-TR" baseline="0" dirty="0"/>
              <a:t>to be accessed again. We call this phenomenon Row Level Temporal Locality (RLTL).</a:t>
            </a:r>
          </a:p>
          <a:p>
            <a:endParaRPr lang="tr-TR" baseline="0" dirty="0"/>
          </a:p>
          <a:p>
            <a:r>
              <a:rPr lang="tr-TR" baseline="0" dirty="0"/>
              <a:t>We define t-RLTL of an application,</a:t>
            </a:r>
          </a:p>
          <a:p>
            <a:r>
              <a:rPr lang="tr-TR" baseline="0" dirty="0"/>
              <a:t>as the fraction of rows that are accessed within time t after their previous access.</a:t>
            </a:r>
          </a:p>
          <a:p>
            <a:endParaRPr lang="tr-TR" baseline="0" dirty="0"/>
          </a:p>
          <a:p>
            <a:r>
              <a:rPr lang="tr-TR" baseline="0" dirty="0"/>
              <a:t>If an application has high RLTL for low T time, that application mostly accesses highly-charged DRAM rows, since the rows preserve most of their charge until the next access, which happens in a very Short interval.</a:t>
            </a:r>
          </a:p>
          <a:p>
            <a:endParaRPr lang="tr-TR" baseline="0" dirty="0"/>
          </a:p>
          <a:p>
            <a:r>
              <a:rPr lang="tr-TR" baseline="0" dirty="0"/>
              <a:t>Now, I’ll show the RLTL characteristics of 22 single-core workloads that we evaluted. </a:t>
            </a:r>
          </a:p>
          <a:p>
            <a:r>
              <a:rPr lang="tr-TR" baseline="0" dirty="0"/>
              <a:t>On Y-axis we have the fraction of accesses and on the X-axis we have the workloads.</a:t>
            </a:r>
          </a:p>
          <a:p>
            <a:r>
              <a:rPr lang="tr-TR" baseline="0" dirty="0"/>
              <a:t>[CLICK]</a:t>
            </a:r>
          </a:p>
          <a:p>
            <a:r>
              <a:rPr lang="tr-TR" baseline="0" dirty="0"/>
              <a:t>Our results show that, on average, 86% of the accesses are made to rows previously accessed within 8 ms.</a:t>
            </a:r>
          </a:p>
          <a:p>
            <a:endParaRPr lang="tr-TR" baseline="0" dirty="0"/>
          </a:p>
          <a:p>
            <a:r>
              <a:rPr lang="tr-TR" baseline="0" dirty="0"/>
              <a:t>Only one application has low RLTL. It is because that application makes very</a:t>
            </a:r>
          </a:p>
          <a:p>
            <a:r>
              <a:rPr lang="tr-TR" baseline="0" dirty="0"/>
              <a:t>Few accesses to the memory since it highly benefits from the caches.</a:t>
            </a:r>
          </a:p>
          <a:p>
            <a:endParaRPr lang="tr-TR" baseline="0" dirty="0"/>
          </a:p>
          <a:p>
            <a:r>
              <a:rPr lang="tr-TR" baseline="0" dirty="0"/>
              <a:t>For eight-core evaluations, the applications show even higher RLTL, 97%. It is due to the interference that the simultaneously runnning applications create on the memory.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9528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a:t>
            </a:r>
            <a:r>
              <a:rPr lang="en-US" baseline="0" dirty="0"/>
              <a:t> right figure shows DRAM organization which is consists of DRAM cells and sense-amplifiers. </a:t>
            </a:r>
          </a:p>
          <a:p>
            <a:r>
              <a:rPr lang="en-US" baseline="0" dirty="0"/>
              <a:t>There are three steps for accessing DRAM.</a:t>
            </a:r>
          </a:p>
          <a:p>
            <a:endParaRPr lang="en-US" baseline="0" dirty="0"/>
          </a:p>
          <a:p>
            <a:r>
              <a:rPr lang="en-US" baseline="0" dirty="0"/>
              <a:t>First, when</a:t>
            </a:r>
            <a:r>
              <a:rPr lang="en-US" dirty="0"/>
              <a:t> DRAM selects one of rows</a:t>
            </a:r>
            <a:r>
              <a:rPr lang="en-US" baseline="0" dirty="0"/>
              <a:t> in its </a:t>
            </a:r>
            <a:r>
              <a:rPr lang="en-US" dirty="0"/>
              <a:t>cell array, the selected cells drive their charge to sense-amplifiers. </a:t>
            </a:r>
          </a:p>
          <a:p>
            <a:r>
              <a:rPr lang="en-US" dirty="0"/>
              <a:t>Then, sense-amplifiers detect the charge, recognizing data of cells. </a:t>
            </a:r>
          </a:p>
          <a:p>
            <a:r>
              <a:rPr lang="en-US" dirty="0"/>
              <a:t>We call this operation as sensing.</a:t>
            </a:r>
          </a:p>
          <a:p>
            <a:endParaRPr lang="en-US" dirty="0"/>
          </a:p>
          <a:p>
            <a:r>
              <a:rPr lang="en-US" dirty="0"/>
              <a:t>Second, after sensing data from DRAM cells, sense-amplifiers drive charge to the cells for reconstructing original</a:t>
            </a:r>
            <a:r>
              <a:rPr lang="en-US" baseline="0" dirty="0"/>
              <a:t> </a:t>
            </a:r>
            <a:r>
              <a:rPr lang="en-US" dirty="0"/>
              <a:t>data. </a:t>
            </a:r>
          </a:p>
          <a:p>
            <a:r>
              <a:rPr lang="en-US" dirty="0"/>
              <a:t>We call this operation as restore.</a:t>
            </a:r>
          </a:p>
          <a:p>
            <a:endParaRPr lang="en-US" dirty="0"/>
          </a:p>
          <a:p>
            <a:r>
              <a:rPr lang="en-US" dirty="0"/>
              <a:t>Third, after restoring the cell data, DRAM deselects the accessed row and puts the sense-amplifiers to original state for next access. </a:t>
            </a:r>
          </a:p>
          <a:p>
            <a:r>
              <a:rPr lang="en-US" dirty="0"/>
              <a:t>We call this operation as </a:t>
            </a:r>
            <a:r>
              <a:rPr lang="en-US" dirty="0" err="1"/>
              <a:t>precharge</a:t>
            </a:r>
            <a:r>
              <a:rPr lang="en-US" dirty="0"/>
              <a:t>.</a:t>
            </a:r>
          </a:p>
          <a:p>
            <a:endParaRPr lang="en-US" dirty="0"/>
          </a:p>
          <a:p>
            <a:r>
              <a:rPr lang="en-US" dirty="0"/>
              <a:t>As shown in these three steps, DRAM operation is charge movement between cell and sense-amplifier.</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7141541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The key</a:t>
            </a:r>
            <a:r>
              <a:rPr lang="tr-TR" baseline="0" dirty="0"/>
              <a:t> idea of our mechanism is to</a:t>
            </a:r>
          </a:p>
          <a:p>
            <a:r>
              <a:rPr lang="tr-TR" baseline="0" dirty="0"/>
              <a:t>Track recently-accessed DRAM rows and use lower timing parameters</a:t>
            </a:r>
          </a:p>
          <a:p>
            <a:r>
              <a:rPr lang="tr-TR" baseline="0" dirty="0"/>
              <a:t>if such rows are accessed again.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550965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tr-TR" baseline="0" dirty="0"/>
              <a:t>We named our mechanism ChargeCache as it provides a cache-like benefit by reducing access</a:t>
            </a:r>
          </a:p>
          <a:p>
            <a:r>
              <a:rPr lang="tr-TR" baseline="0" dirty="0"/>
              <a:t>Latency and does so by taking advantage of the charge level stored in the row.</a:t>
            </a:r>
          </a:p>
          <a:p>
            <a:endParaRPr lang="tr-TR"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tr-TR" dirty="0"/>
              <a:t>Now,</a:t>
            </a:r>
            <a:r>
              <a:rPr lang="tr-TR" baseline="0" dirty="0"/>
              <a:t> I will demonstrate </a:t>
            </a:r>
            <a:r>
              <a:rPr lang="tr-TR" dirty="0"/>
              <a:t>how ChargeCache</a:t>
            </a:r>
            <a:r>
              <a:rPr lang="tr-TR" baseline="0" dirty="0"/>
              <a:t> works.</a:t>
            </a:r>
          </a:p>
          <a:p>
            <a:endParaRPr lang="tr-TR" baseline="0" dirty="0"/>
          </a:p>
          <a:p>
            <a:r>
              <a:rPr lang="tr-TR" baseline="0" dirty="0"/>
              <a:t>We have ChargeCache inside the Memory Controller.</a:t>
            </a:r>
          </a:p>
          <a:p>
            <a:r>
              <a:rPr lang="tr-TR" baseline="0" dirty="0"/>
              <a:t>On the right, you see a respesentation of DRAM where we have rows labeled from A to F.</a:t>
            </a:r>
          </a:p>
          <a:p>
            <a:endParaRPr lang="tr-TR" baseline="0" dirty="0"/>
          </a:p>
          <a:p>
            <a:r>
              <a:rPr lang="tr-TR" baseline="0" dirty="0"/>
              <a:t>[CLICK]</a:t>
            </a:r>
          </a:p>
          <a:p>
            <a:r>
              <a:rPr lang="tr-TR" dirty="0"/>
              <a:t>When the memory controller</a:t>
            </a:r>
            <a:r>
              <a:rPr lang="tr-TR" baseline="0" dirty="0"/>
              <a:t> receives the first request to row A, it serves that request with typical timing parameters since we have</a:t>
            </a:r>
          </a:p>
          <a:p>
            <a:r>
              <a:rPr lang="tr-TR" baseline="0" dirty="0"/>
              <a:t>Nothing in ChargeCache. When </a:t>
            </a:r>
          </a:p>
          <a:p>
            <a:r>
              <a:rPr lang="tr-TR" baseline="0" dirty="0"/>
              <a:t>The request completes, it inserts the row address to one of the ChargeCache entries since we know that the row is highly-charged at that time. So, after that point,</a:t>
            </a:r>
          </a:p>
          <a:p>
            <a:r>
              <a:rPr lang="tr-TR" baseline="0" dirty="0"/>
              <a:t>The first entry points to Row A.</a:t>
            </a:r>
          </a:p>
          <a:p>
            <a:endParaRPr lang="tr-TR" baseline="0" dirty="0"/>
          </a:p>
          <a:p>
            <a:r>
              <a:rPr lang="tr-TR" baseline="0" dirty="0"/>
              <a:t>[CLICK]</a:t>
            </a:r>
          </a:p>
          <a:p>
            <a:r>
              <a:rPr lang="tr-TR" baseline="0" dirty="0"/>
              <a:t>The next request targets Row D. The memory controller probes the ChargeCache. It misses since we have only </a:t>
            </a:r>
          </a:p>
          <a:p>
            <a:r>
              <a:rPr lang="tr-TR" baseline="0" dirty="0"/>
              <a:t>Row A there. Similarly, Row D is inserted to ChargeCache.</a:t>
            </a:r>
          </a:p>
          <a:p>
            <a:endParaRPr lang="tr-TR" baseline="0" dirty="0"/>
          </a:p>
          <a:p>
            <a:r>
              <a:rPr lang="tr-TR" baseline="0" dirty="0"/>
              <a:t>[CLICK]</a:t>
            </a:r>
          </a:p>
          <a:p>
            <a:r>
              <a:rPr lang="tr-TR" baseline="0" dirty="0"/>
              <a:t>However, when we receive a request targetting row that we have in ChargeCache, the memory controller knows that the access</a:t>
            </a:r>
          </a:p>
          <a:p>
            <a:r>
              <a:rPr lang="tr-TR" baseline="0" dirty="0"/>
              <a:t>Goes to a highly-charged Row and tunes the DRAM Timing parameters to lower the access latency.</a:t>
            </a:r>
          </a:p>
          <a:p>
            <a:endParaRPr lang="tr-TR" baseline="0" dirty="0"/>
          </a:p>
          <a:p>
            <a:r>
              <a:rPr lang="tr-TR" baseline="0" dirty="0"/>
              <a:t>If there are not incoming requests to the Rows stored in ChargeCache for a long time, these rows will leak significant</a:t>
            </a:r>
          </a:p>
          <a:p>
            <a:r>
              <a:rPr lang="tr-TR" baseline="0" dirty="0"/>
              <a:t>Amount of charge and won’t be highly-charged rows anymore. For that reason, they need to be discarded from ChargeCache. [CLICK]</a:t>
            </a:r>
          </a:p>
          <a:p>
            <a:r>
              <a:rPr lang="tr-TR" baseline="0" dirty="0"/>
              <a:t>ChargeCache implements a low-cost mechanism to automatically invalidate its entries to ensure that its entries always</a:t>
            </a:r>
          </a:p>
          <a:p>
            <a:r>
              <a:rPr lang="tr-TR" baseline="0" dirty="0"/>
              <a:t>Point to highly-charged rows.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1516561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ChargeCache</a:t>
            </a:r>
            <a:r>
              <a:rPr lang="tr-TR" baseline="0" dirty="0"/>
              <a:t> improves average DRAM access latency with low area and</a:t>
            </a:r>
          </a:p>
          <a:p>
            <a:r>
              <a:rPr lang="tr-TR" baseline="0" dirty="0"/>
              <a:t>Power consumption overhead. We evaluated that using CACTI tool.</a:t>
            </a:r>
          </a:p>
          <a:p>
            <a:endParaRPr lang="tr-TR" baseline="0" dirty="0"/>
          </a:p>
          <a:p>
            <a:r>
              <a:rPr lang="tr-TR" baseline="0" dirty="0"/>
              <a:t>A 128-entry ChargeCache totally requires only approximately 5KB of storage.</a:t>
            </a:r>
          </a:p>
          <a:p>
            <a:r>
              <a:rPr lang="tr-TR" baseline="0" dirty="0"/>
              <a:t>That is equal to 0.24% of the area of a 4MB Last Level Cache.</a:t>
            </a:r>
          </a:p>
          <a:p>
            <a:endParaRPr lang="tr-TR" baseline="0" dirty="0"/>
          </a:p>
          <a:p>
            <a:r>
              <a:rPr lang="tr-TR" baseline="0" dirty="0"/>
              <a:t>According to our evaluations, ChargeCache consumes only total 0.15 milli watts</a:t>
            </a:r>
          </a:p>
          <a:p>
            <a:r>
              <a:rPr lang="tr-TR" baseline="0" dirty="0"/>
              <a:t>Power on average. That is equal to 0.23% of the power consumption of a 4MB LLC.</a:t>
            </a:r>
          </a:p>
          <a:p>
            <a:endParaRPr lang="tr-TR" baseline="0" dirty="0"/>
          </a:p>
          <a:p>
            <a:r>
              <a:rPr lang="tr-TR" baseline="0" dirty="0"/>
              <a:t>We conclude that ChargeCache is a low cost mechanism in terms of area requirement and</a:t>
            </a:r>
          </a:p>
          <a:p>
            <a:r>
              <a:rPr lang="tr-TR" baseline="0" dirty="0"/>
              <a:t>Power consumption.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1815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To evaluate ChargeCache, we used</a:t>
            </a:r>
            <a:r>
              <a:rPr lang="tr-TR" baseline="0" dirty="0"/>
              <a:t> Ramulator, a cycle-accurate DRAM simulator.</a:t>
            </a:r>
          </a:p>
          <a:p>
            <a:endParaRPr lang="tr-TR" baseline="0" dirty="0"/>
          </a:p>
          <a:p>
            <a:r>
              <a:rPr lang="tr-TR" baseline="0" dirty="0"/>
              <a:t>For single-core evaluations, we analyzed 22 workloads from benchmark sets SPEC2006, TPC, and STREAM.</a:t>
            </a:r>
          </a:p>
          <a:p>
            <a:r>
              <a:rPr lang="tr-TR" baseline="0" dirty="0"/>
              <a:t>For multi-core evaluations we analyzed 20 multi-programmed workloads by assigning randomly-chosen</a:t>
            </a:r>
          </a:p>
          <a:p>
            <a:r>
              <a:rPr lang="tr-TR" baseline="0" dirty="0"/>
              <a:t>Single-core workload to each core.</a:t>
            </a:r>
          </a:p>
          <a:p>
            <a:r>
              <a:rPr lang="tr-TR" baseline="0" dirty="0"/>
              <a:t>For all workloads, we executed at least 1 billion representative instructions per core that we obtained using Pinpoints.</a:t>
            </a:r>
          </a:p>
          <a:p>
            <a:endParaRPr lang="tr-TR" baseline="0" dirty="0"/>
          </a:p>
          <a:p>
            <a:r>
              <a:rPr lang="tr-TR" baseline="0" dirty="0"/>
              <a:t>We evaluated both single and eight core systems with 4MB shared LLC.</a:t>
            </a:r>
          </a:p>
          <a:p>
            <a:r>
              <a:rPr lang="tr-TR" baseline="0" dirty="0"/>
              <a:t>Default tRCD and tRAS timings are 11 and 28 cycles respectively.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33368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Lets see how these mechanisms perform in single-core systems</a:t>
            </a:r>
            <a:r>
              <a:rPr lang="tr-TR" baseline="0" dirty="0"/>
              <a:t>.</a:t>
            </a:r>
          </a:p>
          <a:p>
            <a:r>
              <a:rPr lang="tr-TR" baseline="0" dirty="0"/>
              <a:t>Here, on the Y-axis we have speedup and on the X-axis we have the workloads.</a:t>
            </a:r>
          </a:p>
          <a:p>
            <a:r>
              <a:rPr lang="tr-TR" baseline="0" dirty="0"/>
              <a:t>On this slide I show results for 10 most memory intensive workloads. However, the</a:t>
            </a:r>
          </a:p>
          <a:p>
            <a:r>
              <a:rPr lang="tr-TR" baseline="0" dirty="0"/>
              <a:t>Average includes all 22 applications that we evaluate.</a:t>
            </a:r>
          </a:p>
          <a:p>
            <a:endParaRPr lang="tr-TR" baseline="0" dirty="0"/>
          </a:p>
          <a:p>
            <a:r>
              <a:rPr lang="tr-TR" baseline="0" dirty="0"/>
              <a:t>As you see, NUAT improves performance slightly as expected.</a:t>
            </a:r>
          </a:p>
          <a:p>
            <a:r>
              <a:rPr lang="tr-TR" baseline="0" dirty="0"/>
              <a:t>On the other hand, ChargeCache significantly outperforms NUAT. </a:t>
            </a:r>
          </a:p>
          <a:p>
            <a:r>
              <a:rPr lang="tr-TR" baseline="0" dirty="0"/>
              <a:t>When used in combination, ChargeCache and NUAT provides some improvement over ChargeCache alone.</a:t>
            </a:r>
          </a:p>
          <a:p>
            <a:r>
              <a:rPr lang="tr-TR" baseline="0" dirty="0"/>
              <a:t>And LL-DRAM shows the maximum level of performance that we can achieve assuming all the rows are Highly-charged. </a:t>
            </a:r>
          </a:p>
          <a:p>
            <a:endParaRPr lang="tr-TR" baseline="0" dirty="0"/>
          </a:p>
          <a:p>
            <a:r>
              <a:rPr lang="tr-TR" baseline="0" dirty="0"/>
              <a:t>Generally, ChargeCache performs relatively close to LL-DRAM with a few exceptions. ChargeCache cannot perform As good as LL-DRAM because these workloads have significantly large working set which does not fit well in ChargeCache. We have analysis on ChargeCache with larger capacities in our paper.</a:t>
            </a:r>
          </a:p>
          <a:p>
            <a:endParaRPr lang="tr-TR" baseline="0" dirty="0"/>
          </a:p>
          <a:p>
            <a:r>
              <a:rPr lang="tr-TR" baseline="0" dirty="0"/>
              <a:t>So, as a conclusion, we can say that ChargeCache improves single-core performance.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89609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For eight-core workloads, we again show only results for</a:t>
            </a:r>
            <a:r>
              <a:rPr lang="tr-TR" baseline="0" dirty="0"/>
              <a:t> 10 most memory intensive workloads</a:t>
            </a:r>
          </a:p>
          <a:p>
            <a:r>
              <a:rPr lang="tr-TR" baseline="0" dirty="0"/>
              <a:t>And provide average of all 20 multi-programmed workloads we evalated.</a:t>
            </a:r>
          </a:p>
          <a:p>
            <a:endParaRPr lang="tr-TR" baseline="0" dirty="0"/>
          </a:p>
          <a:p>
            <a:r>
              <a:rPr lang="tr-TR" baseline="0" dirty="0"/>
              <a:t>NUAT again performs here relatively poorly and achieves only up to 2.5% speedup on average.</a:t>
            </a:r>
          </a:p>
          <a:p>
            <a:r>
              <a:rPr lang="tr-TR" baseline="0" dirty="0"/>
              <a:t>ChargeCache performs significantly better than NUAT. With eight-core workloads, ChargeCache</a:t>
            </a:r>
          </a:p>
          <a:p>
            <a:r>
              <a:rPr lang="tr-TR" baseline="0" dirty="0"/>
              <a:t>Achieves 9% improvement, on average.</a:t>
            </a:r>
          </a:p>
          <a:p>
            <a:r>
              <a:rPr lang="tr-TR" baseline="0" dirty="0"/>
              <a:t>ChargeCache performs better in eight-core systems due to interference that simultaneously running cores create on the main memory subsystem.</a:t>
            </a:r>
          </a:p>
          <a:p>
            <a:endParaRPr lang="tr-TR" baseline="0" dirty="0"/>
          </a:p>
          <a:p>
            <a:r>
              <a:rPr lang="tr-TR" baseline="0" dirty="0"/>
              <a:t>ChargeCache and NUAT, can improve the performance more when used together. </a:t>
            </a:r>
          </a:p>
          <a:p>
            <a:endParaRPr lang="tr-TR" baseline="0" dirty="0"/>
          </a:p>
          <a:p>
            <a:r>
              <a:rPr lang="tr-TR" baseline="0" dirty="0"/>
              <a:t>And finally LL-DRAM shows the upper bound that we can achieve. ChargeCache covers a relatively large portion of the performance that a LL-DRAM can provide.</a:t>
            </a:r>
          </a:p>
          <a:p>
            <a:endParaRPr lang="tr-TR" baseline="0" dirty="0"/>
          </a:p>
          <a:p>
            <a:r>
              <a:rPr lang="tr-TR" baseline="0" dirty="0"/>
              <a:t>We conclude that ChargeCache significantly improves multi-core performance.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765022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tr-TR" dirty="0"/>
              <a:t>ChargeCache</a:t>
            </a:r>
            <a:r>
              <a:rPr lang="tr-TR" baseline="0" dirty="0"/>
              <a:t> provides energy savings due to the reduced execution time.</a:t>
            </a:r>
          </a:p>
          <a:p>
            <a:endParaRPr lang="tr-TR" baseline="0" dirty="0"/>
          </a:p>
          <a:p>
            <a:r>
              <a:rPr lang="tr-TR" baseline="0" dirty="0"/>
              <a:t>Here we show the average and maximum energy savings on the DRAM subsystem</a:t>
            </a:r>
          </a:p>
          <a:p>
            <a:r>
              <a:rPr lang="tr-TR" baseline="0" dirty="0"/>
              <a:t>For both single-core and eight-core evaluations. </a:t>
            </a:r>
          </a:p>
          <a:p>
            <a:r>
              <a:rPr lang="tr-TR" baseline="0" dirty="0"/>
              <a:t>ChargeCache can save up to almost 15% energy on the DRAM subsystem.</a:t>
            </a:r>
          </a:p>
          <a:p>
            <a:r>
              <a:rPr lang="tr-TR" baseline="0" dirty="0"/>
              <a:t>Note that, we also get system-wide energy savings due to the reduced execution time.</a:t>
            </a:r>
          </a:p>
          <a:p>
            <a:endParaRPr lang="tr-TR" baseline="0" dirty="0"/>
          </a:p>
          <a:p>
            <a:r>
              <a:rPr lang="tr-TR" baseline="0" dirty="0"/>
              <a:t>So, we conclude that ChargeCache saves DRAM energy.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7F79D3-8C36-4CB5-B03B-F440DA7B71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93894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22994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6/29/18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2018. 6. 29.</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070996"/>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13963725"/>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3795305"/>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2671679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3507689"/>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512177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865755"/>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0753916"/>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31838455"/>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216181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84323238"/>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6/29/18</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70705054"/>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0350997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082448648"/>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21678156"/>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6/29/18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66319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6/29/18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4077011502"/>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6/29/18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116046637"/>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25525411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543592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0630304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fld id="{8B363EBC-A636-4E4F-B313-DA526F248DF6}"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616924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31442"/>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5991" y="73723"/>
            <a:ext cx="8987622" cy="740193"/>
          </a:xfrm>
          <a:prstGeom prst="rect">
            <a:avLst/>
          </a:prstGeom>
        </p:spPr>
        <p:txBody>
          <a:bodyPr/>
          <a:lstStyle>
            <a:lvl1pPr>
              <a:defRPr sz="4800">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11224"/>
            <a:ext cx="8987622" cy="531875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r>
              <a:rPr lang="en-US" dirty="0"/>
              <a:t>/8</a:t>
            </a: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12503565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76780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8427923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1513571"/>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087347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86086638"/>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033978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4824566"/>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2460079"/>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09098711"/>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20409137"/>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14595929"/>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146520"/>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4278466"/>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820600"/>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8024180"/>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87341248"/>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4974931"/>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5083546"/>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4160794"/>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900672"/>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76449"/>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6825122"/>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29510924"/>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85254436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2578068544"/>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460391748"/>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3926650462"/>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667078012"/>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63105654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2533598892"/>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208055333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084406449"/>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894071708"/>
      </p:ext>
    </p:extLst>
  </p:cSld>
  <p:clrMapOvr>
    <a:masterClrMapping/>
  </p:clrMapOvr>
  <p:transition/>
</p:sldLayout>
</file>

<file path=ppt/slideLayouts/slideLayout47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3751981255"/>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6/28/18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54009090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3990035"/>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1438883"/>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2265219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6/28/18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01281004"/>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6/28/18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82494838"/>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6/28/18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9999391"/>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5620369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07718897"/>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669489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7150695"/>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1972519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4D2B188-1D62-4FCA-8363-938AD4629BBB}" type="slidenum">
              <a:rPr lang="en-US" smtClean="0">
                <a:solidFill>
                  <a:prstClr val="black">
                    <a:tint val="75000"/>
                  </a:prstClr>
                </a:solidFill>
              </a:rPr>
              <a:pPr fontAlgn="auto">
                <a:spcBef>
                  <a:spcPts val="0"/>
                </a:spcBef>
                <a:spcAft>
                  <a:spcPts val="0"/>
                </a:spcAft>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2618793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54376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39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6285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748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eaLnBrk="1" hangingPunct="1">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2379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3788340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4101066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304305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29815633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3635596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39151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3798798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952059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3726837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010852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22305099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39122653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382000" y="641667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fld id="{D4D2B188-1D62-4FCA-8363-938AD4629BBB}" type="slidenum">
              <a:rPr lang="en-US" smtClean="0">
                <a:solidFill>
                  <a:prstClr val="black">
                    <a:tint val="75000"/>
                  </a:prstClr>
                </a:solidFill>
                <a:latin typeface="Calibri Light" panose="020F0302020204030204" pitchFamily="34" charset="0"/>
                <a:cs typeface="Calibri Light" panose="020F0302020204030204" pitchFamily="34" charset="0"/>
              </a:rPr>
              <a:pPr fontAlgn="auto">
                <a:spcBef>
                  <a:spcPts val="0"/>
                </a:spcBef>
                <a:spcAft>
                  <a:spcPts val="0"/>
                </a:spcAft>
              </a:pPr>
              <a:t>‹#›</a:t>
            </a:fld>
            <a:endParaRPr lang="en-US" dirty="0">
              <a:solidFill>
                <a:prstClr val="black">
                  <a:tint val="75000"/>
                </a:prstClr>
              </a:solidFill>
              <a:latin typeface="Calibri Light" panose="020F0302020204030204" pitchFamily="34" charset="0"/>
              <a:cs typeface="Calibri Light" panose="020F0302020204030204" pitchFamily="34" charset="0"/>
            </a:endParaRPr>
          </a:p>
        </p:txBody>
      </p:sp>
      <p:pic>
        <p:nvPicPr>
          <p:cNvPr id="6" name="Picture 5" descr="safari.png"/>
          <p:cNvPicPr>
            <a:picLocks noChangeAspect="1"/>
          </p:cNvPicPr>
          <p:nvPr userDrawn="1"/>
        </p:nvPicPr>
        <p:blipFill>
          <a:blip r:embed="rId2" cstate="print"/>
          <a:stretch>
            <a:fillRect/>
          </a:stretch>
        </p:blipFill>
        <p:spPr>
          <a:xfrm>
            <a:off x="152400" y="6469957"/>
            <a:ext cx="1008112" cy="291687"/>
          </a:xfrm>
          <a:prstGeom prst="rect">
            <a:avLst/>
          </a:prstGeom>
        </p:spPr>
      </p:pic>
    </p:spTree>
    <p:extLst>
      <p:ext uri="{BB962C8B-B14F-4D97-AF65-F5344CB8AC3E}">
        <p14:creationId xmlns:p14="http://schemas.microsoft.com/office/powerpoint/2010/main" val="297430233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7305024"/>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359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474719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73287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62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pPr>
              <a:defRPr/>
            </a:pPr>
            <a:fld id="{111EC4E2-6E65-4B38-A9F0-2491CD022231}" type="datetime1">
              <a:rPr lang="en-US" smtClean="0">
                <a:solidFill>
                  <a:prstClr val="black">
                    <a:tint val="75000"/>
                  </a:prstClr>
                </a:solidFill>
              </a:rPr>
              <a:pPr>
                <a:defRPr/>
              </a:pPr>
              <a:t>6/28/18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spTree>
    <p:extLst>
      <p:ext uri="{BB962C8B-B14F-4D97-AF65-F5344CB8AC3E}">
        <p14:creationId xmlns:p14="http://schemas.microsoft.com/office/powerpoint/2010/main" val="3641754814"/>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pPr>
              <a:defRPr/>
            </a:pPr>
            <a:fld id="{13F32364-6BA0-48AA-B029-3ED2192016FC}" type="slidenum">
              <a:rPr lang="en-US" smtClean="0">
                <a:solidFill>
                  <a:prstClr val="black"/>
                </a:solidFill>
              </a:rPr>
              <a:pPr>
                <a:def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Picture 4" descr="safari.png"/>
          <p:cNvPicPr>
            <a:picLocks noChangeAspect="1"/>
          </p:cNvPicPr>
          <p:nvPr userDrawn="1"/>
        </p:nvPicPr>
        <p:blipFill>
          <a:blip r:embed="rId2" cstate="print"/>
          <a:srcRect/>
          <a:stretch>
            <a:fillRect/>
          </a:stretch>
        </p:blipFill>
        <p:spPr bwMode="auto">
          <a:xfrm>
            <a:off x="157791" y="6538912"/>
            <a:ext cx="981199" cy="283901"/>
          </a:xfrm>
          <a:prstGeom prst="rect">
            <a:avLst/>
          </a:prstGeom>
          <a:noFill/>
          <a:ln w="9525">
            <a:noFill/>
            <a:miter lim="800000"/>
            <a:headEnd/>
            <a:tailEnd/>
          </a:ln>
        </p:spPr>
      </p:pic>
    </p:spTree>
    <p:extLst>
      <p:ext uri="{BB962C8B-B14F-4D97-AF65-F5344CB8AC3E}">
        <p14:creationId xmlns:p14="http://schemas.microsoft.com/office/powerpoint/2010/main" val="327618990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9DC2EE5E-49E3-41BC-B690-56250386BB7E}"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9488779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6273F18D-3D7C-411A-A3D5-BE9D715C217A}"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5661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6D9761C9-07B9-4029-8A9C-6B9D4FE4DECF}" type="datetime1">
              <a:rPr lang="en-US" smtClean="0">
                <a:solidFill>
                  <a:prstClr val="black">
                    <a:tint val="75000"/>
                  </a:prstClr>
                </a:solidFill>
              </a:rPr>
              <a:pPr>
                <a:defRPr/>
              </a:pPr>
              <a:t>6/28/18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0685669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95E2F76E-CE6C-410C-8FDC-D0091C24DEF1}" type="datetime1">
              <a:rPr lang="en-US" smtClean="0">
                <a:solidFill>
                  <a:prstClr val="black">
                    <a:tint val="75000"/>
                  </a:prstClr>
                </a:solidFill>
              </a:rPr>
              <a:pPr>
                <a:defRPr/>
              </a:pPr>
              <a:t>6/28/18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935194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A35B8DD-F4B6-4735-BE3E-A30AC9916A28}" type="datetime1">
              <a:rPr lang="en-US" smtClean="0">
                <a:solidFill>
                  <a:prstClr val="black">
                    <a:tint val="75000"/>
                  </a:prstClr>
                </a:solidFill>
              </a:rPr>
              <a:pPr>
                <a:defRPr/>
              </a:pPr>
              <a:t>6/28/18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7588042"/>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44FB2D7-3DDB-4FFD-8B82-F323B81C51BF}"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180393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pPr>
              <a:defRPr/>
            </a:pPr>
            <a:fld id="{08811807-3D87-4FB5-A3F7-954D5D4F8EE2}" type="datetime1">
              <a:rPr lang="en-US" smtClean="0">
                <a:solidFill>
                  <a:prstClr val="black">
                    <a:tint val="75000"/>
                  </a:prstClr>
                </a:solidFill>
              </a:rPr>
              <a:pPr>
                <a:defRPr/>
              </a:pPr>
              <a:t>6/28/18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232488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9CA4A0BD-C698-4141-B404-5A877B3AA909}"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7337415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08FC6B9-10FF-4561-B52B-0EFAB655D039}" type="datetime1">
              <a:rPr lang="en-US" smtClean="0">
                <a:solidFill>
                  <a:prstClr val="black">
                    <a:tint val="75000"/>
                  </a:prstClr>
                </a:solidFill>
              </a:rPr>
              <a:pPr>
                <a:defRPr/>
              </a:pPr>
              <a:t>6/28/18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13F32364-6BA0-48AA-B029-3ED2192016FC}"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946994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pPr lvl="0"/>
            <a:r>
              <a:rPr lang="en-US" noProof="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charset="0"/>
              <a:buNone/>
              <a:defRPr/>
            </a:lvl1pPr>
          </a:lstStyle>
          <a:p>
            <a:pPr lvl="0"/>
            <a:r>
              <a:rPr lang="en-US" noProof="0"/>
              <a:t>Click to edit Master subtitle style</a:t>
            </a:r>
          </a:p>
        </p:txBody>
      </p:sp>
      <p:sp>
        <p:nvSpPr>
          <p:cNvPr id="101380" name="Rectangle 4"/>
          <p:cNvSpPr>
            <a:spLocks noGrp="1" noChangeArrowheads="1"/>
          </p:cNvSpPr>
          <p:nvPr>
            <p:ph type="dt" sz="half" idx="2"/>
          </p:nvPr>
        </p:nvSpPr>
        <p:spPr/>
        <p:txBody>
          <a:bodyPr/>
          <a:lstStyle>
            <a:lvl1pPr>
              <a:defRPr/>
            </a:lvl1pPr>
          </a:lstStyle>
          <a:p>
            <a:r>
              <a:rPr lang="en-US">
                <a:solidFill>
                  <a:srgbClr val="000000"/>
                </a:solidFill>
                <a:latin typeface="Garamond"/>
                <a:ea typeface="ＭＳ Ｐゴシック"/>
              </a:rPr>
              <a:t>Efficient Runahead Execution</a:t>
            </a:r>
          </a:p>
        </p:txBody>
      </p:sp>
      <p:sp>
        <p:nvSpPr>
          <p:cNvPr id="101381" name="Rectangle 5"/>
          <p:cNvSpPr>
            <a:spLocks noGrp="1" noChangeArrowheads="1"/>
          </p:cNvSpPr>
          <p:nvPr>
            <p:ph type="ftr" sz="quarter" idx="3"/>
          </p:nvPr>
        </p:nvSpPr>
        <p:spPr>
          <a:xfrm>
            <a:off x="3124200" y="6243638"/>
            <a:ext cx="2895600" cy="457200"/>
          </a:xfrm>
        </p:spPr>
        <p:txBody>
          <a:bodyPr/>
          <a:lstStyle>
            <a:lvl1pPr>
              <a:defRPr/>
            </a:lvl1pPr>
          </a:lstStyle>
          <a:p>
            <a:endParaRPr lang="en-US">
              <a:solidFill>
                <a:srgbClr val="000000"/>
              </a:solidFill>
              <a:latin typeface="Garamond"/>
              <a:ea typeface="ＭＳ Ｐゴシック"/>
            </a:endParaRPr>
          </a:p>
        </p:txBody>
      </p:sp>
      <p:sp>
        <p:nvSpPr>
          <p:cNvPr id="101382" name="Rectangle 6"/>
          <p:cNvSpPr>
            <a:spLocks noGrp="1" noChangeArrowheads="1"/>
          </p:cNvSpPr>
          <p:nvPr>
            <p:ph type="sldNum" sz="quarter" idx="4"/>
          </p:nvPr>
        </p:nvSpPr>
        <p:spPr/>
        <p:txBody>
          <a:bodyPr/>
          <a:lstStyle>
            <a:lvl1pPr>
              <a:defRPr sz="1200"/>
            </a:lvl1pPr>
          </a:lstStyle>
          <a:p>
            <a:fld id="{3F4E83CC-B61E-054B-B2CB-992897F0EC4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
        <p:nvSpPr>
          <p:cNvPr id="101383" name="Freeform 7"/>
          <p:cNvSpPr>
            <a:spLocks noChangeArrowheads="1"/>
          </p:cNvSpPr>
          <p:nvPr/>
        </p:nvSpPr>
        <p:spPr bwMode="auto">
          <a:xfrm>
            <a:off x="457200" y="1219200"/>
            <a:ext cx="8229600" cy="914400"/>
          </a:xfrm>
          <a:custGeom>
            <a:avLst/>
            <a:gdLst>
              <a:gd name="T0" fmla="*/ 0 w 1000"/>
              <a:gd name="T1" fmla="*/ 1000 h 1000"/>
              <a:gd name="T2" fmla="*/ 0 w 1000"/>
              <a:gd name="T3" fmla="*/ 0 h 1000"/>
              <a:gd name="T4" fmla="*/ 1000 w 1000"/>
              <a:gd name="T5" fmla="*/ 0 h 1000"/>
            </a:gdLst>
            <a:ahLst/>
            <a:cxnLst>
              <a:cxn ang="0">
                <a:pos x="T0" y="T1"/>
              </a:cxn>
              <a:cxn ang="0">
                <a:pos x="T2" y="T3"/>
              </a:cxn>
              <a:cxn ang="0">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4" name="Line 8"/>
          <p:cNvSpPr>
            <a:spLocks noChangeShapeType="1"/>
          </p:cNvSpPr>
          <p:nvPr/>
        </p:nvSpPr>
        <p:spPr bwMode="auto">
          <a:xfrm>
            <a:off x="457200" y="3276600"/>
            <a:ext cx="8229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1386" name="Line 10"/>
          <p:cNvSpPr>
            <a:spLocks noChangeShapeType="1"/>
          </p:cNvSpPr>
          <p:nvPr userDrawn="1"/>
        </p:nvSpPr>
        <p:spPr bwMode="auto">
          <a:xfrm>
            <a:off x="8686800" y="2362200"/>
            <a:ext cx="0" cy="914400"/>
          </a:xfrm>
          <a:prstGeom prst="line">
            <a:avLst/>
          </a:prstGeom>
          <a:noFill/>
          <a:ln w="2540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3263148600"/>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6D7A263D-DD8E-FA46-ADB3-36F0B40BAAAC}"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800047309"/>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6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25F1222-DFAB-184F-90C3-DABFCAAD359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76650864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AA5ADCCA-10FA-D645-AE9A-11B5AE1ABD51}"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127824191"/>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95E3631D-6A84-A243-B4F7-513A7D05159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266648832"/>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A2A979BA-DC65-914A-AB64-BB8EDDCE8E3A}"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418505574"/>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86F8BE1A-83A0-DD4C-A8D0-AEF22D32975D}"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617992451"/>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11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A917BCE-0487-3149-BA85-426184E0066E}"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501711489"/>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BE9DA199-6B2A-C14B-BE9C-AC02A3D36CA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3642137890"/>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C88A14E8-9A2E-7B42-AB01-DCB7D14008D2}"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70054858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D993866-5810-6E4B-9A53-8FC0A630EE5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863519838"/>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hart Placeholder 2"/>
          <p:cNvSpPr>
            <a:spLocks noGrp="1"/>
          </p:cNvSpPr>
          <p:nvPr>
            <p:ph type="chart"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5B70F282-356A-FD41-A947-F2362D1EB994}"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2475132521"/>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endParaRPr lang="en-US"/>
          </a:p>
        </p:txBody>
      </p:sp>
      <p:sp>
        <p:nvSpPr>
          <p:cNvPr id="4" name="Date Placeholder 3"/>
          <p:cNvSpPr>
            <a:spLocks noGrp="1"/>
          </p:cNvSpPr>
          <p:nvPr>
            <p:ph type="dt" sz="half" idx="10"/>
          </p:nvPr>
        </p:nvSpPr>
        <p:spPr>
          <a:xfrm>
            <a:off x="457200" y="6243638"/>
            <a:ext cx="2133600" cy="457200"/>
          </a:xfrm>
        </p:spPr>
        <p:txBody>
          <a:bodyPr/>
          <a:lstStyle>
            <a:lvl1pPr>
              <a:defRPr/>
            </a:lvl1pPr>
          </a:lstStyle>
          <a:p>
            <a:endParaRPr lang="en-US">
              <a:solidFill>
                <a:srgbClr val="000000"/>
              </a:solidFill>
              <a:latin typeface="Garamond"/>
              <a:ea typeface="ＭＳ Ｐゴシック"/>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latin typeface="Garamond"/>
              <a:ea typeface="ＭＳ Ｐゴシック"/>
            </a:endParaRPr>
          </a:p>
        </p:txBody>
      </p:sp>
      <p:sp>
        <p:nvSpPr>
          <p:cNvPr id="6" name="Slide Number Placeholder 5"/>
          <p:cNvSpPr>
            <a:spLocks noGrp="1"/>
          </p:cNvSpPr>
          <p:nvPr>
            <p:ph type="sldNum" sz="quarter" idx="12"/>
          </p:nvPr>
        </p:nvSpPr>
        <p:spPr>
          <a:xfrm>
            <a:off x="6553200" y="6243638"/>
            <a:ext cx="2133600" cy="457200"/>
          </a:xfrm>
        </p:spPr>
        <p:txBody>
          <a:bodyPr/>
          <a:lstStyle>
            <a:lvl1pPr>
              <a:defRPr/>
            </a:lvl1pPr>
          </a:lstStyle>
          <a:p>
            <a:fld id="{BBC235F4-CB3B-084F-9419-7E72273CA12B}" type="slidenum">
              <a:rPr lang="en-US">
                <a:solidFill>
                  <a:srgbClr val="000000"/>
                </a:solidFill>
                <a:latin typeface="Garamond"/>
                <a:ea typeface="ＭＳ Ｐゴシック"/>
              </a:rPr>
              <a:pPr/>
              <a:t>‹#›</a:t>
            </a:fld>
            <a:endParaRPr lang="en-US">
              <a:solidFill>
                <a:srgbClr val="000000"/>
              </a:solidFill>
              <a:latin typeface="Garamond"/>
              <a:ea typeface="ＭＳ Ｐゴシック"/>
            </a:endParaRPr>
          </a:p>
        </p:txBody>
      </p:sp>
    </p:spTree>
    <p:extLst>
      <p:ext uri="{BB962C8B-B14F-4D97-AF65-F5344CB8AC3E}">
        <p14:creationId xmlns:p14="http://schemas.microsoft.com/office/powerpoint/2010/main" val="174774970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Tree>
    <p:extLst>
      <p:ext uri="{BB962C8B-B14F-4D97-AF65-F5344CB8AC3E}">
        <p14:creationId xmlns:p14="http://schemas.microsoft.com/office/powerpoint/2010/main" val="1328836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1"/>
            <a:ext cx="8382000" cy="761999"/>
          </a:xfrm>
        </p:spPr>
        <p:txBody>
          <a:bodyPr>
            <a:noAutofit/>
          </a:bodyPr>
          <a:lstStyle>
            <a:lvl1pPr>
              <a:defRPr sz="4800" b="1"/>
            </a:lvl1pPr>
          </a:lstStyle>
          <a:p>
            <a:r>
              <a:rPr lang="en-US" dirty="0"/>
              <a:t>Click to edit Master title style</a:t>
            </a:r>
          </a:p>
        </p:txBody>
      </p:sp>
      <p:sp>
        <p:nvSpPr>
          <p:cNvPr id="3" name="Content Placeholder 2"/>
          <p:cNvSpPr>
            <a:spLocks noGrp="1"/>
          </p:cNvSpPr>
          <p:nvPr>
            <p:ph idx="1"/>
          </p:nvPr>
        </p:nvSpPr>
        <p:spPr>
          <a:xfrm>
            <a:off x="381000" y="1066800"/>
            <a:ext cx="8382000" cy="5638800"/>
          </a:xfrm>
        </p:spPr>
        <p:txBody>
          <a:bodyPr>
            <a:noAutofit/>
          </a:bodyPr>
          <a:lstStyle>
            <a:lvl1pPr marL="285750" indent="-285750">
              <a:defRPr sz="3600">
                <a:latin typeface="+mj-lt"/>
              </a:defRPr>
            </a:lvl1pPr>
            <a:lvl2pPr marL="742950" indent="-285750">
              <a:buFont typeface="Calibri Light" panose="020F0302020204030204" pitchFamily="34" charset="0"/>
              <a:buChar char="–"/>
              <a:defRPr sz="3200">
                <a:latin typeface="+mj-lt"/>
              </a:defRPr>
            </a:lvl2pPr>
            <a:lvl3pPr>
              <a:defRPr sz="2800">
                <a:latin typeface="+mj-lt"/>
              </a:defRPr>
            </a:lvl3pPr>
            <a:lvl4pPr>
              <a:defRPr sz="2400">
                <a:latin typeface="+mj-lt"/>
              </a:defRPr>
            </a:lvl4pPr>
            <a:lvl5pPr>
              <a:defRPr sz="24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txBox="1">
            <a:spLocks/>
          </p:cNvSpPr>
          <p:nvPr userDrawn="1"/>
        </p:nvSpPr>
        <p:spPr>
          <a:xfrm>
            <a:off x="8229600" y="6355715"/>
            <a:ext cx="6858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descr="safari.png"/>
          <p:cNvPicPr>
            <a:picLocks noChangeAspect="1"/>
          </p:cNvPicPr>
          <p:nvPr userDrawn="1"/>
        </p:nvPicPr>
        <p:blipFill>
          <a:blip r:embed="rId2" cstate="print"/>
          <a:stretch>
            <a:fillRect/>
          </a:stretch>
        </p:blipFill>
        <p:spPr>
          <a:xfrm>
            <a:off x="152400" y="6408997"/>
            <a:ext cx="1008112" cy="291687"/>
          </a:xfrm>
          <a:prstGeom prst="rect">
            <a:avLst/>
          </a:prstGeom>
        </p:spPr>
      </p:pic>
    </p:spTree>
    <p:extLst>
      <p:ext uri="{BB962C8B-B14F-4D97-AF65-F5344CB8AC3E}">
        <p14:creationId xmlns:p14="http://schemas.microsoft.com/office/powerpoint/2010/main" val="33722009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96388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08954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58837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9126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defRPr sz="4000" b="1">
                <a:solidFill>
                  <a:schemeClr val="tx1"/>
                </a:solidFill>
                <a:latin typeface="Gill Sans MT" panose="020B0502020104020203"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latin typeface="Gill Sans MT" panose="020B0502020104020203"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a:latin typeface="Gill Sans MT" panose="020B0502020104020203" pitchFamily="34" charset="0"/>
              </a:defRPr>
            </a:lvl1pPr>
          </a:lstStyle>
          <a:p>
            <a:fld id="{111EC4E2-6E65-4B38-A9F0-2491CD022231}" type="datetime1">
              <a:rPr lang="en-US" smtClean="0">
                <a:solidFill>
                  <a:prstClr val="black">
                    <a:tint val="75000"/>
                  </a:prstClr>
                </a:solidFill>
              </a:rPr>
              <a:pPr/>
              <a:t>6/28/18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Gill Sans MT" panose="020B0502020104020203" pitchFamily="34" charset="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spTree>
    <p:extLst>
      <p:ext uri="{BB962C8B-B14F-4D97-AF65-F5344CB8AC3E}">
        <p14:creationId xmlns:p14="http://schemas.microsoft.com/office/powerpoint/2010/main" val="1696460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a:bodyPr>
          <a:lstStyle>
            <a:lvl1pPr algn="l">
              <a:defRPr sz="3800" b="1">
                <a:solidFill>
                  <a:schemeClr val="tx1"/>
                </a:solidFill>
                <a:latin typeface="Gill Sans MT" panose="020B0502020104020203" pitchFamily="34" charset="0"/>
              </a:defRPr>
            </a:lvl1pPr>
          </a:lstStyle>
          <a:p>
            <a:r>
              <a:rPr lang="en-US" dirty="0"/>
              <a:t>Click to edit Master title style</a:t>
            </a:r>
          </a:p>
        </p:txBody>
      </p:sp>
      <p:sp>
        <p:nvSpPr>
          <p:cNvPr id="3" name="Content Placeholder 2"/>
          <p:cNvSpPr>
            <a:spLocks noGrp="1"/>
          </p:cNvSpPr>
          <p:nvPr>
            <p:ph idx="1"/>
          </p:nvPr>
        </p:nvSpPr>
        <p:spPr>
          <a:xfrm>
            <a:off x="304800" y="1219200"/>
            <a:ext cx="8534400" cy="5334000"/>
          </a:xfrm>
        </p:spPr>
        <p:txBody>
          <a:bodyPr/>
          <a:lstStyle>
            <a:lvl1pPr>
              <a:defRPr sz="2800">
                <a:latin typeface="Gill Sans MT" panose="020B0502020104020203" pitchFamily="34" charset="0"/>
              </a:defRPr>
            </a:lvl1pPr>
            <a:lvl2pPr>
              <a:defRPr sz="2400">
                <a:latin typeface="Gill Sans MT" panose="020B0502020104020203" pitchFamily="34" charset="0"/>
              </a:defRPr>
            </a:lvl2pPr>
            <a:lvl3pPr>
              <a:defRPr sz="2000">
                <a:latin typeface="Gill Sans MT" panose="020B0502020104020203" pitchFamily="34" charset="0"/>
              </a:defRPr>
            </a:lvl3pPr>
            <a:lvl4pPr>
              <a:defRPr>
                <a:latin typeface="Gill Sans MT" panose="020B0502020104020203" pitchFamily="34" charset="0"/>
              </a:defRPr>
            </a:lvl4pPr>
            <a:lvl5pPr>
              <a:defRPr>
                <a:latin typeface="Gill Sans MT" panose="020B05020201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sz="1400">
                <a:solidFill>
                  <a:schemeClr val="tx1"/>
                </a:solidFill>
                <a:latin typeface="Gill Sans MT" panose="020B0502020104020203" pitchFamily="34" charset="0"/>
              </a:defRPr>
            </a:lvl1pPr>
          </a:lstStyle>
          <a:p>
            <a:fld id="{13F32364-6BA0-48AA-B029-3ED2192016FC}" type="slidenum">
              <a:rPr lang="en-US" smtClean="0">
                <a:solidFill>
                  <a:prstClr val="black"/>
                </a:solidFill>
              </a:rPr>
              <a:pPr/>
              <a:t>‹#›</a:t>
            </a:fld>
            <a:endParaRPr lang="en-US" dirty="0">
              <a:solidFill>
                <a:prstClr val="black"/>
              </a:solidFill>
            </a:endParaRPr>
          </a:p>
        </p:txBody>
      </p:sp>
      <p:cxnSp>
        <p:nvCxnSpPr>
          <p:cNvPr id="5" name="Straight Connector 4"/>
          <p:cNvCxnSpPr/>
          <p:nvPr userDrawn="1"/>
        </p:nvCxnSpPr>
        <p:spPr>
          <a:xfrm>
            <a:off x="304800" y="1066800"/>
            <a:ext cx="85344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3487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C2EE5E-49E3-41BC-B690-56250386BB7E}"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4116684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273F18D-3D7C-411A-A3D5-BE9D715C217A}"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087498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D9761C9-07B9-4029-8A9C-6B9D4FE4DECF}"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Gill Sans MT"/>
            </a:endParaRPr>
          </a:p>
        </p:txBody>
      </p:sp>
      <p:sp>
        <p:nvSpPr>
          <p:cNvPr id="9" name="Slide Number Placeholder 8"/>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28633530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2F76E-CE6C-410C-8FDC-D0091C24DEF1}"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Gill Sans MT"/>
            </a:endParaRPr>
          </a:p>
        </p:txBody>
      </p:sp>
      <p:sp>
        <p:nvSpPr>
          <p:cNvPr id="5" name="Slide Number Placeholder 4"/>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889832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35B8DD-F4B6-4735-BE3E-A30AC9916A28}"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Gill Sans MT"/>
            </a:endParaRPr>
          </a:p>
        </p:txBody>
      </p:sp>
      <p:sp>
        <p:nvSpPr>
          <p:cNvPr id="4" name="Slide Number Placeholder 3"/>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4113785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44FB2D7-3DDB-4FFD-8B82-F323B81C51BF}"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2737062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08811807-3D87-4FB5-A3F7-954D5D4F8EE2}"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Gill Sans MT"/>
            </a:endParaRPr>
          </a:p>
        </p:txBody>
      </p:sp>
      <p:sp>
        <p:nvSpPr>
          <p:cNvPr id="7" name="Slide Number Placeholder 6"/>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9556534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CA4A0BD-C698-4141-B404-5A877B3AA909}"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303762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8FC6B9-10FF-4561-B52B-0EFAB655D039}"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Gill Sans MT"/>
            </a:endParaRPr>
          </a:p>
        </p:txBody>
      </p:sp>
      <p:sp>
        <p:nvSpPr>
          <p:cNvPr id="6" name="Slide Number Placeholder 5"/>
          <p:cNvSpPr>
            <a:spLocks noGrp="1"/>
          </p:cNvSpPr>
          <p:nvPr>
            <p:ph type="sldNum" sz="quarter" idx="12"/>
          </p:nvPr>
        </p:nvSpPr>
        <p:spPr/>
        <p:txBody>
          <a:body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3125292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11A5C63-8B36-4754-851D-12FD2888AB62}"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316553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116F91-ED3E-4251-B1F7-EC5ADB84708A}"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988758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8E1BD6-2D5E-4D6A-B17F-9E7F4515CCE0}"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0021558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a:lum bright="-8000"/>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711E9B8-FBD4-438C-AF5F-667305AF5833}"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7683874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C9F148-F549-4073-AB5C-5834CD879949}" type="datetime1">
              <a:rPr lang="en-US" smtClean="0">
                <a:solidFill>
                  <a:prstClr val="black">
                    <a:tint val="75000"/>
                  </a:prstClr>
                </a:solidFill>
              </a:rPr>
              <a:pPr/>
              <a:t>6/29/18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380954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8099E7-9DD3-4299-90F8-9846FCA66204}" type="datetime1">
              <a:rPr lang="en-US" smtClean="0">
                <a:solidFill>
                  <a:prstClr val="black">
                    <a:tint val="75000"/>
                  </a:prstClr>
                </a:solidFill>
              </a:rPr>
              <a:pPr/>
              <a:t>6/29/18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40297488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E959CB-3542-414D-8B44-2F5E0236A0FD}" type="datetime1">
              <a:rPr lang="en-US" smtClean="0">
                <a:solidFill>
                  <a:prstClr val="black">
                    <a:tint val="75000"/>
                  </a:prstClr>
                </a:solidFill>
              </a:rPr>
              <a:pPr/>
              <a:t>6/29/18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9214102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A98C53C-14FF-4D5E-A68F-15DFC7D68265}"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6917169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6DBC9E-D78A-433F-89BF-14D5DA7B7CE9}" type="datetime1">
              <a:rPr lang="en-US" smtClean="0">
                <a:solidFill>
                  <a:prstClr val="black">
                    <a:tint val="75000"/>
                  </a:prstClr>
                </a:solidFill>
              </a:rPr>
              <a:pPr/>
              <a:t>6/29/18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9476728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0828FE3-9AE0-49A2-976F-324A07A44035}"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21144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1AD1F-69F0-4F09-9216-7848FA869439}"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400800"/>
            <a:ext cx="2133600" cy="320675"/>
          </a:xfrm>
          <a:prstGeom prst="rect">
            <a:avLst/>
          </a:prstGeom>
        </p:spPr>
        <p:txBody>
          <a:bodyPr/>
          <a:lstStyle/>
          <a:p>
            <a:pPr eaLnBrk="1" fontAlgn="auto" hangingPunct="1">
              <a:spcBef>
                <a:spcPts val="0"/>
              </a:spcBef>
              <a:spcAft>
                <a:spcPts val="0"/>
              </a:spcAft>
            </a:pPr>
            <a:fld id="{8B363EBC-A636-4E4F-B313-DA526F248DF6}" type="slidenum">
              <a:rPr lang="en-US" smtClean="0">
                <a:solidFill>
                  <a:prstClr val="black"/>
                </a:solidFill>
                <a:latin typeface="Calibri"/>
                <a:ea typeface=""/>
              </a:rPr>
              <a:pPr eaLnBrk="1" fontAlgn="auto" hangingPunct="1">
                <a:spcBef>
                  <a:spcPts val="0"/>
                </a:spcBef>
                <a:spcAft>
                  <a:spcPts val="0"/>
                </a:spcAft>
              </a:pPr>
              <a:t>‹#›</a:t>
            </a:fld>
            <a:endParaRPr lang="en-US">
              <a:solidFill>
                <a:prstClr val="black"/>
              </a:solidFill>
              <a:latin typeface="Calibri"/>
              <a:ea typeface=""/>
            </a:endParaRPr>
          </a:p>
        </p:txBody>
      </p:sp>
    </p:spTree>
    <p:extLst>
      <p:ext uri="{BB962C8B-B14F-4D97-AF65-F5344CB8AC3E}">
        <p14:creationId xmlns:p14="http://schemas.microsoft.com/office/powerpoint/2010/main" val="1874517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defTabSz="914400"/>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defTabSz="914400">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defTabSz="914400">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defTabSz="914400"/>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5476759"/>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46775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142467"/>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1643768"/>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032141"/>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9384261"/>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2688286"/>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076843"/>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6958704"/>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5788126"/>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4605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5" charset="0"/>
                <a:ea typeface="Arial" pitchFamily="-105" charset="0"/>
                <a:cs typeface="Arial" pitchFamily="-105"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latin typeface="Garamond"/>
            </a:endParaRPr>
          </a:p>
        </p:txBody>
      </p:sp>
      <p:sp>
        <p:nvSpPr>
          <p:cNvPr id="9" name="Rectangle 6"/>
          <p:cNvSpPr>
            <a:spLocks noGrp="1" noChangeArrowheads="1"/>
          </p:cNvSpPr>
          <p:nvPr>
            <p:ph type="sldNum" sz="quarter" idx="12"/>
          </p:nvPr>
        </p:nvSpPr>
        <p:spPr/>
        <p:txBody>
          <a:bodyPr/>
          <a:lstStyle>
            <a:lvl1pPr>
              <a:defRPr sz="1200"/>
            </a:lvl1pPr>
          </a:lstStyle>
          <a:p>
            <a:fld id="{EF0CAD05-5F98-C240-A41D-E171A6304933}" type="slidenum">
              <a:rPr lang="en-US"/>
              <a:pPr/>
              <a:t>‹#›</a:t>
            </a:fld>
            <a:endParaRPr lang="en-US"/>
          </a:p>
        </p:txBody>
      </p:sp>
    </p:spTree>
    <p:extLst>
      <p:ext uri="{BB962C8B-B14F-4D97-AF65-F5344CB8AC3E}">
        <p14:creationId xmlns:p14="http://schemas.microsoft.com/office/powerpoint/2010/main" val="1176202611"/>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71752C56-4F8A-824F-A263-2404B5D536A2}" type="slidenum">
              <a:rPr lang="en-US"/>
              <a:pPr/>
              <a:t>‹#›</a:t>
            </a:fld>
            <a:endParaRPr lang="en-US"/>
          </a:p>
        </p:txBody>
      </p:sp>
    </p:spTree>
    <p:extLst>
      <p:ext uri="{BB962C8B-B14F-4D97-AF65-F5344CB8AC3E}">
        <p14:creationId xmlns:p14="http://schemas.microsoft.com/office/powerpoint/2010/main" val="2225563168"/>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E2A6F638-9311-044E-822F-DB90AF0533D9}" type="slidenum">
              <a:rPr lang="en-US"/>
              <a:pPr/>
              <a:t>‹#›</a:t>
            </a:fld>
            <a:endParaRPr lang="en-US"/>
          </a:p>
        </p:txBody>
      </p:sp>
    </p:spTree>
    <p:extLst>
      <p:ext uri="{BB962C8B-B14F-4D97-AF65-F5344CB8AC3E}">
        <p14:creationId xmlns:p14="http://schemas.microsoft.com/office/powerpoint/2010/main" val="3072845242"/>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D098FC8E-6941-C74C-BC08-436BE2F5B5D2}" type="slidenum">
              <a:rPr lang="en-US"/>
              <a:pPr/>
              <a:t>‹#›</a:t>
            </a:fld>
            <a:endParaRPr lang="en-US"/>
          </a:p>
        </p:txBody>
      </p:sp>
    </p:spTree>
    <p:extLst>
      <p:ext uri="{BB962C8B-B14F-4D97-AF65-F5344CB8AC3E}">
        <p14:creationId xmlns:p14="http://schemas.microsoft.com/office/powerpoint/2010/main" val="644812070"/>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8" name="Rectangle 1030"/>
          <p:cNvSpPr>
            <a:spLocks noGrp="1" noChangeArrowheads="1"/>
          </p:cNvSpPr>
          <p:nvPr>
            <p:ph type="sldNum" sz="quarter" idx="11"/>
          </p:nvPr>
        </p:nvSpPr>
        <p:spPr>
          <a:ln/>
        </p:spPr>
        <p:txBody>
          <a:bodyPr/>
          <a:lstStyle>
            <a:lvl1pPr>
              <a:defRPr/>
            </a:lvl1pPr>
          </a:lstStyle>
          <a:p>
            <a:fld id="{EC2913EA-86C8-7044-8F98-044F5E7301AC}" type="slidenum">
              <a:rPr lang="en-US"/>
              <a:pPr/>
              <a:t>‹#›</a:t>
            </a:fld>
            <a:endParaRPr lang="en-US"/>
          </a:p>
        </p:txBody>
      </p:sp>
    </p:spTree>
    <p:extLst>
      <p:ext uri="{BB962C8B-B14F-4D97-AF65-F5344CB8AC3E}">
        <p14:creationId xmlns:p14="http://schemas.microsoft.com/office/powerpoint/2010/main" val="1718689315"/>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4" name="Rectangle 1030"/>
          <p:cNvSpPr>
            <a:spLocks noGrp="1" noChangeArrowheads="1"/>
          </p:cNvSpPr>
          <p:nvPr>
            <p:ph type="sldNum" sz="quarter" idx="11"/>
          </p:nvPr>
        </p:nvSpPr>
        <p:spPr>
          <a:ln/>
        </p:spPr>
        <p:txBody>
          <a:bodyPr/>
          <a:lstStyle>
            <a:lvl1pPr>
              <a:defRPr/>
            </a:lvl1pPr>
          </a:lstStyle>
          <a:p>
            <a:fld id="{E9EB2717-EF8A-4F48-9475-0E5579379CAF}" type="slidenum">
              <a:rPr lang="en-US"/>
              <a:pPr/>
              <a:t>‹#›</a:t>
            </a:fld>
            <a:endParaRPr lang="en-US"/>
          </a:p>
        </p:txBody>
      </p:sp>
    </p:spTree>
    <p:extLst>
      <p:ext uri="{BB962C8B-B14F-4D97-AF65-F5344CB8AC3E}">
        <p14:creationId xmlns:p14="http://schemas.microsoft.com/office/powerpoint/2010/main" val="2735493282"/>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3" name="Rectangle 1030"/>
          <p:cNvSpPr>
            <a:spLocks noGrp="1" noChangeArrowheads="1"/>
          </p:cNvSpPr>
          <p:nvPr>
            <p:ph type="sldNum" sz="quarter" idx="11"/>
          </p:nvPr>
        </p:nvSpPr>
        <p:spPr>
          <a:ln/>
        </p:spPr>
        <p:txBody>
          <a:bodyPr/>
          <a:lstStyle>
            <a:lvl1pPr>
              <a:defRPr/>
            </a:lvl1pPr>
          </a:lstStyle>
          <a:p>
            <a:fld id="{09CEDDA7-F9BC-D143-BB10-4566D815D5F9}" type="slidenum">
              <a:rPr lang="en-US"/>
              <a:pPr/>
              <a:t>‹#›</a:t>
            </a:fld>
            <a:endParaRPr lang="en-US"/>
          </a:p>
        </p:txBody>
      </p:sp>
    </p:spTree>
    <p:extLst>
      <p:ext uri="{BB962C8B-B14F-4D97-AF65-F5344CB8AC3E}">
        <p14:creationId xmlns:p14="http://schemas.microsoft.com/office/powerpoint/2010/main" val="266402226"/>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24CCDBC6-CC01-564B-8353-1EF7BD2EDA4C}" type="slidenum">
              <a:rPr lang="en-US"/>
              <a:pPr/>
              <a:t>‹#›</a:t>
            </a:fld>
            <a:endParaRPr lang="en-US"/>
          </a:p>
        </p:txBody>
      </p:sp>
    </p:spTree>
    <p:extLst>
      <p:ext uri="{BB962C8B-B14F-4D97-AF65-F5344CB8AC3E}">
        <p14:creationId xmlns:p14="http://schemas.microsoft.com/office/powerpoint/2010/main" val="133762338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63E88A4F-2F9B-8940-A946-705E7B7AAFF5}" type="slidenum">
              <a:rPr lang="en-US"/>
              <a:pPr/>
              <a:t>‹#›</a:t>
            </a:fld>
            <a:endParaRPr lang="en-US"/>
          </a:p>
        </p:txBody>
      </p:sp>
    </p:spTree>
    <p:extLst>
      <p:ext uri="{BB962C8B-B14F-4D97-AF65-F5344CB8AC3E}">
        <p14:creationId xmlns:p14="http://schemas.microsoft.com/office/powerpoint/2010/main" val="3354859521"/>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1F0E8B17-B4D9-5340-8D3E-0FD2DBAED3D0}" type="slidenum">
              <a:rPr lang="en-US"/>
              <a:pPr/>
              <a:t>‹#›</a:t>
            </a:fld>
            <a:endParaRPr lang="en-US"/>
          </a:p>
        </p:txBody>
      </p:sp>
    </p:spTree>
    <p:extLst>
      <p:ext uri="{BB962C8B-B14F-4D97-AF65-F5344CB8AC3E}">
        <p14:creationId xmlns:p14="http://schemas.microsoft.com/office/powerpoint/2010/main" val="128693446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5" name="Rectangle 1030"/>
          <p:cNvSpPr>
            <a:spLocks noGrp="1" noChangeArrowheads="1"/>
          </p:cNvSpPr>
          <p:nvPr>
            <p:ph type="sldNum" sz="quarter" idx="11"/>
          </p:nvPr>
        </p:nvSpPr>
        <p:spPr>
          <a:ln/>
        </p:spPr>
        <p:txBody>
          <a:bodyPr/>
          <a:lstStyle>
            <a:lvl1pPr>
              <a:defRPr/>
            </a:lvl1pPr>
          </a:lstStyle>
          <a:p>
            <a:fld id="{85F24509-A4B3-2C4F-9AD0-DD3550F7CEC3}" type="slidenum">
              <a:rPr lang="en-US"/>
              <a:pPr/>
              <a:t>‹#›</a:t>
            </a:fld>
            <a:endParaRPr lang="en-US"/>
          </a:p>
        </p:txBody>
      </p:sp>
    </p:spTree>
    <p:extLst>
      <p:ext uri="{BB962C8B-B14F-4D97-AF65-F5344CB8AC3E}">
        <p14:creationId xmlns:p14="http://schemas.microsoft.com/office/powerpoint/2010/main" val="125589342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ltLang="en-US">
              <a:latin typeface="Garamond"/>
            </a:endParaRPr>
          </a:p>
        </p:txBody>
      </p:sp>
      <p:sp>
        <p:nvSpPr>
          <p:cNvPr id="6" name="Rectangle 1030"/>
          <p:cNvSpPr>
            <a:spLocks noGrp="1" noChangeArrowheads="1"/>
          </p:cNvSpPr>
          <p:nvPr>
            <p:ph type="sldNum" sz="quarter" idx="11"/>
          </p:nvPr>
        </p:nvSpPr>
        <p:spPr>
          <a:ln/>
        </p:spPr>
        <p:txBody>
          <a:bodyPr/>
          <a:lstStyle>
            <a:lvl1pPr>
              <a:defRPr/>
            </a:lvl1pPr>
          </a:lstStyle>
          <a:p>
            <a:fld id="{F135D994-FDC0-964B-B4AE-94C64D4C4962}" type="slidenum">
              <a:rPr lang="en-US"/>
              <a:pPr/>
              <a:t>‹#›</a:t>
            </a:fld>
            <a:endParaRPr lang="en-US"/>
          </a:p>
        </p:txBody>
      </p:sp>
    </p:spTree>
    <p:extLst>
      <p:ext uri="{BB962C8B-B14F-4D97-AF65-F5344CB8AC3E}">
        <p14:creationId xmlns:p14="http://schemas.microsoft.com/office/powerpoint/2010/main" val="11282375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1.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2.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1.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3.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image" Target="../media/image1.png"/><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theme" Target="../theme/theme14.xml"/><Relationship Id="rId2" Type="http://schemas.openxmlformats.org/officeDocument/2006/relationships/slideLayout" Target="../slideLayouts/slideLayout137.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4.xml"/><Relationship Id="rId3" Type="http://schemas.openxmlformats.org/officeDocument/2006/relationships/slideLayout" Target="../slideLayouts/slideLayout149.xml"/><Relationship Id="rId7" Type="http://schemas.openxmlformats.org/officeDocument/2006/relationships/slideLayout" Target="../slideLayouts/slideLayout153.xml"/><Relationship Id="rId12" Type="http://schemas.openxmlformats.org/officeDocument/2006/relationships/theme" Target="../theme/theme15.xml"/><Relationship Id="rId2" Type="http://schemas.openxmlformats.org/officeDocument/2006/relationships/slideLayout" Target="../slideLayouts/slideLayout148.xml"/><Relationship Id="rId1" Type="http://schemas.openxmlformats.org/officeDocument/2006/relationships/slideLayout" Target="../slideLayouts/slideLayout147.xml"/><Relationship Id="rId6" Type="http://schemas.openxmlformats.org/officeDocument/2006/relationships/slideLayout" Target="../slideLayouts/slideLayout152.xml"/><Relationship Id="rId11" Type="http://schemas.openxmlformats.org/officeDocument/2006/relationships/slideLayout" Target="../slideLayouts/slideLayout157.xml"/><Relationship Id="rId5" Type="http://schemas.openxmlformats.org/officeDocument/2006/relationships/slideLayout" Target="../slideLayouts/slideLayout151.xml"/><Relationship Id="rId10" Type="http://schemas.openxmlformats.org/officeDocument/2006/relationships/slideLayout" Target="../slideLayouts/slideLayout156.xml"/><Relationship Id="rId4" Type="http://schemas.openxmlformats.org/officeDocument/2006/relationships/slideLayout" Target="../slideLayouts/slideLayout150.xml"/><Relationship Id="rId9" Type="http://schemas.openxmlformats.org/officeDocument/2006/relationships/slideLayout" Target="../slideLayouts/slideLayout15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image" Target="../media/image1.png"/><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6.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7.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pn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18.xml"/><Relationship Id="rId2" Type="http://schemas.openxmlformats.org/officeDocument/2006/relationships/slideLayout" Target="../slideLayouts/slideLayout181.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9.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13" Type="http://schemas.openxmlformats.org/officeDocument/2006/relationships/theme" Target="../theme/theme20.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slideLayout" Target="../slideLayouts/slideLayout213.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 Id="rId14" Type="http://schemas.openxmlformats.org/officeDocument/2006/relationships/image" Target="../media/image1.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1.xml"/><Relationship Id="rId3" Type="http://schemas.openxmlformats.org/officeDocument/2006/relationships/slideLayout" Target="../slideLayouts/slideLayout216.xml"/><Relationship Id="rId7" Type="http://schemas.openxmlformats.org/officeDocument/2006/relationships/slideLayout" Target="../slideLayouts/slideLayout220.xml"/><Relationship Id="rId12" Type="http://schemas.openxmlformats.org/officeDocument/2006/relationships/theme" Target="../theme/theme21.xml"/><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slideLayout" Target="../slideLayouts/slideLayout219.xml"/><Relationship Id="rId11" Type="http://schemas.openxmlformats.org/officeDocument/2006/relationships/slideLayout" Target="../slideLayouts/slideLayout224.xml"/><Relationship Id="rId5" Type="http://schemas.openxmlformats.org/officeDocument/2006/relationships/slideLayout" Target="../slideLayouts/slideLayout218.xml"/><Relationship Id="rId10" Type="http://schemas.openxmlformats.org/officeDocument/2006/relationships/slideLayout" Target="../slideLayouts/slideLayout223.xml"/><Relationship Id="rId4" Type="http://schemas.openxmlformats.org/officeDocument/2006/relationships/slideLayout" Target="../slideLayouts/slideLayout217.xml"/><Relationship Id="rId9" Type="http://schemas.openxmlformats.org/officeDocument/2006/relationships/slideLayout" Target="../slideLayouts/slideLayout222.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image" Target="../media/image1.png"/><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2.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3.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1.pn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0.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theme" Target="../theme/theme31.xml"/><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slideLayout" Target="../slideLayouts/slideLayout333.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13" Type="http://schemas.openxmlformats.org/officeDocument/2006/relationships/image" Target="../media/image1.png"/><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13" Type="http://schemas.openxmlformats.org/officeDocument/2006/relationships/image" Target="../media/image1.png"/><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13" Type="http://schemas.openxmlformats.org/officeDocument/2006/relationships/image" Target="../media/image1.png"/><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3"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53.xml"/><Relationship Id="rId13" Type="http://schemas.openxmlformats.org/officeDocument/2006/relationships/image" Target="../media/image1.png"/><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3.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1.pn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4.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5.xml"/><Relationship Id="rId13" Type="http://schemas.openxmlformats.org/officeDocument/2006/relationships/theme" Target="../theme/theme4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slideLayout" Target="../slideLayouts/slideLayout479.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7.xml"/><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6.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s>
</file>

<file path=ppt/slideMasters/_rels/slideMaster47.xml.rels><?xml version="1.0" encoding="UTF-8" standalone="yes"?>
<Relationships xmlns="http://schemas.openxmlformats.org/package/2006/relationships"><Relationship Id="rId3" Type="http://schemas.openxmlformats.org/officeDocument/2006/relationships/slideLayout" Target="../slideLayouts/slideLayout493.xml"/><Relationship Id="rId7" Type="http://schemas.openxmlformats.org/officeDocument/2006/relationships/theme" Target="../theme/theme47.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5" Type="http://schemas.openxmlformats.org/officeDocument/2006/relationships/slideLayout" Target="../slideLayouts/slideLayout495.xml"/><Relationship Id="rId4" Type="http://schemas.openxmlformats.org/officeDocument/2006/relationships/slideLayout" Target="../slideLayouts/slideLayout494.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4.xml"/><Relationship Id="rId13" Type="http://schemas.openxmlformats.org/officeDocument/2006/relationships/theme" Target="../theme/theme48.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slideLayout" Target="../slideLayouts/slideLayout508.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 Id="rId14" Type="http://schemas.openxmlformats.org/officeDocument/2006/relationships/image" Target="../media/image1.png"/></Relationships>
</file>

<file path=ppt/slideMasters/_rels/slideMaster49.xml.rels><?xml version="1.0" encoding="UTF-8" standalone="yes"?>
<Relationships xmlns="http://schemas.openxmlformats.org/package/2006/relationships"><Relationship Id="rId8" Type="http://schemas.openxmlformats.org/officeDocument/2006/relationships/theme" Target="../theme/theme49.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5" Type="http://schemas.openxmlformats.org/officeDocument/2006/relationships/slideLayout" Target="../slideLayouts/slideLayout513.xml"/><Relationship Id="rId4" Type="http://schemas.openxmlformats.org/officeDocument/2006/relationships/slideLayout" Target="../slideLayouts/slideLayout51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3.xml"/><Relationship Id="rId3" Type="http://schemas.openxmlformats.org/officeDocument/2006/relationships/slideLayout" Target="../slideLayouts/slideLayout518.xml"/><Relationship Id="rId7" Type="http://schemas.openxmlformats.org/officeDocument/2006/relationships/slideLayout" Target="../slideLayouts/slideLayout522.xml"/><Relationship Id="rId12" Type="http://schemas.openxmlformats.org/officeDocument/2006/relationships/theme" Target="../theme/theme50.xml"/><Relationship Id="rId2" Type="http://schemas.openxmlformats.org/officeDocument/2006/relationships/slideLayout" Target="../slideLayouts/slideLayout517.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1" Type="http://schemas.openxmlformats.org/officeDocument/2006/relationships/slideLayout" Target="../slideLayouts/slideLayout526.xml"/><Relationship Id="rId5" Type="http://schemas.openxmlformats.org/officeDocument/2006/relationships/slideLayout" Target="../slideLayouts/slideLayout520.xml"/><Relationship Id="rId10" Type="http://schemas.openxmlformats.org/officeDocument/2006/relationships/slideLayout" Target="../slideLayouts/slideLayout525.xml"/><Relationship Id="rId4" Type="http://schemas.openxmlformats.org/officeDocument/2006/relationships/slideLayout" Target="../slideLayouts/slideLayout519.xml"/><Relationship Id="rId9" Type="http://schemas.openxmlformats.org/officeDocument/2006/relationships/slideLayout" Target="../slideLayouts/slideLayout52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4.xml"/><Relationship Id="rId13" Type="http://schemas.openxmlformats.org/officeDocument/2006/relationships/slideLayout" Target="../slideLayouts/slideLayout539.xml"/><Relationship Id="rId3" Type="http://schemas.openxmlformats.org/officeDocument/2006/relationships/slideLayout" Target="../slideLayouts/slideLayout529.xml"/><Relationship Id="rId7" Type="http://schemas.openxmlformats.org/officeDocument/2006/relationships/slideLayout" Target="../slideLayouts/slideLayout533.xml"/><Relationship Id="rId12" Type="http://schemas.openxmlformats.org/officeDocument/2006/relationships/slideLayout" Target="../slideLayouts/slideLayout538.xml"/><Relationship Id="rId2" Type="http://schemas.openxmlformats.org/officeDocument/2006/relationships/slideLayout" Target="../slideLayouts/slideLayout528.xml"/><Relationship Id="rId1" Type="http://schemas.openxmlformats.org/officeDocument/2006/relationships/slideLayout" Target="../slideLayouts/slideLayout527.xml"/><Relationship Id="rId6" Type="http://schemas.openxmlformats.org/officeDocument/2006/relationships/slideLayout" Target="../slideLayouts/slideLayout532.xml"/><Relationship Id="rId11" Type="http://schemas.openxmlformats.org/officeDocument/2006/relationships/slideLayout" Target="../slideLayouts/slideLayout537.xml"/><Relationship Id="rId5" Type="http://schemas.openxmlformats.org/officeDocument/2006/relationships/slideLayout" Target="../slideLayouts/slideLayout531.xml"/><Relationship Id="rId15" Type="http://schemas.openxmlformats.org/officeDocument/2006/relationships/image" Target="../media/image7.png"/><Relationship Id="rId10" Type="http://schemas.openxmlformats.org/officeDocument/2006/relationships/slideLayout" Target="../slideLayouts/slideLayout536.xml"/><Relationship Id="rId4" Type="http://schemas.openxmlformats.org/officeDocument/2006/relationships/slideLayout" Target="../slideLayouts/slideLayout530.xml"/><Relationship Id="rId9" Type="http://schemas.openxmlformats.org/officeDocument/2006/relationships/slideLayout" Target="../slideLayouts/slideLayout535.xml"/><Relationship Id="rId14" Type="http://schemas.openxmlformats.org/officeDocument/2006/relationships/theme" Target="../theme/theme51.xml"/></Relationships>
</file>

<file path=ppt/slideMasters/_rels/slideMaster52.xml.rels><?xml version="1.0" encoding="UTF-8" standalone="yes"?>
<Relationships xmlns="http://schemas.openxmlformats.org/package/2006/relationships"><Relationship Id="rId3" Type="http://schemas.openxmlformats.org/officeDocument/2006/relationships/slideLayout" Target="../slideLayouts/slideLayout542.xml"/><Relationship Id="rId7" Type="http://schemas.openxmlformats.org/officeDocument/2006/relationships/theme" Target="../theme/theme52.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5" Type="http://schemas.openxmlformats.org/officeDocument/2006/relationships/slideLayout" Target="../slideLayouts/slideLayout544.xml"/><Relationship Id="rId4" Type="http://schemas.openxmlformats.org/officeDocument/2006/relationships/slideLayout" Target="../slideLayouts/slideLayout543.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3.xml"/><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3.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4.xml"/><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4.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1.pn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5.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9.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print"/>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2018. 6. 29.</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62315748"/>
      </p:ext>
    </p:extLst>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6/29/18</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44286491"/>
      </p:ext>
    </p:extLst>
  </p:cSld>
  <p:clrMap bg1="lt1" tx1="dk1" bg2="lt2" tx2="dk2" accent1="accent1" accent2="accent2" accent3="accent3" accent4="accent4" accent5="accent5" accent6="accent6" hlink="hlink" folHlink="folHlink"/>
  <p:sldLayoutIdLst>
    <p:sldLayoutId id="2147487279" r:id="rId1"/>
    <p:sldLayoutId id="2147487280" r:id="rId2"/>
    <p:sldLayoutId id="2147487281" r:id="rId3"/>
    <p:sldLayoutId id="2147487282" r:id="rId4"/>
    <p:sldLayoutId id="2147487283" r:id="rId5"/>
    <p:sldLayoutId id="2147487284" r:id="rId6"/>
    <p:sldLayoutId id="2147487285" r:id="rId7"/>
    <p:sldLayoutId id="2147487286" r:id="rId8"/>
    <p:sldLayoutId id="2147487287" r:id="rId9"/>
    <p:sldLayoutId id="2147487288" r:id="rId10"/>
    <p:sldLayoutId id="21474872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5629-F741-454D-8A3F-49FD9C45B2E3}" type="datetime1">
              <a:rPr lang="en-US" smtClean="0">
                <a:solidFill>
                  <a:prstClr val="black">
                    <a:tint val="75000"/>
                  </a:prstClr>
                </a:solidFill>
              </a:rPr>
              <a:pPr/>
              <a:t>6/29/18</a:t>
            </a:fld>
            <a:endParaRPr lang="en-US">
              <a:solidFill>
                <a:prstClr val="black">
                  <a:tint val="75000"/>
                </a:prstClr>
              </a:solidFill>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8B363EBC-A636-4E4F-B313-DA526F248DF6}" type="slidenum">
              <a:rPr lang="en-US" sz="2000" smtClean="0">
                <a:solidFill>
                  <a:prstClr val="black"/>
                </a:solidFill>
              </a:rPr>
              <a:pPr algn="ctr"/>
              <a:t>‹#›</a:t>
            </a:fld>
            <a:endParaRPr lang="en-US" sz="2000">
              <a:solidFill>
                <a:prstClr val="black"/>
              </a:solidFill>
            </a:endParaRPr>
          </a:p>
        </p:txBody>
      </p:sp>
    </p:spTree>
    <p:extLst>
      <p:ext uri="{BB962C8B-B14F-4D97-AF65-F5344CB8AC3E}">
        <p14:creationId xmlns:p14="http://schemas.microsoft.com/office/powerpoint/2010/main" val="4211280899"/>
      </p:ext>
    </p:extLst>
  </p:cSld>
  <p:clrMap bg1="lt1" tx1="dk1" bg2="lt2" tx2="dk2" accent1="accent1" accent2="accent2" accent3="accent3" accent4="accent4" accent5="accent5" accent6="accent6" hlink="hlink" folHlink="folHlink"/>
  <p:sldLayoutIdLst>
    <p:sldLayoutId id="2147488048" r:id="rId1"/>
    <p:sldLayoutId id="2147488049" r:id="rId2"/>
    <p:sldLayoutId id="2147488050" r:id="rId3"/>
    <p:sldLayoutId id="2147488051" r:id="rId4"/>
    <p:sldLayoutId id="2147488052" r:id="rId5"/>
    <p:sldLayoutId id="2147488053" r:id="rId6"/>
    <p:sldLayoutId id="2147488054" r:id="rId7"/>
    <p:sldLayoutId id="2147488055" r:id="rId8"/>
    <p:sldLayoutId id="2147488056" r:id="rId9"/>
    <p:sldLayoutId id="2147488057" r:id="rId10"/>
    <p:sldLayoutId id="2147488058" r:id="rId11"/>
  </p:sldLayoutIdLs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3576583"/>
      </p:ext>
    </p:extLst>
  </p:cSld>
  <p:clrMap bg1="lt1" tx1="dk1" bg2="lt2" tx2="dk2" accent1="accent1" accent2="accent2" accent3="accent3" accent4="accent4" accent5="accent5" accent6="accent6" hlink="hlink" folHlink="folHlink"/>
  <p:sldLayoutIdLst>
    <p:sldLayoutId id="2147488263" r:id="rId1"/>
    <p:sldLayoutId id="214748826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00877639"/>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90216454"/>
      </p:ext>
    </p:extLst>
  </p:cSld>
  <p:clrMap bg1="lt1" tx1="dk1" bg2="lt2" tx2="dk2" accent1="accent1" accent2="accent2" accent3="accent3" accent4="accent4" accent5="accent5" accent6="accent6" hlink="hlink" folHlink="folHlink"/>
  <p:sldLayoutIdLst>
    <p:sldLayoutId id="2147488290" r:id="rId1"/>
    <p:sldLayoutId id="2147488291" r:id="rId2"/>
    <p:sldLayoutId id="2147488292" r:id="rId3"/>
    <p:sldLayoutId id="2147488293" r:id="rId4"/>
    <p:sldLayoutId id="2147488294" r:id="rId5"/>
    <p:sldLayoutId id="2147488295" r:id="rId6"/>
    <p:sldLayoutId id="2147488296" r:id="rId7"/>
    <p:sldLayoutId id="2147488297" r:id="rId8"/>
    <p:sldLayoutId id="2147488298" r:id="rId9"/>
    <p:sldLayoutId id="2147488299" r:id="rId10"/>
    <p:sldLayoutId id="214748830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Tree>
    <p:extLst>
      <p:ext uri="{BB962C8B-B14F-4D97-AF65-F5344CB8AC3E}">
        <p14:creationId xmlns:p14="http://schemas.microsoft.com/office/powerpoint/2010/main" val="1245416469"/>
      </p:ext>
    </p:extLst>
  </p:cSld>
  <p:clrMap bg1="lt1" tx1="dk1" bg2="lt2" tx2="dk2" accent1="accent1" accent2="accent2" accent3="accent3" accent4="accent4" accent5="accent5" accent6="accent6" hlink="hlink" folHlink="folHlink"/>
  <p:sldLayoutIdLst>
    <p:sldLayoutId id="2147488302" r:id="rId1"/>
    <p:sldLayoutId id="2147488303" r:id="rId2"/>
    <p:sldLayoutId id="2147488304" r:id="rId3"/>
    <p:sldLayoutId id="2147488305" r:id="rId4"/>
    <p:sldLayoutId id="2147488306" r:id="rId5"/>
    <p:sldLayoutId id="2147488307" r:id="rId6"/>
    <p:sldLayoutId id="2147488308" r:id="rId7"/>
    <p:sldLayoutId id="2147488309" r:id="rId8"/>
    <p:sldLayoutId id="2147488310" r:id="rId9"/>
    <p:sldLayoutId id="2147488311" r:id="rId10"/>
    <p:sldLayoutId id="2147488312" r:id="rId11"/>
    <p:sldLayoutId id="2147488313"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6/28/18</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1503319324"/>
      </p:ext>
    </p:extLst>
  </p:cSld>
  <p:clrMap bg1="lt1" tx1="dk1" bg2="lt2" tx2="dk2" accent1="accent1" accent2="accent2" accent3="accent3" accent4="accent4" accent5="accent5" accent6="accent6" hlink="hlink" folHlink="folHlink"/>
  <p:sldLayoutIdLst>
    <p:sldLayoutId id="2147488315" r:id="rId1"/>
    <p:sldLayoutId id="2147488316" r:id="rId2"/>
    <p:sldLayoutId id="2147488317" r:id="rId3"/>
    <p:sldLayoutId id="2147488318" r:id="rId4"/>
    <p:sldLayoutId id="2147488319" r:id="rId5"/>
    <p:sldLayoutId id="2147488320" r:id="rId6"/>
    <p:sldLayoutId id="2147488321" r:id="rId7"/>
    <p:sldLayoutId id="2147488322" r:id="rId8"/>
    <p:sldLayoutId id="2147488323" r:id="rId9"/>
    <p:sldLayoutId id="2147488324" r:id="rId10"/>
    <p:sldLayoutId id="2147488325"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4D2B188-1D62-4FCA-8363-938AD4629BBB}" type="slidenum">
              <a:rPr lang="en-US" smtClean="0">
                <a:solidFill>
                  <a:prstClr val="black">
                    <a:tint val="75000"/>
                  </a:prstClr>
                </a:solidFill>
                <a:latin typeface="Calibri"/>
                <a:ea typeface=""/>
              </a:rPr>
              <a:pPr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2655994079"/>
      </p:ext>
    </p:extLst>
  </p:cSld>
  <p:clrMap bg1="lt1" tx1="dk1" bg2="lt2" tx2="dk2" accent1="accent1" accent2="accent2" accent3="accent3" accent4="accent4" accent5="accent5" accent6="accent6" hlink="hlink" folHlink="folHlink"/>
  <p:sldLayoutIdLst>
    <p:sldLayoutId id="2147488327" r:id="rId1"/>
    <p:sldLayoutId id="2147488328" r:id="rId2"/>
    <p:sldLayoutId id="2147488329" r:id="rId3"/>
    <p:sldLayoutId id="2147488330" r:id="rId4"/>
    <p:sldLayoutId id="2147488331" r:id="rId5"/>
    <p:sldLayoutId id="2147488332" r:id="rId6"/>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eaLnBrk="1" hangingPunct="1"/>
            <a:fld id="{55D46416-474E-184B-A5AD-7D0BC91A8C60}" type="slidenum">
              <a:rPr lang="en-US" smtClean="0">
                <a:ea typeface="ＭＳ Ｐゴシック" charset="0"/>
                <a:cs typeface="Arial" charset="0"/>
              </a:rPr>
              <a:pPr eaLnBrk="1" hangingPunct="1"/>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eaLnBrk="1" hangingPunct="1">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3462438344"/>
      </p:ext>
    </p:extLst>
  </p:cSld>
  <p:clrMap bg1="lt1" tx1="dk1" bg2="lt2" tx2="dk2" accent1="accent1" accent2="accent2" accent3="accent3" accent4="accent4" accent5="accent5" accent6="accent6" hlink="hlink" folHlink="folHlink"/>
  <p:sldLayoutIdLst>
    <p:sldLayoutId id="2147488334" r:id="rId1"/>
    <p:sldLayoutId id="2147488335" r:id="rId2"/>
    <p:sldLayoutId id="2147488336" r:id="rId3"/>
    <p:sldLayoutId id="2147488337" r:id="rId4"/>
    <p:sldLayoutId id="2147488338" r:id="rId5"/>
    <p:sldLayoutId id="2147488339" r:id="rId6"/>
    <p:sldLayoutId id="2147488340" r:id="rId7"/>
    <p:sldLayoutId id="2147488341" r:id="rId8"/>
    <p:sldLayoutId id="2147488342" r:id="rId9"/>
    <p:sldLayoutId id="2147488343" r:id="rId10"/>
    <p:sldLayoutId id="2147488344" r:id="rId11"/>
    <p:sldLayoutId id="2147488345"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pPr>
            <a:fld id="{D4D2B188-1D62-4FCA-8363-938AD4629BBB}" type="slidenum">
              <a:rPr lang="en-US" smtClean="0">
                <a:solidFill>
                  <a:prstClr val="black">
                    <a:tint val="75000"/>
                  </a:prstClr>
                </a:solidFill>
                <a:latin typeface="Calibri"/>
                <a:ea typeface=""/>
              </a:rPr>
              <a:pPr eaLnBrk="1" fontAlgn="auto" hangingPunct="1">
                <a:spcBef>
                  <a:spcPts val="0"/>
                </a:spcBef>
                <a:spcAft>
                  <a:spcPts val="0"/>
                </a:spcAft>
              </a:pPr>
              <a:t>‹#›</a:t>
            </a:fld>
            <a:endParaRPr lang="en-US">
              <a:solidFill>
                <a:prstClr val="black">
                  <a:tint val="75000"/>
                </a:prstClr>
              </a:solidFill>
              <a:latin typeface="Calibri"/>
              <a:ea typeface=""/>
            </a:endParaRPr>
          </a:p>
        </p:txBody>
      </p:sp>
    </p:spTree>
    <p:extLst>
      <p:ext uri="{BB962C8B-B14F-4D97-AF65-F5344CB8AC3E}">
        <p14:creationId xmlns:p14="http://schemas.microsoft.com/office/powerpoint/2010/main" val="1573491945"/>
      </p:ext>
    </p:extLst>
  </p:cSld>
  <p:clrMap bg1="lt1" tx1="dk1" bg2="lt2" tx2="dk2" accent1="accent1" accent2="accent2" accent3="accent3" accent4="accent4" accent5="accent5" accent6="accent6" hlink="hlink" folHlink="folHlink"/>
  <p:sldLayoutIdLst>
    <p:sldLayoutId id="2147488347" r:id="rId1"/>
    <p:sldLayoutId id="2147488348" r:id="rId2"/>
    <p:sldLayoutId id="2147488349" r:id="rId3"/>
    <p:sldLayoutId id="2147488350" r:id="rId4"/>
    <p:sldLayoutId id="2147488351" r:id="rId5"/>
    <p:sldLayoutId id="2147488352" r:id="rId6"/>
    <p:sldLayoutId id="2147488353" r:id="rId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defRPr/>
            </a:pPr>
            <a:fld id="{F696C65B-3C59-4ED5-9C7F-730621DD0788}" type="datetime1">
              <a:rPr lang="en-US" smtClean="0">
                <a:solidFill>
                  <a:prstClr val="black">
                    <a:tint val="75000"/>
                  </a:prstClr>
                </a:solidFill>
                <a:latin typeface="Gill Sans MT" panose="020B0502020104020203"/>
                <a:ea typeface=""/>
              </a:rPr>
              <a:pPr eaLnBrk="1" fontAlgn="auto" hangingPunct="1">
                <a:spcBef>
                  <a:spcPts val="0"/>
                </a:spcBef>
                <a:spcAft>
                  <a:spcPts val="0"/>
                </a:spcAft>
                <a:defRPr/>
              </a:pPr>
              <a:t>6/28/18</a:t>
            </a:fld>
            <a:endParaRPr lang="en-US">
              <a:solidFill>
                <a:prstClr val="black">
                  <a:tint val="75000"/>
                </a:prstClr>
              </a:solidFill>
              <a:latin typeface="Gill Sans MT" panose="020B0502020104020203"/>
              <a:ea typeface=""/>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defRPr/>
            </a:pPr>
            <a:endParaRPr lang="en-US">
              <a:solidFill>
                <a:prstClr val="black">
                  <a:tint val="75000"/>
                </a:prstClr>
              </a:solidFill>
              <a:latin typeface="Gill Sans MT" panose="020B0502020104020203"/>
              <a:ea typeface=""/>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1" fontAlgn="auto" hangingPunct="1">
              <a:spcBef>
                <a:spcPts val="0"/>
              </a:spcBef>
              <a:spcAft>
                <a:spcPts val="0"/>
              </a:spcAft>
              <a:defRPr/>
            </a:pPr>
            <a:fld id="{13F32364-6BA0-48AA-B029-3ED2192016FC}" type="slidenum">
              <a:rPr lang="en-US" smtClean="0">
                <a:solidFill>
                  <a:prstClr val="black">
                    <a:tint val="75000"/>
                  </a:prstClr>
                </a:solidFill>
                <a:latin typeface="Gill Sans MT" panose="020B0502020104020203"/>
                <a:ea typeface=""/>
              </a:rPr>
              <a:pPr eaLnBrk="1" fontAlgn="auto" hangingPunct="1">
                <a:spcBef>
                  <a:spcPts val="0"/>
                </a:spcBef>
                <a:spcAft>
                  <a:spcPts val="0"/>
                </a:spcAft>
                <a:defRPr/>
              </a:pPr>
              <a:t>‹#›</a:t>
            </a:fld>
            <a:endParaRPr lang="en-US">
              <a:solidFill>
                <a:prstClr val="black">
                  <a:tint val="75000"/>
                </a:prstClr>
              </a:solidFill>
              <a:latin typeface="Gill Sans MT" panose="020B0502020104020203"/>
              <a:ea typeface=""/>
            </a:endParaRPr>
          </a:p>
        </p:txBody>
      </p:sp>
    </p:spTree>
    <p:extLst>
      <p:ext uri="{BB962C8B-B14F-4D97-AF65-F5344CB8AC3E}">
        <p14:creationId xmlns:p14="http://schemas.microsoft.com/office/powerpoint/2010/main" val="3688749267"/>
      </p:ext>
    </p:extLst>
  </p:cSld>
  <p:clrMap bg1="lt1" tx1="dk1" bg2="lt2" tx2="dk2" accent1="accent1" accent2="accent2" accent3="accent3" accent4="accent4" accent5="accent5" accent6="accent6" hlink="hlink" folHlink="folHlink"/>
  <p:sldLayoutIdLst>
    <p:sldLayoutId id="2147488355" r:id="rId1"/>
    <p:sldLayoutId id="2147488356" r:id="rId2"/>
    <p:sldLayoutId id="2147488357" r:id="rId3"/>
    <p:sldLayoutId id="2147488358" r:id="rId4"/>
    <p:sldLayoutId id="2147488359" r:id="rId5"/>
    <p:sldLayoutId id="2147488360" r:id="rId6"/>
    <p:sldLayoutId id="2147488361" r:id="rId7"/>
    <p:sldLayoutId id="2147488362" r:id="rId8"/>
    <p:sldLayoutId id="2147488363" r:id="rId9"/>
    <p:sldLayoutId id="2147488364" r:id="rId10"/>
    <p:sldLayoutId id="2147488365" r:id="rId11"/>
  </p:sldLayoutIdLs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1026"/>
          <p:cNvSpPr>
            <a:spLocks noGrp="1" noChangeArrowheads="1"/>
          </p:cNvSpPr>
          <p:nvPr>
            <p:ph type="title"/>
          </p:nvPr>
        </p:nvSpPr>
        <p:spPr bwMode="auto">
          <a:xfrm>
            <a:off x="228600" y="152400"/>
            <a:ext cx="8610600" cy="106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0355" name="Rectangle 1027"/>
          <p:cNvSpPr>
            <a:spLocks noGrp="1" noChangeArrowheads="1"/>
          </p:cNvSpPr>
          <p:nvPr>
            <p:ph type="body" idx="1"/>
          </p:nvPr>
        </p:nvSpPr>
        <p:spPr bwMode="auto">
          <a:xfrm>
            <a:off x="228600" y="1371600"/>
            <a:ext cx="86106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1028"/>
          <p:cNvSpPr>
            <a:spLocks noGrp="1" noChangeArrowheads="1"/>
          </p:cNvSpPr>
          <p:nvPr>
            <p:ph type="dt" sz="half" idx="2"/>
          </p:nvPr>
        </p:nvSpPr>
        <p:spPr bwMode="auto">
          <a:xfrm>
            <a:off x="457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mj-lt"/>
              </a:defRPr>
            </a:lvl1pPr>
          </a:lstStyle>
          <a:p>
            <a:pPr fontAlgn="base">
              <a:spcBef>
                <a:spcPct val="0"/>
              </a:spcBef>
              <a:spcAft>
                <a:spcPct val="0"/>
              </a:spcAft>
            </a:pPr>
            <a:endParaRPr lang="en-US">
              <a:solidFill>
                <a:srgbClr val="000000"/>
              </a:solidFill>
              <a:latin typeface="Garamond"/>
              <a:ea typeface="ＭＳ Ｐゴシック" charset="0"/>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b" anchorCtr="0" compatLnSpc="1">
            <a:prstTxWarp prst="textNoShape">
              <a:avLst/>
            </a:prstTxWarp>
          </a:bodyPr>
          <a:lstStyle>
            <a:lvl1pPr algn="r">
              <a:defRPr sz="1600">
                <a:latin typeface="+mj-lt"/>
              </a:defRPr>
            </a:lvl1pPr>
          </a:lstStyle>
          <a:p>
            <a:pPr fontAlgn="base">
              <a:spcBef>
                <a:spcPct val="0"/>
              </a:spcBef>
              <a:spcAft>
                <a:spcPct val="0"/>
              </a:spcAft>
            </a:pPr>
            <a:fld id="{FB9097EB-AA7A-5345-B645-B68656F94D5E}" type="slidenum">
              <a:rPr lang="en-US" smtClean="0">
                <a:solidFill>
                  <a:srgbClr val="000000"/>
                </a:solidFill>
                <a:latin typeface="Garamond"/>
                <a:ea typeface="ＭＳ Ｐゴシック" charset="0"/>
              </a:rPr>
              <a:pPr fontAlgn="base">
                <a:spcBef>
                  <a:spcPct val="0"/>
                </a:spcBef>
                <a:spcAft>
                  <a:spcPct val="0"/>
                </a:spcAft>
              </a:pPr>
              <a:t>‹#›</a:t>
            </a:fld>
            <a:endParaRPr lang="en-US">
              <a:solidFill>
                <a:srgbClr val="000000"/>
              </a:solidFill>
              <a:latin typeface="Garamond"/>
              <a:ea typeface="ＭＳ Ｐゴシック" charset="0"/>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sp>
        <p:nvSpPr>
          <p:cNvPr id="10036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fontAlgn="base">
              <a:spcBef>
                <a:spcPct val="0"/>
              </a:spcBef>
              <a:spcAft>
                <a:spcPct val="0"/>
              </a:spcAft>
            </a:pPr>
            <a:endParaRPr lang="en-US">
              <a:solidFill>
                <a:srgbClr val="000000"/>
              </a:solidFill>
              <a:latin typeface="Arial" charset="0"/>
              <a:ea typeface="ＭＳ Ｐゴシック" charset="0"/>
            </a:endParaRPr>
          </a:p>
        </p:txBody>
      </p:sp>
      <p:pic>
        <p:nvPicPr>
          <p:cNvPr id="100362" name="Picture 1034" descr="logo"/>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4038602" y="6400800"/>
            <a:ext cx="1343025" cy="26193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391261843"/>
      </p:ext>
    </p:extLst>
  </p:cSld>
  <p:clrMap bg1="lt1" tx1="dk1" bg2="lt2" tx2="dk2" accent1="accent1" accent2="accent2" accent3="accent3" accent4="accent4" accent5="accent5" accent6="accent6" hlink="hlink" folHlink="folHlink"/>
  <p:sldLayoutIdLst>
    <p:sldLayoutId id="2147488367" r:id="rId1"/>
    <p:sldLayoutId id="2147488368" r:id="rId2"/>
    <p:sldLayoutId id="2147488369" r:id="rId3"/>
    <p:sldLayoutId id="2147488370" r:id="rId4"/>
    <p:sldLayoutId id="2147488371" r:id="rId5"/>
    <p:sldLayoutId id="2147488372" r:id="rId6"/>
    <p:sldLayoutId id="2147488373" r:id="rId7"/>
    <p:sldLayoutId id="2147488374" r:id="rId8"/>
    <p:sldLayoutId id="2147488375" r:id="rId9"/>
    <p:sldLayoutId id="2147488376" r:id="rId10"/>
    <p:sldLayoutId id="2147488377" r:id="rId11"/>
    <p:sldLayoutId id="2147488378" r:id="rId12"/>
    <p:sldLayoutId id="2147488379" r:id="rId13"/>
  </p:sldLayoutIdLst>
  <p:transition/>
  <p:hf hdr="0" ftr="0" dt="0"/>
  <p:txStyles>
    <p:titleStyle>
      <a:lvl1pPr algn="l" rtl="0" fontAlgn="base">
        <a:spcBef>
          <a:spcPct val="0"/>
        </a:spcBef>
        <a:spcAft>
          <a:spcPct val="0"/>
        </a:spcAft>
        <a:defRPr sz="4000">
          <a:solidFill>
            <a:schemeClr val="tx2"/>
          </a:solidFill>
          <a:latin typeface="+mj-lt"/>
          <a:ea typeface="+mj-ea"/>
          <a:cs typeface="+mj-cs"/>
        </a:defRPr>
      </a:lvl1pPr>
      <a:lvl2pPr algn="l" rtl="0" fontAlgn="base">
        <a:spcBef>
          <a:spcPct val="0"/>
        </a:spcBef>
        <a:spcAft>
          <a:spcPct val="0"/>
        </a:spcAft>
        <a:defRPr sz="4000">
          <a:solidFill>
            <a:schemeClr val="tx2"/>
          </a:solidFill>
          <a:latin typeface="Garamond" charset="0"/>
          <a:ea typeface="ＭＳ Ｐゴシック" charset="0"/>
        </a:defRPr>
      </a:lvl2pPr>
      <a:lvl3pPr algn="l" rtl="0" fontAlgn="base">
        <a:spcBef>
          <a:spcPct val="0"/>
        </a:spcBef>
        <a:spcAft>
          <a:spcPct val="0"/>
        </a:spcAft>
        <a:defRPr sz="4000">
          <a:solidFill>
            <a:schemeClr val="tx2"/>
          </a:solidFill>
          <a:latin typeface="Garamond" charset="0"/>
          <a:ea typeface="ＭＳ Ｐゴシック" charset="0"/>
        </a:defRPr>
      </a:lvl3pPr>
      <a:lvl4pPr algn="l" rtl="0" fontAlgn="base">
        <a:spcBef>
          <a:spcPct val="0"/>
        </a:spcBef>
        <a:spcAft>
          <a:spcPct val="0"/>
        </a:spcAft>
        <a:defRPr sz="4000">
          <a:solidFill>
            <a:schemeClr val="tx2"/>
          </a:solidFill>
          <a:latin typeface="Garamond" charset="0"/>
          <a:ea typeface="ＭＳ Ｐゴシック" charset="0"/>
        </a:defRPr>
      </a:lvl4pPr>
      <a:lvl5pPr algn="l" rtl="0" fontAlgn="base">
        <a:spcBef>
          <a:spcPct val="0"/>
        </a:spcBef>
        <a:spcAft>
          <a:spcPct val="0"/>
        </a:spcAft>
        <a:defRPr sz="4000">
          <a:solidFill>
            <a:schemeClr val="tx2"/>
          </a:solidFill>
          <a:latin typeface="Garamond" charset="0"/>
          <a:ea typeface="ＭＳ Ｐゴシック" charset="0"/>
        </a:defRPr>
      </a:lvl5pPr>
      <a:lvl6pPr marL="457200" algn="l" rtl="0" fontAlgn="base">
        <a:spcBef>
          <a:spcPct val="0"/>
        </a:spcBef>
        <a:spcAft>
          <a:spcPct val="0"/>
        </a:spcAft>
        <a:defRPr sz="4000">
          <a:solidFill>
            <a:schemeClr val="tx2"/>
          </a:solidFill>
          <a:latin typeface="Garamond" charset="0"/>
          <a:ea typeface="ＭＳ Ｐゴシック" charset="0"/>
        </a:defRPr>
      </a:lvl6pPr>
      <a:lvl7pPr marL="914400" algn="l" rtl="0" fontAlgn="base">
        <a:spcBef>
          <a:spcPct val="0"/>
        </a:spcBef>
        <a:spcAft>
          <a:spcPct val="0"/>
        </a:spcAft>
        <a:defRPr sz="4000">
          <a:solidFill>
            <a:schemeClr val="tx2"/>
          </a:solidFill>
          <a:latin typeface="Garamond" charset="0"/>
          <a:ea typeface="ＭＳ Ｐゴシック" charset="0"/>
        </a:defRPr>
      </a:lvl7pPr>
      <a:lvl8pPr marL="1371600" algn="l" rtl="0" fontAlgn="base">
        <a:spcBef>
          <a:spcPct val="0"/>
        </a:spcBef>
        <a:spcAft>
          <a:spcPct val="0"/>
        </a:spcAft>
        <a:defRPr sz="4000">
          <a:solidFill>
            <a:schemeClr val="tx2"/>
          </a:solidFill>
          <a:latin typeface="Garamond" charset="0"/>
          <a:ea typeface="ＭＳ Ｐゴシック" charset="0"/>
        </a:defRPr>
      </a:lvl8pPr>
      <a:lvl9pPr marL="1828800" algn="l" rtl="0" fontAlgn="base">
        <a:spcBef>
          <a:spcPct val="0"/>
        </a:spcBef>
        <a:spcAft>
          <a:spcPct val="0"/>
        </a:spcAft>
        <a:defRPr sz="4000">
          <a:solidFill>
            <a:schemeClr val="tx2"/>
          </a:solidFill>
          <a:latin typeface="Garamond" charset="0"/>
          <a:ea typeface="ＭＳ Ｐゴシック" charset="0"/>
        </a:defRPr>
      </a:lvl9pPr>
    </p:titleStyle>
    <p:bodyStyle>
      <a:lvl1pPr marL="342900" indent="-342900" algn="l" rtl="0" fontAlgn="base">
        <a:spcBef>
          <a:spcPct val="20000"/>
        </a:spcBef>
        <a:spcAft>
          <a:spcPct val="0"/>
        </a:spcAft>
        <a:buClr>
          <a:schemeClr val="accent1"/>
        </a:buClr>
        <a:buSzPct val="65000"/>
        <a:buFont typeface="Wingdings" charset="0"/>
        <a:buChar char="n"/>
        <a:defRPr sz="24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charset="0"/>
        <a:buChar char="q"/>
        <a:defRPr sz="22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charset="0"/>
        <a:buChar char="n"/>
        <a:defRPr sz="20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charset="0"/>
        <a:buChar char="q"/>
        <a:defRPr>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charset="0"/>
        <a:buChar char="§"/>
        <a:defRPr sz="16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52401"/>
            <a:ext cx="8686800" cy="106679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8600" y="1219200"/>
            <a:ext cx="8686800" cy="55022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D2B188-1D62-4FCA-8363-938AD4629BBB}"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26675080"/>
      </p:ext>
    </p:extLst>
  </p:cSld>
  <p:clrMap bg1="lt1" tx1="dk1" bg2="lt2" tx2="dk2" accent1="accent1" accent2="accent2" accent3="accent3" accent4="accent4" accent5="accent5" accent6="accent6" hlink="hlink" folHlink="folHlink"/>
  <p:sldLayoutIdLst>
    <p:sldLayoutId id="2147488381" r:id="rId1"/>
    <p:sldLayoutId id="2147488382" r:id="rId2"/>
    <p:sldLayoutId id="2147488383" r:id="rId3"/>
    <p:sldLayoutId id="2147488384" r:id="rId4"/>
    <p:sldLayoutId id="2147488385" r:id="rId5"/>
    <p:sldLayoutId id="2147488386" r:id="rId6"/>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696C65B-3C59-4ED5-9C7F-730621DD0788}" type="datetime1">
              <a:rPr lang="en-US" smtClean="0">
                <a:solidFill>
                  <a:prstClr val="black">
                    <a:tint val="75000"/>
                  </a:prstClr>
                </a:solidFill>
                <a:latin typeface="Gill Sans MT"/>
              </a:rPr>
              <a:pPr/>
              <a:t>6/28/18</a:t>
            </a:fld>
            <a:endParaRPr lang="en-US">
              <a:solidFill>
                <a:prstClr val="black">
                  <a:tint val="75000"/>
                </a:prstClr>
              </a:solidFill>
              <a:latin typeface="Gill Sans MT"/>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Gill Sans MT"/>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F32364-6BA0-48AA-B029-3ED2192016FC}" type="slidenum">
              <a:rPr lang="en-US" smtClean="0">
                <a:solidFill>
                  <a:prstClr val="black">
                    <a:tint val="75000"/>
                  </a:prstClr>
                </a:solidFill>
                <a:latin typeface="Gill Sans MT"/>
              </a:rPr>
              <a:pPr/>
              <a:t>‹#›</a:t>
            </a:fld>
            <a:endParaRPr lang="en-US">
              <a:solidFill>
                <a:prstClr val="black">
                  <a:tint val="75000"/>
                </a:prstClr>
              </a:solidFill>
              <a:latin typeface="Gill Sans MT"/>
            </a:endParaRPr>
          </a:p>
        </p:txBody>
      </p:sp>
    </p:spTree>
    <p:extLst>
      <p:ext uri="{BB962C8B-B14F-4D97-AF65-F5344CB8AC3E}">
        <p14:creationId xmlns:p14="http://schemas.microsoft.com/office/powerpoint/2010/main" val="156266906"/>
      </p:ext>
    </p:extLst>
  </p:cSld>
  <p:clrMap bg1="lt1" tx1="dk1" bg2="lt2" tx2="dk2" accent1="accent1" accent2="accent2" accent3="accent3" accent4="accent4" accent5="accent5" accent6="accent6" hlink="hlink" folHlink="folHlink"/>
  <p:sldLayoutIdLst>
    <p:sldLayoutId id="2147488388" r:id="rId1"/>
    <p:sldLayoutId id="2147488389" r:id="rId2"/>
    <p:sldLayoutId id="2147488390" r:id="rId3"/>
    <p:sldLayoutId id="2147488391" r:id="rId4"/>
    <p:sldLayoutId id="2147488392" r:id="rId5"/>
    <p:sldLayoutId id="2147488393" r:id="rId6"/>
    <p:sldLayoutId id="2147488394" r:id="rId7"/>
    <p:sldLayoutId id="2147488395" r:id="rId8"/>
    <p:sldLayoutId id="2147488396" r:id="rId9"/>
    <p:sldLayoutId id="2147488397" r:id="rId10"/>
    <p:sldLayoutId id="2147488398"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ctr" defTabSz="914400" rtl="0" eaLnBrk="1" latinLnBrk="0" hangingPunct="1">
        <a:spcBef>
          <a:spcPct val="0"/>
        </a:spcBef>
        <a:buNone/>
        <a:defRPr sz="4400" kern="1200">
          <a:solidFill>
            <a:schemeClr val="tx1"/>
          </a:solidFill>
          <a:latin typeface="Gill Sans MT" panose="020B0502020104020203" pitchFamily="34"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76200"/>
            <a:ext cx="85344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04800" y="990600"/>
            <a:ext cx="8534400" cy="536575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400800"/>
            <a:ext cx="2133600" cy="32067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1" fontAlgn="auto" hangingPunct="1">
              <a:spcBef>
                <a:spcPts val="0"/>
              </a:spcBef>
              <a:spcAft>
                <a:spcPts val="0"/>
              </a:spcAft>
            </a:pPr>
            <a:fld id="{57F65629-F741-454D-8A3F-49FD9C45B2E3}" type="datetime1">
              <a:rPr lang="en-US" smtClean="0">
                <a:solidFill>
                  <a:prstClr val="black">
                    <a:tint val="75000"/>
                  </a:prstClr>
                </a:solidFill>
                <a:latin typeface="Calibri"/>
                <a:ea typeface=""/>
              </a:rPr>
              <a:pPr eaLnBrk="1" fontAlgn="auto" hangingPunct="1">
                <a:spcBef>
                  <a:spcPts val="0"/>
                </a:spcBef>
                <a:spcAft>
                  <a:spcPts val="0"/>
                </a:spcAft>
              </a:pPr>
              <a:t>6/29/18</a:t>
            </a:fld>
            <a:endParaRPr lang="en-US">
              <a:solidFill>
                <a:prstClr val="black">
                  <a:tint val="75000"/>
                </a:prstClr>
              </a:solidFill>
              <a:latin typeface="Calibri"/>
              <a:ea typeface=""/>
            </a:endParaRPr>
          </a:p>
        </p:txBody>
      </p:sp>
      <p:sp>
        <p:nvSpPr>
          <p:cNvPr id="5" name="Footer Placeholder 4"/>
          <p:cNvSpPr>
            <a:spLocks noGrp="1"/>
          </p:cNvSpPr>
          <p:nvPr>
            <p:ph type="ftr" sz="quarter" idx="3"/>
          </p:nvPr>
        </p:nvSpPr>
        <p:spPr>
          <a:xfrm>
            <a:off x="3124200" y="6400800"/>
            <a:ext cx="2895600" cy="32067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1" fontAlgn="auto" hangingPunct="1">
              <a:spcBef>
                <a:spcPts val="0"/>
              </a:spcBef>
              <a:spcAft>
                <a:spcPts val="0"/>
              </a:spcAft>
            </a:pPr>
            <a:endParaRPr lang="en-US">
              <a:solidFill>
                <a:prstClr val="black">
                  <a:tint val="75000"/>
                </a:prstClr>
              </a:solidFill>
              <a:latin typeface="Calibri"/>
              <a:ea typeface=""/>
            </a:endParaRPr>
          </a:p>
        </p:txBody>
      </p:sp>
      <p:sp>
        <p:nvSpPr>
          <p:cNvPr id="7" name="Slide Number Placeholder 3"/>
          <p:cNvSpPr txBox="1">
            <a:spLocks/>
          </p:cNvSpPr>
          <p:nvPr userDrawn="1"/>
        </p:nvSpPr>
        <p:spPr>
          <a:xfrm>
            <a:off x="8077200" y="6248400"/>
            <a:ext cx="1066800" cy="609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spcBef>
                <a:spcPts val="0"/>
              </a:spcBef>
              <a:spcAft>
                <a:spcPts val="0"/>
              </a:spcAft>
            </a:pPr>
            <a:fld id="{8B363EBC-A636-4E4F-B313-DA526F248DF6}" type="slidenum">
              <a:rPr lang="en-US" sz="2000" smtClean="0">
                <a:solidFill>
                  <a:prstClr val="black"/>
                </a:solidFill>
              </a:rPr>
              <a:pPr algn="ctr" fontAlgn="auto">
                <a:spcBef>
                  <a:spcPts val="0"/>
                </a:spcBef>
                <a:spcAft>
                  <a:spcPts val="0"/>
                </a:spcAft>
              </a:pPr>
              <a:t>‹#›</a:t>
            </a:fld>
            <a:endParaRPr lang="en-US" sz="2000">
              <a:solidFill>
                <a:prstClr val="black"/>
              </a:solidFill>
            </a:endParaRPr>
          </a:p>
        </p:txBody>
      </p:sp>
    </p:spTree>
    <p:extLst>
      <p:ext uri="{BB962C8B-B14F-4D97-AF65-F5344CB8AC3E}">
        <p14:creationId xmlns:p14="http://schemas.microsoft.com/office/powerpoint/2010/main" val="2286246379"/>
      </p:ext>
    </p:extLst>
  </p:cSld>
  <p:clrMap bg1="lt1" tx1="dk1" bg2="lt2" tx2="dk2" accent1="accent1" accent2="accent2" accent3="accent3" accent4="accent4" accent5="accent5" accent6="accent6" hlink="hlink" folHlink="folHlink"/>
  <p:sldLayoutIdLst>
    <p:sldLayoutId id="2147488400" r:id="rId1"/>
    <p:sldLayoutId id="2147488401" r:id="rId2"/>
    <p:sldLayoutId id="2147488402" r:id="rId3"/>
    <p:sldLayoutId id="2147488403" r:id="rId4"/>
    <p:sldLayoutId id="2147488404" r:id="rId5"/>
    <p:sldLayoutId id="2147488405" r:id="rId6"/>
    <p:sldLayoutId id="2147488406" r:id="rId7"/>
    <p:sldLayoutId id="2147488407" r:id="rId8"/>
    <p:sldLayoutId id="2147488408" r:id="rId9"/>
    <p:sldLayoutId id="2147488409" r:id="rId10"/>
    <p:sldLayoutId id="2147488410"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defTabSz="914400"/>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defTabSz="914400"/>
            <a:fld id="{6F400BD0-49BF-48FC-8114-37C1D4F5AB3D}" type="slidenum">
              <a:rPr lang="en-US" altLang="en-US">
                <a:solidFill>
                  <a:srgbClr val="000000"/>
                </a:solidFill>
              </a:rPr>
              <a:pPr defTabSz="914400"/>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defTabSz="914400">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defTabSz="914400">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398657069"/>
      </p:ext>
    </p:extLst>
  </p:cSld>
  <p:clrMap bg1="lt1" tx1="dk1" bg2="lt2" tx2="dk2" accent1="accent1" accent2="accent2" accent3="accent3" accent4="accent4" accent5="accent5" accent6="accent6" hlink="hlink" folHlink="folHlink"/>
  <p:sldLayoutIdLst>
    <p:sldLayoutId id="2147488412" r:id="rId1"/>
    <p:sldLayoutId id="2147488413" r:id="rId2"/>
    <p:sldLayoutId id="2147488414" r:id="rId3"/>
    <p:sldLayoutId id="2147488415" r:id="rId4"/>
    <p:sldLayoutId id="2147488416" r:id="rId5"/>
    <p:sldLayoutId id="2147488417" r:id="rId6"/>
    <p:sldLayoutId id="2147488418" r:id="rId7"/>
    <p:sldLayoutId id="2147488419" r:id="rId8"/>
    <p:sldLayoutId id="2147488420" r:id="rId9"/>
    <p:sldLayoutId id="2147488421" r:id="rId10"/>
    <p:sldLayoutId id="214748842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a:lum bright="-8000"/>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mj-lt"/>
                <a:ea typeface="+mn-ea"/>
                <a:cs typeface="+mn-cs"/>
              </a:defRPr>
            </a:lvl1pPr>
          </a:lstStyle>
          <a:p>
            <a:pPr fontAlgn="base">
              <a:spcBef>
                <a:spcPct val="0"/>
              </a:spcBef>
              <a:spcAft>
                <a:spcPct val="0"/>
              </a:spcAft>
              <a:defRPr/>
            </a:pPr>
            <a:endParaRPr lang="en-US" altLang="en-US">
              <a:latin typeface="Garamond"/>
            </a:endParaRPr>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pPr>
            <a:fld id="{55D46416-474E-184B-A5AD-7D0BC91A8C6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
        <p:nvSpPr>
          <p:cNvPr id="100360" name="Line 1032"/>
          <p:cNvSpPr>
            <a:spLocks noChangeShapeType="1"/>
          </p:cNvSpPr>
          <p:nvPr/>
        </p:nvSpPr>
        <p:spPr bwMode="auto">
          <a:xfrm>
            <a:off x="228600" y="6481763"/>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sp>
        <p:nvSpPr>
          <p:cNvPr id="100361"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ffectLst/>
        </p:spPr>
        <p:txBody>
          <a:bodyPr/>
          <a:lstStyle/>
          <a:p>
            <a:pPr fontAlgn="base">
              <a:spcBef>
                <a:spcPct val="0"/>
              </a:spcBef>
              <a:spcAft>
                <a:spcPct val="0"/>
              </a:spcAft>
              <a:defRPr/>
            </a:pPr>
            <a:endParaRPr lang="en-US">
              <a:solidFill>
                <a:srgbClr val="000000"/>
              </a:solidFill>
              <a:latin typeface="Arial" pitchFamily="34" charset="0"/>
              <a:ea typeface="ＭＳ Ｐゴシック" charset="0"/>
              <a:cs typeface="Arial" charset="0"/>
            </a:endParaRPr>
          </a:p>
        </p:txBody>
      </p:sp>
      <p:pic>
        <p:nvPicPr>
          <p:cNvPr id="8" name="Picture 7" descr="safari.png"/>
          <p:cNvPicPr>
            <a:picLocks noChangeAspect="1"/>
          </p:cNvPicPr>
          <p:nvPr userDrawn="1"/>
        </p:nvPicPr>
        <p:blipFill>
          <a:blip r:embed="rId14" cstate="print"/>
          <a:stretch>
            <a:fillRect/>
          </a:stretch>
        </p:blipFill>
        <p:spPr>
          <a:xfrm>
            <a:off x="179512" y="6525344"/>
            <a:ext cx="1080120" cy="312522"/>
          </a:xfrm>
          <a:prstGeom prst="rect">
            <a:avLst/>
          </a:prstGeom>
        </p:spPr>
      </p:pic>
    </p:spTree>
    <p:extLst>
      <p:ext uri="{BB962C8B-B14F-4D97-AF65-F5344CB8AC3E}">
        <p14:creationId xmlns:p14="http://schemas.microsoft.com/office/powerpoint/2010/main" val="1194972499"/>
      </p:ext>
    </p:extLst>
  </p:cSld>
  <p:clrMap bg1="lt1" tx1="dk1" bg2="lt2" tx2="dk2" accent1="accent1" accent2="accent2" accent3="accent3" accent4="accent4" accent5="accent5" accent6="accent6" hlink="hlink" folHlink="folHlink"/>
  <p:sldLayoutIdLst>
    <p:sldLayoutId id="2147484075" r:id="rId1"/>
    <p:sldLayoutId id="2147484076" r:id="rId2"/>
    <p:sldLayoutId id="2147484077" r:id="rId3"/>
    <p:sldLayoutId id="2147484078" r:id="rId4"/>
    <p:sldLayoutId id="2147484079" r:id="rId5"/>
    <p:sldLayoutId id="2147484080" r:id="rId6"/>
    <p:sldLayoutId id="2147484081" r:id="rId7"/>
    <p:sldLayoutId id="2147484082" r:id="rId8"/>
    <p:sldLayoutId id="2147484083" r:id="rId9"/>
    <p:sldLayoutId id="2147484084" r:id="rId10"/>
    <p:sldLayoutId id="2147484085" r:id="rId11"/>
    <p:sldLayoutId id="214748408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5" charset="-128"/>
          <a:cs typeface="ＭＳ Ｐゴシック" pitchFamily="-105"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5"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5"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5"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5"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44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12.xml"/></Relationships>
</file>

<file path=ppt/slides/_rels/slide10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61.xml"/><Relationship Id="rId1" Type="http://schemas.openxmlformats.org/officeDocument/2006/relationships/slideLayout" Target="../slideLayouts/slideLayout41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1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12.xml"/></Relationships>
</file>

<file path=ppt/slides/_rels/slide104.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64.xml"/><Relationship Id="rId1" Type="http://schemas.openxmlformats.org/officeDocument/2006/relationships/slideLayout" Target="../slideLayouts/slideLayout412.xml"/><Relationship Id="rId4" Type="http://schemas.openxmlformats.org/officeDocument/2006/relationships/chart" Target="../charts/chart20.xml"/></Relationships>
</file>

<file path=ppt/slides/_rels/slide105.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65.xml"/><Relationship Id="rId1" Type="http://schemas.openxmlformats.org/officeDocument/2006/relationships/slideLayout" Target="../slideLayouts/slideLayout4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58.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5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558.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58.xml"/></Relationships>
</file>

<file path=ppt/slides/_rels/slide112.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72.xml"/><Relationship Id="rId1" Type="http://schemas.openxmlformats.org/officeDocument/2006/relationships/slideLayout" Target="../slideLayouts/slideLayout412.xml"/><Relationship Id="rId4" Type="http://schemas.openxmlformats.org/officeDocument/2006/relationships/chart" Target="../charts/chart23.xml"/></Relationships>
</file>

<file path=ppt/slides/_rels/slide113.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notesSlide" Target="../notesSlides/notesSlide73.xml"/><Relationship Id="rId1" Type="http://schemas.openxmlformats.org/officeDocument/2006/relationships/slideLayout" Target="../slideLayouts/slideLayout558.xml"/></Relationships>
</file>

<file path=ppt/slides/_rels/slide114.xml.rels><?xml version="1.0" encoding="UTF-8" standalone="yes"?>
<Relationships xmlns="http://schemas.openxmlformats.org/package/2006/relationships"><Relationship Id="rId3" Type="http://schemas.openxmlformats.org/officeDocument/2006/relationships/hyperlink" Target="http://www.cs.utah.edu/~lizhang/HPCA19/" TargetMode="External"/><Relationship Id="rId2" Type="http://schemas.openxmlformats.org/officeDocument/2006/relationships/hyperlink" Target="http://users.ece.cmu.edu/~omutlu/pub/tldram_hpca13.pdf" TargetMode="External"/><Relationship Id="rId1" Type="http://schemas.openxmlformats.org/officeDocument/2006/relationships/slideLayout" Target="../slideLayouts/slideLayout447.xml"/><Relationship Id="rId5" Type="http://schemas.openxmlformats.org/officeDocument/2006/relationships/image" Target="../media/image51.png"/><Relationship Id="rId4" Type="http://schemas.openxmlformats.org/officeDocument/2006/relationships/hyperlink" Target="http://users.ece.cmu.edu/~omutlu/pub/lee_hpca13_talk.pptx"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54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547.xml"/></Relationships>
</file>

<file path=ppt/slides/_rels/slide1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6.xml"/><Relationship Id="rId1" Type="http://schemas.openxmlformats.org/officeDocument/2006/relationships/slideLayout" Target="../slideLayouts/slideLayout54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4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2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47.xml"/></Relationships>
</file>

<file path=ppt/slides/_rels/slide1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9.xml"/><Relationship Id="rId1" Type="http://schemas.openxmlformats.org/officeDocument/2006/relationships/slideLayout" Target="../slideLayouts/slideLayout54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4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4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547.xml"/></Relationships>
</file>

<file path=ppt/slides/_rels/slide12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hyperlink" Target="http://hpca22.site.ac.upc.edu/" TargetMode="External"/><Relationship Id="rId7" Type="http://schemas.openxmlformats.org/officeDocument/2006/relationships/image" Target="../media/image54.png"/><Relationship Id="rId2" Type="http://schemas.openxmlformats.org/officeDocument/2006/relationships/hyperlink" Target="https://users.ece.cmu.edu/~omutlu/pub/lisa-dram_hpca16.pdf" TargetMode="External"/><Relationship Id="rId1" Type="http://schemas.openxmlformats.org/officeDocument/2006/relationships/slideLayout" Target="../slideLayouts/slideLayout81.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lisa-dram_kevinchang_hpca16-talk.pdf" TargetMode="External"/><Relationship Id="rId4" Type="http://schemas.openxmlformats.org/officeDocument/2006/relationships/hyperlink" Target="https://users.ece.cmu.edu/~omutlu/pub/lisa-dram_kevinchang_hpca16-talk.pptx" TargetMode="Externa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81.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41.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4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4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4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41.xml"/></Relationships>
</file>

<file path=ppt/slides/_rels/slide13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notesSlide" Target="../notesSlides/notesSlide89.xml"/><Relationship Id="rId1" Type="http://schemas.openxmlformats.org/officeDocument/2006/relationships/slideLayout" Target="../slideLayouts/slideLayout541.xml"/><Relationship Id="rId4" Type="http://schemas.openxmlformats.org/officeDocument/2006/relationships/chart" Target="../charts/chart2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41.xml"/></Relationships>
</file>

<file path=ppt/slides/_rels/slide1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1.xml"/><Relationship Id="rId1" Type="http://schemas.openxmlformats.org/officeDocument/2006/relationships/slideLayout" Target="../slideLayouts/slideLayout54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4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41.xml"/></Relationships>
</file>

<file path=ppt/slides/_rels/slide138.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notesSlide" Target="../notesSlides/notesSlide94.xml"/><Relationship Id="rId1" Type="http://schemas.openxmlformats.org/officeDocument/2006/relationships/slideLayout" Target="../slideLayouts/slideLayout541.xml"/></Relationships>
</file>

<file path=ppt/slides/_rels/slide139.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95.xml"/><Relationship Id="rId1" Type="http://schemas.openxmlformats.org/officeDocument/2006/relationships/slideLayout" Target="../slideLayouts/slideLayout5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68.xml"/></Relationships>
</file>

<file path=ppt/slides/_rels/slide140.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96.xml"/><Relationship Id="rId1" Type="http://schemas.openxmlformats.org/officeDocument/2006/relationships/slideLayout" Target="../slideLayouts/slideLayout541.xml"/></Relationships>
</file>

<file path=ppt/slides/_rels/slide141.xml.rels><?xml version="1.0" encoding="UTF-8" standalone="yes"?>
<Relationships xmlns="http://schemas.openxmlformats.org/package/2006/relationships"><Relationship Id="rId3" Type="http://schemas.openxmlformats.org/officeDocument/2006/relationships/hyperlink" Target="http://hpca22.site.ac.upc.edu/" TargetMode="External"/><Relationship Id="rId7" Type="http://schemas.openxmlformats.org/officeDocument/2006/relationships/image" Target="../media/image57.png"/><Relationship Id="rId2" Type="http://schemas.openxmlformats.org/officeDocument/2006/relationships/hyperlink" Target="https://users.ece.cmu.edu/~omutlu/pub/chargecache_low-latency-dram_hpca16.pdf" TargetMode="External"/><Relationship Id="rId1" Type="http://schemas.openxmlformats.org/officeDocument/2006/relationships/slideLayout" Target="../slideLayouts/slideLayout81.xml"/><Relationship Id="rId6" Type="http://schemas.openxmlformats.org/officeDocument/2006/relationships/hyperlink" Target="https://github.com/CMU-SAFARI/RamulatorSharp" TargetMode="External"/><Relationship Id="rId5" Type="http://schemas.openxmlformats.org/officeDocument/2006/relationships/hyperlink" Target="https://users.ece.cmu.edu/~omutlu/pub/chargecache_low-latency-dram_hhassan_hpca16-talk.pdf" TargetMode="External"/><Relationship Id="rId4" Type="http://schemas.openxmlformats.org/officeDocument/2006/relationships/hyperlink" Target="https://users.ece.cmu.edu/~omutlu/pub/chargecache_low-latency-dram_hhassan_hpca16-talk.pptx" TargetMode="Externa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4.xml.rels><?xml version="1.0" encoding="UTF-8" standalone="yes"?>
<Relationships xmlns="http://schemas.openxmlformats.org/package/2006/relationships"><Relationship Id="rId3" Type="http://schemas.openxmlformats.org/officeDocument/2006/relationships/hyperlink" Target="https://people.inf.ethz.ch/omutlu/pub/VAMPIRE-DRAM-power-characterization-and-modeling_sigmetrics18-abstract.pdf" TargetMode="External"/><Relationship Id="rId2" Type="http://schemas.openxmlformats.org/officeDocument/2006/relationships/hyperlink" Target="http://www.sigmetrics.org/sigmetrics2018/" TargetMode="External"/><Relationship Id="rId1" Type="http://schemas.openxmlformats.org/officeDocument/2006/relationships/slideLayout" Target="../slideLayouts/slideLayout81.xml"/><Relationship Id="rId4" Type="http://schemas.openxmlformats.org/officeDocument/2006/relationships/image" Target="../media/image5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1.xml"/></Relationships>
</file>

<file path=ppt/slides/_rels/slide14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1.xml"/></Relationships>
</file>

<file path=ppt/slides/_rels/slide1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1.xml"/></Relationships>
</file>

<file path=ppt/slides/_rels/slide149.xml.rels><?xml version="1.0" encoding="UTF-8" standalone="yes"?>
<Relationships xmlns="http://schemas.openxmlformats.org/package/2006/relationships"><Relationship Id="rId3" Type="http://schemas.openxmlformats.org/officeDocument/2006/relationships/hyperlink" Target="http://www.computer.org/web/cal" TargetMode="External"/><Relationship Id="rId2" Type="http://schemas.openxmlformats.org/officeDocument/2006/relationships/hyperlink" Target="http://users.ece.cmu.edu/~omutlu/pub/ramulator_dram_simulator-ieee-cal15.pdf" TargetMode="External"/><Relationship Id="rId1" Type="http://schemas.openxmlformats.org/officeDocument/2006/relationships/slideLayout" Target="../slideLayouts/slideLayout81.xml"/><Relationship Id="rId5" Type="http://schemas.openxmlformats.org/officeDocument/2006/relationships/image" Target="../media/image63.png"/><Relationship Id="rId4" Type="http://schemas.openxmlformats.org/officeDocument/2006/relationships/hyperlink" Target="https://github.com/CMU-SAFARI/ramulator"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3.xml.rels><?xml version="1.0" encoding="UTF-8" standalone="yes"?>
<Relationships xmlns="http://schemas.openxmlformats.org/package/2006/relationships"><Relationship Id="rId3" Type="http://schemas.openxmlformats.org/officeDocument/2006/relationships/hyperlink" Target="https://people.inf.ethz.ch/omutlu/projects.htm" TargetMode="External"/><Relationship Id="rId2" Type="http://schemas.openxmlformats.org/officeDocument/2006/relationships/hyperlink" Target="https://people.inf.ethz.ch/omutlu/acaces2018.html" TargetMode="External"/><Relationship Id="rId1" Type="http://schemas.openxmlformats.org/officeDocument/2006/relationships/slideLayout" Target="../slideLayouts/slideLayout569.xml"/></Relationships>
</file>

<file path=ppt/slides/_rels/slide154.xml.rels><?xml version="1.0" encoding="UTF-8" standalone="yes"?>
<Relationships xmlns="http://schemas.openxmlformats.org/package/2006/relationships"><Relationship Id="rId3" Type="http://schemas.openxmlformats.org/officeDocument/2006/relationships/hyperlink" Target="https://people.inf.ethz.ch/omutlu/index.html" TargetMode="External"/><Relationship Id="rId2" Type="http://schemas.openxmlformats.org/officeDocument/2006/relationships/hyperlink" Target="mailto:omutlu@gmail.com" TargetMode="External"/><Relationship Id="rId1" Type="http://schemas.openxmlformats.org/officeDocument/2006/relationships/slideLayout" Target="../slideLayouts/slideLayout56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568.xml"/></Relationships>
</file>

<file path=ppt/slides/_rels/slide156.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hyperlink" Target="mailto:omutlu@gmail.com" TargetMode="External"/><Relationship Id="rId7" Type="http://schemas.openxmlformats.org/officeDocument/2006/relationships/image" Target="../media/image9.png"/><Relationship Id="rId2" Type="http://schemas.openxmlformats.org/officeDocument/2006/relationships/notesSlide" Target="../notesSlides/notesSlide97.xml"/><Relationship Id="rId1" Type="http://schemas.openxmlformats.org/officeDocument/2006/relationships/slideLayout" Target="../slideLayouts/slideLayout1.xml"/><Relationship Id="rId6" Type="http://schemas.openxmlformats.org/officeDocument/2006/relationships/image" Target="../media/image8.wmf"/><Relationship Id="rId5" Type="http://schemas.openxmlformats.org/officeDocument/2006/relationships/image" Target="../media/image1.png"/><Relationship Id="rId4" Type="http://schemas.openxmlformats.org/officeDocument/2006/relationships/hyperlink" Target="https://people.inf.ethz.ch/omutlu"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4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48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6.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9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9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9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9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9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92.xml"/></Relationships>
</file>

<file path=ppt/slides/_rels/slide27.xml.rels><?xml version="1.0" encoding="UTF-8" standalone="yes"?>
<Relationships xmlns="http://schemas.openxmlformats.org/package/2006/relationships"><Relationship Id="rId3" Type="http://schemas.openxmlformats.org/officeDocument/2006/relationships/image" Target="../media/image630.png"/><Relationship Id="rId2" Type="http://schemas.openxmlformats.org/officeDocument/2006/relationships/notesSlide" Target="../notesSlides/notesSlide15.xml"/><Relationship Id="rId1" Type="http://schemas.openxmlformats.org/officeDocument/2006/relationships/slideLayout" Target="../slideLayouts/slideLayout49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9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4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people.inf.ethz.ch/omutlu/pub/softMC_hpca17.pdf" TargetMode="External"/><Relationship Id="rId1" Type="http://schemas.openxmlformats.org/officeDocument/2006/relationships/slideLayout" Target="../slideLayouts/slideLayout44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github.com/CMU-SAFARI/SoftMC" TargetMode="External"/><Relationship Id="rId1" Type="http://schemas.openxmlformats.org/officeDocument/2006/relationships/slideLayout" Target="../slideLayouts/slideLayout44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9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9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92.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9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7.xml"/></Relationships>
</file>

<file path=ppt/slides/_rels/slide4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492.xml"/><Relationship Id="rId4" Type="http://schemas.openxmlformats.org/officeDocument/2006/relationships/chart" Target="../charts/chart4.xml"/></Relationships>
</file>

<file path=ppt/slides/_rels/slide4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9.xml"/><Relationship Id="rId1" Type="http://schemas.openxmlformats.org/officeDocument/2006/relationships/slideLayout" Target="../slideLayouts/slideLayout49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chart" Target="../charts/char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44.xml.rels><?xml version="1.0" encoding="UTF-8" standalone="yes"?>
<Relationships xmlns="http://schemas.openxmlformats.org/package/2006/relationships"><Relationship Id="rId3" Type="http://schemas.openxmlformats.org/officeDocument/2006/relationships/hyperlink" Target="http://darksilicon.org/hpca/" TargetMode="External"/><Relationship Id="rId7" Type="http://schemas.openxmlformats.org/officeDocument/2006/relationships/image" Target="../media/image24.png"/><Relationship Id="rId2" Type="http://schemas.openxmlformats.org/officeDocument/2006/relationships/hyperlink" Target="http://users.ece.cmu.edu/~omutlu/pub/adaptive-latency-dram_hpca15.pdf" TargetMode="External"/><Relationship Id="rId1" Type="http://schemas.openxmlformats.org/officeDocument/2006/relationships/slideLayout" Target="../slideLayouts/slideLayout498.xml"/><Relationship Id="rId6" Type="http://schemas.openxmlformats.org/officeDocument/2006/relationships/hyperlink" Target="http://www.ece.cmu.edu/~safari/tools/aldram-hpca2015-fulldata.html" TargetMode="External"/><Relationship Id="rId5" Type="http://schemas.openxmlformats.org/officeDocument/2006/relationships/hyperlink" Target="http://users.ece.cmu.edu/~omutlu/pub/adaptive-latency-dram_donghyuk_hpca15-talk.pdf" TargetMode="External"/><Relationship Id="rId4" Type="http://schemas.openxmlformats.org/officeDocument/2006/relationships/hyperlink" Target="http://users.ece.cmu.edu/~omutlu/pub/adaptive-latency-dram_donghyuk_hpca15-talk.pptx"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98.xml"/></Relationships>
</file>

<file path=ppt/slides/_rels/slide4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481.xml"/></Relationships>
</file>

<file path=ppt/slides/_rels/slide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481.xml"/></Relationships>
</file>

<file path=ppt/slides/_rels/slide48.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notesSlide" Target="../notesSlides/notesSlide22.xml"/><Relationship Id="rId1" Type="http://schemas.openxmlformats.org/officeDocument/2006/relationships/slideLayout" Target="../slideLayouts/slideLayout481.xml"/></Relationships>
</file>

<file path=ppt/slides/_rels/slide49.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3.xml"/><Relationship Id="rId1" Type="http://schemas.openxmlformats.org/officeDocument/2006/relationships/slideLayout" Target="../slideLayouts/slideLayout481.xml"/><Relationship Id="rId5" Type="http://schemas.openxmlformats.org/officeDocument/2006/relationships/hyperlink" Target="https://people.inf.ethz.ch/omutlu/pub/understanding-latency-variation-in-DRAM-chips_sigmetrics16.pdf" TargetMode="External"/><Relationship Id="rId4" Type="http://schemas.openxmlformats.org/officeDocument/2006/relationships/chart" Target="../charts/chart10.xml"/></Relationships>
</file>

<file path=ppt/slides/_rels/slide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hyperlink" Target="https://people.inf.ethz.ch/omutlu/pub/understanding-latency-variation-in-DRAM-chips_sigmetrics16.pdf" TargetMode="External"/><Relationship Id="rId2" Type="http://schemas.openxmlformats.org/officeDocument/2006/relationships/notesSlide" Target="../notesSlides/notesSlide24.xml"/><Relationship Id="rId1" Type="http://schemas.openxmlformats.org/officeDocument/2006/relationships/slideLayout" Target="../slideLayouts/slideLayout481.xml"/><Relationship Id="rId4" Type="http://schemas.openxmlformats.org/officeDocument/2006/relationships/chart" Target="../charts/chart1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5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hyperlink" Target="http://www.sigmetrics.org/sigmetrics2016/" TargetMode="External"/><Relationship Id="rId7" Type="http://schemas.openxmlformats.org/officeDocument/2006/relationships/image" Target="../media/image27.png"/><Relationship Id="rId2" Type="http://schemas.openxmlformats.org/officeDocument/2006/relationships/hyperlink" Target="https://users.ece.cmu.edu/~omutlu/pub/understanding-latency-variation-in-DRAM-chips_sigmetrics16.pdf" TargetMode="External"/><Relationship Id="rId1" Type="http://schemas.openxmlformats.org/officeDocument/2006/relationships/slideLayout" Target="../slideLayouts/slideLayout447.xml"/><Relationship Id="rId6" Type="http://schemas.openxmlformats.org/officeDocument/2006/relationships/hyperlink" Target="https://github.com/CMU-SAFARI/DRAM-Latency-Variation-Study" TargetMode="External"/><Relationship Id="rId5" Type="http://schemas.openxmlformats.org/officeDocument/2006/relationships/hyperlink" Target="https://users.ece.cmu.edu/~omutlu/pub/understanding-latency-variation-in-DRAM-chips_kevinchang_sigmetrics16-talk.pdf" TargetMode="External"/><Relationship Id="rId4" Type="http://schemas.openxmlformats.org/officeDocument/2006/relationships/hyperlink" Target="https://users.ece.cmu.edu/~omutlu/pub/understanding-latency-variation-in-DRAM-chips_kevinchang_sigmetrics16-talk.pptx"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1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10.xml"/></Relationships>
</file>

<file path=ppt/slides/_rels/slide5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8.xml"/><Relationship Id="rId1" Type="http://schemas.openxmlformats.org/officeDocument/2006/relationships/slideLayout" Target="../slideLayouts/slideLayout510.xml"/><Relationship Id="rId4" Type="http://schemas.openxmlformats.org/officeDocument/2006/relationships/chart" Target="../charts/char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59.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DIVA-low-latency-DRAM_sigmetrics17-paper.pdf" TargetMode="External"/><Relationship Id="rId1" Type="http://schemas.openxmlformats.org/officeDocument/2006/relationships/slideLayout" Target="../slideLayouts/slideLayout447.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46.xml"/></Relationships>
</file>

<file path=ppt/slides/_rels/slide6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9.xml"/><Relationship Id="rId1" Type="http://schemas.openxmlformats.org/officeDocument/2006/relationships/slideLayout" Target="../slideLayouts/slideLayout517.xml"/><Relationship Id="rId5" Type="http://schemas.microsoft.com/office/2007/relationships/hdphoto" Target="../media/hdphoto1.wdp"/><Relationship Id="rId4" Type="http://schemas.openxmlformats.org/officeDocument/2006/relationships/image" Target="../media/image31.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0.xml"/><Relationship Id="rId1" Type="http://schemas.openxmlformats.org/officeDocument/2006/relationships/slideLayout" Target="../slideLayouts/slideLayout51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1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17.xml"/></Relationships>
</file>

<file path=ppt/slides/_rels/slide6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517.xml"/></Relationships>
</file>

<file path=ppt/slides/_rels/slide6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4.xml"/><Relationship Id="rId1" Type="http://schemas.openxmlformats.org/officeDocument/2006/relationships/slideLayout" Target="../slideLayouts/slideLayout517.xml"/><Relationship Id="rId4" Type="http://schemas.openxmlformats.org/officeDocument/2006/relationships/hyperlink" Target="https://github.com/CMU-SAFARI/DRAM-Voltage-Study"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17.xml"/></Relationships>
</file>

<file path=ppt/slides/_rels/slide6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6.xml"/><Relationship Id="rId1" Type="http://schemas.openxmlformats.org/officeDocument/2006/relationships/slideLayout" Target="../slideLayouts/slideLayout517.xml"/></Relationships>
</file>

<file path=ppt/slides/_rels/slide6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37.xml"/><Relationship Id="rId1" Type="http://schemas.openxmlformats.org/officeDocument/2006/relationships/slideLayout" Target="../slideLayouts/slideLayout517.xml"/><Relationship Id="rId5" Type="http://schemas.openxmlformats.org/officeDocument/2006/relationships/hyperlink" Target="https://github.com/CMU-SAFARI/DRAM-Voltage-Study" TargetMode="External"/><Relationship Id="rId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8.xml"/></Relationships>
</file>

<file path=ppt/slides/_rels/slide7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517.xml"/></Relationships>
</file>

<file path=ppt/slides/_rels/slide7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9.xml"/><Relationship Id="rId1" Type="http://schemas.openxmlformats.org/officeDocument/2006/relationships/slideLayout" Target="../slideLayouts/slideLayout51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17.xml"/></Relationships>
</file>

<file path=ppt/slides/_rels/slide7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1.xml"/><Relationship Id="rId1" Type="http://schemas.openxmlformats.org/officeDocument/2006/relationships/slideLayout" Target="../slideLayouts/slideLayout517.xml"/></Relationships>
</file>

<file path=ppt/slides/_rels/slide74.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42.xml"/><Relationship Id="rId1" Type="http://schemas.openxmlformats.org/officeDocument/2006/relationships/slideLayout" Target="../slideLayouts/slideLayout517.xml"/><Relationship Id="rId5" Type="http://schemas.openxmlformats.org/officeDocument/2006/relationships/image" Target="../media/image40.bin"/><Relationship Id="rId4" Type="http://schemas.openxmlformats.org/officeDocument/2006/relationships/image" Target="../media/image39.bin"/></Relationships>
</file>

<file path=ppt/slides/_rels/slide75.xml.rels><?xml version="1.0" encoding="UTF-8" standalone="yes"?>
<Relationships xmlns="http://schemas.openxmlformats.org/package/2006/relationships"><Relationship Id="rId3" Type="http://schemas.openxmlformats.org/officeDocument/2006/relationships/image" Target="../media/image38.bin"/><Relationship Id="rId2" Type="http://schemas.openxmlformats.org/officeDocument/2006/relationships/notesSlide" Target="../notesSlides/notesSlide43.xml"/><Relationship Id="rId1" Type="http://schemas.openxmlformats.org/officeDocument/2006/relationships/slideLayout" Target="../slideLayouts/slideLayout517.xml"/><Relationship Id="rId6" Type="http://schemas.openxmlformats.org/officeDocument/2006/relationships/image" Target="../media/image41.png"/><Relationship Id="rId5" Type="http://schemas.openxmlformats.org/officeDocument/2006/relationships/image" Target="../media/image40.bin"/><Relationship Id="rId4" Type="http://schemas.openxmlformats.org/officeDocument/2006/relationships/image" Target="../media/image39.bin"/></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1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1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17.xml"/></Relationships>
</file>

<file path=ppt/slides/_rels/slide79.xml.rels><?xml version="1.0" encoding="UTF-8" standalone="yes"?>
<Relationships xmlns="http://schemas.openxmlformats.org/package/2006/relationships"><Relationship Id="rId3" Type="http://schemas.openxmlformats.org/officeDocument/2006/relationships/hyperlink" Target="https://github.com/CMU-SAFARI/DRAM-Voltage-Study" TargetMode="External"/><Relationship Id="rId2" Type="http://schemas.openxmlformats.org/officeDocument/2006/relationships/notesSlide" Target="../notesSlides/notesSlide47.xml"/><Relationship Id="rId1" Type="http://schemas.openxmlformats.org/officeDocument/2006/relationships/slideLayout" Target="../slideLayouts/slideLayout517.xml"/><Relationship Id="rId4" Type="http://schemas.openxmlformats.org/officeDocument/2006/relationships/hyperlink" Target="https://github.com/CMU-SAFARI/ramulator" TargetMode="Externa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447.xml"/></Relationships>
</file>

<file path=ppt/slides/_rels/slide8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8.xml"/><Relationship Id="rId1" Type="http://schemas.openxmlformats.org/officeDocument/2006/relationships/slideLayout" Target="../slideLayouts/slideLayout517.xml"/><Relationship Id="rId4" Type="http://schemas.openxmlformats.org/officeDocument/2006/relationships/chart" Target="../charts/chart1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82.xml.rels><?xml version="1.0" encoding="UTF-8" standalone="yes"?>
<Relationships xmlns="http://schemas.openxmlformats.org/package/2006/relationships"><Relationship Id="rId3" Type="http://schemas.openxmlformats.org/officeDocument/2006/relationships/hyperlink" Target="http://www.sigmetrics.org/sigmetrics2017/" TargetMode="External"/><Relationship Id="rId2" Type="http://schemas.openxmlformats.org/officeDocument/2006/relationships/hyperlink" Target="https://people.inf.ethz.ch/omutlu/pub/Voltron-reduced-voltage-DRAM-sigmetrics17-paper.pdf" TargetMode="External"/><Relationship Id="rId1" Type="http://schemas.openxmlformats.org/officeDocument/2006/relationships/slideLayout" Target="../slideLayouts/slideLayout447.xml"/><Relationship Id="rId4" Type="http://schemas.openxmlformats.org/officeDocument/2006/relationships/image" Target="../media/image42.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9.xml"/><Relationship Id="rId1" Type="http://schemas.openxmlformats.org/officeDocument/2006/relationships/slideLayout" Target="../slideLayouts/slideLayout44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4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4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45.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45.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45.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4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45.xml"/></Relationships>
</file>

<file path=ppt/slides/_rels/slide91.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56.xml"/><Relationship Id="rId1" Type="http://schemas.openxmlformats.org/officeDocument/2006/relationships/slideLayout" Target="../slideLayouts/slideLayout445.xml"/></Relationships>
</file>

<file path=ppt/slides/_rels/slide92.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8.jpg"/><Relationship Id="rId2" Type="http://schemas.openxmlformats.org/officeDocument/2006/relationships/notesSlide" Target="../notesSlides/notesSlide57.xml"/><Relationship Id="rId1" Type="http://schemas.openxmlformats.org/officeDocument/2006/relationships/slideLayout" Target="../slideLayouts/slideLayout44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93.xml.rels><?xml version="1.0" encoding="UTF-8" standalone="yes"?>
<Relationships xmlns="http://schemas.openxmlformats.org/package/2006/relationships"><Relationship Id="rId8" Type="http://schemas.openxmlformats.org/officeDocument/2006/relationships/hyperlink" Target="https://people.inf.ethz.ch/omutlu/pub/dram-latency-puf_hpca18_lightning-talk.pdf" TargetMode="External"/><Relationship Id="rId3" Type="http://schemas.openxmlformats.org/officeDocument/2006/relationships/hyperlink" Target="https://hpca2018.ece.ucsb.edu/" TargetMode="External"/><Relationship Id="rId7" Type="http://schemas.openxmlformats.org/officeDocument/2006/relationships/hyperlink" Target="https://people.inf.ethz.ch/omutlu/pub/dram-latency-puf_hpca18_lightning-talk.pptx" TargetMode="External"/><Relationship Id="rId2" Type="http://schemas.openxmlformats.org/officeDocument/2006/relationships/hyperlink" Target="https://people.inf.ethz.ch/omutlu/pub/dram-latency-puf_hpca18.pdf" TargetMode="External"/><Relationship Id="rId1" Type="http://schemas.openxmlformats.org/officeDocument/2006/relationships/slideLayout" Target="../slideLayouts/slideLayout2.xml"/><Relationship Id="rId6" Type="http://schemas.openxmlformats.org/officeDocument/2006/relationships/hyperlink" Target="https://people.inf.ethz.ch/omutlu/pub/dram-latency-puf_hpca18_talk.pdf" TargetMode="External"/><Relationship Id="rId5" Type="http://schemas.openxmlformats.org/officeDocument/2006/relationships/hyperlink" Target="https://people.inf.ethz.ch/omutlu/pub/dram-latency-puf_hpca18_talk.pptx" TargetMode="External"/><Relationship Id="rId4" Type="http://schemas.openxmlformats.org/officeDocument/2006/relationships/hyperlink" Target="https://www.youtube.com/watch?v=Xw0laEEDmsM&amp;feature=youtu.be" TargetMode="External"/><Relationship Id="rId9" Type="http://schemas.openxmlformats.org/officeDocument/2006/relationships/image" Target="../media/image4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hyperlink" Target="https://dac.com/" TargetMode="External"/><Relationship Id="rId2" Type="http://schemas.openxmlformats.org/officeDocument/2006/relationships/hyperlink" Target="https://people.inf.ethz.ch/omutlu/pub/VRL-DRAM_reduced-refresh-latency_dac18.pdf" TargetMode="Externa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4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10750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Topic 4: Low-Latency Memory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13461737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
        <p:nvSpPr>
          <p:cNvPr id="26" name="Rectangle 25"/>
          <p:cNvSpPr/>
          <p:nvPr/>
        </p:nvSpPr>
        <p:spPr>
          <a:xfrm>
            <a:off x="0" y="3100668"/>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Long memory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latency </a:t>
            </a:r>
            <a:r>
              <a:rPr kumimoji="0" lang="en-US" sz="3200" b="0" i="0"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a:t>→</a:t>
            </a:r>
            <a:r>
              <a:rPr kumimoji="0" lang="en-US" sz="3200" b="0" i="0" u="none" strike="noStrike" kern="1200" cap="none" spc="0" normalizeH="0" baseline="0" noProof="0">
                <a:ln>
                  <a:noFill/>
                </a:ln>
                <a:solidFill>
                  <a:prstClr val="white"/>
                </a:solidFill>
                <a:effectLst/>
                <a:uLnTx/>
                <a:uFillTx/>
                <a:latin typeface="Gill Sans MT"/>
                <a:ea typeface="+mn-ea"/>
                <a:cs typeface="+mn-cs"/>
              </a:rPr>
              <a:t> </a:t>
            </a:r>
            <a:r>
              <a:rPr kumimoji="0" lang="en-US" sz="32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performance </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bottleneck</a:t>
            </a:r>
          </a:p>
        </p:txBody>
      </p:sp>
    </p:spTree>
    <p:extLst>
      <p:ext uri="{BB962C8B-B14F-4D97-AF65-F5344CB8AC3E}">
        <p14:creationId xmlns:p14="http://schemas.microsoft.com/office/powerpoint/2010/main" val="3889496992"/>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sp>
        <p:nvSpPr>
          <p:cNvPr id="5" name="Right Arrow 4"/>
          <p:cNvSpPr/>
          <p:nvPr/>
        </p:nvSpPr>
        <p:spPr>
          <a:xfrm>
            <a:off x="3238500" y="21640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97" name="Right Arrow 96"/>
          <p:cNvSpPr/>
          <p:nvPr/>
        </p:nvSpPr>
        <p:spPr>
          <a:xfrm flipH="1">
            <a:off x="3238500" y="3535680"/>
            <a:ext cx="2590800" cy="12649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t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Smaller</a:t>
            </a:r>
          </a:p>
        </p:txBody>
      </p:sp>
      <p:grpSp>
        <p:nvGrpSpPr>
          <p:cNvPr id="15" name="Group 14"/>
          <p:cNvGrpSpPr/>
          <p:nvPr/>
        </p:nvGrpSpPr>
        <p:grpSpPr>
          <a:xfrm>
            <a:off x="5867400" y="1066800"/>
            <a:ext cx="2590800" cy="5105400"/>
            <a:chOff x="5867400" y="1066800"/>
            <a:chExt cx="2590800" cy="5105400"/>
          </a:xfrm>
        </p:grpSpPr>
        <p:sp>
          <p:nvSpPr>
            <p:cNvPr id="250" name="Rectangle 249"/>
            <p:cNvSpPr/>
            <p:nvPr/>
          </p:nvSpPr>
          <p:spPr>
            <a:xfrm>
              <a:off x="77066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1" name="Straight Arrow Connector 250"/>
            <p:cNvCxnSpPr>
              <a:stCxn id="250" idx="0"/>
            </p:cNvCxnSpPr>
            <p:nvPr/>
          </p:nvCxnSpPr>
          <p:spPr>
            <a:xfrm flipV="1">
              <a:off x="78895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3" name="Rectangle 252"/>
            <p:cNvSpPr/>
            <p:nvPr/>
          </p:nvSpPr>
          <p:spPr>
            <a:xfrm>
              <a:off x="72494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4" name="Straight Arrow Connector 253"/>
            <p:cNvCxnSpPr>
              <a:stCxn id="253" idx="0"/>
            </p:cNvCxnSpPr>
            <p:nvPr/>
          </p:nvCxnSpPr>
          <p:spPr>
            <a:xfrm flipV="1">
              <a:off x="74323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8" name="Rectangle 257"/>
            <p:cNvSpPr/>
            <p:nvPr/>
          </p:nvSpPr>
          <p:spPr>
            <a:xfrm>
              <a:off x="67922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9" name="Straight Arrow Connector 258"/>
            <p:cNvCxnSpPr>
              <a:stCxn id="258" idx="0"/>
            </p:cNvCxnSpPr>
            <p:nvPr/>
          </p:nvCxnSpPr>
          <p:spPr>
            <a:xfrm flipV="1">
              <a:off x="69751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1" name="Rectangle 260"/>
            <p:cNvSpPr/>
            <p:nvPr/>
          </p:nvSpPr>
          <p:spPr>
            <a:xfrm>
              <a:off x="6335077" y="3888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62" name="Straight Arrow Connector 261"/>
            <p:cNvCxnSpPr>
              <a:stCxn id="261" idx="0"/>
            </p:cNvCxnSpPr>
            <p:nvPr/>
          </p:nvCxnSpPr>
          <p:spPr>
            <a:xfrm flipV="1">
              <a:off x="6517957" y="3048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Oval 275"/>
            <p:cNvSpPr/>
            <p:nvPr/>
          </p:nvSpPr>
          <p:spPr>
            <a:xfrm>
              <a:off x="77114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72542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67970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6339840" y="3124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77114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72542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67970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3" name="Oval 282"/>
            <p:cNvSpPr/>
            <p:nvPr/>
          </p:nvSpPr>
          <p:spPr>
            <a:xfrm>
              <a:off x="6339840" y="3505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Rectangle 317"/>
            <p:cNvSpPr/>
            <p:nvPr/>
          </p:nvSpPr>
          <p:spPr>
            <a:xfrm>
              <a:off x="77066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19" name="Straight Arrow Connector 318"/>
            <p:cNvCxnSpPr>
              <a:stCxn id="318" idx="0"/>
            </p:cNvCxnSpPr>
            <p:nvPr/>
          </p:nvCxnSpPr>
          <p:spPr>
            <a:xfrm flipV="1">
              <a:off x="78895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0" name="Rectangle 319"/>
            <p:cNvSpPr/>
            <p:nvPr/>
          </p:nvSpPr>
          <p:spPr>
            <a:xfrm>
              <a:off x="72494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1" name="Straight Arrow Connector 320"/>
            <p:cNvCxnSpPr>
              <a:stCxn id="320" idx="0"/>
            </p:cNvCxnSpPr>
            <p:nvPr/>
          </p:nvCxnSpPr>
          <p:spPr>
            <a:xfrm flipV="1">
              <a:off x="74323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2" name="Rectangle 321"/>
            <p:cNvSpPr/>
            <p:nvPr/>
          </p:nvSpPr>
          <p:spPr>
            <a:xfrm>
              <a:off x="67922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4" name="Straight Arrow Connector 323"/>
            <p:cNvCxnSpPr>
              <a:stCxn id="322" idx="0"/>
            </p:cNvCxnSpPr>
            <p:nvPr/>
          </p:nvCxnSpPr>
          <p:spPr>
            <a:xfrm flipV="1">
              <a:off x="69751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5" name="Rectangle 324"/>
            <p:cNvSpPr/>
            <p:nvPr/>
          </p:nvSpPr>
          <p:spPr>
            <a:xfrm>
              <a:off x="6335077" y="22878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26" name="Straight Arrow Connector 325"/>
            <p:cNvCxnSpPr>
              <a:stCxn id="325" idx="0"/>
            </p:cNvCxnSpPr>
            <p:nvPr/>
          </p:nvCxnSpPr>
          <p:spPr>
            <a:xfrm flipV="1">
              <a:off x="6517957" y="14478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7" name="Oval 326"/>
            <p:cNvSpPr/>
            <p:nvPr/>
          </p:nvSpPr>
          <p:spPr>
            <a:xfrm>
              <a:off x="77114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72542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67970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6339840" y="1524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1" name="Oval 330"/>
            <p:cNvSpPr/>
            <p:nvPr/>
          </p:nvSpPr>
          <p:spPr>
            <a:xfrm>
              <a:off x="77114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72542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67970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6339840" y="19050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Rounded Rectangle 147"/>
            <p:cNvSpPr/>
            <p:nvPr/>
          </p:nvSpPr>
          <p:spPr>
            <a:xfrm>
              <a:off x="5867400" y="10668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380" name="Rectangle 379"/>
            <p:cNvSpPr/>
            <p:nvPr/>
          </p:nvSpPr>
          <p:spPr>
            <a:xfrm>
              <a:off x="7696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1" name="Straight Arrow Connector 380"/>
            <p:cNvCxnSpPr>
              <a:stCxn id="380" idx="0"/>
            </p:cNvCxnSpPr>
            <p:nvPr/>
          </p:nvCxnSpPr>
          <p:spPr>
            <a:xfrm flipV="1">
              <a:off x="78790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2" name="Rectangle 381"/>
            <p:cNvSpPr/>
            <p:nvPr/>
          </p:nvSpPr>
          <p:spPr>
            <a:xfrm>
              <a:off x="72390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3" name="Straight Arrow Connector 382"/>
            <p:cNvCxnSpPr>
              <a:stCxn id="382" idx="0"/>
            </p:cNvCxnSpPr>
            <p:nvPr/>
          </p:nvCxnSpPr>
          <p:spPr>
            <a:xfrm flipV="1">
              <a:off x="74218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4" name="Rectangle 383"/>
            <p:cNvSpPr/>
            <p:nvPr/>
          </p:nvSpPr>
          <p:spPr>
            <a:xfrm>
              <a:off x="6781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5" name="Straight Arrow Connector 384"/>
            <p:cNvCxnSpPr>
              <a:stCxn id="384" idx="0"/>
            </p:cNvCxnSpPr>
            <p:nvPr/>
          </p:nvCxnSpPr>
          <p:spPr>
            <a:xfrm flipV="1">
              <a:off x="69646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6" name="Rectangle 385"/>
            <p:cNvSpPr/>
            <p:nvPr/>
          </p:nvSpPr>
          <p:spPr>
            <a:xfrm>
              <a:off x="6324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387" name="Straight Arrow Connector 386"/>
            <p:cNvCxnSpPr>
              <a:stCxn id="386" idx="0"/>
            </p:cNvCxnSpPr>
            <p:nvPr/>
          </p:nvCxnSpPr>
          <p:spPr>
            <a:xfrm flipV="1">
              <a:off x="6507480" y="4648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88" name="Oval 387"/>
            <p:cNvSpPr/>
            <p:nvPr/>
          </p:nvSpPr>
          <p:spPr>
            <a:xfrm>
              <a:off x="7700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9" name="Oval 388"/>
            <p:cNvSpPr/>
            <p:nvPr/>
          </p:nvSpPr>
          <p:spPr>
            <a:xfrm>
              <a:off x="72437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0" name="Oval 389"/>
            <p:cNvSpPr/>
            <p:nvPr/>
          </p:nvSpPr>
          <p:spPr>
            <a:xfrm>
              <a:off x="6786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Oval 390"/>
            <p:cNvSpPr/>
            <p:nvPr/>
          </p:nvSpPr>
          <p:spPr>
            <a:xfrm>
              <a:off x="6329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Oval 391"/>
            <p:cNvSpPr/>
            <p:nvPr/>
          </p:nvSpPr>
          <p:spPr>
            <a:xfrm>
              <a:off x="7700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Oval 392"/>
            <p:cNvSpPr/>
            <p:nvPr/>
          </p:nvSpPr>
          <p:spPr>
            <a:xfrm>
              <a:off x="72437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Oval 393"/>
            <p:cNvSpPr/>
            <p:nvPr/>
          </p:nvSpPr>
          <p:spPr>
            <a:xfrm>
              <a:off x="6786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Oval 394"/>
            <p:cNvSpPr/>
            <p:nvPr/>
          </p:nvSpPr>
          <p:spPr>
            <a:xfrm>
              <a:off x="6329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 name="Group 13"/>
          <p:cNvGrpSpPr/>
          <p:nvPr/>
        </p:nvGrpSpPr>
        <p:grpSpPr>
          <a:xfrm>
            <a:off x="495300" y="1066800"/>
            <a:ext cx="2514600" cy="5105400"/>
            <a:chOff x="495300" y="1066800"/>
            <a:chExt cx="2514600" cy="5105400"/>
          </a:xfrm>
        </p:grpSpPr>
        <p:sp>
          <p:nvSpPr>
            <p:cNvPr id="131" name="Rounded Rectangle 130"/>
            <p:cNvSpPr/>
            <p:nvPr/>
          </p:nvSpPr>
          <p:spPr>
            <a:xfrm>
              <a:off x="495300" y="10668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6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36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83" name="Rectangle 182"/>
            <p:cNvSpPr/>
            <p:nvPr/>
          </p:nvSpPr>
          <p:spPr>
            <a:xfrm>
              <a:off x="22098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4" name="Straight Arrow Connector 183"/>
            <p:cNvCxnSpPr>
              <a:stCxn id="183" idx="0"/>
            </p:cNvCxnSpPr>
            <p:nvPr/>
          </p:nvCxnSpPr>
          <p:spPr>
            <a:xfrm flipV="1">
              <a:off x="23926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17526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7" name="Straight Arrow Connector 186"/>
            <p:cNvCxnSpPr>
              <a:stCxn id="186" idx="0"/>
            </p:cNvCxnSpPr>
            <p:nvPr/>
          </p:nvCxnSpPr>
          <p:spPr>
            <a:xfrm flipV="1">
              <a:off x="19354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9" name="Rectangle 188"/>
            <p:cNvSpPr/>
            <p:nvPr/>
          </p:nvSpPr>
          <p:spPr>
            <a:xfrm>
              <a:off x="12954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0" name="Straight Arrow Connector 189"/>
            <p:cNvCxnSpPr>
              <a:stCxn id="189" idx="0"/>
            </p:cNvCxnSpPr>
            <p:nvPr/>
          </p:nvCxnSpPr>
          <p:spPr>
            <a:xfrm flipV="1">
              <a:off x="14782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2" name="Rectangle 191"/>
            <p:cNvSpPr/>
            <p:nvPr/>
          </p:nvSpPr>
          <p:spPr>
            <a:xfrm>
              <a:off x="838200" y="5488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3" name="Straight Arrow Connector 192"/>
            <p:cNvCxnSpPr>
              <a:stCxn id="192" idx="0"/>
            </p:cNvCxnSpPr>
            <p:nvPr/>
          </p:nvCxnSpPr>
          <p:spPr>
            <a:xfrm flipV="1">
              <a:off x="1021080" y="31242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7" name="Oval 206"/>
            <p:cNvSpPr/>
            <p:nvPr/>
          </p:nvSpPr>
          <p:spPr>
            <a:xfrm>
              <a:off x="22145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8" name="Oval 207"/>
            <p:cNvSpPr/>
            <p:nvPr/>
          </p:nvSpPr>
          <p:spPr>
            <a:xfrm>
              <a:off x="17573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9" name="Oval 208"/>
            <p:cNvSpPr/>
            <p:nvPr/>
          </p:nvSpPr>
          <p:spPr>
            <a:xfrm>
              <a:off x="13001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0" name="Oval 209"/>
            <p:cNvSpPr/>
            <p:nvPr/>
          </p:nvSpPr>
          <p:spPr>
            <a:xfrm>
              <a:off x="842963"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Oval 214"/>
            <p:cNvSpPr/>
            <p:nvPr/>
          </p:nvSpPr>
          <p:spPr>
            <a:xfrm>
              <a:off x="22145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17573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13001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842963"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2145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7573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3001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6" name="Oval 225"/>
            <p:cNvSpPr/>
            <p:nvPr/>
          </p:nvSpPr>
          <p:spPr>
            <a:xfrm>
              <a:off x="842963" y="4724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2145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7573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3001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842963" y="5105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6" name="Oval 395"/>
            <p:cNvSpPr/>
            <p:nvPr/>
          </p:nvSpPr>
          <p:spPr>
            <a:xfrm>
              <a:off x="22098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7" name="Oval 396"/>
            <p:cNvSpPr/>
            <p:nvPr/>
          </p:nvSpPr>
          <p:spPr>
            <a:xfrm>
              <a:off x="17526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Oval 397"/>
            <p:cNvSpPr/>
            <p:nvPr/>
          </p:nvSpPr>
          <p:spPr>
            <a:xfrm>
              <a:off x="12954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Oval 398"/>
            <p:cNvSpPr/>
            <p:nvPr/>
          </p:nvSpPr>
          <p:spPr>
            <a:xfrm>
              <a:off x="838200" y="3215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Oval 399"/>
            <p:cNvSpPr/>
            <p:nvPr/>
          </p:nvSpPr>
          <p:spPr>
            <a:xfrm>
              <a:off x="22098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Oval 400"/>
            <p:cNvSpPr/>
            <p:nvPr/>
          </p:nvSpPr>
          <p:spPr>
            <a:xfrm>
              <a:off x="17526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Oval 401"/>
            <p:cNvSpPr/>
            <p:nvPr/>
          </p:nvSpPr>
          <p:spPr>
            <a:xfrm>
              <a:off x="12954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03" name="Oval 402"/>
            <p:cNvSpPr/>
            <p:nvPr/>
          </p:nvSpPr>
          <p:spPr>
            <a:xfrm>
              <a:off x="838200" y="359664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04" name="Content Placeholder 2"/>
          <p:cNvSpPr txBox="1">
            <a:spLocks/>
          </p:cNvSpPr>
          <p:nvPr/>
        </p:nvSpPr>
        <p:spPr>
          <a:xfrm>
            <a:off x="457200" y="4953000"/>
            <a:ext cx="8001000" cy="648602"/>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FFFF00"/>
                </a:solidFill>
                <a:effectLst/>
                <a:uLnTx/>
                <a:uFillTx/>
                <a:latin typeface="Calibri"/>
                <a:ea typeface="+mn-ea"/>
                <a:cs typeface="+mn-cs"/>
              </a:rPr>
              <a:t>Trade-Off: Area vs. Latency</a:t>
            </a:r>
          </a:p>
        </p:txBody>
      </p:sp>
    </p:spTree>
    <p:extLst>
      <p:ext uri="{BB962C8B-B14F-4D97-AF65-F5344CB8AC3E}">
        <p14:creationId xmlns:p14="http://schemas.microsoft.com/office/powerpoint/2010/main" val="408317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7" grpId="0" animBg="1"/>
      <p:bldP spid="404"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 Size)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3581400" y="3124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rPr>
              <a:t>128</a:t>
            </a:r>
          </a:p>
        </p:txBody>
      </p:sp>
      <p:sp>
        <p:nvSpPr>
          <p:cNvPr id="37" name="TextBox 36"/>
          <p:cNvSpPr txBox="1"/>
          <p:nvPr/>
        </p:nvSpPr>
        <p:spPr>
          <a:xfrm>
            <a:off x="4572000" y="36576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6019800" y="3757990"/>
            <a:ext cx="2895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504D"/>
                </a:solidFill>
                <a:effectLst/>
                <a:uLnTx/>
                <a:uFillTx/>
                <a:latin typeface="Calibri"/>
                <a:ea typeface="+mn-ea"/>
                <a:cs typeface="+mn-cs"/>
              </a:rPr>
              <a:t>512 cells/</a:t>
            </a:r>
            <a:r>
              <a:rPr kumimoji="0" lang="en-US" sz="2800" b="1" i="0" u="none" strike="noStrike" kern="1200" cap="none" spc="0" normalizeH="0" baseline="0" noProof="0" dirty="0" err="1">
                <a:ln>
                  <a:noFill/>
                </a:ln>
                <a:solidFill>
                  <a:srgbClr val="C0504D"/>
                </a:solidFill>
                <a:effectLst/>
                <a:uLnTx/>
                <a:uFillTx/>
                <a:latin typeface="Calibri"/>
                <a:ea typeface="+mn-ea"/>
                <a:cs typeface="+mn-cs"/>
              </a:rPr>
              <a:t>bitline</a:t>
            </a:r>
            <a:endParaRPr kumimoji="0" lang="en-US" sz="2800" b="1" i="0" u="none" strike="noStrike" kern="1200" cap="none" spc="0" normalizeH="0" baseline="0" noProof="0" dirty="0">
              <a:ln>
                <a:noFill/>
              </a:ln>
              <a:solidFill>
                <a:srgbClr val="C0504D"/>
              </a:solidFill>
              <a:effectLst/>
              <a:uLnTx/>
              <a:uFillTx/>
              <a:latin typeface="Calibri"/>
              <a:ea typeface="+mn-ea"/>
              <a:cs typeface="+mn-cs"/>
            </a:endParaRPr>
          </a:p>
        </p:txBody>
      </p:sp>
      <p:sp>
        <p:nvSpPr>
          <p:cNvPr id="40" name="Rounded Rectangular Callout 39"/>
          <p:cNvSpPr/>
          <p:nvPr/>
        </p:nvSpPr>
        <p:spPr>
          <a:xfrm>
            <a:off x="6705600" y="2133600"/>
            <a:ext cx="1828800" cy="106105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Commodity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Long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2" name="Rounded Rectangular Callout 11"/>
          <p:cNvSpPr/>
          <p:nvPr/>
        </p:nvSpPr>
        <p:spPr>
          <a:xfrm>
            <a:off x="4495800" y="1905000"/>
            <a:ext cx="1981200" cy="838200"/>
          </a:xfrm>
          <a:prstGeom prst="wedgeRoundRectCallout">
            <a:avLst>
              <a:gd name="adj1" fmla="val -47531"/>
              <a:gd name="adj2" fmla="val 98151"/>
              <a:gd name="adj3" fmla="val 16667"/>
            </a:avLst>
          </a:prstGeom>
          <a:solidFill>
            <a:schemeClr val="accent3">
              <a:lumMod val="75000"/>
            </a:schemeClr>
          </a:solidFill>
          <a:ln>
            <a:solidFill>
              <a:schemeClr val="accent3">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Fancy DRAM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Short </a:t>
            </a:r>
            <a:r>
              <a:rPr kumimoji="0" lang="en-US" sz="2400" b="1"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 name="Group 2"/>
          <p:cNvGrpSpPr/>
          <p:nvPr/>
        </p:nvGrpSpPr>
        <p:grpSpPr>
          <a:xfrm>
            <a:off x="1760146" y="3533003"/>
            <a:ext cx="1530690" cy="1238005"/>
            <a:chOff x="1760146" y="3533003"/>
            <a:chExt cx="1530690" cy="1238005"/>
          </a:xfrm>
        </p:grpSpPr>
        <p:sp>
          <p:nvSpPr>
            <p:cNvPr id="13" name="Left Arrow 12"/>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TextBox 14"/>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42779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1000"/>
                            </p:stCondLst>
                            <p:childTnLst>
                              <p:par>
                                <p:cTn id="29" presetID="10" presetClass="entr" presetSubtype="0" fill="hold" grpId="0" nodeType="after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par>
                          <p:cTn id="32" fill="hold">
                            <p:stCondLst>
                              <p:cond delay="1500"/>
                            </p:stCondLst>
                            <p:childTnLst>
                              <p:par>
                                <p:cTn id="33" presetID="10" presetClass="entr" presetSubtype="0" fill="hold" grpId="0"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36" grpId="0"/>
      <p:bldP spid="37" grpId="0"/>
      <p:bldP spid="38" grpId="0"/>
      <p:bldP spid="40" grpId="0" animBg="1"/>
      <p:bldP spid="7" grpId="0" animBg="1"/>
      <p:bldP spid="41" grpId="0" animBg="1"/>
      <p:bldP spid="12"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2" name="Group 181"/>
          <p:cNvGrpSpPr/>
          <p:nvPr/>
        </p:nvGrpSpPr>
        <p:grpSpPr>
          <a:xfrm>
            <a:off x="5867400" y="914400"/>
            <a:ext cx="2590800" cy="5486400"/>
            <a:chOff x="5867400" y="762000"/>
            <a:chExt cx="2590800" cy="54864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7620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Short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a:ln>
                  <a:noFill/>
                </a:ln>
                <a:solidFill>
                  <a:srgbClr val="008000"/>
                </a:solidFill>
                <a:effectLst/>
                <a:uLnTx/>
                <a:uFillTx/>
                <a:latin typeface="Calibri"/>
                <a:ea typeface="+mn-ea"/>
                <a:cs typeface="+mn-cs"/>
              </a:rPr>
              <a:t>Low Latency </a:t>
            </a:r>
          </a:p>
        </p:txBody>
      </p:sp>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grpSp>
        <p:nvGrpSpPr>
          <p:cNvPr id="148" name="Group 147"/>
          <p:cNvGrpSpPr/>
          <p:nvPr/>
        </p:nvGrpSpPr>
        <p:grpSpPr>
          <a:xfrm>
            <a:off x="495300" y="914400"/>
            <a:ext cx="2514600" cy="5486400"/>
            <a:chOff x="495300" y="762000"/>
            <a:chExt cx="2514600" cy="5486400"/>
          </a:xfrm>
        </p:grpSpPr>
        <p:sp>
          <p:nvSpPr>
            <p:cNvPr id="149" name="Rounded Rectangle 148"/>
            <p:cNvSpPr/>
            <p:nvPr/>
          </p:nvSpPr>
          <p:spPr>
            <a:xfrm>
              <a:off x="495300" y="7620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Calibri"/>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6154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74" name="Content Placeholder 2"/>
          <p:cNvSpPr txBox="1">
            <a:spLocks/>
          </p:cNvSpPr>
          <p:nvPr/>
        </p:nvSpPr>
        <p:spPr>
          <a:xfrm>
            <a:off x="58674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Short </a:t>
            </a:r>
            <a:r>
              <a:rPr kumimoji="0" lang="en-US" sz="3200" b="1" i="0" u="none" strike="noStrike" kern="1200" cap="none" spc="0" normalizeH="0" baseline="0" noProof="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a:ln>
                <a:noFill/>
              </a:ln>
              <a:solidFill>
                <a:srgbClr val="FFFF00"/>
              </a:solidFill>
              <a:effectLst/>
              <a:uLnTx/>
              <a:uFillTx/>
              <a:latin typeface="Calibri"/>
              <a:ea typeface="+mn-ea"/>
              <a:cs typeface="Calibri"/>
            </a:endParaRP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grpSp>
        <p:nvGrpSpPr>
          <p:cNvPr id="3" name="Group 2"/>
          <p:cNvGrpSpPr/>
          <p:nvPr/>
        </p:nvGrpSpPr>
        <p:grpSpPr>
          <a:xfrm>
            <a:off x="838200" y="33528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2" name="Content Placeholder 2"/>
          <p:cNvSpPr txBox="1">
            <a:spLocks/>
          </p:cNvSpPr>
          <p:nvPr/>
        </p:nvSpPr>
        <p:spPr>
          <a:xfrm>
            <a:off x="457200"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3368676"/>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4" name="Group 183"/>
          <p:cNvGrpSpPr/>
          <p:nvPr/>
        </p:nvGrpSpPr>
        <p:grpSpPr>
          <a:xfrm>
            <a:off x="3946525" y="4953000"/>
            <a:ext cx="3756147" cy="1463675"/>
            <a:chOff x="3946525" y="4800600"/>
            <a:chExt cx="3756147" cy="1463675"/>
          </a:xfrm>
        </p:grpSpPr>
        <p:cxnSp>
          <p:nvCxnSpPr>
            <p:cNvPr id="186" name="Straight Arrow Connector 185"/>
            <p:cNvCxnSpPr/>
            <p:nvPr/>
          </p:nvCxnSpPr>
          <p:spPr>
            <a:xfrm flipH="1">
              <a:off x="5382876" y="4800600"/>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7" name="Straight Arrow Connector 186"/>
            <p:cNvCxnSpPr/>
            <p:nvPr/>
          </p:nvCxnSpPr>
          <p:spPr>
            <a:xfrm flipH="1">
              <a:off x="5374409" y="5555673"/>
              <a:ext cx="927100" cy="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5852006" y="4832351"/>
              <a:ext cx="1" cy="715009"/>
            </a:xfrm>
            <a:prstGeom prst="straightConnector1">
              <a:avLst/>
            </a:prstGeom>
            <a:ln w="50800">
              <a:solidFill>
                <a:srgbClr val="FF0000"/>
              </a:solidFill>
              <a:headEnd type="arrow" w="lg" len="med"/>
              <a:tailEnd type="arrow" w="lg" len="med"/>
            </a:ln>
          </p:spPr>
          <p:style>
            <a:lnRef idx="1">
              <a:schemeClr val="accent1"/>
            </a:lnRef>
            <a:fillRef idx="0">
              <a:schemeClr val="accent1"/>
            </a:fillRef>
            <a:effectRef idx="0">
              <a:schemeClr val="accent1"/>
            </a:effectRef>
            <a:fontRef idx="minor">
              <a:schemeClr val="tx1"/>
            </a:fontRef>
          </p:style>
        </p:cxnSp>
        <p:sp>
          <p:nvSpPr>
            <p:cNvPr id="190" name="Content Placeholder 2"/>
            <p:cNvSpPr txBox="1">
              <a:spLocks/>
            </p:cNvSpPr>
            <p:nvPr/>
          </p:nvSpPr>
          <p:spPr>
            <a:xfrm>
              <a:off x="3946525" y="5654675"/>
              <a:ext cx="3756147" cy="6096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Short </a:t>
              </a:r>
              <a:r>
                <a:rPr kumimoji="0" lang="en-US" sz="3200" b="1" i="1" u="none" strike="noStrike" kern="1200" cap="none" spc="0" normalizeH="0" baseline="0" noProof="0" dirty="0" err="1">
                  <a:ln>
                    <a:noFill/>
                  </a:ln>
                  <a:solidFill>
                    <a:srgbClr val="FFFF66"/>
                  </a:solidFill>
                  <a:effectLst/>
                  <a:uLnTx/>
                  <a:uFillTx/>
                  <a:latin typeface="Calibri"/>
                  <a:ea typeface="+mn-ea"/>
                  <a:cs typeface="+mn-cs"/>
                </a:rPr>
                <a:t>Bitline</a:t>
              </a:r>
              <a:r>
                <a:rPr kumimoji="0" lang="en-US" sz="3200" b="1" i="1" u="none" strike="noStrike" kern="1200" cap="none" spc="0" normalizeH="0" baseline="0" noProof="0" dirty="0">
                  <a:ln>
                    <a:noFill/>
                  </a:ln>
                  <a:solidFill>
                    <a:srgbClr val="FFFF66"/>
                  </a:solidFill>
                  <a:effectLst/>
                  <a:uLnTx/>
                  <a:uFillTx/>
                  <a:latin typeface="Calibri"/>
                  <a:ea typeface="+mn-ea"/>
                  <a:cs typeface="+mn-cs"/>
                </a:rPr>
                <a:t> </a:t>
              </a:r>
              <a:r>
                <a:rPr kumimoji="0" lang="en-US" sz="3200" b="1" i="1" u="none" strike="noStrike" kern="1200" cap="none" spc="0" normalizeH="0" baseline="0" noProof="0" dirty="0">
                  <a:ln>
                    <a:noFill/>
                  </a:ln>
                  <a:solidFill>
                    <a:srgbClr val="FFFF66"/>
                  </a:solidFill>
                  <a:effectLst/>
                  <a:uLnTx/>
                  <a:uFillTx/>
                  <a:latin typeface="Calibri"/>
                  <a:ea typeface="+mn-ea"/>
                  <a:cs typeface="+mn-cs"/>
                  <a:sym typeface="Wingdings"/>
                </a:rPr>
                <a:t> </a:t>
              </a:r>
              <a:r>
                <a:rPr kumimoji="0" lang="en-US" sz="3200" b="1" i="1" u="none" strike="noStrike" kern="1200" cap="none" spc="0" normalizeH="0" baseline="0" noProof="0" dirty="0">
                  <a:ln>
                    <a:noFill/>
                  </a:ln>
                  <a:solidFill>
                    <a:srgbClr val="FFFF66"/>
                  </a:solidFill>
                  <a:effectLst/>
                  <a:uLnTx/>
                  <a:uFillTx/>
                  <a:latin typeface="Calibri"/>
                  <a:ea typeface="+mn-ea"/>
                  <a:cs typeface="+mn-cs"/>
                </a:rPr>
                <a:t>Fast</a:t>
              </a:r>
            </a:p>
          </p:txBody>
        </p:sp>
      </p:grpSp>
      <p:grpSp>
        <p:nvGrpSpPr>
          <p:cNvPr id="19" name="Group 18"/>
          <p:cNvGrpSpPr/>
          <p:nvPr/>
        </p:nvGrpSpPr>
        <p:grpSpPr>
          <a:xfrm>
            <a:off x="182880" y="4404206"/>
            <a:ext cx="5303520" cy="1845998"/>
            <a:chOff x="182880" y="4251806"/>
            <a:chExt cx="5303520" cy="1845998"/>
          </a:xfrm>
        </p:grpSpPr>
        <p:sp>
          <p:nvSpPr>
            <p:cNvPr id="192" name="Oval 191"/>
            <p:cNvSpPr/>
            <p:nvPr/>
          </p:nvSpPr>
          <p:spPr>
            <a:xfrm>
              <a:off x="3352800" y="4251806"/>
              <a:ext cx="2133600" cy="6858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8" name="Group 17"/>
            <p:cNvGrpSpPr/>
            <p:nvPr/>
          </p:nvGrpSpPr>
          <p:grpSpPr>
            <a:xfrm>
              <a:off x="182880" y="4594706"/>
              <a:ext cx="3169920" cy="1503098"/>
              <a:chOff x="182880" y="4594706"/>
              <a:chExt cx="3169920" cy="1503098"/>
            </a:xfrm>
          </p:grpSpPr>
          <p:cxnSp>
            <p:nvCxnSpPr>
              <p:cNvPr id="193" name="Straight Arrow Connector 192"/>
              <p:cNvCxnSpPr>
                <a:endCxn id="192" idx="2"/>
              </p:cNvCxnSpPr>
              <p:nvPr/>
            </p:nvCxnSpPr>
            <p:spPr>
              <a:xfrm flipV="1">
                <a:off x="2580323" y="4594706"/>
                <a:ext cx="772477" cy="556108"/>
              </a:xfrm>
              <a:prstGeom prst="straightConnector1">
                <a:avLst/>
              </a:prstGeom>
              <a:ln w="50800">
                <a:solidFill>
                  <a:srgbClr val="FF0000"/>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sp>
            <p:nvSpPr>
              <p:cNvPr id="199" name="Content Placeholder 2"/>
              <p:cNvSpPr txBox="1">
                <a:spLocks/>
              </p:cNvSpPr>
              <p:nvPr/>
            </p:nvSpPr>
            <p:spPr>
              <a:xfrm>
                <a:off x="182880" y="5031004"/>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Need Isolation</a:t>
                </a:r>
              </a:p>
            </p:txBody>
          </p:sp>
        </p:grpSp>
      </p:grpSp>
      <p:sp>
        <p:nvSpPr>
          <p:cNvPr id="207" name="Content Placeholder 2"/>
          <p:cNvSpPr txBox="1">
            <a:spLocks/>
          </p:cNvSpPr>
          <p:nvPr/>
        </p:nvSpPr>
        <p:spPr>
          <a:xfrm>
            <a:off x="2895600" y="5181600"/>
            <a:ext cx="2590800" cy="1066800"/>
          </a:xfrm>
          <a:prstGeom prst="rect">
            <a:avLst/>
          </a:prstGeom>
          <a:solidFill>
            <a:schemeClr val="tx1"/>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FF66"/>
                </a:solidFill>
                <a:effectLst/>
                <a:uLnTx/>
                <a:uFillTx/>
                <a:latin typeface="Calibri"/>
                <a:ea typeface="+mn-ea"/>
                <a:cs typeface="+mn-cs"/>
              </a:rPr>
              <a:t>Add Isolation Transistors</a:t>
            </a:r>
          </a:p>
        </p:txBody>
      </p:sp>
      <p:sp>
        <p:nvSpPr>
          <p:cNvPr id="200" name="Content Placeholder 2"/>
          <p:cNvSpPr txBox="1">
            <a:spLocks/>
          </p:cNvSpPr>
          <p:nvPr/>
        </p:nvSpPr>
        <p:spPr>
          <a:xfrm>
            <a:off x="457200"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sp>
        <p:nvSpPr>
          <p:cNvPr id="201" name="Content Placeholder 2"/>
          <p:cNvSpPr txBox="1">
            <a:spLocks/>
          </p:cNvSpPr>
          <p:nvPr/>
        </p:nvSpPr>
        <p:spPr>
          <a:xfrm>
            <a:off x="5867400" y="16002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2" name="Straight Arrow Connector 201"/>
          <p:cNvCxnSpPr/>
          <p:nvPr/>
        </p:nvCxnSpPr>
        <p:spPr>
          <a:xfrm flipV="1">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2707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9" name="Straight Arrow Connector 208"/>
          <p:cNvCxnSpPr/>
          <p:nvPr/>
        </p:nvCxnSpPr>
        <p:spPr>
          <a:xfrm flipV="1">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60020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314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43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20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48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7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8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4.44444E-6 1.11111E-6 L 0.3 1.11111E-6 " pathEditMode="relative" rAng="0" ptsTypes="AA">
                                      <p:cBhvr>
                                        <p:cTn id="39" dur="1000" fill="hold"/>
                                        <p:tgtEl>
                                          <p:spTgt spid="3"/>
                                        </p:tgtEl>
                                        <p:attrNameLst>
                                          <p:attrName>ppt_x</p:attrName>
                                          <p:attrName>ppt_y</p:attrName>
                                        </p:attrNameLst>
                                      </p:cBhvr>
                                      <p:rCtr x="15000" y="0"/>
                                    </p:animMotion>
                                  </p:childTnLst>
                                </p:cTn>
                              </p:par>
                            </p:childTnLst>
                          </p:cTn>
                        </p:par>
                        <p:par>
                          <p:cTn id="40" fill="hold">
                            <p:stCondLst>
                              <p:cond delay="1000"/>
                            </p:stCondLst>
                            <p:childTnLst>
                              <p:par>
                                <p:cTn id="41" presetID="42" presetClass="path" presetSubtype="0" accel="50000" decel="50000" fill="hold" grpId="1" nodeType="afterEffect">
                                  <p:stCondLst>
                                    <p:cond delay="0"/>
                                  </p:stCondLst>
                                  <p:childTnLst>
                                    <p:animMotion origin="layout" path="M 0.00416 2.59259E-6 L 0.29583 2.59259E-6 " pathEditMode="relative" rAng="0" ptsTypes="AA">
                                      <p:cBhvr>
                                        <p:cTn id="42" dur="1000" fill="hold"/>
                                        <p:tgtEl>
                                          <p:spTgt spid="432"/>
                                        </p:tgtEl>
                                        <p:attrNameLst>
                                          <p:attrName>ppt_x</p:attrName>
                                          <p:attrName>ppt_y</p:attrName>
                                        </p:attrNameLst>
                                      </p:cBhvr>
                                      <p:rCtr x="14583" y="0"/>
                                    </p:animMotion>
                                  </p:childTnLst>
                                </p:cTn>
                              </p:par>
                              <p:par>
                                <p:cTn id="43" presetID="1" presetClass="entr" presetSubtype="0" fill="hold" nodeType="withEffect">
                                  <p:stCondLst>
                                    <p:cond delay="0"/>
                                  </p:stCondLst>
                                  <p:childTnLst>
                                    <p:set>
                                      <p:cBhvr>
                                        <p:cTn id="44" dur="1" fill="hold">
                                          <p:stCondLst>
                                            <p:cond delay="0"/>
                                          </p:stCondLst>
                                        </p:cTn>
                                        <p:tgtEl>
                                          <p:spTgt spid="4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57"/>
                                        </p:tgtEl>
                                        <p:attrNameLst>
                                          <p:attrName>style.visibility</p:attrName>
                                        </p:attrNameLst>
                                      </p:cBhvr>
                                      <p:to>
                                        <p:strVal val="visible"/>
                                      </p:to>
                                    </p:set>
                                  </p:childTnLst>
                                </p:cTn>
                              </p:par>
                              <p:par>
                                <p:cTn id="47" presetID="1" presetClass="exit" presetSubtype="0" fill="hold" nodeType="withEffect">
                                  <p:stCondLst>
                                    <p:cond delay="0"/>
                                  </p:stCondLst>
                                  <p:childTnLst>
                                    <p:set>
                                      <p:cBhvr>
                                        <p:cTn id="48" dur="1" fill="hold">
                                          <p:stCondLst>
                                            <p:cond delay="0"/>
                                          </p:stCondLst>
                                        </p:cTn>
                                        <p:tgtEl>
                                          <p:spTgt spid="3"/>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20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0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2.5E-6 0.00046 L 2.5E-6 -0.05949 " pathEditMode="relative" rAng="0" ptsTypes="AA">
                                      <p:cBhvr>
                                        <p:cTn id="56" dur="1000" fill="hold"/>
                                        <p:tgtEl>
                                          <p:spTgt spid="433"/>
                                        </p:tgtEl>
                                        <p:attrNameLst>
                                          <p:attrName>ppt_x</p:attrName>
                                          <p:attrName>ppt_y</p:attrName>
                                        </p:attrNameLst>
                                      </p:cBhvr>
                                      <p:rCtr x="0" y="-3009"/>
                                    </p:animMotion>
                                  </p:childTnLst>
                                </p:cTn>
                              </p:par>
                            </p:childTnLst>
                          </p:cTn>
                        </p:par>
                        <p:par>
                          <p:cTn id="57" fill="hold">
                            <p:stCondLst>
                              <p:cond delay="1000"/>
                            </p:stCondLst>
                            <p:childTnLst>
                              <p:par>
                                <p:cTn id="58" presetID="42" presetClass="path" presetSubtype="0" accel="50000" decel="50000" fill="hold" grpId="1" nodeType="afterEffect">
                                  <p:stCondLst>
                                    <p:cond delay="0"/>
                                  </p:stCondLst>
                                  <p:childTnLst>
                                    <p:animMotion origin="layout" path="M 0.00209 1.48148E-6 L -0.29444 1.48148E-6 " pathEditMode="relative" rAng="0" ptsTypes="AA">
                                      <p:cBhvr>
                                        <p:cTn id="59" dur="1000" fill="hold"/>
                                        <p:tgtEl>
                                          <p:spTgt spid="274"/>
                                        </p:tgtEl>
                                        <p:attrNameLst>
                                          <p:attrName>ppt_x</p:attrName>
                                          <p:attrName>ppt_y</p:attrName>
                                        </p:attrNameLst>
                                      </p:cBhvr>
                                      <p:rCtr x="-14826" y="0"/>
                                    </p:animMotion>
                                  </p:childTnLst>
                                </p:cTn>
                              </p:par>
                              <p:par>
                                <p:cTn id="60" presetID="1" presetClass="entr" presetSubtype="0" fill="hold" nodeType="withEffect">
                                  <p:stCondLst>
                                    <p:cond delay="0"/>
                                  </p:stCondLst>
                                  <p:childTnLst>
                                    <p:set>
                                      <p:cBhvr>
                                        <p:cTn id="61" dur="1" fill="hold">
                                          <p:stCondLst>
                                            <p:cond delay="0"/>
                                          </p:stCondLst>
                                        </p:cTn>
                                        <p:tgtEl>
                                          <p:spTgt spid="209"/>
                                        </p:tgtEl>
                                        <p:attrNameLst>
                                          <p:attrName>style.visibility</p:attrName>
                                        </p:attrNameLst>
                                      </p:cBhvr>
                                      <p:to>
                                        <p:strVal val="visible"/>
                                      </p:to>
                                    </p:set>
                                  </p:childTnLst>
                                </p:cTn>
                              </p:par>
                              <p:par>
                                <p:cTn id="62" presetID="1" presetClass="entr" presetSubtype="0" fill="hold" nodeType="withEffect">
                                  <p:stCondLst>
                                    <p:cond delay="0"/>
                                  </p:stCondLst>
                                  <p:childTnLst>
                                    <p:set>
                                      <p:cBhvr>
                                        <p:cTn id="63" dur="1" fill="hold">
                                          <p:stCondLst>
                                            <p:cond delay="0"/>
                                          </p:stCondLst>
                                        </p:cTn>
                                        <p:tgtEl>
                                          <p:spTgt spid="210"/>
                                        </p:tgtEl>
                                        <p:attrNameLst>
                                          <p:attrName>style.visibility</p:attrName>
                                        </p:attrNameLst>
                                      </p:cBhvr>
                                      <p:to>
                                        <p:strVal val="visible"/>
                                      </p:to>
                                    </p:set>
                                  </p:childTnLst>
                                </p:cTn>
                              </p:par>
                            </p:childTnLst>
                          </p:cTn>
                        </p:par>
                        <p:par>
                          <p:cTn id="64" fill="hold">
                            <p:stCondLst>
                              <p:cond delay="2000"/>
                            </p:stCondLst>
                            <p:childTnLst>
                              <p:par>
                                <p:cTn id="65" presetID="1" presetClass="entr" presetSubtype="0" fill="hold" nodeType="afterEffect">
                                  <p:stCondLst>
                                    <p:cond delay="500"/>
                                  </p:stCondLst>
                                  <p:childTnLst>
                                    <p:set>
                                      <p:cBhvr>
                                        <p:cTn id="66" dur="1" fill="hold">
                                          <p:stCondLst>
                                            <p:cond delay="0"/>
                                          </p:stCondLst>
                                        </p:cTn>
                                        <p:tgtEl>
                                          <p:spTgt spid="18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184"/>
                                        </p:tgtEl>
                                        <p:attrNameLst>
                                          <p:attrName>style.visibility</p:attrName>
                                        </p:attrNameLst>
                                      </p:cBhvr>
                                      <p:to>
                                        <p:strVal val="hidden"/>
                                      </p:to>
                                    </p:set>
                                  </p:childTnLst>
                                </p:cTn>
                              </p:par>
                              <p:par>
                                <p:cTn id="71" presetID="1" presetClass="entr" presetSubtype="0" fill="hold" nodeType="withEffect">
                                  <p:stCondLst>
                                    <p:cond delay="0"/>
                                  </p:stCondLst>
                                  <p:childTnLst>
                                    <p:set>
                                      <p:cBhvr>
                                        <p:cTn id="72" dur="1" fill="hold">
                                          <p:stCondLst>
                                            <p:cond delay="0"/>
                                          </p:stCondLst>
                                        </p:cTn>
                                        <p:tgtEl>
                                          <p:spTgt spid="1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470"/>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0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1" nodeType="clickEffect">
                                  <p:stCondLst>
                                    <p:cond delay="0"/>
                                  </p:stCondLst>
                                  <p:childTnLst>
                                    <p:set>
                                      <p:cBhvr>
                                        <p:cTn id="82" dur="1" fill="hold">
                                          <p:stCondLst>
                                            <p:cond delay="0"/>
                                          </p:stCondLst>
                                        </p:cTn>
                                        <p:tgtEl>
                                          <p:spTgt spid="207"/>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 grpId="0" animBg="1"/>
      <p:bldP spid="268" grpId="0" animBg="1"/>
      <p:bldP spid="269" grpId="0" animBg="1"/>
      <p:bldP spid="274" grpId="0" animBg="1"/>
      <p:bldP spid="274" grpId="1" animBg="1"/>
      <p:bldP spid="275" grpId="0" animBg="1"/>
      <p:bldP spid="284" grpId="0" animBg="1"/>
      <p:bldP spid="432" grpId="0" animBg="1"/>
      <p:bldP spid="432" grpId="1" animBg="1"/>
      <p:bldP spid="207" grpId="0" animBg="1"/>
      <p:bldP spid="207" grpId="1" animBg="1"/>
      <p:bldP spid="200" grpId="0" animBg="1"/>
      <p:bldP spid="201"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0" name="Group 469"/>
          <p:cNvGrpSpPr/>
          <p:nvPr/>
        </p:nvGrpSpPr>
        <p:grpSpPr>
          <a:xfrm>
            <a:off x="3632200" y="4549508"/>
            <a:ext cx="1500615" cy="435242"/>
            <a:chOff x="6576585" y="3527158"/>
            <a:chExt cx="1500615" cy="435242"/>
          </a:xfrm>
        </p:grpSpPr>
        <p:cxnSp>
          <p:nvCxnSpPr>
            <p:cNvPr id="471" name="Straight Arrow Connector 470"/>
            <p:cNvCxnSpPr/>
            <p:nvPr/>
          </p:nvCxnSpPr>
          <p:spPr>
            <a:xfrm flipV="1">
              <a:off x="8077200" y="3527158"/>
              <a:ext cx="0" cy="93511"/>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2" name="Straight Arrow Connector 471"/>
            <p:cNvCxnSpPr/>
            <p:nvPr/>
          </p:nvCxnSpPr>
          <p:spPr>
            <a:xfrm flipV="1">
              <a:off x="7620000" y="3527425"/>
              <a:ext cx="3895"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3" name="Straight Arrow Connector 472"/>
            <p:cNvCxnSpPr/>
            <p:nvPr/>
          </p:nvCxnSpPr>
          <p:spPr>
            <a:xfrm flipV="1">
              <a:off x="71628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4" name="Straight Arrow Connector 473"/>
            <p:cNvCxnSpPr/>
            <p:nvPr/>
          </p:nvCxnSpPr>
          <p:spPr>
            <a:xfrm flipV="1">
              <a:off x="6705600" y="3527158"/>
              <a:ext cx="0" cy="93244"/>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5" name="Straight Arrow Connector 474"/>
            <p:cNvCxnSpPr/>
            <p:nvPr/>
          </p:nvCxnSpPr>
          <p:spPr>
            <a:xfrm flipH="1" flipV="1">
              <a:off x="80724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6" name="Straight Arrow Connector 475"/>
            <p:cNvCxnSpPr/>
            <p:nvPr/>
          </p:nvCxnSpPr>
          <p:spPr>
            <a:xfrm flipH="1" flipV="1">
              <a:off x="76152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7" name="Straight Arrow Connector 476"/>
            <p:cNvCxnSpPr/>
            <p:nvPr/>
          </p:nvCxnSpPr>
          <p:spPr>
            <a:xfrm flipH="1" flipV="1">
              <a:off x="71580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8" name="Straight Arrow Connector 477"/>
            <p:cNvCxnSpPr/>
            <p:nvPr/>
          </p:nvCxnSpPr>
          <p:spPr>
            <a:xfrm flipH="1" flipV="1">
              <a:off x="6700837" y="3886200"/>
              <a:ext cx="4763" cy="762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79" name="Straight Arrow Connector 478"/>
            <p:cNvCxnSpPr/>
            <p:nvPr/>
          </p:nvCxnSpPr>
          <p:spPr>
            <a:xfrm>
              <a:off x="657658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0" name="Straight Arrow Connector 479"/>
            <p:cNvCxnSpPr/>
            <p:nvPr/>
          </p:nvCxnSpPr>
          <p:spPr>
            <a:xfrm>
              <a:off x="70350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1" name="Straight Arrow Connector 480"/>
            <p:cNvCxnSpPr/>
            <p:nvPr/>
          </p:nvCxnSpPr>
          <p:spPr>
            <a:xfrm>
              <a:off x="7491730"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82" name="Straight Arrow Connector 481"/>
            <p:cNvCxnSpPr/>
            <p:nvPr/>
          </p:nvCxnSpPr>
          <p:spPr>
            <a:xfrm>
              <a:off x="7949455" y="3620402"/>
              <a:ext cx="121920" cy="26579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0" y="0"/>
            <a:ext cx="9144000" cy="838200"/>
          </a:xfrm>
        </p:spPr>
        <p:txBody>
          <a:bodyPr>
            <a:normAutofit/>
          </a:bodyPr>
          <a:lstStyle/>
          <a:p>
            <a:r>
              <a:rPr lang="en-US"/>
              <a:t>   Approximating the Best of Both Worlds</a:t>
            </a:r>
          </a:p>
        </p:txBody>
      </p:sp>
      <p:sp>
        <p:nvSpPr>
          <p:cNvPr id="274" name="Content Placeholder 2"/>
          <p:cNvSpPr txBox="1">
            <a:spLocks/>
          </p:cNvSpPr>
          <p:nvPr/>
        </p:nvSpPr>
        <p:spPr>
          <a:xfrm>
            <a:off x="3173355" y="22707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84" name="Rounded Rectangle 283"/>
          <p:cNvSpPr/>
          <p:nvPr/>
        </p:nvSpPr>
        <p:spPr>
          <a:xfrm>
            <a:off x="3168650" y="9144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Calibri"/>
                <a:ea typeface="+mn-ea"/>
                <a:cs typeface="Calibri"/>
              </a:rPr>
              <a:t>Our Proposal</a:t>
            </a:r>
          </a:p>
        </p:txBody>
      </p:sp>
      <p:sp>
        <p:nvSpPr>
          <p:cNvPr id="432" name="Content Placeholder 2"/>
          <p:cNvSpPr txBox="1">
            <a:spLocks/>
          </p:cNvSpPr>
          <p:nvPr/>
        </p:nvSpPr>
        <p:spPr>
          <a:xfrm>
            <a:off x="3161828" y="1607897"/>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grpSp>
        <p:nvGrpSpPr>
          <p:cNvPr id="433" name="Group 432"/>
          <p:cNvGrpSpPr/>
          <p:nvPr/>
        </p:nvGrpSpPr>
        <p:grpSpPr>
          <a:xfrm>
            <a:off x="3579177" y="2961217"/>
            <a:ext cx="1742123" cy="1577974"/>
            <a:chOff x="6487477" y="1949184"/>
            <a:chExt cx="1742123" cy="1577974"/>
          </a:xfrm>
        </p:grpSpPr>
        <p:cxnSp>
          <p:nvCxnSpPr>
            <p:cNvPr id="453" name="Straight Arrow Connector 452"/>
            <p:cNvCxnSpPr/>
            <p:nvPr/>
          </p:nvCxnSpPr>
          <p:spPr>
            <a:xfrm flipV="1">
              <a:off x="80438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4" name="Straight Arrow Connector 453"/>
            <p:cNvCxnSpPr/>
            <p:nvPr/>
          </p:nvCxnSpPr>
          <p:spPr>
            <a:xfrm flipV="1">
              <a:off x="75866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5" name="Straight Arrow Connector 454"/>
            <p:cNvCxnSpPr/>
            <p:nvPr/>
          </p:nvCxnSpPr>
          <p:spPr>
            <a:xfrm flipH="1" flipV="1">
              <a:off x="7126715" y="1949184"/>
              <a:ext cx="2744" cy="868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456" name="Straight Arrow Connector 455"/>
            <p:cNvCxnSpPr/>
            <p:nvPr/>
          </p:nvCxnSpPr>
          <p:spPr>
            <a:xfrm flipV="1">
              <a:off x="6672259" y="1949184"/>
              <a:ext cx="0" cy="8689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34" name="Oval 433"/>
            <p:cNvSpPr/>
            <p:nvPr/>
          </p:nvSpPr>
          <p:spPr>
            <a:xfrm>
              <a:off x="78638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Oval 435"/>
            <p:cNvSpPr/>
            <p:nvPr/>
          </p:nvSpPr>
          <p:spPr>
            <a:xfrm>
              <a:off x="74066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Oval 436"/>
            <p:cNvSpPr/>
            <p:nvPr/>
          </p:nvSpPr>
          <p:spPr>
            <a:xfrm>
              <a:off x="69494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Oval 439"/>
            <p:cNvSpPr/>
            <p:nvPr/>
          </p:nvSpPr>
          <p:spPr>
            <a:xfrm>
              <a:off x="6492240" y="2399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Oval 440"/>
            <p:cNvSpPr/>
            <p:nvPr/>
          </p:nvSpPr>
          <p:spPr>
            <a:xfrm>
              <a:off x="78638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Oval 441"/>
            <p:cNvSpPr/>
            <p:nvPr/>
          </p:nvSpPr>
          <p:spPr>
            <a:xfrm>
              <a:off x="74066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Oval 442"/>
            <p:cNvSpPr/>
            <p:nvPr/>
          </p:nvSpPr>
          <p:spPr>
            <a:xfrm>
              <a:off x="69494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Oval 443"/>
            <p:cNvSpPr/>
            <p:nvPr/>
          </p:nvSpPr>
          <p:spPr>
            <a:xfrm>
              <a:off x="6492240" y="2780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5" name="Oval 444"/>
            <p:cNvSpPr/>
            <p:nvPr/>
          </p:nvSpPr>
          <p:spPr>
            <a:xfrm>
              <a:off x="78638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6" name="Oval 445"/>
            <p:cNvSpPr/>
            <p:nvPr/>
          </p:nvSpPr>
          <p:spPr>
            <a:xfrm>
              <a:off x="74066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7" name="Oval 446"/>
            <p:cNvSpPr/>
            <p:nvPr/>
          </p:nvSpPr>
          <p:spPr>
            <a:xfrm>
              <a:off x="69494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8" name="Oval 447"/>
            <p:cNvSpPr/>
            <p:nvPr/>
          </p:nvSpPr>
          <p:spPr>
            <a:xfrm>
              <a:off x="6492240" y="3161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49" name="Oval 448"/>
            <p:cNvSpPr/>
            <p:nvPr/>
          </p:nvSpPr>
          <p:spPr>
            <a:xfrm>
              <a:off x="78590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0" name="Oval 449"/>
            <p:cNvSpPr/>
            <p:nvPr/>
          </p:nvSpPr>
          <p:spPr>
            <a:xfrm>
              <a:off x="74018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1" name="Oval 450"/>
            <p:cNvSpPr/>
            <p:nvPr/>
          </p:nvSpPr>
          <p:spPr>
            <a:xfrm>
              <a:off x="69446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52" name="Oval 451"/>
            <p:cNvSpPr/>
            <p:nvPr/>
          </p:nvSpPr>
          <p:spPr>
            <a:xfrm>
              <a:off x="6487477" y="2018398"/>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57" name="Group 456"/>
          <p:cNvGrpSpPr/>
          <p:nvPr/>
        </p:nvGrpSpPr>
        <p:grpSpPr>
          <a:xfrm>
            <a:off x="3579177" y="4953000"/>
            <a:ext cx="1742123" cy="1447800"/>
            <a:chOff x="6487477" y="3962400"/>
            <a:chExt cx="1742123" cy="1447800"/>
          </a:xfrm>
        </p:grpSpPr>
        <p:sp>
          <p:nvSpPr>
            <p:cNvPr id="458" name="Rectangle 457"/>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59" name="Rectangle 458"/>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0" name="Rectangle 459"/>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1" name="Rectangle 460"/>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462" name="Oval 461"/>
            <p:cNvSpPr/>
            <p:nvPr/>
          </p:nvSpPr>
          <p:spPr>
            <a:xfrm>
              <a:off x="78638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3" name="Oval 462"/>
            <p:cNvSpPr/>
            <p:nvPr/>
          </p:nvSpPr>
          <p:spPr>
            <a:xfrm>
              <a:off x="74066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4" name="Oval 463"/>
            <p:cNvSpPr/>
            <p:nvPr/>
          </p:nvSpPr>
          <p:spPr>
            <a:xfrm>
              <a:off x="69494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5" name="Oval 464"/>
            <p:cNvSpPr/>
            <p:nvPr/>
          </p:nvSpPr>
          <p:spPr>
            <a:xfrm>
              <a:off x="6492240" y="3962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6" name="Oval 465"/>
            <p:cNvSpPr/>
            <p:nvPr/>
          </p:nvSpPr>
          <p:spPr>
            <a:xfrm>
              <a:off x="78638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7" name="Oval 466"/>
            <p:cNvSpPr/>
            <p:nvPr/>
          </p:nvSpPr>
          <p:spPr>
            <a:xfrm>
              <a:off x="74066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8" name="Oval 467"/>
            <p:cNvSpPr/>
            <p:nvPr/>
          </p:nvSpPr>
          <p:spPr>
            <a:xfrm>
              <a:off x="69494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469" name="Oval 468"/>
            <p:cNvSpPr/>
            <p:nvPr/>
          </p:nvSpPr>
          <p:spPr>
            <a:xfrm>
              <a:off x="6492240" y="4343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 name="Group 3"/>
          <p:cNvGrpSpPr/>
          <p:nvPr/>
        </p:nvGrpSpPr>
        <p:grpSpPr>
          <a:xfrm>
            <a:off x="304800" y="914400"/>
            <a:ext cx="2863850" cy="5486400"/>
            <a:chOff x="304800" y="762000"/>
            <a:chExt cx="2863850" cy="5486400"/>
          </a:xfrm>
        </p:grpSpPr>
        <p:grpSp>
          <p:nvGrpSpPr>
            <p:cNvPr id="148" name="Group 147"/>
            <p:cNvGrpSpPr/>
            <p:nvPr/>
          </p:nvGrpSpPr>
          <p:grpSpPr>
            <a:xfrm>
              <a:off x="495300" y="914400"/>
              <a:ext cx="2514600" cy="5334000"/>
              <a:chOff x="495300" y="914400"/>
              <a:chExt cx="2514600" cy="5334000"/>
            </a:xfrm>
          </p:grpSpPr>
          <p:sp>
            <p:nvSpPr>
              <p:cNvPr id="149" name="Rounded Rectangle 148"/>
              <p:cNvSpPr/>
              <p:nvPr/>
            </p:nvSpPr>
            <p:spPr>
              <a:xfrm>
                <a:off x="495300" y="914400"/>
                <a:ext cx="25146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Long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sp>
            <p:nvSpPr>
              <p:cNvPr id="150" name="Rectangle 149"/>
              <p:cNvSpPr/>
              <p:nvPr/>
            </p:nvSpPr>
            <p:spPr>
              <a:xfrm>
                <a:off x="22098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1" name="Straight Arrow Connector 150"/>
              <p:cNvCxnSpPr>
                <a:stCxn id="150" idx="0"/>
              </p:cNvCxnSpPr>
              <p:nvPr/>
            </p:nvCxnSpPr>
            <p:spPr>
              <a:xfrm flipV="1">
                <a:off x="23926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2" name="Rectangle 151"/>
              <p:cNvSpPr/>
              <p:nvPr/>
            </p:nvSpPr>
            <p:spPr>
              <a:xfrm>
                <a:off x="17526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3" name="Straight Arrow Connector 152"/>
              <p:cNvCxnSpPr>
                <a:stCxn id="152" idx="0"/>
              </p:cNvCxnSpPr>
              <p:nvPr/>
            </p:nvCxnSpPr>
            <p:spPr>
              <a:xfrm flipV="1">
                <a:off x="19354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Rectangle 153"/>
              <p:cNvSpPr/>
              <p:nvPr/>
            </p:nvSpPr>
            <p:spPr>
              <a:xfrm>
                <a:off x="12954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5" name="Straight Arrow Connector 154"/>
              <p:cNvCxnSpPr>
                <a:stCxn id="154" idx="0"/>
              </p:cNvCxnSpPr>
              <p:nvPr/>
            </p:nvCxnSpPr>
            <p:spPr>
              <a:xfrm flipV="1">
                <a:off x="14782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6" name="Rectangle 155"/>
              <p:cNvSpPr/>
              <p:nvPr/>
            </p:nvSpPr>
            <p:spPr>
              <a:xfrm>
                <a:off x="83820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102108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2145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Oval 158"/>
              <p:cNvSpPr/>
              <p:nvPr/>
            </p:nvSpPr>
            <p:spPr>
              <a:xfrm>
                <a:off x="17573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Oval 159"/>
              <p:cNvSpPr/>
              <p:nvPr/>
            </p:nvSpPr>
            <p:spPr>
              <a:xfrm>
                <a:off x="13001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Oval 160"/>
              <p:cNvSpPr/>
              <p:nvPr/>
            </p:nvSpPr>
            <p:spPr>
              <a:xfrm>
                <a:off x="84296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Oval 161"/>
              <p:cNvSpPr/>
              <p:nvPr/>
            </p:nvSpPr>
            <p:spPr>
              <a:xfrm>
                <a:off x="22145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Oval 162"/>
              <p:cNvSpPr/>
              <p:nvPr/>
            </p:nvSpPr>
            <p:spPr>
              <a:xfrm>
                <a:off x="17573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4" name="Oval 163"/>
              <p:cNvSpPr/>
              <p:nvPr/>
            </p:nvSpPr>
            <p:spPr>
              <a:xfrm>
                <a:off x="13001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Oval 164"/>
              <p:cNvSpPr/>
              <p:nvPr/>
            </p:nvSpPr>
            <p:spPr>
              <a:xfrm>
                <a:off x="84296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Oval 165"/>
              <p:cNvSpPr/>
              <p:nvPr/>
            </p:nvSpPr>
            <p:spPr>
              <a:xfrm>
                <a:off x="22145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7" name="Oval 166"/>
              <p:cNvSpPr/>
              <p:nvPr/>
            </p:nvSpPr>
            <p:spPr>
              <a:xfrm>
                <a:off x="17573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Oval 167"/>
              <p:cNvSpPr/>
              <p:nvPr/>
            </p:nvSpPr>
            <p:spPr>
              <a:xfrm>
                <a:off x="13001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Oval 168"/>
              <p:cNvSpPr/>
              <p:nvPr/>
            </p:nvSpPr>
            <p:spPr>
              <a:xfrm>
                <a:off x="84296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Oval 169"/>
              <p:cNvSpPr/>
              <p:nvPr/>
            </p:nvSpPr>
            <p:spPr>
              <a:xfrm>
                <a:off x="22145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17573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13001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84296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4" name="Oval 173"/>
              <p:cNvSpPr/>
              <p:nvPr/>
            </p:nvSpPr>
            <p:spPr>
              <a:xfrm>
                <a:off x="22145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7573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3001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Oval 176"/>
              <p:cNvSpPr/>
              <p:nvPr/>
            </p:nvSpPr>
            <p:spPr>
              <a:xfrm>
                <a:off x="84296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Oval 177"/>
              <p:cNvSpPr/>
              <p:nvPr/>
            </p:nvSpPr>
            <p:spPr>
              <a:xfrm>
                <a:off x="22098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Oval 178"/>
              <p:cNvSpPr/>
              <p:nvPr/>
            </p:nvSpPr>
            <p:spPr>
              <a:xfrm>
                <a:off x="17526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Oval 179"/>
              <p:cNvSpPr/>
              <p:nvPr/>
            </p:nvSpPr>
            <p:spPr>
              <a:xfrm>
                <a:off x="12954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Oval 180"/>
              <p:cNvSpPr/>
              <p:nvPr/>
            </p:nvSpPr>
            <p:spPr>
              <a:xfrm>
                <a:off x="83820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68" name="Content Placeholder 2"/>
            <p:cNvSpPr txBox="1">
              <a:spLocks/>
            </p:cNvSpPr>
            <p:nvPr/>
          </p:nvSpPr>
          <p:spPr>
            <a:xfrm>
              <a:off x="457200" y="14630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Small Area </a:t>
              </a:r>
            </a:p>
          </p:txBody>
        </p:sp>
        <p:sp>
          <p:nvSpPr>
            <p:cNvPr id="269" name="Rounded Rectangle 268"/>
            <p:cNvSpPr/>
            <p:nvPr/>
          </p:nvSpPr>
          <p:spPr>
            <a:xfrm>
              <a:off x="4572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grpSp>
          <p:nvGrpSpPr>
            <p:cNvPr id="3" name="Group 2"/>
            <p:cNvGrpSpPr/>
            <p:nvPr/>
          </p:nvGrpSpPr>
          <p:grpSpPr>
            <a:xfrm>
              <a:off x="838200" y="3200400"/>
              <a:ext cx="1742123" cy="3048000"/>
              <a:chOff x="844550" y="3200400"/>
              <a:chExt cx="1742123" cy="3048000"/>
            </a:xfrm>
          </p:grpSpPr>
          <p:sp>
            <p:nvSpPr>
              <p:cNvPr id="287" name="Rectangle 286"/>
              <p:cNvSpPr/>
              <p:nvPr/>
            </p:nvSpPr>
            <p:spPr>
              <a:xfrm>
                <a:off x="22161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88" name="Straight Arrow Connector 287"/>
              <p:cNvCxnSpPr>
                <a:stCxn id="287" idx="0"/>
              </p:cNvCxnSpPr>
              <p:nvPr/>
            </p:nvCxnSpPr>
            <p:spPr>
              <a:xfrm flipV="1">
                <a:off x="23990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9" name="Rectangle 288"/>
              <p:cNvSpPr/>
              <p:nvPr/>
            </p:nvSpPr>
            <p:spPr>
              <a:xfrm>
                <a:off x="17589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0" name="Straight Arrow Connector 289"/>
              <p:cNvCxnSpPr>
                <a:stCxn id="289" idx="0"/>
              </p:cNvCxnSpPr>
              <p:nvPr/>
            </p:nvCxnSpPr>
            <p:spPr>
              <a:xfrm flipV="1">
                <a:off x="19418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1" name="Rectangle 290"/>
              <p:cNvSpPr/>
              <p:nvPr/>
            </p:nvSpPr>
            <p:spPr>
              <a:xfrm>
                <a:off x="13017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2" name="Straight Arrow Connector 291"/>
              <p:cNvCxnSpPr>
                <a:stCxn id="291" idx="0"/>
              </p:cNvCxnSpPr>
              <p:nvPr/>
            </p:nvCxnSpPr>
            <p:spPr>
              <a:xfrm flipV="1">
                <a:off x="14846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3" name="Rectangle 292"/>
              <p:cNvSpPr/>
              <p:nvPr/>
            </p:nvSpPr>
            <p:spPr>
              <a:xfrm>
                <a:off x="844550"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94" name="Straight Arrow Connector 293"/>
              <p:cNvCxnSpPr>
                <a:stCxn id="293" idx="0"/>
              </p:cNvCxnSpPr>
              <p:nvPr/>
            </p:nvCxnSpPr>
            <p:spPr>
              <a:xfrm flipV="1">
                <a:off x="1027430" y="3200400"/>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5" name="Oval 294"/>
              <p:cNvSpPr/>
              <p:nvPr/>
            </p:nvSpPr>
            <p:spPr>
              <a:xfrm>
                <a:off x="22209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6" name="Oval 295"/>
              <p:cNvSpPr/>
              <p:nvPr/>
            </p:nvSpPr>
            <p:spPr>
              <a:xfrm>
                <a:off x="17637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3065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8" name="Oval 297"/>
              <p:cNvSpPr/>
              <p:nvPr/>
            </p:nvSpPr>
            <p:spPr>
              <a:xfrm>
                <a:off x="849313" y="3657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9" name="Oval 298"/>
              <p:cNvSpPr/>
              <p:nvPr/>
            </p:nvSpPr>
            <p:spPr>
              <a:xfrm>
                <a:off x="22209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0" name="Oval 299"/>
              <p:cNvSpPr/>
              <p:nvPr/>
            </p:nvSpPr>
            <p:spPr>
              <a:xfrm>
                <a:off x="17637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13065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849313" y="4038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2209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7637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3065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849313" y="4419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7" name="Oval 306"/>
              <p:cNvSpPr/>
              <p:nvPr/>
            </p:nvSpPr>
            <p:spPr>
              <a:xfrm>
                <a:off x="22209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8" name="Oval 307"/>
              <p:cNvSpPr/>
              <p:nvPr/>
            </p:nvSpPr>
            <p:spPr>
              <a:xfrm>
                <a:off x="17637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9" name="Oval 308"/>
              <p:cNvSpPr/>
              <p:nvPr/>
            </p:nvSpPr>
            <p:spPr>
              <a:xfrm>
                <a:off x="13065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849313"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2209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2" name="Oval 311"/>
              <p:cNvSpPr/>
              <p:nvPr/>
            </p:nvSpPr>
            <p:spPr>
              <a:xfrm>
                <a:off x="17637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3" name="Oval 312"/>
              <p:cNvSpPr/>
              <p:nvPr/>
            </p:nvSpPr>
            <p:spPr>
              <a:xfrm>
                <a:off x="13065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3" name="Oval 322"/>
              <p:cNvSpPr/>
              <p:nvPr/>
            </p:nvSpPr>
            <p:spPr>
              <a:xfrm>
                <a:off x="849313"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22161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17589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Oval 384"/>
              <p:cNvSpPr/>
              <p:nvPr/>
            </p:nvSpPr>
            <p:spPr>
              <a:xfrm>
                <a:off x="13017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Oval 385"/>
              <p:cNvSpPr/>
              <p:nvPr/>
            </p:nvSpPr>
            <p:spPr>
              <a:xfrm>
                <a:off x="844550" y="3276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00" name="Content Placeholder 2"/>
            <p:cNvSpPr txBox="1">
              <a:spLocks/>
            </p:cNvSpPr>
            <p:nvPr/>
          </p:nvSpPr>
          <p:spPr>
            <a:xfrm>
              <a:off x="457200" y="211836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High Latency</a:t>
              </a:r>
            </a:p>
          </p:txBody>
        </p:sp>
        <p:cxnSp>
          <p:nvCxnSpPr>
            <p:cNvPr id="202" name="Straight Arrow Connector 201"/>
            <p:cNvCxnSpPr/>
            <p:nvPr/>
          </p:nvCxnSpPr>
          <p:spPr>
            <a:xfrm flipV="1">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08" name="Straight Arrow Connector 207"/>
            <p:cNvCxnSpPr/>
            <p:nvPr/>
          </p:nvCxnSpPr>
          <p:spPr>
            <a:xfrm>
              <a:off x="304800" y="211836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grpSp>
        <p:nvGrpSpPr>
          <p:cNvPr id="5" name="Group 4"/>
          <p:cNvGrpSpPr/>
          <p:nvPr/>
        </p:nvGrpSpPr>
        <p:grpSpPr>
          <a:xfrm>
            <a:off x="5746750" y="914400"/>
            <a:ext cx="2863850" cy="5486400"/>
            <a:chOff x="5746750" y="762000"/>
            <a:chExt cx="2863850" cy="5486400"/>
          </a:xfrm>
        </p:grpSpPr>
        <p:grpSp>
          <p:nvGrpSpPr>
            <p:cNvPr id="182" name="Group 181"/>
            <p:cNvGrpSpPr/>
            <p:nvPr/>
          </p:nvGrpSpPr>
          <p:grpSpPr>
            <a:xfrm>
              <a:off x="5867400" y="914400"/>
              <a:ext cx="2590800" cy="5334000"/>
              <a:chOff x="5867400" y="914400"/>
              <a:chExt cx="2590800" cy="5334000"/>
            </a:xfrm>
          </p:grpSpPr>
          <p:sp>
            <p:nvSpPr>
              <p:cNvPr id="185" name="Rectangle 184"/>
              <p:cNvSpPr/>
              <p:nvPr/>
            </p:nvSpPr>
            <p:spPr>
              <a:xfrm>
                <a:off x="77066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a:stCxn id="185" idx="0"/>
              </p:cNvCxnSpPr>
              <p:nvPr/>
            </p:nvCxnSpPr>
            <p:spPr>
              <a:xfrm flipV="1">
                <a:off x="78895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1" name="Rectangle 190"/>
              <p:cNvSpPr/>
              <p:nvPr/>
            </p:nvSpPr>
            <p:spPr>
              <a:xfrm>
                <a:off x="72494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4" name="Straight Arrow Connector 193"/>
              <p:cNvCxnSpPr>
                <a:stCxn id="191" idx="0"/>
              </p:cNvCxnSpPr>
              <p:nvPr/>
            </p:nvCxnSpPr>
            <p:spPr>
              <a:xfrm flipV="1">
                <a:off x="74323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67922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6" name="Straight Arrow Connector 195"/>
              <p:cNvCxnSpPr>
                <a:stCxn id="195" idx="0"/>
              </p:cNvCxnSpPr>
              <p:nvPr/>
            </p:nvCxnSpPr>
            <p:spPr>
              <a:xfrm flipV="1">
                <a:off x="69751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7" name="Rectangle 196"/>
              <p:cNvSpPr/>
              <p:nvPr/>
            </p:nvSpPr>
            <p:spPr>
              <a:xfrm>
                <a:off x="6335077" y="55644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6517957" y="47244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Oval 202"/>
              <p:cNvSpPr/>
              <p:nvPr/>
            </p:nvSpPr>
            <p:spPr>
              <a:xfrm>
                <a:off x="77114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Oval 203"/>
              <p:cNvSpPr/>
              <p:nvPr/>
            </p:nvSpPr>
            <p:spPr>
              <a:xfrm>
                <a:off x="72542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5" name="Oval 204"/>
              <p:cNvSpPr/>
              <p:nvPr/>
            </p:nvSpPr>
            <p:spPr>
              <a:xfrm>
                <a:off x="67970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6" name="Oval 205"/>
              <p:cNvSpPr/>
              <p:nvPr/>
            </p:nvSpPr>
            <p:spPr>
              <a:xfrm>
                <a:off x="6339840" y="4800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1" name="Oval 210"/>
              <p:cNvSpPr/>
              <p:nvPr/>
            </p:nvSpPr>
            <p:spPr>
              <a:xfrm>
                <a:off x="77114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Oval 211"/>
              <p:cNvSpPr/>
              <p:nvPr/>
            </p:nvSpPr>
            <p:spPr>
              <a:xfrm>
                <a:off x="72542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67970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4" name="Oval 213"/>
              <p:cNvSpPr/>
              <p:nvPr/>
            </p:nvSpPr>
            <p:spPr>
              <a:xfrm>
                <a:off x="6339840" y="51816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Rectangle 218"/>
              <p:cNvSpPr/>
              <p:nvPr/>
            </p:nvSpPr>
            <p:spPr>
              <a:xfrm>
                <a:off x="77066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0" name="Straight Arrow Connector 219"/>
              <p:cNvCxnSpPr>
                <a:stCxn id="219" idx="0"/>
              </p:cNvCxnSpPr>
              <p:nvPr/>
            </p:nvCxnSpPr>
            <p:spPr>
              <a:xfrm flipV="1">
                <a:off x="78895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1" name="Rectangle 220"/>
              <p:cNvSpPr/>
              <p:nvPr/>
            </p:nvSpPr>
            <p:spPr>
              <a:xfrm>
                <a:off x="72494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a:stCxn id="221" idx="0"/>
              </p:cNvCxnSpPr>
              <p:nvPr/>
            </p:nvCxnSpPr>
            <p:spPr>
              <a:xfrm flipV="1">
                <a:off x="74323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67922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8" name="Straight Arrow Connector 227"/>
              <p:cNvCxnSpPr>
                <a:stCxn id="227" idx="0"/>
              </p:cNvCxnSpPr>
              <p:nvPr/>
            </p:nvCxnSpPr>
            <p:spPr>
              <a:xfrm flipV="1">
                <a:off x="69751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9" name="Rectangle 228"/>
              <p:cNvSpPr/>
              <p:nvPr/>
            </p:nvSpPr>
            <p:spPr>
              <a:xfrm>
                <a:off x="6335077" y="3964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30" name="Straight Arrow Connector 229"/>
              <p:cNvCxnSpPr>
                <a:stCxn id="229" idx="0"/>
              </p:cNvCxnSpPr>
              <p:nvPr/>
            </p:nvCxnSpPr>
            <p:spPr>
              <a:xfrm flipV="1">
                <a:off x="6517957" y="31242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Oval 234"/>
              <p:cNvSpPr/>
              <p:nvPr/>
            </p:nvSpPr>
            <p:spPr>
              <a:xfrm>
                <a:off x="77114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72542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67970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6339840" y="3200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77114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72542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67970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2" name="Oval 241"/>
              <p:cNvSpPr/>
              <p:nvPr/>
            </p:nvSpPr>
            <p:spPr>
              <a:xfrm>
                <a:off x="6339840" y="35814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3" name="Rectangle 242"/>
              <p:cNvSpPr/>
              <p:nvPr/>
            </p:nvSpPr>
            <p:spPr>
              <a:xfrm>
                <a:off x="77066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4" name="Straight Arrow Connector 243"/>
              <p:cNvCxnSpPr>
                <a:stCxn id="243" idx="0"/>
              </p:cNvCxnSpPr>
              <p:nvPr/>
            </p:nvCxnSpPr>
            <p:spPr>
              <a:xfrm flipV="1">
                <a:off x="78895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5" name="Rectangle 244"/>
              <p:cNvSpPr/>
              <p:nvPr/>
            </p:nvSpPr>
            <p:spPr>
              <a:xfrm>
                <a:off x="72494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6" name="Straight Arrow Connector 245"/>
              <p:cNvCxnSpPr>
                <a:stCxn id="245" idx="0"/>
              </p:cNvCxnSpPr>
              <p:nvPr/>
            </p:nvCxnSpPr>
            <p:spPr>
              <a:xfrm flipV="1">
                <a:off x="74323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7" name="Rectangle 246"/>
              <p:cNvSpPr/>
              <p:nvPr/>
            </p:nvSpPr>
            <p:spPr>
              <a:xfrm>
                <a:off x="67922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8" name="Straight Arrow Connector 247"/>
              <p:cNvCxnSpPr>
                <a:stCxn id="247" idx="0"/>
              </p:cNvCxnSpPr>
              <p:nvPr/>
            </p:nvCxnSpPr>
            <p:spPr>
              <a:xfrm flipV="1">
                <a:off x="69751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6335077" y="23640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52" name="Straight Arrow Connector 251"/>
              <p:cNvCxnSpPr>
                <a:stCxn id="249" idx="0"/>
              </p:cNvCxnSpPr>
              <p:nvPr/>
            </p:nvCxnSpPr>
            <p:spPr>
              <a:xfrm flipV="1">
                <a:off x="6517957" y="1524000"/>
                <a:ext cx="0" cy="840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Oval 254"/>
              <p:cNvSpPr/>
              <p:nvPr/>
            </p:nvSpPr>
            <p:spPr>
              <a:xfrm>
                <a:off x="77114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72542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67970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6339840" y="1600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77114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72542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67970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6339840" y="1981200"/>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Rounded Rectangle 266"/>
              <p:cNvSpPr/>
              <p:nvPr/>
            </p:nvSpPr>
            <p:spPr>
              <a:xfrm>
                <a:off x="5867400" y="914400"/>
                <a:ext cx="2590800" cy="609600"/>
              </a:xfrm>
              <a:prstGeom prst="roundRect">
                <a:avLst>
                  <a:gd name="adj" fmla="val 12383"/>
                </a:avLst>
              </a:prstGeom>
              <a:no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black"/>
                    </a:solidFill>
                    <a:effectLst/>
                    <a:uLnTx/>
                    <a:uFillTx/>
                    <a:latin typeface="Calibri"/>
                    <a:ea typeface="+mn-ea"/>
                    <a:cs typeface="Calibri"/>
                  </a:rPr>
                  <a:t>Short </a:t>
                </a:r>
                <a:r>
                  <a:rPr kumimoji="0" lang="en-US" sz="3200" b="1" i="0" u="none" strike="noStrike" kern="1200" cap="none" spc="0" normalizeH="0" baseline="0" noProof="0" err="1">
                    <a:ln>
                      <a:noFill/>
                    </a:ln>
                    <a:solidFill>
                      <a:prstClr val="black"/>
                    </a:solidFill>
                    <a:effectLst/>
                    <a:uLnTx/>
                    <a:uFillTx/>
                    <a:latin typeface="Calibri"/>
                    <a:ea typeface="+mn-ea"/>
                    <a:cs typeface="Calibri"/>
                  </a:rPr>
                  <a:t>Bitline</a:t>
                </a:r>
                <a:endParaRPr kumimoji="0" lang="en-US" sz="3200" b="1" i="0" u="none" strike="noStrike" kern="1200" cap="none" spc="0" normalizeH="0" baseline="0" noProof="0">
                  <a:ln>
                    <a:noFill/>
                  </a:ln>
                  <a:solidFill>
                    <a:prstClr val="black"/>
                  </a:solidFill>
                  <a:effectLst/>
                  <a:uLnTx/>
                  <a:uFillTx/>
                  <a:latin typeface="Calibri"/>
                  <a:ea typeface="+mn-ea"/>
                  <a:cs typeface="Calibri"/>
                </a:endParaRPr>
              </a:p>
            </p:txBody>
          </p:sp>
        </p:grpSp>
        <p:sp>
          <p:nvSpPr>
            <p:cNvPr id="483" name="Content Placeholder 2"/>
            <p:cNvSpPr txBox="1">
              <a:spLocks/>
            </p:cNvSpPr>
            <p:nvPr/>
          </p:nvSpPr>
          <p:spPr>
            <a:xfrm>
              <a:off x="5867400" y="212090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008000"/>
                  </a:solidFill>
                  <a:effectLst/>
                  <a:uLnTx/>
                  <a:uFillTx/>
                  <a:latin typeface="Calibri"/>
                  <a:ea typeface="+mn-ea"/>
                  <a:cs typeface="+mn-cs"/>
                </a:rPr>
                <a:t>Low Latency </a:t>
              </a:r>
            </a:p>
          </p:txBody>
        </p:sp>
        <p:sp>
          <p:nvSpPr>
            <p:cNvPr id="275" name="Rounded Rectangle 274"/>
            <p:cNvSpPr/>
            <p:nvPr/>
          </p:nvSpPr>
          <p:spPr>
            <a:xfrm>
              <a:off x="5867400" y="762000"/>
              <a:ext cx="2590800" cy="60960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Short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sp>
          <p:nvSpPr>
            <p:cNvPr id="201" name="Content Placeholder 2"/>
            <p:cNvSpPr txBox="1">
              <a:spLocks/>
            </p:cNvSpPr>
            <p:nvPr/>
          </p:nvSpPr>
          <p:spPr>
            <a:xfrm>
              <a:off x="5867400" y="1450340"/>
              <a:ext cx="2590800" cy="548640"/>
            </a:xfrm>
            <a:prstGeom prst="rect">
              <a:avLst/>
            </a:prstGeom>
            <a:solidFill>
              <a:srgbClr val="FFFF66"/>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Large Area</a:t>
              </a:r>
              <a:r>
                <a:rPr kumimoji="0" lang="en-US" sz="3200" b="1" i="1" u="none" strike="noStrike" kern="1200" cap="none" spc="0" normalizeH="0" baseline="0" noProof="0" dirty="0">
                  <a:ln>
                    <a:noFill/>
                  </a:ln>
                  <a:solidFill>
                    <a:srgbClr val="0000FF"/>
                  </a:solidFill>
                  <a:effectLst/>
                  <a:uLnTx/>
                  <a:uFillTx/>
                  <a:latin typeface="Calibri"/>
                  <a:ea typeface="+mn-ea"/>
                  <a:cs typeface="+mn-cs"/>
                </a:rPr>
                <a:t> </a:t>
              </a:r>
            </a:p>
          </p:txBody>
        </p:sp>
        <p:cxnSp>
          <p:nvCxnSpPr>
            <p:cNvPr id="209" name="Straight Arrow Connector 208"/>
            <p:cNvCxnSpPr/>
            <p:nvPr/>
          </p:nvCxnSpPr>
          <p:spPr>
            <a:xfrm flipV="1">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10" name="Straight Arrow Connector 209"/>
            <p:cNvCxnSpPr/>
            <p:nvPr/>
          </p:nvCxnSpPr>
          <p:spPr>
            <a:xfrm>
              <a:off x="5746750" y="1450340"/>
              <a:ext cx="2863850" cy="548640"/>
            </a:xfrm>
            <a:prstGeom prst="straightConnector1">
              <a:avLst/>
            </a:prstGeom>
            <a:ln w="508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grpSp>
      <p:sp>
        <p:nvSpPr>
          <p:cNvPr id="216" name="Rounded Rectangle 215"/>
          <p:cNvSpPr/>
          <p:nvPr/>
        </p:nvSpPr>
        <p:spPr>
          <a:xfrm>
            <a:off x="2473643" y="914400"/>
            <a:ext cx="4003357" cy="607060"/>
          </a:xfrm>
          <a:prstGeom prst="roundRect">
            <a:avLst>
              <a:gd name="adj" fmla="val 12383"/>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Tiered-Latency DRAM</a:t>
            </a:r>
          </a:p>
        </p:txBody>
      </p:sp>
      <p:grpSp>
        <p:nvGrpSpPr>
          <p:cNvPr id="20" name="Group 19"/>
          <p:cNvGrpSpPr/>
          <p:nvPr/>
        </p:nvGrpSpPr>
        <p:grpSpPr>
          <a:xfrm>
            <a:off x="5410200" y="4908550"/>
            <a:ext cx="2819400" cy="835660"/>
            <a:chOff x="5410200" y="4756150"/>
            <a:chExt cx="2819400" cy="835660"/>
          </a:xfrm>
        </p:grpSpPr>
        <p:sp>
          <p:nvSpPr>
            <p:cNvPr id="217" name="Rounded Rectangle 216"/>
            <p:cNvSpPr/>
            <p:nvPr/>
          </p:nvSpPr>
          <p:spPr>
            <a:xfrm>
              <a:off x="5638800" y="4861560"/>
              <a:ext cx="2590800" cy="612648"/>
            </a:xfrm>
            <a:prstGeom prst="roundRect">
              <a:avLst>
                <a:gd name="adj" fmla="val 30371"/>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Low Latency</a:t>
              </a:r>
            </a:p>
          </p:txBody>
        </p:sp>
        <p:cxnSp>
          <p:nvCxnSpPr>
            <p:cNvPr id="218" name="Straight Arrow Connector 217"/>
            <p:cNvCxnSpPr/>
            <p:nvPr/>
          </p:nvCxnSpPr>
          <p:spPr>
            <a:xfrm>
              <a:off x="5410200" y="4756150"/>
              <a:ext cx="114723" cy="10541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3" name="Straight Arrow Connector 222"/>
            <p:cNvCxnSpPr/>
            <p:nvPr/>
          </p:nvCxnSpPr>
          <p:spPr>
            <a:xfrm flipV="1">
              <a:off x="5410200" y="5474208"/>
              <a:ext cx="114723" cy="1176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4" name="Straight Arrow Connector 223"/>
            <p:cNvCxnSpPr/>
            <p:nvPr/>
          </p:nvCxnSpPr>
          <p:spPr>
            <a:xfrm>
              <a:off x="5524923" y="4861560"/>
              <a:ext cx="0" cy="61264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225" name="Group 224"/>
          <p:cNvGrpSpPr/>
          <p:nvPr/>
        </p:nvGrpSpPr>
        <p:grpSpPr>
          <a:xfrm>
            <a:off x="3581400" y="4953000"/>
            <a:ext cx="1742123" cy="1447800"/>
            <a:chOff x="6487477" y="3962400"/>
            <a:chExt cx="1742123" cy="1447800"/>
          </a:xfrm>
        </p:grpSpPr>
        <p:sp>
          <p:nvSpPr>
            <p:cNvPr id="226" name="Rectangle 225"/>
            <p:cNvSpPr/>
            <p:nvPr/>
          </p:nvSpPr>
          <p:spPr>
            <a:xfrm>
              <a:off x="78590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Rectangle 230"/>
            <p:cNvSpPr/>
            <p:nvPr/>
          </p:nvSpPr>
          <p:spPr>
            <a:xfrm>
              <a:off x="74018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2" name="Rectangle 231"/>
            <p:cNvSpPr/>
            <p:nvPr/>
          </p:nvSpPr>
          <p:spPr>
            <a:xfrm>
              <a:off x="69446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3" name="Rectangle 232"/>
            <p:cNvSpPr/>
            <p:nvPr/>
          </p:nvSpPr>
          <p:spPr>
            <a:xfrm>
              <a:off x="6487477" y="4726204"/>
              <a:ext cx="365760" cy="683996"/>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4" name="Oval 233"/>
            <p:cNvSpPr/>
            <p:nvPr/>
          </p:nvSpPr>
          <p:spPr>
            <a:xfrm>
              <a:off x="78638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0" name="Oval 249"/>
            <p:cNvSpPr/>
            <p:nvPr/>
          </p:nvSpPr>
          <p:spPr>
            <a:xfrm>
              <a:off x="74066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1" name="Oval 250"/>
            <p:cNvSpPr/>
            <p:nvPr/>
          </p:nvSpPr>
          <p:spPr>
            <a:xfrm>
              <a:off x="69494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6492240" y="3962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78638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74066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69494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6492240" y="4343400"/>
              <a:ext cx="365760" cy="365760"/>
            </a:xfrm>
            <a:prstGeom prst="ellipse">
              <a:avLst/>
            </a:prstGeom>
            <a:solidFill>
              <a:schemeClr val="accent3">
                <a:lumMod val="7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9" name="Group 28"/>
          <p:cNvGrpSpPr/>
          <p:nvPr/>
        </p:nvGrpSpPr>
        <p:grpSpPr>
          <a:xfrm>
            <a:off x="838200" y="3016425"/>
            <a:ext cx="2628598" cy="2683335"/>
            <a:chOff x="838200" y="2864025"/>
            <a:chExt cx="2628598" cy="2683335"/>
          </a:xfrm>
        </p:grpSpPr>
        <p:sp>
          <p:nvSpPr>
            <p:cNvPr id="270" name="Rounded Rectangle 269"/>
            <p:cNvSpPr/>
            <p:nvPr/>
          </p:nvSpPr>
          <p:spPr>
            <a:xfrm>
              <a:off x="838200" y="3384550"/>
              <a:ext cx="2399877" cy="1416050"/>
            </a:xfrm>
            <a:prstGeom prst="roundRect">
              <a:avLst>
                <a:gd name="adj" fmla="val 18840"/>
              </a:avLst>
            </a:prstGeom>
            <a:solidFill>
              <a:schemeClr val="tx1"/>
            </a:solidFill>
            <a:ln w="38100" cap="rnd">
              <a:noFill/>
              <a:prstDash val="solid"/>
            </a:ln>
          </p:spPr>
          <p:style>
            <a:lnRef idx="2">
              <a:schemeClr val="accent1">
                <a:shade val="50000"/>
              </a:schemeClr>
            </a:lnRef>
            <a:fillRef idx="1">
              <a:schemeClr val="accent1"/>
            </a:fillRef>
            <a:effectRef idx="0">
              <a:schemeClr val="accent1"/>
            </a:effectRef>
            <a:fontRef idx="minor">
              <a:schemeClr val="lt1"/>
            </a:fontRef>
          </p:style>
          <p:txBody>
            <a:bodyPr tIns="0" bIns="82296"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Calibri"/>
                  <a:ea typeface="+mn-ea"/>
                  <a:cs typeface="Calibri"/>
                </a:rPr>
                <a:t>Small area using long </a:t>
              </a:r>
              <a:r>
                <a:rPr kumimoji="0" lang="en-US" sz="3200" b="1" i="0" u="none" strike="noStrike" kern="1200" cap="none" spc="0" normalizeH="0" baseline="0" noProof="0" dirty="0" err="1">
                  <a:ln>
                    <a:noFill/>
                  </a:ln>
                  <a:solidFill>
                    <a:srgbClr val="FFFF00"/>
                  </a:solidFill>
                  <a:effectLst/>
                  <a:uLnTx/>
                  <a:uFillTx/>
                  <a:latin typeface="Calibri"/>
                  <a:ea typeface="+mn-ea"/>
                  <a:cs typeface="Calibri"/>
                </a:rPr>
                <a:t>bitline</a:t>
              </a:r>
              <a:endParaRPr kumimoji="0" lang="en-US" sz="3200" b="1" i="0" u="none" strike="noStrike" kern="1200" cap="none" spc="0" normalizeH="0" baseline="0" noProof="0" dirty="0">
                <a:ln>
                  <a:noFill/>
                </a:ln>
                <a:solidFill>
                  <a:srgbClr val="FFFF00"/>
                </a:solidFill>
                <a:effectLst/>
                <a:uLnTx/>
                <a:uFillTx/>
                <a:latin typeface="Calibri"/>
                <a:ea typeface="+mn-ea"/>
                <a:cs typeface="Calibri"/>
              </a:endParaRPr>
            </a:p>
          </p:txBody>
        </p:sp>
        <p:cxnSp>
          <p:nvCxnSpPr>
            <p:cNvPr id="271" name="Straight Arrow Connector 270"/>
            <p:cNvCxnSpPr/>
            <p:nvPr/>
          </p:nvCxnSpPr>
          <p:spPr>
            <a:xfrm flipH="1">
              <a:off x="3352800" y="2864025"/>
              <a:ext cx="113998" cy="10777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H="1" flipV="1">
              <a:off x="3352800" y="5474208"/>
              <a:ext cx="113998" cy="7315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p:nvPr/>
          </p:nvCxnSpPr>
          <p:spPr>
            <a:xfrm>
              <a:off x="3352800" y="2971800"/>
              <a:ext cx="0" cy="2502408"/>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7109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 presetClass="entr" presetSubtype="0" fill="hold" grpId="0" nodeType="afterEffect">
                                  <p:stCondLst>
                                    <p:cond delay="200"/>
                                  </p:stCondLst>
                                  <p:childTnLst>
                                    <p:set>
                                      <p:cBhvr>
                                        <p:cTn id="13" dur="1" fill="hold">
                                          <p:stCondLst>
                                            <p:cond delay="0"/>
                                          </p:stCondLst>
                                        </p:cTn>
                                        <p:tgtEl>
                                          <p:spTgt spid="216"/>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 name="Chart 26"/>
          <p:cNvGraphicFramePr>
            <a:graphicFrameLocks/>
          </p:cNvGraphicFramePr>
          <p:nvPr>
            <p:extLst/>
          </p:nvPr>
        </p:nvGraphicFramePr>
        <p:xfrm>
          <a:off x="4343400" y="1524000"/>
          <a:ext cx="4419600" cy="3200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4" name="Chart 23"/>
          <p:cNvGraphicFramePr>
            <a:graphicFrameLocks/>
          </p:cNvGraphicFramePr>
          <p:nvPr>
            <p:extLst/>
          </p:nvPr>
        </p:nvGraphicFramePr>
        <p:xfrm>
          <a:off x="0" y="1524000"/>
          <a:ext cx="4511039" cy="3200401"/>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Commodity DRAM vs. TL-DRAM </a:t>
            </a:r>
            <a:r>
              <a:rPr lang="en-US" sz="2700" dirty="0">
                <a:solidFill>
                  <a:srgbClr val="1A5712"/>
                </a:solidFill>
              </a:rPr>
              <a:t>[HPCA 2013] </a:t>
            </a:r>
          </a:p>
        </p:txBody>
      </p:sp>
      <p:sp>
        <p:nvSpPr>
          <p:cNvPr id="28" name="Rectangle 27"/>
          <p:cNvSpPr/>
          <p:nvPr/>
        </p:nvSpPr>
        <p:spPr>
          <a:xfrm rot="16200000">
            <a:off x="-571499" y="2689858"/>
            <a:ext cx="2225040" cy="47244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Latency</a:t>
            </a:r>
          </a:p>
        </p:txBody>
      </p:sp>
      <p:sp>
        <p:nvSpPr>
          <p:cNvPr id="29" name="Rectangle 28"/>
          <p:cNvSpPr/>
          <p:nvPr/>
        </p:nvSpPr>
        <p:spPr>
          <a:xfrm rot="16200000">
            <a:off x="3702733" y="2635933"/>
            <a:ext cx="2438402" cy="67173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Power</a:t>
            </a:r>
          </a:p>
        </p:txBody>
      </p:sp>
      <p:sp>
        <p:nvSpPr>
          <p:cNvPr id="30" name="Content Placeholder 2"/>
          <p:cNvSpPr txBox="1">
            <a:spLocks/>
          </p:cNvSpPr>
          <p:nvPr/>
        </p:nvSpPr>
        <p:spPr>
          <a:xfrm>
            <a:off x="1989407" y="285750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0000FF"/>
                </a:solidFill>
                <a:effectLst/>
                <a:uLnTx/>
                <a:uFillTx/>
                <a:latin typeface="Calibri"/>
                <a:ea typeface="+mn-ea"/>
                <a:cs typeface="+mn-cs"/>
              </a:rPr>
              <a:t>–56%</a:t>
            </a:r>
          </a:p>
        </p:txBody>
      </p:sp>
      <p:sp>
        <p:nvSpPr>
          <p:cNvPr id="31" name="Content Placeholder 2"/>
          <p:cNvSpPr txBox="1">
            <a:spLocks/>
          </p:cNvSpPr>
          <p:nvPr/>
        </p:nvSpPr>
        <p:spPr>
          <a:xfrm>
            <a:off x="2917875" y="18516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+23%</a:t>
            </a:r>
          </a:p>
        </p:txBody>
      </p:sp>
      <p:sp>
        <p:nvSpPr>
          <p:cNvPr id="32" name="Content Placeholder 2"/>
          <p:cNvSpPr txBox="1">
            <a:spLocks/>
          </p:cNvSpPr>
          <p:nvPr/>
        </p:nvSpPr>
        <p:spPr>
          <a:xfrm>
            <a:off x="6248400" y="2956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0000FF"/>
                </a:solidFill>
                <a:effectLst/>
                <a:uLnTx/>
                <a:uFillTx/>
                <a:latin typeface="Calibri"/>
                <a:ea typeface="+mn-ea"/>
                <a:cs typeface="+mn-cs"/>
              </a:rPr>
              <a:t>–51%</a:t>
            </a:r>
          </a:p>
        </p:txBody>
      </p:sp>
      <p:sp>
        <p:nvSpPr>
          <p:cNvPr id="33" name="Content Placeholder 2"/>
          <p:cNvSpPr txBox="1">
            <a:spLocks/>
          </p:cNvSpPr>
          <p:nvPr/>
        </p:nvSpPr>
        <p:spPr>
          <a:xfrm>
            <a:off x="7162800" y="1432560"/>
            <a:ext cx="15240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800" b="1" i="0" u="none" strike="noStrike" kern="1200" cap="none" spc="0" normalizeH="0" baseline="0" noProof="0">
                <a:ln>
                  <a:noFill/>
                </a:ln>
                <a:solidFill>
                  <a:srgbClr val="FF0000"/>
                </a:solidFill>
                <a:effectLst/>
                <a:uLnTx/>
                <a:uFillTx/>
                <a:latin typeface="Calibri"/>
                <a:ea typeface="+mn-ea"/>
                <a:cs typeface="+mn-cs"/>
              </a:rPr>
              <a:t>+49%</a:t>
            </a:r>
          </a:p>
        </p:txBody>
      </p:sp>
      <p:sp>
        <p:nvSpPr>
          <p:cNvPr id="35" name="Content Placeholder 2"/>
          <p:cNvSpPr txBox="1">
            <a:spLocks/>
          </p:cNvSpPr>
          <p:nvPr/>
        </p:nvSpPr>
        <p:spPr>
          <a:xfrm>
            <a:off x="381000" y="838200"/>
            <a:ext cx="4495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Latency </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r>
              <a:rPr kumimoji="0" lang="en-US" sz="3600" b="0" i="0" u="none" strike="noStrike" kern="1200" cap="none" spc="0" normalizeH="0" baseline="0" noProof="0" dirty="0" err="1">
                <a:ln>
                  <a:noFill/>
                </a:ln>
                <a:solidFill>
                  <a:prstClr val="black"/>
                </a:solidFill>
                <a:effectLst/>
                <a:uLnTx/>
                <a:uFillTx/>
                <a:latin typeface="Calibri"/>
                <a:ea typeface="+mn-ea"/>
                <a:cs typeface="+mn-cs"/>
              </a:rPr>
              <a:t>tRC</a:t>
            </a:r>
            <a:r>
              <a:rPr kumimoji="0" lang="en-US" sz="3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36" name="Content Placeholder 2"/>
          <p:cNvSpPr txBox="1">
            <a:spLocks/>
          </p:cNvSpPr>
          <p:nvPr/>
        </p:nvSpPr>
        <p:spPr>
          <a:xfrm>
            <a:off x="4648200" y="838200"/>
            <a:ext cx="4114800" cy="102161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Power</a:t>
            </a:r>
          </a:p>
        </p:txBody>
      </p:sp>
      <p:sp>
        <p:nvSpPr>
          <p:cNvPr id="37" name="Content Placeholder 2"/>
          <p:cNvSpPr txBox="1">
            <a:spLocks/>
          </p:cNvSpPr>
          <p:nvPr/>
        </p:nvSpPr>
        <p:spPr>
          <a:xfrm>
            <a:off x="381000" y="5334000"/>
            <a:ext cx="8001000" cy="1524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600" b="1" i="0" u="none" strike="noStrike" kern="1200" cap="none" spc="0" normalizeH="0" baseline="0" noProof="0" dirty="0">
                <a:ln>
                  <a:noFill/>
                </a:ln>
                <a:solidFill>
                  <a:prstClr val="black"/>
                </a:solidFill>
                <a:effectLst/>
                <a:uLnTx/>
                <a:uFillTx/>
                <a:latin typeface="Calibri"/>
                <a:ea typeface="+mn-ea"/>
                <a:cs typeface="+mn-cs"/>
              </a:rPr>
              <a:t>DRAM Area Overhead</a:t>
            </a:r>
          </a:p>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srgbClr val="4F81BD">
                    <a:lumMod val="75000"/>
                  </a:srgbClr>
                </a:solidFill>
                <a:effectLst/>
                <a:uLnTx/>
                <a:uFillTx/>
                <a:latin typeface="Calibri"/>
                <a:ea typeface="+mn-ea"/>
                <a:cs typeface="+mn-cs"/>
              </a:rPr>
              <a:t>~3%</a:t>
            </a:r>
            <a:r>
              <a:rPr kumimoji="0" lang="en-US" sz="2800" b="0" i="0" u="none" strike="noStrike" kern="1200" cap="none" spc="0" normalizeH="0" baseline="0" noProof="0" dirty="0">
                <a:ln>
                  <a:noFill/>
                </a:ln>
                <a:solidFill>
                  <a:prstClr val="black"/>
                </a:solidFill>
                <a:effectLst/>
                <a:uLnTx/>
                <a:uFillTx/>
                <a:latin typeface="Calibri"/>
                <a:ea typeface="+mn-ea"/>
                <a:cs typeface="+mn-cs"/>
              </a:rPr>
              <a:t>: mainly due to the isolation transistors</a:t>
            </a:r>
          </a:p>
        </p:txBody>
      </p:sp>
      <p:grpSp>
        <p:nvGrpSpPr>
          <p:cNvPr id="67" name="Group 66"/>
          <p:cNvGrpSpPr/>
          <p:nvPr/>
        </p:nvGrpSpPr>
        <p:grpSpPr>
          <a:xfrm>
            <a:off x="298449" y="4038600"/>
            <a:ext cx="4040188" cy="1219200"/>
            <a:chOff x="298449" y="4038600"/>
            <a:chExt cx="4040188" cy="1219200"/>
          </a:xfrm>
        </p:grpSpPr>
        <p:sp>
          <p:nvSpPr>
            <p:cNvPr id="46" name="Content Placeholder 2"/>
            <p:cNvSpPr txBox="1">
              <a:spLocks/>
            </p:cNvSpPr>
            <p:nvPr/>
          </p:nvSpPr>
          <p:spPr>
            <a:xfrm>
              <a:off x="2116046" y="4572001"/>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cxnSp>
          <p:nvCxnSpPr>
            <p:cNvPr id="39" name="Straight Arrow Connector 38"/>
            <p:cNvCxnSpPr/>
            <p:nvPr/>
          </p:nvCxnSpPr>
          <p:spPr>
            <a:xfrm flipV="1">
              <a:off x="2438400"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2" name="Content Placeholder 2"/>
            <p:cNvSpPr txBox="1">
              <a:spLocks/>
            </p:cNvSpPr>
            <p:nvPr/>
          </p:nvSpPr>
          <p:spPr>
            <a:xfrm>
              <a:off x="298449"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Commodity DRAM</a:t>
              </a:r>
            </a:p>
          </p:txBody>
        </p:sp>
        <p:sp>
          <p:nvSpPr>
            <p:cNvPr id="53" name="Content Placeholder 2"/>
            <p:cNvSpPr txBox="1">
              <a:spLocks/>
            </p:cNvSpPr>
            <p:nvPr/>
          </p:nvSpPr>
          <p:spPr>
            <a:xfrm>
              <a:off x="1970356"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54" name="Straight Arrow Connector 53"/>
            <p:cNvCxnSpPr/>
            <p:nvPr/>
          </p:nvCxnSpPr>
          <p:spPr>
            <a:xfrm flipV="1">
              <a:off x="3381378"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4338637"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748668" y="4089400"/>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748668" y="4318002"/>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4586068" y="4038600"/>
            <a:ext cx="4040188" cy="1219199"/>
            <a:chOff x="4586068" y="4038600"/>
            <a:chExt cx="4040188" cy="1219199"/>
          </a:xfrm>
        </p:grpSpPr>
        <p:cxnSp>
          <p:nvCxnSpPr>
            <p:cNvPr id="58" name="Straight Arrow Connector 57"/>
            <p:cNvCxnSpPr/>
            <p:nvPr/>
          </p:nvCxnSpPr>
          <p:spPr>
            <a:xfrm flipV="1">
              <a:off x="6726019" y="4038600"/>
              <a:ext cx="0" cy="9144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59" name="Content Placeholder 2"/>
            <p:cNvSpPr txBox="1">
              <a:spLocks/>
            </p:cNvSpPr>
            <p:nvPr/>
          </p:nvSpPr>
          <p:spPr>
            <a:xfrm>
              <a:off x="4586068" y="4267201"/>
              <a:ext cx="2209801"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Commodity DRAM</a:t>
              </a:r>
            </a:p>
          </p:txBody>
        </p:sp>
        <p:sp>
          <p:nvSpPr>
            <p:cNvPr id="60" name="Content Placeholder 2"/>
            <p:cNvSpPr txBox="1">
              <a:spLocks/>
            </p:cNvSpPr>
            <p:nvPr/>
          </p:nvSpPr>
          <p:spPr>
            <a:xfrm>
              <a:off x="6257975" y="4114800"/>
              <a:ext cx="2277792"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Near       Far</a:t>
              </a:r>
            </a:p>
          </p:txBody>
        </p:sp>
        <p:cxnSp>
          <p:nvCxnSpPr>
            <p:cNvPr id="61" name="Straight Arrow Connector 60"/>
            <p:cNvCxnSpPr/>
            <p:nvPr/>
          </p:nvCxnSpPr>
          <p:spPr>
            <a:xfrm flipV="1">
              <a:off x="7668997" y="4038601"/>
              <a:ext cx="0" cy="4571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8626256" y="4038602"/>
              <a:ext cx="0" cy="9143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036287" y="4094163"/>
              <a:ext cx="746757" cy="228601"/>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V="1">
              <a:off x="5036287" y="4322765"/>
              <a:ext cx="0" cy="634999"/>
            </a:xfrm>
            <a:prstGeom prst="straightConnector1">
              <a:avLst/>
            </a:prstGeom>
            <a:ln w="12700" cap="rnd">
              <a:solidFill>
                <a:schemeClr val="bg1">
                  <a:lumMod val="50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65" name="Content Placeholder 2"/>
            <p:cNvSpPr txBox="1">
              <a:spLocks/>
            </p:cNvSpPr>
            <p:nvPr/>
          </p:nvSpPr>
          <p:spPr>
            <a:xfrm>
              <a:off x="6400800" y="4572000"/>
              <a:ext cx="2057400" cy="68579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a:ln>
                    <a:noFill/>
                  </a:ln>
                  <a:solidFill>
                    <a:prstClr val="black"/>
                  </a:solidFill>
                  <a:effectLst/>
                  <a:uLnTx/>
                  <a:uFillTx/>
                  <a:latin typeface="Calibri"/>
                  <a:ea typeface="+mn-ea"/>
                  <a:cs typeface="+mn-cs"/>
                </a:rPr>
                <a:t>TL-DRAM</a:t>
              </a:r>
            </a:p>
          </p:txBody>
        </p:sp>
      </p:grpSp>
      <p:sp>
        <p:nvSpPr>
          <p:cNvPr id="38" name="Content Placeholder 2"/>
          <p:cNvSpPr txBox="1">
            <a:spLocks/>
          </p:cNvSpPr>
          <p:nvPr/>
        </p:nvSpPr>
        <p:spPr>
          <a:xfrm>
            <a:off x="879923" y="2188026"/>
            <a:ext cx="1828800" cy="3810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(52.5ns)</a:t>
            </a:r>
          </a:p>
        </p:txBody>
      </p:sp>
    </p:spTree>
    <p:extLst>
      <p:ext uri="{BB962C8B-B14F-4D97-AF65-F5344CB8AC3E}">
        <p14:creationId xmlns:p14="http://schemas.microsoft.com/office/powerpoint/2010/main" val="3852746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7" grpId="0">
        <p:bldAsOne/>
      </p:bldGraphic>
      <p:bldGraphic spid="24" grpId="0">
        <p:bldAsOne/>
      </p:bldGraphic>
      <p:bldP spid="28" grpId="0"/>
      <p:bldP spid="29" grpId="0"/>
      <p:bldP spid="30" grpId="0"/>
      <p:bldP spid="31" grpId="0"/>
      <p:bldP spid="32" grpId="0"/>
      <p:bldP spid="33" grpId="0"/>
      <p:bldP spid="35" grpId="0"/>
      <p:bldP spid="36" grpId="0"/>
      <p:bldP spid="37" grpId="0"/>
      <p:bldP spid="38"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Trade-Off: Area (Die-Area) vs. Latency</a:t>
            </a:r>
          </a:p>
        </p:txBody>
      </p:sp>
      <p:graphicFrame>
        <p:nvGraphicFramePr>
          <p:cNvPr id="22" name="Chart 21"/>
          <p:cNvGraphicFramePr>
            <a:graphicFrameLocks/>
          </p:cNvGraphicFramePr>
          <p:nvPr>
            <p:extLst/>
          </p:nvPr>
        </p:nvGraphicFramePr>
        <p:xfrm>
          <a:off x="990600" y="838200"/>
          <a:ext cx="7391400" cy="4953000"/>
        </p:xfrm>
        <a:graphic>
          <a:graphicData uri="http://schemas.openxmlformats.org/drawingml/2006/chart">
            <c:chart xmlns:c="http://schemas.openxmlformats.org/drawingml/2006/chart" xmlns:r="http://schemas.openxmlformats.org/officeDocument/2006/relationships" r:id="rId3"/>
          </a:graphicData>
        </a:graphic>
      </p:graphicFrame>
      <p:sp>
        <p:nvSpPr>
          <p:cNvPr id="24" name="TextBox 23"/>
          <p:cNvSpPr txBox="1"/>
          <p:nvPr/>
        </p:nvSpPr>
        <p:spPr>
          <a:xfrm>
            <a:off x="3429000" y="23622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64</a:t>
            </a:r>
          </a:p>
        </p:txBody>
      </p:sp>
      <p:sp>
        <p:nvSpPr>
          <p:cNvPr id="25" name="TextBox 24"/>
          <p:cNvSpPr txBox="1"/>
          <p:nvPr/>
        </p:nvSpPr>
        <p:spPr>
          <a:xfrm>
            <a:off x="3276600" y="1066800"/>
            <a:ext cx="6096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32</a:t>
            </a:r>
          </a:p>
        </p:txBody>
      </p:sp>
      <p:sp>
        <p:nvSpPr>
          <p:cNvPr id="36" name="TextBox 35"/>
          <p:cNvSpPr txBox="1"/>
          <p:nvPr/>
        </p:nvSpPr>
        <p:spPr>
          <a:xfrm>
            <a:off x="4419600" y="2743200"/>
            <a:ext cx="838200"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128</a:t>
            </a:r>
          </a:p>
        </p:txBody>
      </p:sp>
      <p:sp>
        <p:nvSpPr>
          <p:cNvPr id="37" name="TextBox 36"/>
          <p:cNvSpPr txBox="1"/>
          <p:nvPr/>
        </p:nvSpPr>
        <p:spPr>
          <a:xfrm>
            <a:off x="5105400" y="3048000"/>
            <a:ext cx="838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256</a:t>
            </a:r>
          </a:p>
        </p:txBody>
      </p:sp>
      <p:sp>
        <p:nvSpPr>
          <p:cNvPr id="38" name="TextBox 37"/>
          <p:cNvSpPr txBox="1"/>
          <p:nvPr/>
        </p:nvSpPr>
        <p:spPr>
          <a:xfrm>
            <a:off x="5981700" y="3084493"/>
            <a:ext cx="28956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512 cells/</a:t>
            </a:r>
            <a:r>
              <a:rPr kumimoji="0" lang="en-US" sz="2800" b="1" i="0" u="none" strike="noStrike" kern="1200" cap="none" spc="0" normalizeH="0" baseline="0" noProof="0" dirty="0" err="1">
                <a:ln>
                  <a:noFill/>
                </a:ln>
                <a:solidFill>
                  <a:prstClr val="black"/>
                </a:solidFill>
                <a:effectLst/>
                <a:uLnTx/>
                <a:uFillTx/>
                <a:latin typeface="Calibri"/>
                <a:ea typeface="+mn-ea"/>
                <a:cs typeface="+mn-cs"/>
              </a:rPr>
              <a:t>bitline</a:t>
            </a: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   </a:t>
            </a:r>
          </a:p>
        </p:txBody>
      </p:sp>
      <p:sp>
        <p:nvSpPr>
          <p:cNvPr id="7" name="Left Arrow 6"/>
          <p:cNvSpPr/>
          <p:nvPr/>
        </p:nvSpPr>
        <p:spPr>
          <a:xfrm rot="16200000">
            <a:off x="-1250157" y="2621758"/>
            <a:ext cx="40386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Cheaper</a:t>
            </a:r>
          </a:p>
        </p:txBody>
      </p:sp>
      <p:sp>
        <p:nvSpPr>
          <p:cNvPr id="41" name="Left Arrow 40"/>
          <p:cNvSpPr/>
          <p:nvPr/>
        </p:nvSpPr>
        <p:spPr>
          <a:xfrm>
            <a:off x="1676400" y="5550693"/>
            <a:ext cx="640080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Faster</a:t>
            </a:r>
          </a:p>
        </p:txBody>
      </p:sp>
      <p:sp>
        <p:nvSpPr>
          <p:cNvPr id="13" name="Oval 12"/>
          <p:cNvSpPr/>
          <p:nvPr/>
        </p:nvSpPr>
        <p:spPr>
          <a:xfrm>
            <a:off x="3979398" y="3606018"/>
            <a:ext cx="182880" cy="182880"/>
          </a:xfrm>
          <a:prstGeom prst="ellipse">
            <a:avLst/>
          </a:prstGeom>
          <a:solidFill>
            <a:schemeClr val="accent3">
              <a:lumMod val="5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3314699" y="3657600"/>
            <a:ext cx="2628901"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9BBB59">
                    <a:lumMod val="50000"/>
                  </a:srgbClr>
                </a:solidFill>
                <a:effectLst/>
                <a:uLnTx/>
                <a:uFillTx/>
                <a:latin typeface="Calibri"/>
                <a:ea typeface="+mn-ea"/>
                <a:cs typeface="+mn-cs"/>
              </a:rPr>
              <a:t>Near Segment</a:t>
            </a:r>
          </a:p>
        </p:txBody>
      </p:sp>
      <p:sp>
        <p:nvSpPr>
          <p:cNvPr id="15" name="Oval 14"/>
          <p:cNvSpPr/>
          <p:nvPr/>
        </p:nvSpPr>
        <p:spPr>
          <a:xfrm>
            <a:off x="7528561" y="3606018"/>
            <a:ext cx="182880" cy="1828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Rectangle 15"/>
          <p:cNvSpPr/>
          <p:nvPr/>
        </p:nvSpPr>
        <p:spPr>
          <a:xfrm>
            <a:off x="6544002" y="3657600"/>
            <a:ext cx="2447598" cy="55839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Far Segment</a:t>
            </a:r>
          </a:p>
        </p:txBody>
      </p:sp>
      <p:grpSp>
        <p:nvGrpSpPr>
          <p:cNvPr id="23" name="Group 22"/>
          <p:cNvGrpSpPr/>
          <p:nvPr/>
        </p:nvGrpSpPr>
        <p:grpSpPr>
          <a:xfrm>
            <a:off x="1760146" y="3533003"/>
            <a:ext cx="1530690" cy="1238005"/>
            <a:chOff x="1760146" y="3533003"/>
            <a:chExt cx="1530690" cy="1238005"/>
          </a:xfrm>
        </p:grpSpPr>
        <p:sp>
          <p:nvSpPr>
            <p:cNvPr id="26" name="Left Arrow 25"/>
            <p:cNvSpPr/>
            <p:nvPr/>
          </p:nvSpPr>
          <p:spPr>
            <a:xfrm rot="18889308">
              <a:off x="1894524" y="3398625"/>
              <a:ext cx="1238005" cy="1506761"/>
            </a:xfrm>
            <a:prstGeom prst="leftArrow">
              <a:avLst>
                <a:gd name="adj1" fmla="val 50000"/>
                <a:gd name="adj2" fmla="val 61589"/>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
          <p:nvSpPr>
            <p:cNvPr id="27" name="TextBox 26"/>
            <p:cNvSpPr txBox="1"/>
            <p:nvPr/>
          </p:nvSpPr>
          <p:spPr>
            <a:xfrm rot="18932207">
              <a:off x="1798404" y="3826557"/>
              <a:ext cx="149243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Calibri"/>
                  <a:ea typeface="+mn-ea"/>
                  <a:cs typeface="+mn-cs"/>
                </a:rPr>
                <a:t>GOAL</a:t>
              </a:r>
            </a:p>
          </p:txBody>
        </p:sp>
      </p:grpSp>
    </p:spTree>
    <p:extLst>
      <p:ext uri="{BB962C8B-B14F-4D97-AF65-F5344CB8AC3E}">
        <p14:creationId xmlns:p14="http://schemas.microsoft.com/office/powerpoint/2010/main" val="409933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Leveraging Tiered-Latency DRAM </a:t>
            </a:r>
          </a:p>
        </p:txBody>
      </p:sp>
      <p:sp>
        <p:nvSpPr>
          <p:cNvPr id="28" name="Content Placeholder 2"/>
          <p:cNvSpPr>
            <a:spLocks noGrp="1"/>
          </p:cNvSpPr>
          <p:nvPr>
            <p:ph idx="1"/>
          </p:nvPr>
        </p:nvSpPr>
        <p:spPr>
          <a:xfrm>
            <a:off x="304800" y="990600"/>
            <a:ext cx="8534400" cy="5562600"/>
          </a:xfrm>
        </p:spPr>
        <p:txBody>
          <a:bodyPr/>
          <a:lstStyle/>
          <a:p>
            <a:pPr>
              <a:lnSpc>
                <a:spcPct val="85000"/>
              </a:lnSpc>
            </a:pPr>
            <a:r>
              <a:rPr lang="en-US" sz="3200" dirty="0"/>
              <a:t>TL-DRAM is a </a:t>
            </a:r>
            <a:r>
              <a:rPr lang="en-US" sz="3200" b="1" i="1" dirty="0"/>
              <a:t>substrate</a:t>
            </a:r>
            <a:r>
              <a:rPr lang="en-US" sz="3200" dirty="0"/>
              <a:t> that can be leveraged by the hardware and/or software</a:t>
            </a:r>
          </a:p>
          <a:p>
            <a:pPr>
              <a:lnSpc>
                <a:spcPct val="85000"/>
              </a:lnSpc>
            </a:pPr>
            <a:endParaRPr lang="en-US" sz="1800" dirty="0"/>
          </a:p>
          <a:p>
            <a:pPr>
              <a:lnSpc>
                <a:spcPct val="85000"/>
              </a:lnSpc>
            </a:pPr>
            <a:r>
              <a:rPr lang="en-US" sz="3200" dirty="0"/>
              <a:t>Many potential uses</a:t>
            </a:r>
          </a:p>
          <a:p>
            <a:pPr marL="801688" lvl="1" indent="-344488">
              <a:lnSpc>
                <a:spcPct val="85000"/>
              </a:lnSpc>
              <a:buFont typeface="+mj-lt"/>
              <a:buAutoNum type="arabicPeriod"/>
            </a:pPr>
            <a:r>
              <a:rPr lang="en-US" sz="2800" dirty="0"/>
              <a:t>Use near segment as hardware-managed </a:t>
            </a:r>
            <a:r>
              <a:rPr lang="en-US" sz="2800" b="1" i="1" dirty="0"/>
              <a:t>inclusive</a:t>
            </a:r>
            <a:r>
              <a:rPr lang="en-US" sz="2800" dirty="0"/>
              <a:t> cache to far segment</a:t>
            </a:r>
          </a:p>
          <a:p>
            <a:pPr marL="801688" lvl="1" indent="-344488">
              <a:lnSpc>
                <a:spcPct val="85000"/>
              </a:lnSpc>
              <a:buFont typeface="+mj-lt"/>
              <a:buAutoNum type="arabicPeriod"/>
            </a:pPr>
            <a:r>
              <a:rPr lang="en-US" sz="2800" dirty="0"/>
              <a:t>Use near segment as hardware-managed </a:t>
            </a:r>
            <a:r>
              <a:rPr lang="en-US" sz="2800" b="1" i="1" dirty="0"/>
              <a:t>exclusive</a:t>
            </a:r>
            <a:r>
              <a:rPr lang="en-US" sz="2800" dirty="0"/>
              <a:t> cache to far segment</a:t>
            </a:r>
          </a:p>
          <a:p>
            <a:pPr marL="801688" lvl="1" indent="-344488">
              <a:lnSpc>
                <a:spcPct val="85000"/>
              </a:lnSpc>
              <a:buFont typeface="+mj-lt"/>
              <a:buAutoNum type="arabicPeriod"/>
            </a:pPr>
            <a:r>
              <a:rPr lang="en-US" sz="2800" dirty="0"/>
              <a:t>Profile-based page mapping by operating system</a:t>
            </a:r>
          </a:p>
          <a:p>
            <a:pPr marL="801688" lvl="1" indent="-344488">
              <a:lnSpc>
                <a:spcPct val="85000"/>
              </a:lnSpc>
              <a:buFont typeface="+mj-lt"/>
              <a:buAutoNum type="arabicPeriod"/>
            </a:pPr>
            <a:r>
              <a:rPr lang="en-US" sz="2800" dirty="0"/>
              <a:t>Simply replace DRAM with TL-DRAM </a:t>
            </a:r>
            <a:r>
              <a:rPr lang="en-US" sz="1000" dirty="0">
                <a:latin typeface="Wingdings"/>
                <a:ea typeface="Wingdings"/>
                <a:cs typeface="Wingdings"/>
                <a:sym typeface="Wingdings"/>
              </a:rPr>
              <a:t> </a:t>
            </a:r>
            <a:endParaRPr lang="en-US" sz="2800" dirty="0"/>
          </a:p>
          <a:p>
            <a:pPr marL="457200" lvl="1" indent="0">
              <a:lnSpc>
                <a:spcPct val="85000"/>
              </a:lnSpc>
              <a:buNone/>
            </a:pPr>
            <a:endParaRPr lang="en-US" sz="2800" dirty="0"/>
          </a:p>
        </p:txBody>
      </p:sp>
      <p:sp>
        <p:nvSpPr>
          <p:cNvPr id="4" name="Rounded Rectangle 3"/>
          <p:cNvSpPr/>
          <p:nvPr/>
        </p:nvSpPr>
        <p:spPr>
          <a:xfrm>
            <a:off x="762000" y="2743200"/>
            <a:ext cx="78486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ounded Rectangle 4"/>
          <p:cNvSpPr/>
          <p:nvPr/>
        </p:nvSpPr>
        <p:spPr>
          <a:xfrm>
            <a:off x="762000" y="2743200"/>
            <a:ext cx="7848600" cy="2057400"/>
          </a:xfrm>
          <a:prstGeom prst="roundRect">
            <a:avLst>
              <a:gd name="adj" fmla="val 7644"/>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4134760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5" grpId="1"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4876800"/>
            <a:ext cx="838200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06847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9">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2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838200"/>
          </a:xfrm>
        </p:spPr>
        <p:txBody>
          <a:bodyPr>
            <a:normAutofit/>
          </a:bodyPr>
          <a:lstStyle/>
          <a:p>
            <a:r>
              <a:rPr lang="en-US" dirty="0"/>
              <a:t>   Inter-Segment Migration</a:t>
            </a:r>
          </a:p>
        </p:txBody>
      </p:sp>
      <p:cxnSp>
        <p:nvCxnSpPr>
          <p:cNvPr id="177" name="Straight Arrow Connector 176"/>
          <p:cNvCxnSpPr/>
          <p:nvPr/>
        </p:nvCxnSpPr>
        <p:spPr>
          <a:xfrm flipV="1">
            <a:off x="38716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34144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9" name="Straight Arrow Connector 178"/>
          <p:cNvCxnSpPr/>
          <p:nvPr/>
        </p:nvCxnSpPr>
        <p:spPr>
          <a:xfrm flipV="1">
            <a:off x="29572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0" name="Straight Arrow Connector 179"/>
          <p:cNvCxnSpPr/>
          <p:nvPr/>
        </p:nvCxnSpPr>
        <p:spPr>
          <a:xfrm flipV="1">
            <a:off x="25000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p:nvPr/>
        </p:nvCxnSpPr>
        <p:spPr>
          <a:xfrm flipV="1">
            <a:off x="20428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flipV="1">
            <a:off x="15856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3" name="Straight Arrow Connector 182"/>
          <p:cNvCxnSpPr>
            <a:endCxn id="185" idx="3"/>
          </p:cNvCxnSpPr>
          <p:nvPr/>
        </p:nvCxnSpPr>
        <p:spPr>
          <a:xfrm flipH="1">
            <a:off x="1280160" y="2927884"/>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4" name="Rectangle 183"/>
          <p:cNvSpPr/>
          <p:nvPr/>
        </p:nvSpPr>
        <p:spPr>
          <a:xfrm>
            <a:off x="36908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85" name="Rectangle 184"/>
          <p:cNvSpPr/>
          <p:nvPr/>
        </p:nvSpPr>
        <p:spPr>
          <a:xfrm>
            <a:off x="914400" y="2745004"/>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2" name="Straight Arrow Connector 191"/>
          <p:cNvCxnSpPr>
            <a:stCxn id="184" idx="0"/>
          </p:cNvCxnSpPr>
          <p:nvPr/>
        </p:nvCxnSpPr>
        <p:spPr>
          <a:xfrm flipV="1">
            <a:off x="38737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3" name="Oval 192"/>
          <p:cNvSpPr/>
          <p:nvPr/>
        </p:nvSpPr>
        <p:spPr>
          <a:xfrm>
            <a:off x="3695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Rectangle 193"/>
          <p:cNvSpPr/>
          <p:nvPr/>
        </p:nvSpPr>
        <p:spPr>
          <a:xfrm>
            <a:off x="32336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5" name="Straight Arrow Connector 194"/>
          <p:cNvCxnSpPr>
            <a:stCxn id="194" idx="0"/>
          </p:cNvCxnSpPr>
          <p:nvPr/>
        </p:nvCxnSpPr>
        <p:spPr>
          <a:xfrm flipV="1">
            <a:off x="34165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6" name="Oval 195"/>
          <p:cNvSpPr/>
          <p:nvPr/>
        </p:nvSpPr>
        <p:spPr>
          <a:xfrm>
            <a:off x="32384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Rectangle 196"/>
          <p:cNvSpPr/>
          <p:nvPr/>
        </p:nvSpPr>
        <p:spPr>
          <a:xfrm>
            <a:off x="27764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98" name="Straight Arrow Connector 197"/>
          <p:cNvCxnSpPr>
            <a:stCxn id="197" idx="0"/>
          </p:cNvCxnSpPr>
          <p:nvPr/>
        </p:nvCxnSpPr>
        <p:spPr>
          <a:xfrm flipV="1">
            <a:off x="29593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9" name="Oval 198"/>
          <p:cNvSpPr/>
          <p:nvPr/>
        </p:nvSpPr>
        <p:spPr>
          <a:xfrm>
            <a:off x="27812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Rectangle 200"/>
          <p:cNvSpPr/>
          <p:nvPr/>
        </p:nvSpPr>
        <p:spPr>
          <a:xfrm>
            <a:off x="23192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2" name="Straight Arrow Connector 201"/>
          <p:cNvCxnSpPr>
            <a:stCxn id="201" idx="0"/>
          </p:cNvCxnSpPr>
          <p:nvPr/>
        </p:nvCxnSpPr>
        <p:spPr>
          <a:xfrm flipV="1">
            <a:off x="25021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1" name="Oval 210"/>
          <p:cNvSpPr/>
          <p:nvPr/>
        </p:nvSpPr>
        <p:spPr>
          <a:xfrm>
            <a:off x="23240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2" name="Rectangle 211"/>
          <p:cNvSpPr/>
          <p:nvPr/>
        </p:nvSpPr>
        <p:spPr>
          <a:xfrm>
            <a:off x="18620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20449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4" name="Oval 213"/>
          <p:cNvSpPr/>
          <p:nvPr/>
        </p:nvSpPr>
        <p:spPr>
          <a:xfrm>
            <a:off x="18668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5" name="Rectangle 214"/>
          <p:cNvSpPr/>
          <p:nvPr/>
        </p:nvSpPr>
        <p:spPr>
          <a:xfrm>
            <a:off x="14048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6" name="Straight Arrow Connector 215"/>
          <p:cNvCxnSpPr>
            <a:stCxn id="215" idx="0"/>
          </p:cNvCxnSpPr>
          <p:nvPr/>
        </p:nvCxnSpPr>
        <p:spPr>
          <a:xfrm flipV="1">
            <a:off x="15877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7" name="Oval 216"/>
          <p:cNvSpPr/>
          <p:nvPr/>
        </p:nvSpPr>
        <p:spPr>
          <a:xfrm>
            <a:off x="1409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8" name="Straight Arrow Connector 217"/>
          <p:cNvCxnSpPr>
            <a:endCxn id="219" idx="3"/>
          </p:cNvCxnSpPr>
          <p:nvPr/>
        </p:nvCxnSpPr>
        <p:spPr>
          <a:xfrm flipH="1">
            <a:off x="1280160" y="33946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9" name="Rectangle 218"/>
          <p:cNvSpPr/>
          <p:nvPr/>
        </p:nvSpPr>
        <p:spPr>
          <a:xfrm>
            <a:off x="914400" y="32117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0" name="Oval 219"/>
          <p:cNvSpPr/>
          <p:nvPr/>
        </p:nvSpPr>
        <p:spPr>
          <a:xfrm>
            <a:off x="36956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Oval 220"/>
          <p:cNvSpPr/>
          <p:nvPr/>
        </p:nvSpPr>
        <p:spPr>
          <a:xfrm>
            <a:off x="32384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Oval 221"/>
          <p:cNvSpPr/>
          <p:nvPr/>
        </p:nvSpPr>
        <p:spPr>
          <a:xfrm>
            <a:off x="27812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23240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18668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14096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6" name="Straight Arrow Connector 225"/>
          <p:cNvCxnSpPr>
            <a:endCxn id="227" idx="3"/>
          </p:cNvCxnSpPr>
          <p:nvPr/>
        </p:nvCxnSpPr>
        <p:spPr>
          <a:xfrm flipH="1">
            <a:off x="1280160" y="38518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914400" y="36689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8" name="Oval 227"/>
          <p:cNvSpPr/>
          <p:nvPr/>
        </p:nvSpPr>
        <p:spPr>
          <a:xfrm>
            <a:off x="36956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Oval 228"/>
          <p:cNvSpPr/>
          <p:nvPr/>
        </p:nvSpPr>
        <p:spPr>
          <a:xfrm>
            <a:off x="32384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0" name="Oval 229"/>
          <p:cNvSpPr/>
          <p:nvPr/>
        </p:nvSpPr>
        <p:spPr>
          <a:xfrm>
            <a:off x="27812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1" name="Oval 230"/>
          <p:cNvSpPr/>
          <p:nvPr/>
        </p:nvSpPr>
        <p:spPr>
          <a:xfrm>
            <a:off x="23240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18668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14096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4" name="Straight Arrow Connector 233"/>
          <p:cNvCxnSpPr>
            <a:endCxn id="235" idx="3"/>
          </p:cNvCxnSpPr>
          <p:nvPr/>
        </p:nvCxnSpPr>
        <p:spPr>
          <a:xfrm flipH="1">
            <a:off x="1280160" y="43090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35" name="Rectangle 234"/>
          <p:cNvSpPr/>
          <p:nvPr/>
        </p:nvSpPr>
        <p:spPr>
          <a:xfrm>
            <a:off x="914400" y="41261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6" name="Oval 235"/>
          <p:cNvSpPr/>
          <p:nvPr/>
        </p:nvSpPr>
        <p:spPr>
          <a:xfrm>
            <a:off x="36956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32384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27812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23240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18668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Oval 240"/>
          <p:cNvSpPr/>
          <p:nvPr/>
        </p:nvSpPr>
        <p:spPr>
          <a:xfrm>
            <a:off x="14096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42" name="Straight Arrow Connector 241"/>
          <p:cNvCxnSpPr>
            <a:endCxn id="243" idx="3"/>
          </p:cNvCxnSpPr>
          <p:nvPr/>
        </p:nvCxnSpPr>
        <p:spPr>
          <a:xfrm flipH="1">
            <a:off x="1280160" y="51472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3" name="Rectangle 242"/>
          <p:cNvSpPr/>
          <p:nvPr/>
        </p:nvSpPr>
        <p:spPr>
          <a:xfrm>
            <a:off x="914400" y="49643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695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32384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7812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23240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8668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9" name="Oval 248"/>
          <p:cNvSpPr/>
          <p:nvPr/>
        </p:nvSpPr>
        <p:spPr>
          <a:xfrm>
            <a:off x="1409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280160" y="56044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914400" y="54215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2" name="Oval 251"/>
          <p:cNvSpPr/>
          <p:nvPr/>
        </p:nvSpPr>
        <p:spPr>
          <a:xfrm>
            <a:off x="36956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3" name="Oval 252"/>
          <p:cNvSpPr/>
          <p:nvPr/>
        </p:nvSpPr>
        <p:spPr>
          <a:xfrm>
            <a:off x="32384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7812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3240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8668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4096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p:nvPr/>
        </p:nvCxnSpPr>
        <p:spPr>
          <a:xfrm>
            <a:off x="4406366" y="5029200"/>
            <a:ext cx="0" cy="683929"/>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59" name="Straight Arrow Connector 258"/>
          <p:cNvCxnSpPr/>
          <p:nvPr/>
        </p:nvCxnSpPr>
        <p:spPr>
          <a:xfrm flipH="1" flipV="1">
            <a:off x="4330168" y="4947563"/>
            <a:ext cx="76198" cy="81637"/>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0" name="Straight Arrow Connector 259"/>
          <p:cNvCxnSpPr/>
          <p:nvPr/>
        </p:nvCxnSpPr>
        <p:spPr>
          <a:xfrm flipV="1">
            <a:off x="4330168" y="5713129"/>
            <a:ext cx="76198" cy="83508"/>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4419600" y="5181598"/>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9BBB59">
                    <a:lumMod val="50000"/>
                  </a:srgbClr>
                </a:solidFill>
                <a:effectLst/>
                <a:uLnTx/>
                <a:uFillTx/>
                <a:latin typeface="Calibri"/>
                <a:ea typeface="+mn-ea"/>
                <a:cs typeface="+mn-cs"/>
              </a:rPr>
              <a:t>Near Segment</a:t>
            </a:r>
          </a:p>
        </p:txBody>
      </p:sp>
      <p:cxnSp>
        <p:nvCxnSpPr>
          <p:cNvPr id="268" name="Straight Arrow Connector 267"/>
          <p:cNvCxnSpPr/>
          <p:nvPr/>
        </p:nvCxnSpPr>
        <p:spPr>
          <a:xfrm>
            <a:off x="4419598" y="2819400"/>
            <a:ext cx="0" cy="1592892"/>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69" name="Straight Arrow Connector 268"/>
          <p:cNvCxnSpPr/>
          <p:nvPr/>
        </p:nvCxnSpPr>
        <p:spPr>
          <a:xfrm flipH="1" flipV="1">
            <a:off x="4343400" y="273776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p:nvPr/>
        </p:nvCxnSpPr>
        <p:spPr>
          <a:xfrm flipV="1">
            <a:off x="4343400" y="4412292"/>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71" name="Rectangle 270"/>
          <p:cNvSpPr/>
          <p:nvPr/>
        </p:nvSpPr>
        <p:spPr>
          <a:xfrm>
            <a:off x="4432832" y="3429000"/>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Calibri"/>
                <a:ea typeface="+mn-ea"/>
                <a:cs typeface="+mn-cs"/>
              </a:rPr>
              <a:t>Far Segment</a:t>
            </a:r>
          </a:p>
        </p:txBody>
      </p:sp>
      <p:sp>
        <p:nvSpPr>
          <p:cNvPr id="272" name="Rectangle 271"/>
          <p:cNvSpPr/>
          <p:nvPr/>
        </p:nvSpPr>
        <p:spPr>
          <a:xfrm>
            <a:off x="4419600" y="4495799"/>
            <a:ext cx="4114800" cy="45176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Isolation Transistor</a:t>
            </a:r>
          </a:p>
        </p:txBody>
      </p:sp>
      <p:sp>
        <p:nvSpPr>
          <p:cNvPr id="273" name="Rectangle 272"/>
          <p:cNvSpPr/>
          <p:nvPr/>
        </p:nvSpPr>
        <p:spPr>
          <a:xfrm>
            <a:off x="4419599" y="5867398"/>
            <a:ext cx="357337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Sense Amplifier</a:t>
            </a:r>
          </a:p>
        </p:txBody>
      </p:sp>
      <p:sp>
        <p:nvSpPr>
          <p:cNvPr id="331" name="Rectangle 330"/>
          <p:cNvSpPr/>
          <p:nvPr/>
        </p:nvSpPr>
        <p:spPr>
          <a:xfrm>
            <a:off x="1404853" y="58674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39" name="Rectangle 338"/>
          <p:cNvSpPr/>
          <p:nvPr/>
        </p:nvSpPr>
        <p:spPr>
          <a:xfrm>
            <a:off x="36908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2" name="Rectangle 341"/>
          <p:cNvSpPr/>
          <p:nvPr/>
        </p:nvSpPr>
        <p:spPr>
          <a:xfrm>
            <a:off x="32336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4" name="Rectangle 343"/>
          <p:cNvSpPr/>
          <p:nvPr/>
        </p:nvSpPr>
        <p:spPr>
          <a:xfrm>
            <a:off x="27764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6" name="Rectangle 345"/>
          <p:cNvSpPr/>
          <p:nvPr/>
        </p:nvSpPr>
        <p:spPr>
          <a:xfrm>
            <a:off x="23192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8" name="Rectangle 347"/>
          <p:cNvSpPr/>
          <p:nvPr/>
        </p:nvSpPr>
        <p:spPr>
          <a:xfrm>
            <a:off x="18620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3"/>
          <p:cNvGrpSpPr/>
          <p:nvPr/>
        </p:nvGrpSpPr>
        <p:grpSpPr>
          <a:xfrm>
            <a:off x="914400" y="2590800"/>
            <a:ext cx="3309853" cy="3278329"/>
            <a:chOff x="914400" y="2590800"/>
            <a:chExt cx="3309853" cy="3278329"/>
          </a:xfrm>
        </p:grpSpPr>
        <p:cxnSp>
          <p:nvCxnSpPr>
            <p:cNvPr id="275" name="Straight Arrow Connector 274"/>
            <p:cNvCxnSpPr>
              <a:endCxn id="276" idx="3"/>
            </p:cNvCxnSpPr>
            <p:nvPr/>
          </p:nvCxnSpPr>
          <p:spPr>
            <a:xfrm flipH="1">
              <a:off x="1280160" y="33946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Rectangle 275"/>
            <p:cNvSpPr/>
            <p:nvPr/>
          </p:nvSpPr>
          <p:spPr>
            <a:xfrm>
              <a:off x="914400" y="32117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6956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32384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7812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23240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8668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6" name="Oval 305"/>
            <p:cNvSpPr/>
            <p:nvPr/>
          </p:nvSpPr>
          <p:spPr>
            <a:xfrm>
              <a:off x="14096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7" name="Straight Arrow Connector 306"/>
            <p:cNvCxnSpPr>
              <a:endCxn id="308" idx="3"/>
            </p:cNvCxnSpPr>
            <p:nvPr/>
          </p:nvCxnSpPr>
          <p:spPr>
            <a:xfrm flipH="1">
              <a:off x="1280160" y="38518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08" name="Rectangle 307"/>
            <p:cNvSpPr/>
            <p:nvPr/>
          </p:nvSpPr>
          <p:spPr>
            <a:xfrm>
              <a:off x="914400" y="36689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09" name="Oval 308"/>
            <p:cNvSpPr/>
            <p:nvPr/>
          </p:nvSpPr>
          <p:spPr>
            <a:xfrm>
              <a:off x="36956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0" name="Oval 309"/>
            <p:cNvSpPr/>
            <p:nvPr/>
          </p:nvSpPr>
          <p:spPr>
            <a:xfrm>
              <a:off x="32384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1" name="Oval 310"/>
            <p:cNvSpPr/>
            <p:nvPr/>
          </p:nvSpPr>
          <p:spPr>
            <a:xfrm>
              <a:off x="27812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0" name="Oval 319"/>
            <p:cNvSpPr/>
            <p:nvPr/>
          </p:nvSpPr>
          <p:spPr>
            <a:xfrm>
              <a:off x="23240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1" name="Oval 320"/>
            <p:cNvSpPr/>
            <p:nvPr/>
          </p:nvSpPr>
          <p:spPr>
            <a:xfrm>
              <a:off x="18668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2" name="Oval 321"/>
            <p:cNvSpPr/>
            <p:nvPr/>
          </p:nvSpPr>
          <p:spPr>
            <a:xfrm>
              <a:off x="14096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23" name="Straight Arrow Connector 322"/>
            <p:cNvCxnSpPr>
              <a:endCxn id="324" idx="3"/>
            </p:cNvCxnSpPr>
            <p:nvPr/>
          </p:nvCxnSpPr>
          <p:spPr>
            <a:xfrm flipH="1">
              <a:off x="1280160" y="43090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24" name="Rectangle 323"/>
            <p:cNvSpPr/>
            <p:nvPr/>
          </p:nvSpPr>
          <p:spPr>
            <a:xfrm>
              <a:off x="914400" y="41261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25" name="Oval 324"/>
            <p:cNvSpPr/>
            <p:nvPr/>
          </p:nvSpPr>
          <p:spPr>
            <a:xfrm>
              <a:off x="36956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6" name="Oval 325"/>
            <p:cNvSpPr/>
            <p:nvPr/>
          </p:nvSpPr>
          <p:spPr>
            <a:xfrm>
              <a:off x="32384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7" name="Oval 326"/>
            <p:cNvSpPr/>
            <p:nvPr/>
          </p:nvSpPr>
          <p:spPr>
            <a:xfrm>
              <a:off x="27812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8" name="Oval 327"/>
            <p:cNvSpPr/>
            <p:nvPr/>
          </p:nvSpPr>
          <p:spPr>
            <a:xfrm>
              <a:off x="23240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9" name="Oval 328"/>
            <p:cNvSpPr/>
            <p:nvPr/>
          </p:nvSpPr>
          <p:spPr>
            <a:xfrm>
              <a:off x="18668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0" name="Oval 329"/>
            <p:cNvSpPr/>
            <p:nvPr/>
          </p:nvSpPr>
          <p:spPr>
            <a:xfrm>
              <a:off x="14096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32" name="Straight Arrow Connector 331"/>
            <p:cNvCxnSpPr/>
            <p:nvPr/>
          </p:nvCxnSpPr>
          <p:spPr>
            <a:xfrm flipV="1">
              <a:off x="38716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3" name="Straight Arrow Connector 332"/>
            <p:cNvCxnSpPr/>
            <p:nvPr/>
          </p:nvCxnSpPr>
          <p:spPr>
            <a:xfrm flipV="1">
              <a:off x="34144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flipV="1">
              <a:off x="29572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5" name="Straight Arrow Connector 334"/>
            <p:cNvCxnSpPr/>
            <p:nvPr/>
          </p:nvCxnSpPr>
          <p:spPr>
            <a:xfrm flipV="1">
              <a:off x="25000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6" name="Straight Arrow Connector 335"/>
            <p:cNvCxnSpPr/>
            <p:nvPr/>
          </p:nvCxnSpPr>
          <p:spPr>
            <a:xfrm flipV="1">
              <a:off x="20428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7" name="Straight Arrow Connector 336"/>
            <p:cNvCxnSpPr/>
            <p:nvPr/>
          </p:nvCxnSpPr>
          <p:spPr>
            <a:xfrm flipV="1">
              <a:off x="15856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a:endCxn id="340" idx="3"/>
            </p:cNvCxnSpPr>
            <p:nvPr/>
          </p:nvCxnSpPr>
          <p:spPr>
            <a:xfrm flipH="1">
              <a:off x="1280160" y="2927884"/>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40" name="Rectangle 339"/>
            <p:cNvSpPr/>
            <p:nvPr/>
          </p:nvSpPr>
          <p:spPr>
            <a:xfrm>
              <a:off x="914400" y="2745004"/>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41" name="Oval 340"/>
            <p:cNvSpPr/>
            <p:nvPr/>
          </p:nvSpPr>
          <p:spPr>
            <a:xfrm>
              <a:off x="3695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3" name="Oval 342"/>
            <p:cNvSpPr/>
            <p:nvPr/>
          </p:nvSpPr>
          <p:spPr>
            <a:xfrm>
              <a:off x="32384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5" name="Oval 344"/>
            <p:cNvSpPr/>
            <p:nvPr/>
          </p:nvSpPr>
          <p:spPr>
            <a:xfrm>
              <a:off x="27812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7" name="Oval 346"/>
            <p:cNvSpPr/>
            <p:nvPr/>
          </p:nvSpPr>
          <p:spPr>
            <a:xfrm>
              <a:off x="23240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9" name="Oval 348"/>
            <p:cNvSpPr/>
            <p:nvPr/>
          </p:nvSpPr>
          <p:spPr>
            <a:xfrm>
              <a:off x="18668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0" name="Oval 349"/>
            <p:cNvSpPr/>
            <p:nvPr/>
          </p:nvSpPr>
          <p:spPr>
            <a:xfrm>
              <a:off x="1409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51" name="Straight Arrow Connector 350"/>
            <p:cNvCxnSpPr>
              <a:endCxn id="352" idx="3"/>
            </p:cNvCxnSpPr>
            <p:nvPr/>
          </p:nvCxnSpPr>
          <p:spPr>
            <a:xfrm flipH="1">
              <a:off x="1280160" y="56044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52" name="Rectangle 351"/>
            <p:cNvSpPr/>
            <p:nvPr/>
          </p:nvSpPr>
          <p:spPr>
            <a:xfrm>
              <a:off x="914400" y="54215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53" name="Oval 352"/>
            <p:cNvSpPr/>
            <p:nvPr/>
          </p:nvSpPr>
          <p:spPr>
            <a:xfrm>
              <a:off x="36956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4" name="Oval 353"/>
            <p:cNvSpPr/>
            <p:nvPr/>
          </p:nvSpPr>
          <p:spPr>
            <a:xfrm>
              <a:off x="32384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5" name="Oval 354"/>
            <p:cNvSpPr/>
            <p:nvPr/>
          </p:nvSpPr>
          <p:spPr>
            <a:xfrm>
              <a:off x="27812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6" name="Oval 355"/>
            <p:cNvSpPr/>
            <p:nvPr/>
          </p:nvSpPr>
          <p:spPr>
            <a:xfrm>
              <a:off x="23240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7" name="Oval 356"/>
            <p:cNvSpPr/>
            <p:nvPr/>
          </p:nvSpPr>
          <p:spPr>
            <a:xfrm>
              <a:off x="18668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58" name="Oval 357"/>
            <p:cNvSpPr/>
            <p:nvPr/>
          </p:nvSpPr>
          <p:spPr>
            <a:xfrm>
              <a:off x="14096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59" name="Straight Arrow Connector 358"/>
            <p:cNvCxnSpPr>
              <a:stCxn id="339" idx="0"/>
            </p:cNvCxnSpPr>
            <p:nvPr/>
          </p:nvCxnSpPr>
          <p:spPr>
            <a:xfrm flipV="1">
              <a:off x="38737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a:stCxn id="342" idx="0"/>
            </p:cNvCxnSpPr>
            <p:nvPr/>
          </p:nvCxnSpPr>
          <p:spPr>
            <a:xfrm flipV="1">
              <a:off x="34165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1" name="Straight Arrow Connector 360"/>
            <p:cNvCxnSpPr/>
            <p:nvPr/>
          </p:nvCxnSpPr>
          <p:spPr>
            <a:xfrm flipV="1">
              <a:off x="2959333" y="4876800"/>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2" name="Straight Arrow Connector 361"/>
            <p:cNvCxnSpPr/>
            <p:nvPr/>
          </p:nvCxnSpPr>
          <p:spPr>
            <a:xfrm flipV="1">
              <a:off x="2497705" y="4876800"/>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3" name="Straight Arrow Connector 362"/>
            <p:cNvCxnSpPr>
              <a:stCxn id="348" idx="0"/>
            </p:cNvCxnSpPr>
            <p:nvPr/>
          </p:nvCxnSpPr>
          <p:spPr>
            <a:xfrm flipV="1">
              <a:off x="20449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4" name="Straight Arrow Connector 363"/>
            <p:cNvCxnSpPr/>
            <p:nvPr/>
          </p:nvCxnSpPr>
          <p:spPr>
            <a:xfrm flipV="1">
              <a:off x="1587733" y="4874996"/>
              <a:ext cx="0" cy="97852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65" name="Straight Arrow Connector 364"/>
            <p:cNvCxnSpPr>
              <a:endCxn id="366" idx="3"/>
            </p:cNvCxnSpPr>
            <p:nvPr/>
          </p:nvCxnSpPr>
          <p:spPr>
            <a:xfrm flipH="1">
              <a:off x="1280160" y="51472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66" name="Rectangle 365"/>
            <p:cNvSpPr/>
            <p:nvPr/>
          </p:nvSpPr>
          <p:spPr>
            <a:xfrm>
              <a:off x="914400" y="49643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67" name="Oval 366"/>
            <p:cNvSpPr/>
            <p:nvPr/>
          </p:nvSpPr>
          <p:spPr>
            <a:xfrm>
              <a:off x="3695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8" name="Oval 367"/>
            <p:cNvSpPr/>
            <p:nvPr/>
          </p:nvSpPr>
          <p:spPr>
            <a:xfrm>
              <a:off x="32384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69" name="Oval 368"/>
            <p:cNvSpPr/>
            <p:nvPr/>
          </p:nvSpPr>
          <p:spPr>
            <a:xfrm>
              <a:off x="27812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70" name="Oval 369"/>
            <p:cNvSpPr/>
            <p:nvPr/>
          </p:nvSpPr>
          <p:spPr>
            <a:xfrm>
              <a:off x="23240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71" name="Oval 370"/>
            <p:cNvSpPr/>
            <p:nvPr/>
          </p:nvSpPr>
          <p:spPr>
            <a:xfrm>
              <a:off x="18668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72" name="Oval 371"/>
            <p:cNvSpPr/>
            <p:nvPr/>
          </p:nvSpPr>
          <p:spPr>
            <a:xfrm>
              <a:off x="1409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3" name="Group 372"/>
          <p:cNvGrpSpPr/>
          <p:nvPr/>
        </p:nvGrpSpPr>
        <p:grpSpPr>
          <a:xfrm>
            <a:off x="1580802" y="4572000"/>
            <a:ext cx="2294162" cy="304800"/>
            <a:chOff x="1725846" y="4724400"/>
            <a:chExt cx="2294162" cy="304800"/>
          </a:xfrm>
        </p:grpSpPr>
        <p:cxnSp>
          <p:nvCxnSpPr>
            <p:cNvPr id="374" name="Straight Arrow Connector 373"/>
            <p:cNvCxnSpPr/>
            <p:nvPr/>
          </p:nvCxnSpPr>
          <p:spPr>
            <a:xfrm flipV="1">
              <a:off x="1725846" y="4724400"/>
              <a:ext cx="6931" cy="304800"/>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5" name="Straight Arrow Connector 374"/>
            <p:cNvCxnSpPr/>
            <p:nvPr/>
          </p:nvCxnSpPr>
          <p:spPr>
            <a:xfrm flipH="1" flipV="1">
              <a:off x="2187930" y="4724400"/>
              <a:ext cx="1691" cy="302996"/>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6" name="Straight Arrow Connector 375"/>
            <p:cNvCxnSpPr/>
            <p:nvPr/>
          </p:nvCxnSpPr>
          <p:spPr>
            <a:xfrm flipV="1">
              <a:off x="2648408" y="4726204"/>
              <a:ext cx="0"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7" name="Straight Arrow Connector 376"/>
            <p:cNvCxnSpPr/>
            <p:nvPr/>
          </p:nvCxnSpPr>
          <p:spPr>
            <a:xfrm flipH="1" flipV="1">
              <a:off x="31023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8" name="Straight Arrow Connector 377"/>
            <p:cNvCxnSpPr/>
            <p:nvPr/>
          </p:nvCxnSpPr>
          <p:spPr>
            <a:xfrm flipH="1" flipV="1">
              <a:off x="35595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79" name="Straight Arrow Connector 378"/>
            <p:cNvCxnSpPr/>
            <p:nvPr/>
          </p:nvCxnSpPr>
          <p:spPr>
            <a:xfrm flipH="1" flipV="1">
              <a:off x="40167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380" name="Rectangle 379"/>
          <p:cNvSpPr/>
          <p:nvPr/>
        </p:nvSpPr>
        <p:spPr>
          <a:xfrm>
            <a:off x="1402080" y="2745004"/>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mn-ea"/>
                <a:cs typeface="+mn-cs"/>
              </a:rPr>
              <a:t>Source</a:t>
            </a:r>
          </a:p>
        </p:txBody>
      </p:sp>
      <p:sp>
        <p:nvSpPr>
          <p:cNvPr id="389" name="Rectangle 388"/>
          <p:cNvSpPr/>
          <p:nvPr/>
        </p:nvSpPr>
        <p:spPr>
          <a:xfrm>
            <a:off x="1399223" y="4961916"/>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mn-ea"/>
                <a:cs typeface="+mn-cs"/>
              </a:rPr>
              <a:t>Destination</a:t>
            </a:r>
          </a:p>
        </p:txBody>
      </p:sp>
      <p:sp>
        <p:nvSpPr>
          <p:cNvPr id="390" name="Content Placeholder 2"/>
          <p:cNvSpPr>
            <a:spLocks noGrp="1"/>
          </p:cNvSpPr>
          <p:nvPr>
            <p:ph idx="1"/>
          </p:nvPr>
        </p:nvSpPr>
        <p:spPr>
          <a:xfrm>
            <a:off x="305834" y="762000"/>
            <a:ext cx="8838163" cy="1981200"/>
          </a:xfrm>
        </p:spPr>
        <p:txBody>
          <a:bodyPr/>
          <a:lstStyle/>
          <a:p>
            <a:pPr>
              <a:lnSpc>
                <a:spcPct val="90000"/>
              </a:lnSpc>
            </a:pPr>
            <a:r>
              <a:rPr lang="en-US" sz="3200" b="1" dirty="0"/>
              <a:t>Goal: </a:t>
            </a:r>
            <a:r>
              <a:rPr lang="en-US" dirty="0"/>
              <a:t>Migrate</a:t>
            </a:r>
            <a:r>
              <a:rPr lang="en-US" sz="2800" dirty="0"/>
              <a:t> source row into destination row</a:t>
            </a:r>
          </a:p>
        </p:txBody>
      </p:sp>
      <p:sp>
        <p:nvSpPr>
          <p:cNvPr id="156" name="Content Placeholder 2"/>
          <p:cNvSpPr txBox="1">
            <a:spLocks/>
          </p:cNvSpPr>
          <p:nvPr/>
        </p:nvSpPr>
        <p:spPr>
          <a:xfrm>
            <a:off x="305834" y="1219200"/>
            <a:ext cx="8609566" cy="16002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Naïve way: </a:t>
            </a:r>
            <a:r>
              <a:rPr kumimoji="0" lang="en-US" sz="2800" b="0" i="0" u="none" strike="noStrike" kern="1200" cap="none" spc="0" normalizeH="0" baseline="0" noProof="0" dirty="0">
                <a:ln>
                  <a:noFill/>
                </a:ln>
                <a:solidFill>
                  <a:prstClr val="black"/>
                </a:solidFill>
                <a:effectLst/>
                <a:uLnTx/>
                <a:uFillTx/>
                <a:latin typeface="Calibri"/>
                <a:ea typeface="+mn-ea"/>
                <a:cs typeface="+mn-cs"/>
              </a:rPr>
              <a:t>Memory controller reads the source row </a:t>
            </a:r>
            <a:r>
              <a:rPr kumimoji="0" lang="en-US" sz="2800" b="0" i="1" u="none" strike="noStrike" kern="1200" cap="none" spc="0" normalizeH="0" baseline="0" noProof="0" dirty="0">
                <a:ln>
                  <a:noFill/>
                </a:ln>
                <a:solidFill>
                  <a:prstClr val="black"/>
                </a:solidFill>
                <a:effectLst/>
                <a:uLnTx/>
                <a:uFillTx/>
                <a:latin typeface="Calibri"/>
                <a:ea typeface="+mn-ea"/>
                <a:cs typeface="+mn-cs"/>
              </a:rPr>
              <a:t>byte by byte </a:t>
            </a:r>
            <a:r>
              <a:rPr kumimoji="0" lang="en-US" sz="2800" b="0" i="0" u="none" strike="noStrike" kern="1200" cap="none" spc="0" normalizeH="0" baseline="0" noProof="0" dirty="0">
                <a:ln>
                  <a:noFill/>
                </a:ln>
                <a:solidFill>
                  <a:prstClr val="black"/>
                </a:solidFill>
                <a:effectLst/>
                <a:uLnTx/>
                <a:uFillTx/>
                <a:latin typeface="Calibri"/>
                <a:ea typeface="+mn-ea"/>
                <a:cs typeface="+mn-cs"/>
              </a:rPr>
              <a:t>and writes to destination row </a:t>
            </a:r>
            <a:r>
              <a:rPr kumimoji="0" lang="en-US" sz="2800" b="0" i="1" u="none" strike="noStrike" kern="1200" cap="none" spc="0" normalizeH="0" baseline="0" noProof="0" dirty="0">
                <a:ln>
                  <a:noFill/>
                </a:ln>
                <a:solidFill>
                  <a:prstClr val="black"/>
                </a:solidFill>
                <a:effectLst/>
                <a:uLnTx/>
                <a:uFillTx/>
                <a:latin typeface="Calibri"/>
                <a:ea typeface="+mn-ea"/>
                <a:cs typeface="+mn-cs"/>
              </a:rPr>
              <a:t>byte by byte</a:t>
            </a:r>
            <a:r>
              <a:rPr kumimoji="0" lang="en-US" sz="2800" b="1" i="1" u="none" strike="noStrike" kern="1200" cap="none" spc="0" normalizeH="0" baseline="0" noProof="0" dirty="0">
                <a:ln>
                  <a:noFill/>
                </a:ln>
                <a:solidFill>
                  <a:prstClr val="black"/>
                </a:solidFill>
                <a:effectLst/>
                <a:uLnTx/>
                <a:uFillTx/>
                <a:latin typeface="Calibri"/>
                <a:ea typeface="+mn-ea"/>
                <a:cs typeface="+mn-cs"/>
              </a:rPr>
              <a:t> </a:t>
            </a:r>
          </a:p>
        </p:txBody>
      </p:sp>
      <p:sp>
        <p:nvSpPr>
          <p:cNvPr id="157" name="Rectangle 156"/>
          <p:cNvSpPr/>
          <p:nvPr/>
        </p:nvSpPr>
        <p:spPr>
          <a:xfrm>
            <a:off x="5943600" y="2057398"/>
            <a:ext cx="3796768"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FF0000"/>
                </a:solidFill>
                <a:effectLst/>
                <a:uLnTx/>
                <a:uFillTx/>
                <a:latin typeface="Calibri"/>
                <a:ea typeface="+mn-ea"/>
                <a:cs typeface="+mn-cs"/>
              </a:rPr>
              <a:t>→ High latency</a:t>
            </a:r>
          </a:p>
        </p:txBody>
      </p:sp>
    </p:spTree>
    <p:extLst>
      <p:ext uri="{BB962C8B-B14F-4D97-AF65-F5344CB8AC3E}">
        <p14:creationId xmlns:p14="http://schemas.microsoft.com/office/powerpoint/2010/main" val="220714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9143999" cy="838200"/>
          </a:xfrm>
        </p:spPr>
        <p:txBody>
          <a:bodyPr>
            <a:normAutofit/>
          </a:bodyPr>
          <a:lstStyle/>
          <a:p>
            <a:r>
              <a:rPr lang="en-US" dirty="0"/>
              <a:t>   Inter-Segment Migration</a:t>
            </a:r>
          </a:p>
        </p:txBody>
      </p:sp>
      <p:sp>
        <p:nvSpPr>
          <p:cNvPr id="1134" name="Content Placeholder 2"/>
          <p:cNvSpPr>
            <a:spLocks noGrp="1"/>
          </p:cNvSpPr>
          <p:nvPr>
            <p:ph idx="1"/>
          </p:nvPr>
        </p:nvSpPr>
        <p:spPr>
          <a:xfrm>
            <a:off x="305835" y="762000"/>
            <a:ext cx="8533366" cy="1981200"/>
          </a:xfrm>
        </p:spPr>
        <p:txBody>
          <a:bodyPr/>
          <a:lstStyle/>
          <a:p>
            <a:pPr>
              <a:lnSpc>
                <a:spcPct val="90000"/>
              </a:lnSpc>
            </a:pPr>
            <a:r>
              <a:rPr lang="en-US" sz="3200" b="1" dirty="0"/>
              <a:t>Our way: </a:t>
            </a:r>
          </a:p>
          <a:p>
            <a:pPr lvl="1">
              <a:lnSpc>
                <a:spcPct val="90000"/>
              </a:lnSpc>
            </a:pPr>
            <a:r>
              <a:rPr lang="en-US" sz="2800" dirty="0">
                <a:solidFill>
                  <a:schemeClr val="tx2">
                    <a:lumMod val="75000"/>
                  </a:schemeClr>
                </a:solidFill>
              </a:rPr>
              <a:t>Source and destination cells</a:t>
            </a:r>
            <a:r>
              <a:rPr lang="en-US" sz="2800" b="1" i="1" dirty="0">
                <a:solidFill>
                  <a:schemeClr val="tx2">
                    <a:lumMod val="75000"/>
                  </a:schemeClr>
                </a:solidFill>
              </a:rPr>
              <a:t> share </a:t>
            </a:r>
            <a:r>
              <a:rPr lang="en-US" sz="2800" b="1" i="1" dirty="0" err="1">
                <a:solidFill>
                  <a:schemeClr val="tx2">
                    <a:lumMod val="75000"/>
                  </a:schemeClr>
                </a:solidFill>
              </a:rPr>
              <a:t>bitlines</a:t>
            </a:r>
            <a:endParaRPr lang="en-US" sz="2800" b="1" i="1" dirty="0">
              <a:solidFill>
                <a:schemeClr val="tx2">
                  <a:lumMod val="75000"/>
                </a:schemeClr>
              </a:solidFill>
            </a:endParaRPr>
          </a:p>
          <a:p>
            <a:pPr lvl="1">
              <a:lnSpc>
                <a:spcPct val="90000"/>
              </a:lnSpc>
            </a:pPr>
            <a:r>
              <a:rPr lang="en-US" sz="2800" dirty="0"/>
              <a:t>Transfer data from source to destination across </a:t>
            </a:r>
            <a:r>
              <a:rPr lang="en-US" sz="2800" b="1" i="1" dirty="0"/>
              <a:t>shared </a:t>
            </a:r>
            <a:r>
              <a:rPr lang="en-US" sz="2800" b="1" i="1" dirty="0" err="1"/>
              <a:t>bitlines</a:t>
            </a:r>
            <a:r>
              <a:rPr lang="en-US" sz="2800" dirty="0"/>
              <a:t> concurrently</a:t>
            </a:r>
          </a:p>
        </p:txBody>
      </p:sp>
      <p:cxnSp>
        <p:nvCxnSpPr>
          <p:cNvPr id="123" name="Straight Arrow Connector 122"/>
          <p:cNvCxnSpPr/>
          <p:nvPr/>
        </p:nvCxnSpPr>
        <p:spPr>
          <a:xfrm flipV="1">
            <a:off x="38716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flipV="1">
            <a:off x="34144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5" name="Straight Arrow Connector 124"/>
          <p:cNvCxnSpPr/>
          <p:nvPr/>
        </p:nvCxnSpPr>
        <p:spPr>
          <a:xfrm flipV="1">
            <a:off x="29572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6" name="Straight Arrow Connector 125"/>
          <p:cNvCxnSpPr/>
          <p:nvPr/>
        </p:nvCxnSpPr>
        <p:spPr>
          <a:xfrm flipV="1">
            <a:off x="25000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flipV="1">
            <a:off x="20428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V="1">
            <a:off x="1585686" y="2590800"/>
            <a:ext cx="0" cy="1983004"/>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a:endCxn id="138" idx="3"/>
          </p:cNvCxnSpPr>
          <p:nvPr/>
        </p:nvCxnSpPr>
        <p:spPr>
          <a:xfrm flipH="1">
            <a:off x="1280160" y="2927884"/>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37" name="Rectangle 136"/>
          <p:cNvSpPr/>
          <p:nvPr/>
        </p:nvSpPr>
        <p:spPr>
          <a:xfrm>
            <a:off x="36908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38" name="Rectangle 137"/>
          <p:cNvSpPr/>
          <p:nvPr/>
        </p:nvSpPr>
        <p:spPr>
          <a:xfrm>
            <a:off x="914400" y="2745004"/>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39" name="Straight Arrow Connector 138"/>
          <p:cNvCxnSpPr>
            <a:stCxn id="137" idx="0"/>
          </p:cNvCxnSpPr>
          <p:nvPr/>
        </p:nvCxnSpPr>
        <p:spPr>
          <a:xfrm flipV="1">
            <a:off x="38737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43" name="Oval 142"/>
          <p:cNvSpPr/>
          <p:nvPr/>
        </p:nvSpPr>
        <p:spPr>
          <a:xfrm>
            <a:off x="3695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3" name="Rectangle 152"/>
          <p:cNvSpPr/>
          <p:nvPr/>
        </p:nvSpPr>
        <p:spPr>
          <a:xfrm>
            <a:off x="32336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4" name="Straight Arrow Connector 153"/>
          <p:cNvCxnSpPr>
            <a:stCxn id="153" idx="0"/>
          </p:cNvCxnSpPr>
          <p:nvPr/>
        </p:nvCxnSpPr>
        <p:spPr>
          <a:xfrm flipV="1">
            <a:off x="34165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5" name="Oval 154"/>
          <p:cNvSpPr/>
          <p:nvPr/>
        </p:nvSpPr>
        <p:spPr>
          <a:xfrm>
            <a:off x="32384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Rectangle 155"/>
          <p:cNvSpPr/>
          <p:nvPr/>
        </p:nvSpPr>
        <p:spPr>
          <a:xfrm>
            <a:off x="27764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7" name="Straight Arrow Connector 156"/>
          <p:cNvCxnSpPr>
            <a:stCxn id="156" idx="0"/>
          </p:cNvCxnSpPr>
          <p:nvPr/>
        </p:nvCxnSpPr>
        <p:spPr>
          <a:xfrm flipV="1">
            <a:off x="29593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8" name="Oval 157"/>
          <p:cNvSpPr/>
          <p:nvPr/>
        </p:nvSpPr>
        <p:spPr>
          <a:xfrm>
            <a:off x="27812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Rectangle 158"/>
          <p:cNvSpPr/>
          <p:nvPr/>
        </p:nvSpPr>
        <p:spPr>
          <a:xfrm>
            <a:off x="23192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60" name="Straight Arrow Connector 159"/>
          <p:cNvCxnSpPr>
            <a:stCxn id="159" idx="0"/>
          </p:cNvCxnSpPr>
          <p:nvPr/>
        </p:nvCxnSpPr>
        <p:spPr>
          <a:xfrm flipV="1">
            <a:off x="25021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61" name="Oval 160"/>
          <p:cNvSpPr/>
          <p:nvPr/>
        </p:nvSpPr>
        <p:spPr>
          <a:xfrm>
            <a:off x="23240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2" name="Rectangle 161"/>
          <p:cNvSpPr/>
          <p:nvPr/>
        </p:nvSpPr>
        <p:spPr>
          <a:xfrm>
            <a:off x="18620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63" name="Straight Arrow Connector 162"/>
          <p:cNvCxnSpPr>
            <a:stCxn id="162" idx="0"/>
          </p:cNvCxnSpPr>
          <p:nvPr/>
        </p:nvCxnSpPr>
        <p:spPr>
          <a:xfrm flipV="1">
            <a:off x="20449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64" name="Oval 163"/>
          <p:cNvSpPr/>
          <p:nvPr/>
        </p:nvSpPr>
        <p:spPr>
          <a:xfrm>
            <a:off x="18668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65" name="Rectangle 164"/>
          <p:cNvSpPr/>
          <p:nvPr/>
        </p:nvSpPr>
        <p:spPr>
          <a:xfrm>
            <a:off x="1404853" y="5869204"/>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66" name="Straight Arrow Connector 165"/>
          <p:cNvCxnSpPr>
            <a:stCxn id="165" idx="0"/>
          </p:cNvCxnSpPr>
          <p:nvPr/>
        </p:nvCxnSpPr>
        <p:spPr>
          <a:xfrm flipV="1">
            <a:off x="1587733" y="4876800"/>
            <a:ext cx="0" cy="9924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67" name="Oval 166"/>
          <p:cNvSpPr/>
          <p:nvPr/>
        </p:nvSpPr>
        <p:spPr>
          <a:xfrm>
            <a:off x="1409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168" name="Straight Arrow Connector 167"/>
          <p:cNvCxnSpPr>
            <a:endCxn id="169" idx="3"/>
          </p:cNvCxnSpPr>
          <p:nvPr/>
        </p:nvCxnSpPr>
        <p:spPr>
          <a:xfrm flipH="1">
            <a:off x="1280160" y="33946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914400" y="32117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70" name="Oval 169"/>
          <p:cNvSpPr/>
          <p:nvPr/>
        </p:nvSpPr>
        <p:spPr>
          <a:xfrm>
            <a:off x="36956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Oval 170"/>
          <p:cNvSpPr/>
          <p:nvPr/>
        </p:nvSpPr>
        <p:spPr>
          <a:xfrm>
            <a:off x="32384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Oval 171"/>
          <p:cNvSpPr/>
          <p:nvPr/>
        </p:nvSpPr>
        <p:spPr>
          <a:xfrm>
            <a:off x="27812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Oval 172"/>
          <p:cNvSpPr/>
          <p:nvPr/>
        </p:nvSpPr>
        <p:spPr>
          <a:xfrm>
            <a:off x="23240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Oval 174"/>
          <p:cNvSpPr/>
          <p:nvPr/>
        </p:nvSpPr>
        <p:spPr>
          <a:xfrm>
            <a:off x="18668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Oval 175"/>
          <p:cNvSpPr/>
          <p:nvPr/>
        </p:nvSpPr>
        <p:spPr>
          <a:xfrm>
            <a:off x="1409616" y="32156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178" name="Straight Arrow Connector 177"/>
          <p:cNvCxnSpPr>
            <a:endCxn id="179" idx="3"/>
          </p:cNvCxnSpPr>
          <p:nvPr/>
        </p:nvCxnSpPr>
        <p:spPr>
          <a:xfrm flipH="1">
            <a:off x="1280160" y="38518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79" name="Rectangle 178"/>
          <p:cNvSpPr/>
          <p:nvPr/>
        </p:nvSpPr>
        <p:spPr>
          <a:xfrm>
            <a:off x="914400" y="36689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81" name="Oval 180"/>
          <p:cNvSpPr/>
          <p:nvPr/>
        </p:nvSpPr>
        <p:spPr>
          <a:xfrm>
            <a:off x="36956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Oval 181"/>
          <p:cNvSpPr/>
          <p:nvPr/>
        </p:nvSpPr>
        <p:spPr>
          <a:xfrm>
            <a:off x="32384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Oval 182"/>
          <p:cNvSpPr/>
          <p:nvPr/>
        </p:nvSpPr>
        <p:spPr>
          <a:xfrm>
            <a:off x="27812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Oval 184"/>
          <p:cNvSpPr/>
          <p:nvPr/>
        </p:nvSpPr>
        <p:spPr>
          <a:xfrm>
            <a:off x="23240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Oval 185"/>
          <p:cNvSpPr/>
          <p:nvPr/>
        </p:nvSpPr>
        <p:spPr>
          <a:xfrm>
            <a:off x="18668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Oval 191"/>
          <p:cNvSpPr/>
          <p:nvPr/>
        </p:nvSpPr>
        <p:spPr>
          <a:xfrm>
            <a:off x="1409616" y="36728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193" name="Straight Arrow Connector 192"/>
          <p:cNvCxnSpPr>
            <a:endCxn id="194" idx="3"/>
          </p:cNvCxnSpPr>
          <p:nvPr/>
        </p:nvCxnSpPr>
        <p:spPr>
          <a:xfrm flipH="1">
            <a:off x="1280160" y="43090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4" name="Rectangle 193"/>
          <p:cNvSpPr/>
          <p:nvPr/>
        </p:nvSpPr>
        <p:spPr>
          <a:xfrm>
            <a:off x="914400" y="41261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95" name="Oval 194"/>
          <p:cNvSpPr/>
          <p:nvPr/>
        </p:nvSpPr>
        <p:spPr>
          <a:xfrm>
            <a:off x="36956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6" name="Oval 195"/>
          <p:cNvSpPr/>
          <p:nvPr/>
        </p:nvSpPr>
        <p:spPr>
          <a:xfrm>
            <a:off x="32384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Oval 196"/>
          <p:cNvSpPr/>
          <p:nvPr/>
        </p:nvSpPr>
        <p:spPr>
          <a:xfrm>
            <a:off x="27812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Oval 197"/>
          <p:cNvSpPr/>
          <p:nvPr/>
        </p:nvSpPr>
        <p:spPr>
          <a:xfrm>
            <a:off x="23240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Oval 198"/>
          <p:cNvSpPr/>
          <p:nvPr/>
        </p:nvSpPr>
        <p:spPr>
          <a:xfrm>
            <a:off x="18668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3" name="Oval 212"/>
          <p:cNvSpPr/>
          <p:nvPr/>
        </p:nvSpPr>
        <p:spPr>
          <a:xfrm>
            <a:off x="1409616" y="4130040"/>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4" name="Straight Arrow Connector 213"/>
          <p:cNvCxnSpPr>
            <a:endCxn id="215" idx="3"/>
          </p:cNvCxnSpPr>
          <p:nvPr/>
        </p:nvCxnSpPr>
        <p:spPr>
          <a:xfrm flipH="1">
            <a:off x="1280160" y="51472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5" name="Rectangle 214"/>
          <p:cNvSpPr/>
          <p:nvPr/>
        </p:nvSpPr>
        <p:spPr>
          <a:xfrm>
            <a:off x="914400" y="49643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6" name="Oval 215"/>
          <p:cNvSpPr/>
          <p:nvPr/>
        </p:nvSpPr>
        <p:spPr>
          <a:xfrm>
            <a:off x="3695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32384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8" name="Oval 217"/>
          <p:cNvSpPr/>
          <p:nvPr/>
        </p:nvSpPr>
        <p:spPr>
          <a:xfrm>
            <a:off x="27812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9" name="Oval 218"/>
          <p:cNvSpPr/>
          <p:nvPr/>
        </p:nvSpPr>
        <p:spPr>
          <a:xfrm>
            <a:off x="23240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0" name="Oval 219"/>
          <p:cNvSpPr/>
          <p:nvPr/>
        </p:nvSpPr>
        <p:spPr>
          <a:xfrm>
            <a:off x="18668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Oval 220"/>
          <p:cNvSpPr/>
          <p:nvPr/>
        </p:nvSpPr>
        <p:spPr>
          <a:xfrm>
            <a:off x="1409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2" name="Straight Arrow Connector 221"/>
          <p:cNvCxnSpPr>
            <a:endCxn id="223" idx="3"/>
          </p:cNvCxnSpPr>
          <p:nvPr/>
        </p:nvCxnSpPr>
        <p:spPr>
          <a:xfrm flipH="1">
            <a:off x="1280160" y="56044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3" name="Rectangle 222"/>
          <p:cNvSpPr/>
          <p:nvPr/>
        </p:nvSpPr>
        <p:spPr>
          <a:xfrm>
            <a:off x="914400" y="54215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1" name="Oval 230"/>
          <p:cNvSpPr/>
          <p:nvPr/>
        </p:nvSpPr>
        <p:spPr>
          <a:xfrm>
            <a:off x="36956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2" name="Oval 231"/>
          <p:cNvSpPr/>
          <p:nvPr/>
        </p:nvSpPr>
        <p:spPr>
          <a:xfrm>
            <a:off x="32384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3" name="Oval 232"/>
          <p:cNvSpPr/>
          <p:nvPr/>
        </p:nvSpPr>
        <p:spPr>
          <a:xfrm>
            <a:off x="27812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4" name="Oval 233"/>
          <p:cNvSpPr/>
          <p:nvPr/>
        </p:nvSpPr>
        <p:spPr>
          <a:xfrm>
            <a:off x="23240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5" name="Oval 234"/>
          <p:cNvSpPr/>
          <p:nvPr/>
        </p:nvSpPr>
        <p:spPr>
          <a:xfrm>
            <a:off x="18668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6" name="Oval 235"/>
          <p:cNvSpPr/>
          <p:nvPr/>
        </p:nvSpPr>
        <p:spPr>
          <a:xfrm>
            <a:off x="1409616" y="54254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37" name="Straight Arrow Connector 236"/>
          <p:cNvCxnSpPr/>
          <p:nvPr/>
        </p:nvCxnSpPr>
        <p:spPr>
          <a:xfrm>
            <a:off x="4406366" y="5029200"/>
            <a:ext cx="0" cy="683929"/>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4330168" y="4947563"/>
            <a:ext cx="76198" cy="81637"/>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39" name="Straight Arrow Connector 238"/>
          <p:cNvCxnSpPr/>
          <p:nvPr/>
        </p:nvCxnSpPr>
        <p:spPr>
          <a:xfrm flipV="1">
            <a:off x="4330168" y="5713129"/>
            <a:ext cx="76198" cy="83508"/>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46" name="Rectangle 245"/>
          <p:cNvSpPr/>
          <p:nvPr/>
        </p:nvSpPr>
        <p:spPr>
          <a:xfrm>
            <a:off x="4419600" y="5181598"/>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9BBB59">
                    <a:lumMod val="50000"/>
                  </a:srgbClr>
                </a:solidFill>
                <a:effectLst/>
                <a:uLnTx/>
                <a:uFillTx/>
                <a:latin typeface="Calibri"/>
                <a:ea typeface="+mn-ea"/>
                <a:cs typeface="+mn-cs"/>
              </a:rPr>
              <a:t>Near Segment</a:t>
            </a:r>
          </a:p>
        </p:txBody>
      </p:sp>
      <p:cxnSp>
        <p:nvCxnSpPr>
          <p:cNvPr id="247" name="Straight Arrow Connector 246"/>
          <p:cNvCxnSpPr/>
          <p:nvPr/>
        </p:nvCxnSpPr>
        <p:spPr>
          <a:xfrm>
            <a:off x="4419598" y="2819400"/>
            <a:ext cx="0" cy="1592892"/>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p:nvPr/>
        </p:nvCxnSpPr>
        <p:spPr>
          <a:xfrm flipH="1" flipV="1">
            <a:off x="4343400" y="273776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flipV="1">
            <a:off x="4343400" y="4412292"/>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50" name="Rectangle 249"/>
          <p:cNvSpPr/>
          <p:nvPr/>
        </p:nvSpPr>
        <p:spPr>
          <a:xfrm>
            <a:off x="4432832" y="3429000"/>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Calibri"/>
                <a:ea typeface="+mn-ea"/>
                <a:cs typeface="+mn-cs"/>
              </a:rPr>
              <a:t>Far Segment</a:t>
            </a:r>
          </a:p>
        </p:txBody>
      </p:sp>
      <p:sp>
        <p:nvSpPr>
          <p:cNvPr id="251" name="Rectangle 250"/>
          <p:cNvSpPr/>
          <p:nvPr/>
        </p:nvSpPr>
        <p:spPr>
          <a:xfrm>
            <a:off x="4419600" y="4495799"/>
            <a:ext cx="4114800" cy="45176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Isolation Transistor</a:t>
            </a:r>
          </a:p>
        </p:txBody>
      </p:sp>
      <p:sp>
        <p:nvSpPr>
          <p:cNvPr id="252" name="Rectangle 251"/>
          <p:cNvSpPr/>
          <p:nvPr/>
        </p:nvSpPr>
        <p:spPr>
          <a:xfrm>
            <a:off x="4419599" y="5867398"/>
            <a:ext cx="357337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Sense Amplifier</a:t>
            </a:r>
          </a:p>
        </p:txBody>
      </p:sp>
      <p:cxnSp>
        <p:nvCxnSpPr>
          <p:cNvPr id="254" name="Straight Arrow Connector 253"/>
          <p:cNvCxnSpPr>
            <a:endCxn id="255" idx="3"/>
          </p:cNvCxnSpPr>
          <p:nvPr/>
        </p:nvCxnSpPr>
        <p:spPr>
          <a:xfrm flipH="1">
            <a:off x="1280160" y="33946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5" name="Rectangle 254"/>
          <p:cNvSpPr/>
          <p:nvPr/>
        </p:nvSpPr>
        <p:spPr>
          <a:xfrm>
            <a:off x="914400" y="32117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6" name="Oval 255"/>
          <p:cNvSpPr/>
          <p:nvPr/>
        </p:nvSpPr>
        <p:spPr>
          <a:xfrm>
            <a:off x="36956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32384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p:cNvSpPr/>
          <p:nvPr/>
        </p:nvSpPr>
        <p:spPr>
          <a:xfrm>
            <a:off x="27812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9" name="Oval 258"/>
          <p:cNvSpPr/>
          <p:nvPr/>
        </p:nvSpPr>
        <p:spPr>
          <a:xfrm>
            <a:off x="23240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18668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1" name="Oval 260"/>
          <p:cNvSpPr/>
          <p:nvPr/>
        </p:nvSpPr>
        <p:spPr>
          <a:xfrm>
            <a:off x="1409616" y="32156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2" name="Straight Arrow Connector 261"/>
          <p:cNvCxnSpPr>
            <a:endCxn id="263" idx="3"/>
          </p:cNvCxnSpPr>
          <p:nvPr/>
        </p:nvCxnSpPr>
        <p:spPr>
          <a:xfrm flipH="1">
            <a:off x="1280160" y="38518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3" name="Rectangle 262"/>
          <p:cNvSpPr/>
          <p:nvPr/>
        </p:nvSpPr>
        <p:spPr>
          <a:xfrm>
            <a:off x="914400" y="36689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4" name="Oval 263"/>
          <p:cNvSpPr/>
          <p:nvPr/>
        </p:nvSpPr>
        <p:spPr>
          <a:xfrm>
            <a:off x="36956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32384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27812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Oval 266"/>
          <p:cNvSpPr/>
          <p:nvPr/>
        </p:nvSpPr>
        <p:spPr>
          <a:xfrm>
            <a:off x="23240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Oval 267"/>
          <p:cNvSpPr/>
          <p:nvPr/>
        </p:nvSpPr>
        <p:spPr>
          <a:xfrm>
            <a:off x="18668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9" name="Oval 268"/>
          <p:cNvSpPr/>
          <p:nvPr/>
        </p:nvSpPr>
        <p:spPr>
          <a:xfrm>
            <a:off x="1409616" y="36728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0" name="Straight Arrow Connector 269"/>
          <p:cNvCxnSpPr>
            <a:endCxn id="271" idx="3"/>
          </p:cNvCxnSpPr>
          <p:nvPr/>
        </p:nvCxnSpPr>
        <p:spPr>
          <a:xfrm flipH="1">
            <a:off x="1280160" y="43090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1" name="Rectangle 270"/>
          <p:cNvSpPr/>
          <p:nvPr/>
        </p:nvSpPr>
        <p:spPr>
          <a:xfrm>
            <a:off x="914400" y="41261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2" name="Oval 271"/>
          <p:cNvSpPr/>
          <p:nvPr/>
        </p:nvSpPr>
        <p:spPr>
          <a:xfrm>
            <a:off x="36956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32384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4" name="Oval 273"/>
          <p:cNvSpPr/>
          <p:nvPr/>
        </p:nvSpPr>
        <p:spPr>
          <a:xfrm>
            <a:off x="27812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5" name="Oval 274"/>
          <p:cNvSpPr/>
          <p:nvPr/>
        </p:nvSpPr>
        <p:spPr>
          <a:xfrm>
            <a:off x="23240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6" name="Oval 275"/>
          <p:cNvSpPr/>
          <p:nvPr/>
        </p:nvSpPr>
        <p:spPr>
          <a:xfrm>
            <a:off x="18668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7" name="Oval 276"/>
          <p:cNvSpPr/>
          <p:nvPr/>
        </p:nvSpPr>
        <p:spPr>
          <a:xfrm>
            <a:off x="1409616" y="41300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Rectangle 277"/>
          <p:cNvSpPr/>
          <p:nvPr/>
        </p:nvSpPr>
        <p:spPr>
          <a:xfrm>
            <a:off x="1404853" y="58674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79" name="Straight Arrow Connector 278"/>
          <p:cNvCxnSpPr/>
          <p:nvPr/>
        </p:nvCxnSpPr>
        <p:spPr>
          <a:xfrm flipV="1">
            <a:off x="38716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0" name="Straight Arrow Connector 279"/>
          <p:cNvCxnSpPr/>
          <p:nvPr/>
        </p:nvCxnSpPr>
        <p:spPr>
          <a:xfrm flipV="1">
            <a:off x="34144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1" name="Straight Arrow Connector 280"/>
          <p:cNvCxnSpPr/>
          <p:nvPr/>
        </p:nvCxnSpPr>
        <p:spPr>
          <a:xfrm flipV="1">
            <a:off x="29572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2" name="Straight Arrow Connector 281"/>
          <p:cNvCxnSpPr/>
          <p:nvPr/>
        </p:nvCxnSpPr>
        <p:spPr>
          <a:xfrm flipV="1">
            <a:off x="25000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3" name="Straight Arrow Connector 282"/>
          <p:cNvCxnSpPr/>
          <p:nvPr/>
        </p:nvCxnSpPr>
        <p:spPr>
          <a:xfrm flipV="1">
            <a:off x="20428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4" name="Straight Arrow Connector 283"/>
          <p:cNvCxnSpPr/>
          <p:nvPr/>
        </p:nvCxnSpPr>
        <p:spPr>
          <a:xfrm flipV="1">
            <a:off x="1585686" y="2590800"/>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85" name="Straight Arrow Connector 284"/>
          <p:cNvCxnSpPr>
            <a:endCxn id="287" idx="3"/>
          </p:cNvCxnSpPr>
          <p:nvPr/>
        </p:nvCxnSpPr>
        <p:spPr>
          <a:xfrm flipH="1">
            <a:off x="1280160" y="2927884"/>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6" name="Rectangle 285"/>
          <p:cNvSpPr/>
          <p:nvPr/>
        </p:nvSpPr>
        <p:spPr>
          <a:xfrm>
            <a:off x="36908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87" name="Rectangle 286"/>
          <p:cNvSpPr/>
          <p:nvPr/>
        </p:nvSpPr>
        <p:spPr>
          <a:xfrm>
            <a:off x="914400" y="2745004"/>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88" name="Oval 287"/>
          <p:cNvSpPr/>
          <p:nvPr/>
        </p:nvSpPr>
        <p:spPr>
          <a:xfrm>
            <a:off x="3695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9" name="Rectangle 288"/>
          <p:cNvSpPr/>
          <p:nvPr/>
        </p:nvSpPr>
        <p:spPr>
          <a:xfrm>
            <a:off x="32336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90" name="Oval 289"/>
          <p:cNvSpPr/>
          <p:nvPr/>
        </p:nvSpPr>
        <p:spPr>
          <a:xfrm>
            <a:off x="32384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1" name="Rectangle 290"/>
          <p:cNvSpPr/>
          <p:nvPr/>
        </p:nvSpPr>
        <p:spPr>
          <a:xfrm>
            <a:off x="27764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92" name="Oval 291"/>
          <p:cNvSpPr/>
          <p:nvPr/>
        </p:nvSpPr>
        <p:spPr>
          <a:xfrm>
            <a:off x="27812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3" name="Rectangle 292"/>
          <p:cNvSpPr/>
          <p:nvPr/>
        </p:nvSpPr>
        <p:spPr>
          <a:xfrm>
            <a:off x="23192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94" name="Oval 293"/>
          <p:cNvSpPr/>
          <p:nvPr/>
        </p:nvSpPr>
        <p:spPr>
          <a:xfrm>
            <a:off x="23240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5" name="Rectangle 294"/>
          <p:cNvSpPr/>
          <p:nvPr/>
        </p:nvSpPr>
        <p:spPr>
          <a:xfrm>
            <a:off x="1862053" y="5869129"/>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96" name="Oval 295"/>
          <p:cNvSpPr/>
          <p:nvPr/>
        </p:nvSpPr>
        <p:spPr>
          <a:xfrm>
            <a:off x="18668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97" name="Oval 296"/>
          <p:cNvSpPr/>
          <p:nvPr/>
        </p:nvSpPr>
        <p:spPr>
          <a:xfrm>
            <a:off x="1409616" y="2748914"/>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8" name="Straight Arrow Connector 297"/>
          <p:cNvCxnSpPr>
            <a:endCxn id="299" idx="3"/>
          </p:cNvCxnSpPr>
          <p:nvPr/>
        </p:nvCxnSpPr>
        <p:spPr>
          <a:xfrm flipH="1">
            <a:off x="1280160" y="5604410"/>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99" name="Rectangle 298"/>
          <p:cNvSpPr/>
          <p:nvPr/>
        </p:nvSpPr>
        <p:spPr>
          <a:xfrm>
            <a:off x="914400" y="5421530"/>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00" name="Oval 299"/>
          <p:cNvSpPr/>
          <p:nvPr/>
        </p:nvSpPr>
        <p:spPr>
          <a:xfrm>
            <a:off x="36956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1" name="Oval 300"/>
          <p:cNvSpPr/>
          <p:nvPr/>
        </p:nvSpPr>
        <p:spPr>
          <a:xfrm>
            <a:off x="32384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2" name="Oval 301"/>
          <p:cNvSpPr/>
          <p:nvPr/>
        </p:nvSpPr>
        <p:spPr>
          <a:xfrm>
            <a:off x="27812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3" name="Oval 302"/>
          <p:cNvSpPr/>
          <p:nvPr/>
        </p:nvSpPr>
        <p:spPr>
          <a:xfrm>
            <a:off x="23240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4" name="Oval 303"/>
          <p:cNvSpPr/>
          <p:nvPr/>
        </p:nvSpPr>
        <p:spPr>
          <a:xfrm>
            <a:off x="18668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05" name="Oval 304"/>
          <p:cNvSpPr/>
          <p:nvPr/>
        </p:nvSpPr>
        <p:spPr>
          <a:xfrm>
            <a:off x="1409616" y="5425440"/>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6" name="Straight Arrow Connector 305"/>
          <p:cNvCxnSpPr>
            <a:stCxn id="286" idx="0"/>
          </p:cNvCxnSpPr>
          <p:nvPr/>
        </p:nvCxnSpPr>
        <p:spPr>
          <a:xfrm flipV="1">
            <a:off x="38737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7" name="Straight Arrow Connector 306"/>
          <p:cNvCxnSpPr>
            <a:stCxn id="289" idx="0"/>
          </p:cNvCxnSpPr>
          <p:nvPr/>
        </p:nvCxnSpPr>
        <p:spPr>
          <a:xfrm flipV="1">
            <a:off x="34165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8" name="Straight Arrow Connector 307"/>
          <p:cNvCxnSpPr/>
          <p:nvPr/>
        </p:nvCxnSpPr>
        <p:spPr>
          <a:xfrm flipV="1">
            <a:off x="2959333" y="4876800"/>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09" name="Straight Arrow Connector 308"/>
          <p:cNvCxnSpPr/>
          <p:nvPr/>
        </p:nvCxnSpPr>
        <p:spPr>
          <a:xfrm flipV="1">
            <a:off x="2497705" y="4876800"/>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0" name="Straight Arrow Connector 309"/>
          <p:cNvCxnSpPr>
            <a:stCxn id="295" idx="0"/>
          </p:cNvCxnSpPr>
          <p:nvPr/>
        </p:nvCxnSpPr>
        <p:spPr>
          <a:xfrm flipV="1">
            <a:off x="2044933" y="4874996"/>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flipV="1">
            <a:off x="1587733" y="4874996"/>
            <a:ext cx="0" cy="97852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12" name="Straight Arrow Connector 311"/>
          <p:cNvCxnSpPr>
            <a:endCxn id="313" idx="3"/>
          </p:cNvCxnSpPr>
          <p:nvPr/>
        </p:nvCxnSpPr>
        <p:spPr>
          <a:xfrm flipH="1">
            <a:off x="1280160" y="5147210"/>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13" name="Rectangle 312"/>
          <p:cNvSpPr/>
          <p:nvPr/>
        </p:nvSpPr>
        <p:spPr>
          <a:xfrm>
            <a:off x="914400" y="496433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314" name="Oval 313"/>
          <p:cNvSpPr/>
          <p:nvPr/>
        </p:nvSpPr>
        <p:spPr>
          <a:xfrm>
            <a:off x="3695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5" name="Oval 314"/>
          <p:cNvSpPr/>
          <p:nvPr/>
        </p:nvSpPr>
        <p:spPr>
          <a:xfrm>
            <a:off x="32384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6" name="Oval 315"/>
          <p:cNvSpPr/>
          <p:nvPr/>
        </p:nvSpPr>
        <p:spPr>
          <a:xfrm>
            <a:off x="27812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7" name="Oval 316"/>
          <p:cNvSpPr/>
          <p:nvPr/>
        </p:nvSpPr>
        <p:spPr>
          <a:xfrm>
            <a:off x="23240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8" name="Oval 317"/>
          <p:cNvSpPr/>
          <p:nvPr/>
        </p:nvSpPr>
        <p:spPr>
          <a:xfrm>
            <a:off x="18668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19" name="Oval 318"/>
          <p:cNvSpPr/>
          <p:nvPr/>
        </p:nvSpPr>
        <p:spPr>
          <a:xfrm>
            <a:off x="1409616" y="4968240"/>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27" name="Rectangle 326"/>
          <p:cNvSpPr/>
          <p:nvPr/>
        </p:nvSpPr>
        <p:spPr>
          <a:xfrm>
            <a:off x="1402080" y="2742224"/>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mn-ea"/>
                <a:cs typeface="+mn-cs"/>
              </a:rPr>
              <a:t>Source</a:t>
            </a:r>
          </a:p>
        </p:txBody>
      </p:sp>
      <p:sp>
        <p:nvSpPr>
          <p:cNvPr id="328" name="Rectangle 327"/>
          <p:cNvSpPr/>
          <p:nvPr/>
        </p:nvSpPr>
        <p:spPr>
          <a:xfrm>
            <a:off x="1401651" y="4968584"/>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FFFF"/>
                </a:solidFill>
                <a:effectLst/>
                <a:uLnTx/>
                <a:uFillTx/>
                <a:latin typeface="Calibri"/>
                <a:ea typeface="+mn-ea"/>
                <a:cs typeface="+mn-cs"/>
              </a:rPr>
              <a:t>Destination</a:t>
            </a:r>
          </a:p>
        </p:txBody>
      </p:sp>
      <p:grpSp>
        <p:nvGrpSpPr>
          <p:cNvPr id="329" name="Group 328"/>
          <p:cNvGrpSpPr/>
          <p:nvPr/>
        </p:nvGrpSpPr>
        <p:grpSpPr>
          <a:xfrm>
            <a:off x="1416801" y="2756813"/>
            <a:ext cx="2651760" cy="2585086"/>
            <a:chOff x="9533989" y="3384689"/>
            <a:chExt cx="2651760" cy="2585086"/>
          </a:xfrm>
        </p:grpSpPr>
        <p:cxnSp>
          <p:nvCxnSpPr>
            <p:cNvPr id="330" name="Straight Arrow Connector 329"/>
            <p:cNvCxnSpPr>
              <a:endCxn id="336" idx="4"/>
            </p:cNvCxnSpPr>
            <p:nvPr/>
          </p:nvCxnSpPr>
          <p:spPr>
            <a:xfrm flipV="1">
              <a:off x="9710059" y="3750449"/>
              <a:ext cx="6810" cy="145913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31" name="Oval 330"/>
            <p:cNvSpPr/>
            <p:nvPr/>
          </p:nvSpPr>
          <p:spPr>
            <a:xfrm>
              <a:off x="118199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2" name="Oval 331"/>
            <p:cNvSpPr/>
            <p:nvPr/>
          </p:nvSpPr>
          <p:spPr>
            <a:xfrm>
              <a:off x="113627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3" name="Oval 332"/>
            <p:cNvSpPr/>
            <p:nvPr/>
          </p:nvSpPr>
          <p:spPr>
            <a:xfrm>
              <a:off x="109055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p:cNvSpPr/>
            <p:nvPr/>
          </p:nvSpPr>
          <p:spPr>
            <a:xfrm>
              <a:off x="104483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5" name="Oval 334"/>
            <p:cNvSpPr/>
            <p:nvPr/>
          </p:nvSpPr>
          <p:spPr>
            <a:xfrm>
              <a:off x="99911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36" name="Oval 335"/>
            <p:cNvSpPr/>
            <p:nvPr/>
          </p:nvSpPr>
          <p:spPr>
            <a:xfrm>
              <a:off x="9533989" y="3384689"/>
              <a:ext cx="365760" cy="365760"/>
            </a:xfrm>
            <a:prstGeom prst="ellipse">
              <a:avLst/>
            </a:prstGeom>
            <a:solidFill>
              <a:schemeClr val="accent2">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37" name="Straight Arrow Connector 336"/>
            <p:cNvCxnSpPr>
              <a:stCxn id="343" idx="4"/>
            </p:cNvCxnSpPr>
            <p:nvPr/>
          </p:nvCxnSpPr>
          <p:spPr>
            <a:xfrm flipH="1" flipV="1">
              <a:off x="11998106" y="5510772"/>
              <a:ext cx="4763" cy="459003"/>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8" name="Straight Arrow Connector 337"/>
            <p:cNvCxnSpPr>
              <a:stCxn id="344" idx="4"/>
            </p:cNvCxnSpPr>
            <p:nvPr/>
          </p:nvCxnSpPr>
          <p:spPr>
            <a:xfrm flipH="1" flipV="1">
              <a:off x="11540906" y="5510772"/>
              <a:ext cx="4763" cy="459003"/>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39" name="Straight Arrow Connector 338"/>
            <p:cNvCxnSpPr>
              <a:stCxn id="345" idx="4"/>
            </p:cNvCxnSpPr>
            <p:nvPr/>
          </p:nvCxnSpPr>
          <p:spPr>
            <a:xfrm flipH="1" flipV="1">
              <a:off x="11083706" y="5512576"/>
              <a:ext cx="4763" cy="457199"/>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0" name="Straight Arrow Connector 339"/>
            <p:cNvCxnSpPr>
              <a:stCxn id="346" idx="4"/>
            </p:cNvCxnSpPr>
            <p:nvPr/>
          </p:nvCxnSpPr>
          <p:spPr>
            <a:xfrm flipH="1" flipV="1">
              <a:off x="10622078" y="5512576"/>
              <a:ext cx="9191" cy="457199"/>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1" name="Straight Arrow Connector 340"/>
            <p:cNvCxnSpPr>
              <a:stCxn id="347" idx="4"/>
            </p:cNvCxnSpPr>
            <p:nvPr/>
          </p:nvCxnSpPr>
          <p:spPr>
            <a:xfrm flipH="1" flipV="1">
              <a:off x="10169306" y="5510772"/>
              <a:ext cx="4763" cy="459003"/>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42" name="Straight Arrow Connector 341"/>
            <p:cNvCxnSpPr>
              <a:stCxn id="348" idx="4"/>
            </p:cNvCxnSpPr>
            <p:nvPr/>
          </p:nvCxnSpPr>
          <p:spPr>
            <a:xfrm flipH="1" flipV="1">
              <a:off x="9712106" y="5510772"/>
              <a:ext cx="4763" cy="459003"/>
            </a:xfrm>
            <a:prstGeom prst="straightConnector1">
              <a:avLst/>
            </a:prstGeom>
            <a:ln w="50800" cap="rnd">
              <a:solidFill>
                <a:schemeClr val="tx2">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343" name="Oval 342"/>
            <p:cNvSpPr/>
            <p:nvPr/>
          </p:nvSpPr>
          <p:spPr>
            <a:xfrm>
              <a:off x="118199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4" name="Oval 343"/>
            <p:cNvSpPr/>
            <p:nvPr/>
          </p:nvSpPr>
          <p:spPr>
            <a:xfrm>
              <a:off x="113627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5" name="Oval 344"/>
            <p:cNvSpPr/>
            <p:nvPr/>
          </p:nvSpPr>
          <p:spPr>
            <a:xfrm>
              <a:off x="109055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6" name="Oval 345"/>
            <p:cNvSpPr/>
            <p:nvPr/>
          </p:nvSpPr>
          <p:spPr>
            <a:xfrm>
              <a:off x="104483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7" name="Oval 346"/>
            <p:cNvSpPr/>
            <p:nvPr/>
          </p:nvSpPr>
          <p:spPr>
            <a:xfrm>
              <a:off x="99911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348" name="Oval 347"/>
            <p:cNvSpPr/>
            <p:nvPr/>
          </p:nvSpPr>
          <p:spPr>
            <a:xfrm>
              <a:off x="9533989" y="5604015"/>
              <a:ext cx="365760" cy="365760"/>
            </a:xfrm>
            <a:prstGeom prst="ellipse">
              <a:avLst/>
            </a:prstGeom>
            <a:solidFill>
              <a:schemeClr val="accent3">
                <a:lumMod val="60000"/>
                <a:lumOff val="40000"/>
              </a:schemeClr>
            </a:solidFill>
            <a:ln w="50800">
              <a:solidFill>
                <a:schemeClr val="tx2">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9" name="Straight Arrow Connector 348"/>
            <p:cNvCxnSpPr>
              <a:endCxn id="335" idx="4"/>
            </p:cNvCxnSpPr>
            <p:nvPr/>
          </p:nvCxnSpPr>
          <p:spPr>
            <a:xfrm flipV="1">
              <a:off x="10162808" y="3750449"/>
              <a:ext cx="11261" cy="1507351"/>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0" name="Straight Arrow Connector 349"/>
            <p:cNvCxnSpPr>
              <a:endCxn id="334" idx="4"/>
            </p:cNvCxnSpPr>
            <p:nvPr/>
          </p:nvCxnSpPr>
          <p:spPr>
            <a:xfrm flipV="1">
              <a:off x="10622280" y="3750449"/>
              <a:ext cx="8989" cy="146153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a:endCxn id="333" idx="4"/>
            </p:cNvCxnSpPr>
            <p:nvPr/>
          </p:nvCxnSpPr>
          <p:spPr>
            <a:xfrm flipV="1">
              <a:off x="11077208" y="3750449"/>
              <a:ext cx="11261" cy="1433869"/>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2" name="Straight Arrow Connector 351"/>
            <p:cNvCxnSpPr>
              <a:endCxn id="332" idx="4"/>
            </p:cNvCxnSpPr>
            <p:nvPr/>
          </p:nvCxnSpPr>
          <p:spPr>
            <a:xfrm flipV="1">
              <a:off x="11534408" y="3750449"/>
              <a:ext cx="11261" cy="146153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53" name="Straight Arrow Connector 352"/>
            <p:cNvCxnSpPr>
              <a:endCxn id="331" idx="4"/>
            </p:cNvCxnSpPr>
            <p:nvPr/>
          </p:nvCxnSpPr>
          <p:spPr>
            <a:xfrm flipV="1">
              <a:off x="12000487" y="3750449"/>
              <a:ext cx="2382" cy="145913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grpSp>
          <p:nvGrpSpPr>
            <p:cNvPr id="354" name="Group 353"/>
            <p:cNvGrpSpPr/>
            <p:nvPr/>
          </p:nvGrpSpPr>
          <p:grpSpPr>
            <a:xfrm>
              <a:off x="9704481" y="5210175"/>
              <a:ext cx="2289399" cy="304800"/>
              <a:chOff x="1571327" y="4572000"/>
              <a:chExt cx="2289399" cy="304800"/>
            </a:xfrm>
          </p:grpSpPr>
          <p:cxnSp>
            <p:nvCxnSpPr>
              <p:cNvPr id="355" name="Straight Arrow Connector 354"/>
              <p:cNvCxnSpPr/>
              <p:nvPr/>
            </p:nvCxnSpPr>
            <p:spPr>
              <a:xfrm flipV="1">
                <a:off x="1571327" y="4572000"/>
                <a:ext cx="0" cy="304800"/>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56" name="Straight Arrow Connector 355"/>
              <p:cNvCxnSpPr/>
              <p:nvPr/>
            </p:nvCxnSpPr>
            <p:spPr>
              <a:xfrm flipH="1" flipV="1">
                <a:off x="2029654" y="4573804"/>
                <a:ext cx="685" cy="301192"/>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57" name="Straight Arrow Connector 356"/>
              <p:cNvCxnSpPr/>
              <p:nvPr/>
            </p:nvCxnSpPr>
            <p:spPr>
              <a:xfrm flipH="1" flipV="1">
                <a:off x="2486854" y="4573804"/>
                <a:ext cx="2272" cy="301192"/>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58" name="Straight Arrow Connector 357"/>
              <p:cNvCxnSpPr/>
              <p:nvPr/>
            </p:nvCxnSpPr>
            <p:spPr>
              <a:xfrm flipH="1" flipV="1">
                <a:off x="2944054" y="4573804"/>
                <a:ext cx="2272" cy="301192"/>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59" name="Straight Arrow Connector 358"/>
              <p:cNvCxnSpPr/>
              <p:nvPr/>
            </p:nvCxnSpPr>
            <p:spPr>
              <a:xfrm flipH="1" flipV="1">
                <a:off x="3401254" y="4573804"/>
                <a:ext cx="2272" cy="301192"/>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60" name="Straight Arrow Connector 359"/>
              <p:cNvCxnSpPr/>
              <p:nvPr/>
            </p:nvCxnSpPr>
            <p:spPr>
              <a:xfrm flipH="1" flipV="1">
                <a:off x="3860501" y="4572000"/>
                <a:ext cx="225" cy="302996"/>
              </a:xfrm>
              <a:prstGeom prst="straightConnector1">
                <a:avLst/>
              </a:prstGeom>
              <a:ln w="50800" cap="rnd">
                <a:solidFill>
                  <a:schemeClr val="tx2">
                    <a:lumMod val="75000"/>
                  </a:schemeClr>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grpSp>
      </p:grpSp>
      <p:grpSp>
        <p:nvGrpSpPr>
          <p:cNvPr id="187" name="Group 186"/>
          <p:cNvGrpSpPr/>
          <p:nvPr/>
        </p:nvGrpSpPr>
        <p:grpSpPr>
          <a:xfrm>
            <a:off x="1580802" y="4572000"/>
            <a:ext cx="2294162" cy="304800"/>
            <a:chOff x="1725846" y="4724400"/>
            <a:chExt cx="2294162" cy="304800"/>
          </a:xfrm>
        </p:grpSpPr>
        <p:cxnSp>
          <p:nvCxnSpPr>
            <p:cNvPr id="188" name="Straight Arrow Connector 187"/>
            <p:cNvCxnSpPr/>
            <p:nvPr/>
          </p:nvCxnSpPr>
          <p:spPr>
            <a:xfrm flipV="1">
              <a:off x="1725846" y="4724400"/>
              <a:ext cx="6931" cy="304800"/>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H="1" flipV="1">
              <a:off x="2187930" y="4724400"/>
              <a:ext cx="1691" cy="302996"/>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V="1">
              <a:off x="2648408" y="4726204"/>
              <a:ext cx="0"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31023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0" name="Straight Arrow Connector 199"/>
            <p:cNvCxnSpPr/>
            <p:nvPr/>
          </p:nvCxnSpPr>
          <p:spPr>
            <a:xfrm flipH="1" flipV="1">
              <a:off x="35595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1" name="Straight Arrow Connector 200"/>
            <p:cNvCxnSpPr/>
            <p:nvPr/>
          </p:nvCxnSpPr>
          <p:spPr>
            <a:xfrm flipH="1" flipV="1">
              <a:off x="4016730" y="4726204"/>
              <a:ext cx="3278" cy="301192"/>
            </a:xfrm>
            <a:prstGeom prst="straightConnector1">
              <a:avLst/>
            </a:prstGeom>
            <a:ln w="25400" cap="rnd">
              <a:solidFill>
                <a:schemeClr val="tx1"/>
              </a:solidFill>
              <a:headEnd type="oval" w="med" len="med"/>
              <a:tailEnd type="none" w="lg" len="med"/>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7159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3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3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27"/>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28"/>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3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3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 grpId="0" animBg="1"/>
      <p:bldP spid="3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Memory Latency Problem</a:t>
            </a:r>
          </a:p>
        </p:txBody>
      </p:sp>
      <p:sp>
        <p:nvSpPr>
          <p:cNvPr id="3" name="Content Placeholder 2"/>
          <p:cNvSpPr>
            <a:spLocks noGrp="1"/>
          </p:cNvSpPr>
          <p:nvPr>
            <p:ph idx="1"/>
          </p:nvPr>
        </p:nvSpPr>
        <p:spPr>
          <a:xfrm>
            <a:off x="228600" y="1124744"/>
            <a:ext cx="8610600" cy="5123656"/>
          </a:xfrm>
        </p:spPr>
        <p:txBody>
          <a:bodyPr/>
          <a:lstStyle/>
          <a:p>
            <a:r>
              <a:rPr lang="en-US" dirty="0"/>
              <a:t>High memory latency is a significant </a:t>
            </a:r>
            <a:r>
              <a:rPr lang="en-US" dirty="0">
                <a:solidFill>
                  <a:srgbClr val="0000FF"/>
                </a:solidFill>
              </a:rPr>
              <a:t>limiter of system performance and energy-efficiency</a:t>
            </a:r>
          </a:p>
          <a:p>
            <a:endParaRPr lang="en-US" dirty="0"/>
          </a:p>
          <a:p>
            <a:r>
              <a:rPr lang="en-US" dirty="0"/>
              <a:t>It is becoming increasingly so with </a:t>
            </a:r>
            <a:r>
              <a:rPr lang="en-US" dirty="0">
                <a:solidFill>
                  <a:srgbClr val="0000FF"/>
                </a:solidFill>
              </a:rPr>
              <a:t>higher memory contention</a:t>
            </a:r>
            <a:r>
              <a:rPr lang="en-US" dirty="0"/>
              <a:t> in multi-core and heterogeneous architectures</a:t>
            </a:r>
          </a:p>
          <a:p>
            <a:pPr lvl="1"/>
            <a:r>
              <a:rPr lang="en-US" dirty="0"/>
              <a:t>Exacerbating the bandwidth need</a:t>
            </a:r>
          </a:p>
          <a:p>
            <a:pPr lvl="1"/>
            <a:r>
              <a:rPr lang="en-US" dirty="0"/>
              <a:t>Exacerbating the QoS problem</a:t>
            </a:r>
          </a:p>
          <a:p>
            <a:endParaRPr lang="en-US" dirty="0"/>
          </a:p>
          <a:p>
            <a:r>
              <a:rPr lang="en-US" dirty="0"/>
              <a:t>It increases </a:t>
            </a:r>
            <a:r>
              <a:rPr lang="en-US" dirty="0">
                <a:solidFill>
                  <a:srgbClr val="0000FF"/>
                </a:solidFill>
              </a:rPr>
              <a:t>processor design complexity </a:t>
            </a:r>
            <a:r>
              <a:rPr lang="en-US" dirty="0"/>
              <a:t>due to the mechanisms incorporated to tolerate memory latency</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0226749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4" name="Group 293"/>
          <p:cNvGrpSpPr/>
          <p:nvPr/>
        </p:nvGrpSpPr>
        <p:grpSpPr>
          <a:xfrm>
            <a:off x="1588645" y="4553876"/>
            <a:ext cx="2289399" cy="304800"/>
            <a:chOff x="1571327" y="4572000"/>
            <a:chExt cx="2289399" cy="304800"/>
          </a:xfrm>
        </p:grpSpPr>
        <p:cxnSp>
          <p:nvCxnSpPr>
            <p:cNvPr id="295" name="Straight Arrow Connector 294"/>
            <p:cNvCxnSpPr/>
            <p:nvPr/>
          </p:nvCxnSpPr>
          <p:spPr>
            <a:xfrm flipV="1">
              <a:off x="1571327" y="4572000"/>
              <a:ext cx="0" cy="304800"/>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296" name="Straight Arrow Connector 295"/>
            <p:cNvCxnSpPr/>
            <p:nvPr/>
          </p:nvCxnSpPr>
          <p:spPr>
            <a:xfrm flipH="1" flipV="1">
              <a:off x="2029654" y="4573804"/>
              <a:ext cx="685" cy="301192"/>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297" name="Straight Arrow Connector 296"/>
            <p:cNvCxnSpPr/>
            <p:nvPr/>
          </p:nvCxnSpPr>
          <p:spPr>
            <a:xfrm flipH="1" flipV="1">
              <a:off x="2486854" y="4573804"/>
              <a:ext cx="2272" cy="301192"/>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298" name="Straight Arrow Connector 297"/>
            <p:cNvCxnSpPr/>
            <p:nvPr/>
          </p:nvCxnSpPr>
          <p:spPr>
            <a:xfrm flipH="1" flipV="1">
              <a:off x="2944054" y="4573804"/>
              <a:ext cx="2272" cy="301192"/>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299" name="Straight Arrow Connector 298"/>
            <p:cNvCxnSpPr/>
            <p:nvPr/>
          </p:nvCxnSpPr>
          <p:spPr>
            <a:xfrm flipH="1" flipV="1">
              <a:off x="3401254" y="4573804"/>
              <a:ext cx="2272" cy="301192"/>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cxnSp>
          <p:nvCxnSpPr>
            <p:cNvPr id="300" name="Straight Arrow Connector 299"/>
            <p:cNvCxnSpPr/>
            <p:nvPr/>
          </p:nvCxnSpPr>
          <p:spPr>
            <a:xfrm flipH="1" flipV="1">
              <a:off x="3860501" y="4572000"/>
              <a:ext cx="225" cy="302996"/>
            </a:xfrm>
            <a:prstGeom prst="straightConnector1">
              <a:avLst/>
            </a:prstGeom>
            <a:ln w="25400" cap="rnd">
              <a:solidFill>
                <a:schemeClr val="tx1"/>
              </a:solidFill>
              <a:headEnd type="oval" w="med" len="med"/>
              <a:tailEnd type="oval" w="med" len="med"/>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 y="0"/>
            <a:ext cx="9143999" cy="838200"/>
          </a:xfrm>
        </p:spPr>
        <p:txBody>
          <a:bodyPr>
            <a:normAutofit/>
          </a:bodyPr>
          <a:lstStyle/>
          <a:p>
            <a:r>
              <a:rPr lang="en-US" dirty="0"/>
              <a:t>   Inter-Segment Migration</a:t>
            </a:r>
          </a:p>
        </p:txBody>
      </p:sp>
      <p:grpSp>
        <p:nvGrpSpPr>
          <p:cNvPr id="4" name="Group 3"/>
          <p:cNvGrpSpPr/>
          <p:nvPr/>
        </p:nvGrpSpPr>
        <p:grpSpPr>
          <a:xfrm>
            <a:off x="4330168" y="2737763"/>
            <a:ext cx="4204232" cy="3510637"/>
            <a:chOff x="4330168" y="2737763"/>
            <a:chExt cx="4204232" cy="3510637"/>
          </a:xfrm>
        </p:grpSpPr>
        <p:cxnSp>
          <p:nvCxnSpPr>
            <p:cNvPr id="176" name="Straight Arrow Connector 175"/>
            <p:cNvCxnSpPr/>
            <p:nvPr/>
          </p:nvCxnSpPr>
          <p:spPr>
            <a:xfrm>
              <a:off x="4406366" y="5029200"/>
              <a:ext cx="0" cy="683929"/>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H="1" flipV="1">
              <a:off x="4330168" y="4947563"/>
              <a:ext cx="76198" cy="81637"/>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p:nvPr/>
          </p:nvCxnSpPr>
          <p:spPr>
            <a:xfrm flipV="1">
              <a:off x="4330168" y="5713129"/>
              <a:ext cx="76198" cy="83508"/>
            </a:xfrm>
            <a:prstGeom prst="straightConnector1">
              <a:avLst/>
            </a:prstGeom>
            <a:ln w="25400">
              <a:solidFill>
                <a:schemeClr val="accent3">
                  <a:lumMod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86" name="Rectangle 185"/>
            <p:cNvSpPr/>
            <p:nvPr/>
          </p:nvSpPr>
          <p:spPr>
            <a:xfrm>
              <a:off x="4419600" y="5181598"/>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9BBB59">
                      <a:lumMod val="50000"/>
                    </a:srgbClr>
                  </a:solidFill>
                  <a:effectLst/>
                  <a:uLnTx/>
                  <a:uFillTx/>
                  <a:latin typeface="Calibri"/>
                  <a:ea typeface="+mn-ea"/>
                  <a:cs typeface="+mn-cs"/>
                </a:rPr>
                <a:t>Near Segment</a:t>
              </a:r>
            </a:p>
          </p:txBody>
        </p:sp>
        <p:cxnSp>
          <p:nvCxnSpPr>
            <p:cNvPr id="187" name="Straight Arrow Connector 186"/>
            <p:cNvCxnSpPr/>
            <p:nvPr/>
          </p:nvCxnSpPr>
          <p:spPr>
            <a:xfrm>
              <a:off x="4419598" y="2819400"/>
              <a:ext cx="0" cy="1592892"/>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8" name="Straight Arrow Connector 187"/>
            <p:cNvCxnSpPr/>
            <p:nvPr/>
          </p:nvCxnSpPr>
          <p:spPr>
            <a:xfrm flipH="1" flipV="1">
              <a:off x="4343400" y="273776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4343400" y="4412292"/>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90" name="Rectangle 189"/>
            <p:cNvSpPr/>
            <p:nvPr/>
          </p:nvSpPr>
          <p:spPr>
            <a:xfrm>
              <a:off x="4432832" y="3429000"/>
              <a:ext cx="2923674"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srgbClr val="FF0000"/>
                  </a:solidFill>
                  <a:effectLst/>
                  <a:uLnTx/>
                  <a:uFillTx/>
                  <a:latin typeface="Calibri"/>
                  <a:ea typeface="+mn-ea"/>
                  <a:cs typeface="+mn-cs"/>
                </a:rPr>
                <a:t>Far Segment</a:t>
              </a:r>
            </a:p>
          </p:txBody>
        </p:sp>
        <p:sp>
          <p:nvSpPr>
            <p:cNvPr id="191" name="Rectangle 190"/>
            <p:cNvSpPr/>
            <p:nvPr/>
          </p:nvSpPr>
          <p:spPr>
            <a:xfrm>
              <a:off x="4419600" y="4495799"/>
              <a:ext cx="4114800" cy="451763"/>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a:ln>
                    <a:noFill/>
                  </a:ln>
                  <a:solidFill>
                    <a:prstClr val="black"/>
                  </a:solidFill>
                  <a:effectLst/>
                  <a:uLnTx/>
                  <a:uFillTx/>
                  <a:latin typeface="Calibri"/>
                  <a:ea typeface="+mn-ea"/>
                  <a:cs typeface="+mn-cs"/>
                </a:rPr>
                <a:t>Isolation Transistor</a:t>
              </a:r>
            </a:p>
          </p:txBody>
        </p:sp>
        <p:sp>
          <p:nvSpPr>
            <p:cNvPr id="192" name="Rectangle 191"/>
            <p:cNvSpPr/>
            <p:nvPr/>
          </p:nvSpPr>
          <p:spPr>
            <a:xfrm>
              <a:off x="4419599" y="5867398"/>
              <a:ext cx="357337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193" name="Group 192"/>
          <p:cNvGrpSpPr/>
          <p:nvPr/>
        </p:nvGrpSpPr>
        <p:grpSpPr>
          <a:xfrm>
            <a:off x="914400" y="2590800"/>
            <a:ext cx="3309853" cy="3644089"/>
            <a:chOff x="2628900" y="6744453"/>
            <a:chExt cx="3309853" cy="3644089"/>
          </a:xfrm>
        </p:grpSpPr>
        <p:cxnSp>
          <p:nvCxnSpPr>
            <p:cNvPr id="194" name="Straight Arrow Connector 193"/>
            <p:cNvCxnSpPr>
              <a:endCxn id="195" idx="3"/>
            </p:cNvCxnSpPr>
            <p:nvPr/>
          </p:nvCxnSpPr>
          <p:spPr>
            <a:xfrm flipH="1">
              <a:off x="2994660" y="7548263"/>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95" name="Rectangle 194"/>
            <p:cNvSpPr/>
            <p:nvPr/>
          </p:nvSpPr>
          <p:spPr>
            <a:xfrm>
              <a:off x="2628900" y="7365383"/>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196" name="Oval 195"/>
            <p:cNvSpPr/>
            <p:nvPr/>
          </p:nvSpPr>
          <p:spPr>
            <a:xfrm>
              <a:off x="54101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Oval 196"/>
            <p:cNvSpPr/>
            <p:nvPr/>
          </p:nvSpPr>
          <p:spPr>
            <a:xfrm>
              <a:off x="49529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Oval 197"/>
            <p:cNvSpPr/>
            <p:nvPr/>
          </p:nvSpPr>
          <p:spPr>
            <a:xfrm>
              <a:off x="44957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Oval 198"/>
            <p:cNvSpPr/>
            <p:nvPr/>
          </p:nvSpPr>
          <p:spPr>
            <a:xfrm>
              <a:off x="40385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6" name="Oval 215"/>
            <p:cNvSpPr/>
            <p:nvPr/>
          </p:nvSpPr>
          <p:spPr>
            <a:xfrm>
              <a:off x="35813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17" name="Oval 216"/>
            <p:cNvSpPr/>
            <p:nvPr/>
          </p:nvSpPr>
          <p:spPr>
            <a:xfrm>
              <a:off x="3124116" y="73692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18" name="Straight Arrow Connector 217"/>
            <p:cNvCxnSpPr>
              <a:endCxn id="219" idx="3"/>
            </p:cNvCxnSpPr>
            <p:nvPr/>
          </p:nvCxnSpPr>
          <p:spPr>
            <a:xfrm flipH="1">
              <a:off x="2994660" y="8005463"/>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9" name="Rectangle 218"/>
            <p:cNvSpPr/>
            <p:nvPr/>
          </p:nvSpPr>
          <p:spPr>
            <a:xfrm>
              <a:off x="2628900" y="7822583"/>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0" name="Oval 219"/>
            <p:cNvSpPr/>
            <p:nvPr/>
          </p:nvSpPr>
          <p:spPr>
            <a:xfrm>
              <a:off x="54101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1" name="Oval 220"/>
            <p:cNvSpPr/>
            <p:nvPr/>
          </p:nvSpPr>
          <p:spPr>
            <a:xfrm>
              <a:off x="49529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2" name="Oval 221"/>
            <p:cNvSpPr/>
            <p:nvPr/>
          </p:nvSpPr>
          <p:spPr>
            <a:xfrm>
              <a:off x="44957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3" name="Oval 222"/>
            <p:cNvSpPr/>
            <p:nvPr/>
          </p:nvSpPr>
          <p:spPr>
            <a:xfrm>
              <a:off x="40385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4" name="Oval 223"/>
            <p:cNvSpPr/>
            <p:nvPr/>
          </p:nvSpPr>
          <p:spPr>
            <a:xfrm>
              <a:off x="35813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5" name="Oval 224"/>
            <p:cNvSpPr/>
            <p:nvPr/>
          </p:nvSpPr>
          <p:spPr>
            <a:xfrm>
              <a:off x="3124116" y="78264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6" name="Straight Arrow Connector 225"/>
            <p:cNvCxnSpPr>
              <a:endCxn id="227" idx="3"/>
            </p:cNvCxnSpPr>
            <p:nvPr/>
          </p:nvCxnSpPr>
          <p:spPr>
            <a:xfrm flipH="1">
              <a:off x="2994660" y="8462663"/>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7" name="Rectangle 226"/>
            <p:cNvSpPr/>
            <p:nvPr/>
          </p:nvSpPr>
          <p:spPr>
            <a:xfrm>
              <a:off x="2628900" y="8279783"/>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28" name="Oval 227"/>
            <p:cNvSpPr/>
            <p:nvPr/>
          </p:nvSpPr>
          <p:spPr>
            <a:xfrm>
              <a:off x="54101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29" name="Oval 228"/>
            <p:cNvSpPr/>
            <p:nvPr/>
          </p:nvSpPr>
          <p:spPr>
            <a:xfrm>
              <a:off x="49529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7" name="Oval 236"/>
            <p:cNvSpPr/>
            <p:nvPr/>
          </p:nvSpPr>
          <p:spPr>
            <a:xfrm>
              <a:off x="44957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8" name="Oval 237"/>
            <p:cNvSpPr/>
            <p:nvPr/>
          </p:nvSpPr>
          <p:spPr>
            <a:xfrm>
              <a:off x="40385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39" name="Oval 238"/>
            <p:cNvSpPr/>
            <p:nvPr/>
          </p:nvSpPr>
          <p:spPr>
            <a:xfrm>
              <a:off x="35813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0" name="Oval 239"/>
            <p:cNvSpPr/>
            <p:nvPr/>
          </p:nvSpPr>
          <p:spPr>
            <a:xfrm>
              <a:off x="3124116" y="82836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1" name="Rectangle 240"/>
            <p:cNvSpPr/>
            <p:nvPr/>
          </p:nvSpPr>
          <p:spPr>
            <a:xfrm>
              <a:off x="3119353" y="10021053"/>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42" name="Straight Arrow Connector 241"/>
            <p:cNvCxnSpPr/>
            <p:nvPr/>
          </p:nvCxnSpPr>
          <p:spPr>
            <a:xfrm flipV="1">
              <a:off x="55861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3" name="Straight Arrow Connector 242"/>
            <p:cNvCxnSpPr/>
            <p:nvPr/>
          </p:nvCxnSpPr>
          <p:spPr>
            <a:xfrm flipV="1">
              <a:off x="51289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4" name="Straight Arrow Connector 243"/>
            <p:cNvCxnSpPr/>
            <p:nvPr/>
          </p:nvCxnSpPr>
          <p:spPr>
            <a:xfrm flipV="1">
              <a:off x="46717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5" name="Straight Arrow Connector 244"/>
            <p:cNvCxnSpPr/>
            <p:nvPr/>
          </p:nvCxnSpPr>
          <p:spPr>
            <a:xfrm flipV="1">
              <a:off x="42145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6" name="Straight Arrow Connector 245"/>
            <p:cNvCxnSpPr/>
            <p:nvPr/>
          </p:nvCxnSpPr>
          <p:spPr>
            <a:xfrm flipV="1">
              <a:off x="37573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7" name="Straight Arrow Connector 246"/>
            <p:cNvCxnSpPr/>
            <p:nvPr/>
          </p:nvCxnSpPr>
          <p:spPr>
            <a:xfrm flipV="1">
              <a:off x="3300186" y="6744453"/>
              <a:ext cx="0" cy="1983004"/>
            </a:xfrm>
            <a:prstGeom prst="straightConnector1">
              <a:avLst/>
            </a:prstGeom>
            <a:ln w="25400" cap="rnd">
              <a:solidFill>
                <a:schemeClr val="tx1"/>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8" name="Straight Arrow Connector 247"/>
            <p:cNvCxnSpPr>
              <a:endCxn id="250" idx="3"/>
            </p:cNvCxnSpPr>
            <p:nvPr/>
          </p:nvCxnSpPr>
          <p:spPr>
            <a:xfrm flipH="1">
              <a:off x="2994660" y="7081537"/>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49" name="Rectangle 248"/>
            <p:cNvSpPr/>
            <p:nvPr/>
          </p:nvSpPr>
          <p:spPr>
            <a:xfrm>
              <a:off x="54053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0" name="Rectangle 249"/>
            <p:cNvSpPr/>
            <p:nvPr/>
          </p:nvSpPr>
          <p:spPr>
            <a:xfrm>
              <a:off x="2628900" y="6898657"/>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1" name="Oval 250"/>
            <p:cNvSpPr/>
            <p:nvPr/>
          </p:nvSpPr>
          <p:spPr>
            <a:xfrm>
              <a:off x="54101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2" name="Rectangle 251"/>
            <p:cNvSpPr/>
            <p:nvPr/>
          </p:nvSpPr>
          <p:spPr>
            <a:xfrm>
              <a:off x="49481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49529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Rectangle 253"/>
            <p:cNvSpPr/>
            <p:nvPr/>
          </p:nvSpPr>
          <p:spPr>
            <a:xfrm>
              <a:off x="44909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5" name="Oval 254"/>
            <p:cNvSpPr/>
            <p:nvPr/>
          </p:nvSpPr>
          <p:spPr>
            <a:xfrm>
              <a:off x="44957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Rectangle 255"/>
            <p:cNvSpPr/>
            <p:nvPr/>
          </p:nvSpPr>
          <p:spPr>
            <a:xfrm>
              <a:off x="40337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7" name="Oval 256"/>
            <p:cNvSpPr/>
            <p:nvPr/>
          </p:nvSpPr>
          <p:spPr>
            <a:xfrm>
              <a:off x="40385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8" name="Rectangle 257"/>
            <p:cNvSpPr/>
            <p:nvPr/>
          </p:nvSpPr>
          <p:spPr>
            <a:xfrm>
              <a:off x="3576553" y="10022782"/>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9" name="Oval 258"/>
            <p:cNvSpPr/>
            <p:nvPr/>
          </p:nvSpPr>
          <p:spPr>
            <a:xfrm>
              <a:off x="35813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0" name="Oval 259"/>
            <p:cNvSpPr/>
            <p:nvPr/>
          </p:nvSpPr>
          <p:spPr>
            <a:xfrm>
              <a:off x="3124116" y="6902567"/>
              <a:ext cx="365760" cy="365760"/>
            </a:xfrm>
            <a:prstGeom prst="ellipse">
              <a:avLst/>
            </a:prstGeom>
            <a:solidFill>
              <a:schemeClr val="accent2">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1" name="Straight Arrow Connector 260"/>
            <p:cNvCxnSpPr>
              <a:endCxn id="262" idx="3"/>
            </p:cNvCxnSpPr>
            <p:nvPr/>
          </p:nvCxnSpPr>
          <p:spPr>
            <a:xfrm flipH="1">
              <a:off x="2994660" y="9758063"/>
              <a:ext cx="2944093" cy="0"/>
            </a:xfrm>
            <a:prstGeom prst="straightConnector1">
              <a:avLst/>
            </a:prstGeom>
            <a:ln w="25400" cap="rnd">
              <a:solidFill>
                <a:schemeClr val="bg1">
                  <a:lumMod val="75000"/>
                </a:schemeClr>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2" name="Rectangle 261"/>
            <p:cNvSpPr/>
            <p:nvPr/>
          </p:nvSpPr>
          <p:spPr>
            <a:xfrm>
              <a:off x="2628900" y="9575183"/>
              <a:ext cx="365760" cy="365760"/>
            </a:xfrm>
            <a:prstGeom prst="rect">
              <a:avLst/>
            </a:prstGeom>
            <a:solidFill>
              <a:schemeClr val="bg1">
                <a:lumMod val="75000"/>
              </a:schemeClr>
            </a:solidFill>
            <a:ln w="25400">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3" name="Oval 262"/>
            <p:cNvSpPr/>
            <p:nvPr/>
          </p:nvSpPr>
          <p:spPr>
            <a:xfrm>
              <a:off x="54101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49529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44957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6" name="Oval 265"/>
            <p:cNvSpPr/>
            <p:nvPr/>
          </p:nvSpPr>
          <p:spPr>
            <a:xfrm>
              <a:off x="40385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7" name="Oval 266"/>
            <p:cNvSpPr/>
            <p:nvPr/>
          </p:nvSpPr>
          <p:spPr>
            <a:xfrm>
              <a:off x="35813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8" name="Oval 267"/>
            <p:cNvSpPr/>
            <p:nvPr/>
          </p:nvSpPr>
          <p:spPr>
            <a:xfrm>
              <a:off x="3124116" y="9579093"/>
              <a:ext cx="365760" cy="365760"/>
            </a:xfrm>
            <a:prstGeom prst="ellipse">
              <a:avLst/>
            </a:prstGeom>
            <a:solidFill>
              <a:schemeClr val="bg1"/>
            </a:solidFill>
            <a:ln w="25400">
              <a:solidFill>
                <a:schemeClr val="bg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9" name="Straight Arrow Connector 268"/>
            <p:cNvCxnSpPr>
              <a:stCxn id="249" idx="0"/>
            </p:cNvCxnSpPr>
            <p:nvPr/>
          </p:nvCxnSpPr>
          <p:spPr>
            <a:xfrm flipV="1">
              <a:off x="5588233" y="9028649"/>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0" name="Straight Arrow Connector 269"/>
            <p:cNvCxnSpPr>
              <a:stCxn id="252" idx="0"/>
            </p:cNvCxnSpPr>
            <p:nvPr/>
          </p:nvCxnSpPr>
          <p:spPr>
            <a:xfrm flipV="1">
              <a:off x="5131033" y="9028649"/>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1" name="Straight Arrow Connector 270"/>
            <p:cNvCxnSpPr/>
            <p:nvPr/>
          </p:nvCxnSpPr>
          <p:spPr>
            <a:xfrm flipV="1">
              <a:off x="4673833" y="9030453"/>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2" name="Straight Arrow Connector 271"/>
            <p:cNvCxnSpPr/>
            <p:nvPr/>
          </p:nvCxnSpPr>
          <p:spPr>
            <a:xfrm flipV="1">
              <a:off x="4212205" y="9030453"/>
              <a:ext cx="0" cy="976725"/>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3" name="Straight Arrow Connector 272"/>
            <p:cNvCxnSpPr>
              <a:stCxn id="258" idx="0"/>
            </p:cNvCxnSpPr>
            <p:nvPr/>
          </p:nvCxnSpPr>
          <p:spPr>
            <a:xfrm flipV="1">
              <a:off x="3759433" y="9028649"/>
              <a:ext cx="0" cy="994133"/>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4" name="Straight Arrow Connector 273"/>
            <p:cNvCxnSpPr/>
            <p:nvPr/>
          </p:nvCxnSpPr>
          <p:spPr>
            <a:xfrm flipV="1">
              <a:off x="3302233" y="9028649"/>
              <a:ext cx="0" cy="978529"/>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75" name="Straight Arrow Connector 274"/>
            <p:cNvCxnSpPr>
              <a:endCxn id="276" idx="3"/>
            </p:cNvCxnSpPr>
            <p:nvPr/>
          </p:nvCxnSpPr>
          <p:spPr>
            <a:xfrm flipH="1">
              <a:off x="2994660" y="9300863"/>
              <a:ext cx="2944093"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6" name="Rectangle 275"/>
            <p:cNvSpPr/>
            <p:nvPr/>
          </p:nvSpPr>
          <p:spPr>
            <a:xfrm>
              <a:off x="2628900" y="9117983"/>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54101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49529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44957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40385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35813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2" name="Oval 281"/>
            <p:cNvSpPr/>
            <p:nvPr/>
          </p:nvSpPr>
          <p:spPr>
            <a:xfrm>
              <a:off x="3124116" y="9121893"/>
              <a:ext cx="365760" cy="365760"/>
            </a:xfrm>
            <a:prstGeom prst="ellipse">
              <a:avLst/>
            </a:prstGeom>
            <a:solidFill>
              <a:schemeClr val="accent3">
                <a:lumMod val="60000"/>
                <a:lumOff val="4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90" name="Rectangle 289"/>
          <p:cNvSpPr/>
          <p:nvPr/>
        </p:nvSpPr>
        <p:spPr>
          <a:xfrm>
            <a:off x="1402080" y="2742224"/>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Calibri"/>
              <a:ea typeface="+mn-ea"/>
              <a:cs typeface="+mn-cs"/>
            </a:endParaRPr>
          </a:p>
        </p:txBody>
      </p:sp>
      <p:sp>
        <p:nvSpPr>
          <p:cNvPr id="369" name="Rectangle 368"/>
          <p:cNvSpPr/>
          <p:nvPr/>
        </p:nvSpPr>
        <p:spPr>
          <a:xfrm>
            <a:off x="1403350" y="2743200"/>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Calibri"/>
              <a:ea typeface="+mn-ea"/>
              <a:cs typeface="+mn-cs"/>
            </a:endParaRPr>
          </a:p>
        </p:txBody>
      </p:sp>
      <p:sp>
        <p:nvSpPr>
          <p:cNvPr id="370" name="Rectangle 369"/>
          <p:cNvSpPr/>
          <p:nvPr/>
        </p:nvSpPr>
        <p:spPr>
          <a:xfrm>
            <a:off x="1402421" y="5862566"/>
            <a:ext cx="2685013" cy="379484"/>
          </a:xfrm>
          <a:prstGeom prst="rect">
            <a:avLst/>
          </a:prstGeom>
          <a:solidFill>
            <a:schemeClr val="accent2">
              <a:lumMod val="75000"/>
            </a:schemeClr>
          </a:solidFill>
          <a:ln w="127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Calibri"/>
              <a:ea typeface="+mn-ea"/>
              <a:cs typeface="+mn-cs"/>
            </a:endParaRPr>
          </a:p>
        </p:txBody>
      </p:sp>
      <p:sp>
        <p:nvSpPr>
          <p:cNvPr id="100" name="Content Placeholder 2"/>
          <p:cNvSpPr>
            <a:spLocks noGrp="1"/>
          </p:cNvSpPr>
          <p:nvPr>
            <p:ph idx="1"/>
          </p:nvPr>
        </p:nvSpPr>
        <p:spPr>
          <a:xfrm>
            <a:off x="305835" y="762000"/>
            <a:ext cx="8533366" cy="1981200"/>
          </a:xfrm>
        </p:spPr>
        <p:txBody>
          <a:bodyPr/>
          <a:lstStyle/>
          <a:p>
            <a:pPr>
              <a:lnSpc>
                <a:spcPct val="90000"/>
              </a:lnSpc>
            </a:pPr>
            <a:r>
              <a:rPr lang="en-US" sz="3200" b="1" dirty="0"/>
              <a:t>Our way: </a:t>
            </a:r>
          </a:p>
          <a:p>
            <a:pPr lvl="1">
              <a:lnSpc>
                <a:spcPct val="90000"/>
              </a:lnSpc>
            </a:pPr>
            <a:r>
              <a:rPr lang="en-US" sz="2800" dirty="0">
                <a:solidFill>
                  <a:schemeClr val="tx2">
                    <a:lumMod val="75000"/>
                  </a:schemeClr>
                </a:solidFill>
              </a:rPr>
              <a:t>Source and destination cells </a:t>
            </a:r>
            <a:r>
              <a:rPr lang="en-US" sz="2800" b="1" i="1" dirty="0">
                <a:solidFill>
                  <a:schemeClr val="tx2">
                    <a:lumMod val="75000"/>
                  </a:schemeClr>
                </a:solidFill>
              </a:rPr>
              <a:t>share</a:t>
            </a:r>
            <a:r>
              <a:rPr lang="en-US" sz="2800" dirty="0">
                <a:solidFill>
                  <a:schemeClr val="tx2">
                    <a:lumMod val="75000"/>
                  </a:schemeClr>
                </a:solidFill>
              </a:rPr>
              <a:t> </a:t>
            </a:r>
            <a:r>
              <a:rPr lang="en-US" sz="2800" b="1" i="1" dirty="0" err="1">
                <a:solidFill>
                  <a:schemeClr val="tx2">
                    <a:lumMod val="75000"/>
                  </a:schemeClr>
                </a:solidFill>
              </a:rPr>
              <a:t>bitlines</a:t>
            </a:r>
            <a:endParaRPr lang="en-US" sz="2800" b="1" i="1" dirty="0">
              <a:solidFill>
                <a:schemeClr val="tx2">
                  <a:lumMod val="75000"/>
                </a:schemeClr>
              </a:solidFill>
            </a:endParaRPr>
          </a:p>
          <a:p>
            <a:pPr lvl="1">
              <a:lnSpc>
                <a:spcPct val="90000"/>
              </a:lnSpc>
            </a:pPr>
            <a:r>
              <a:rPr lang="en-US" sz="2800" dirty="0"/>
              <a:t>Transfer data from source to destination across</a:t>
            </a:r>
            <a:r>
              <a:rPr lang="en-US" sz="2800" b="1" i="1" dirty="0"/>
              <a:t> shared </a:t>
            </a:r>
            <a:r>
              <a:rPr lang="en-US" sz="2800" b="1" i="1" dirty="0" err="1"/>
              <a:t>bitlines</a:t>
            </a:r>
            <a:r>
              <a:rPr lang="en-US" sz="2800" dirty="0"/>
              <a:t> concurrently</a:t>
            </a:r>
          </a:p>
        </p:txBody>
      </p:sp>
      <p:sp>
        <p:nvSpPr>
          <p:cNvPr id="292" name="Rounded Rectangular Callout 291"/>
          <p:cNvSpPr/>
          <p:nvPr/>
        </p:nvSpPr>
        <p:spPr>
          <a:xfrm>
            <a:off x="4278180" y="3851810"/>
            <a:ext cx="4713420" cy="884595"/>
          </a:xfrm>
          <a:prstGeom prst="wedgeRoundRectCallout">
            <a:avLst>
              <a:gd name="adj1" fmla="val -51805"/>
              <a:gd name="adj2" fmla="val 99354"/>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Step 2: </a:t>
            </a:r>
            <a:r>
              <a:rPr kumimoji="0" lang="en-US" sz="2800" b="0" i="0" u="none" strike="noStrike" kern="1200" cap="none" spc="0" normalizeH="0" baseline="0" noProof="0" dirty="0">
                <a:ln>
                  <a:noFill/>
                </a:ln>
                <a:solidFill>
                  <a:prstClr val="white"/>
                </a:solidFill>
                <a:effectLst/>
                <a:uLnTx/>
                <a:uFillTx/>
                <a:latin typeface="Calibri"/>
                <a:ea typeface="+mn-ea"/>
                <a:cs typeface="+mn-cs"/>
              </a:rPr>
              <a:t>Activate destination row to connect cell and </a:t>
            </a:r>
            <a:r>
              <a:rPr kumimoji="0" lang="en-US" sz="2800" b="0" i="0" u="none" strike="noStrike" kern="1200" cap="none" spc="0" normalizeH="0" baseline="0" noProof="0" dirty="0" err="1">
                <a:ln>
                  <a:noFill/>
                </a:ln>
                <a:solidFill>
                  <a:prstClr val="white"/>
                </a:solidFill>
                <a:effectLst/>
                <a:uLnTx/>
                <a:uFillTx/>
                <a:latin typeface="Calibri"/>
                <a:ea typeface="+mn-ea"/>
                <a:cs typeface="+mn-cs"/>
              </a:rPr>
              <a:t>bitline</a:t>
            </a:r>
            <a:endParaRPr kumimoji="0" lang="en-US" sz="2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3" name="Rounded Rectangular Callout 292"/>
          <p:cNvSpPr/>
          <p:nvPr/>
        </p:nvSpPr>
        <p:spPr>
          <a:xfrm>
            <a:off x="4267200" y="1905000"/>
            <a:ext cx="4585234" cy="627340"/>
          </a:xfrm>
          <a:prstGeom prst="wedgeRoundRectCallout">
            <a:avLst>
              <a:gd name="adj1" fmla="val -51251"/>
              <a:gd name="adj2" fmla="val 115549"/>
              <a:gd name="adj3" fmla="val 16667"/>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a:ea typeface="+mn-ea"/>
                <a:cs typeface="+mn-cs"/>
              </a:rPr>
              <a:t>Step 1: </a:t>
            </a:r>
            <a:r>
              <a:rPr kumimoji="0" lang="en-US" sz="2800" b="0" i="0" u="none" strike="noStrike" kern="1200" cap="none" spc="0" normalizeH="0" baseline="0" noProof="0" dirty="0">
                <a:ln>
                  <a:noFill/>
                </a:ln>
                <a:solidFill>
                  <a:prstClr val="white"/>
                </a:solidFill>
                <a:effectLst/>
                <a:uLnTx/>
                <a:uFillTx/>
                <a:latin typeface="Calibri"/>
                <a:ea typeface="+mn-ea"/>
                <a:cs typeface="+mn-cs"/>
              </a:rPr>
              <a:t>Activate source row</a:t>
            </a:r>
          </a:p>
        </p:txBody>
      </p:sp>
      <p:sp>
        <p:nvSpPr>
          <p:cNvPr id="371" name="Content Placeholder 2"/>
          <p:cNvSpPr txBox="1">
            <a:spLocks/>
          </p:cNvSpPr>
          <p:nvPr/>
        </p:nvSpPr>
        <p:spPr>
          <a:xfrm>
            <a:off x="762000" y="3215640"/>
            <a:ext cx="8229600" cy="548640"/>
          </a:xfrm>
          <a:prstGeom prst="rect">
            <a:avLst/>
          </a:prstGeom>
          <a:solidFill>
            <a:srgbClr val="FFFF00"/>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Additional ~4ns over row access latency</a:t>
            </a:r>
          </a:p>
        </p:txBody>
      </p:sp>
      <p:sp>
        <p:nvSpPr>
          <p:cNvPr id="102" name="Content Placeholder 2"/>
          <p:cNvSpPr txBox="1">
            <a:spLocks/>
          </p:cNvSpPr>
          <p:nvPr/>
        </p:nvSpPr>
        <p:spPr>
          <a:xfrm>
            <a:off x="762000" y="2680123"/>
            <a:ext cx="8229600" cy="548640"/>
          </a:xfrm>
          <a:prstGeom prst="rect">
            <a:avLst/>
          </a:prstGeom>
          <a:solidFill>
            <a:srgbClr val="FFFF00"/>
          </a:solidFill>
          <a:ln w="63500">
            <a:noFill/>
          </a:ln>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Migration is overlapped with source row access</a:t>
            </a:r>
          </a:p>
        </p:txBody>
      </p:sp>
    </p:spTree>
    <p:extLst>
      <p:ext uri="{BB962C8B-B14F-4D97-AF65-F5344CB8AC3E}">
        <p14:creationId xmlns:p14="http://schemas.microsoft.com/office/powerpoint/2010/main" val="96062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90"/>
                                        </p:tgtEl>
                                        <p:attrNameLst>
                                          <p:attrName>style.visibility</p:attrName>
                                        </p:attrNameLst>
                                      </p:cBhvr>
                                      <p:to>
                                        <p:strVal val="visible"/>
                                      </p:to>
                                    </p:set>
                                    <p:animEffect transition="in" filter="fade">
                                      <p:cBhvr>
                                        <p:cTn id="13" dur="500"/>
                                        <p:tgtEl>
                                          <p:spTgt spid="29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9"/>
                                        </p:tgtEl>
                                        <p:attrNameLst>
                                          <p:attrName>style.visibility</p:attrName>
                                        </p:attrNameLst>
                                      </p:cBhvr>
                                      <p:to>
                                        <p:strVal val="visible"/>
                                      </p:to>
                                    </p:set>
                                    <p:animEffect transition="in" filter="fade">
                                      <p:cBhvr>
                                        <p:cTn id="16" dur="500"/>
                                        <p:tgtEl>
                                          <p:spTgt spid="369"/>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61111E-6 0.00371 L -3.61111E-6 0.45417 " pathEditMode="relative" rAng="0" ptsTypes="AA">
                                      <p:cBhvr>
                                        <p:cTn id="20" dur="2000" fill="hold"/>
                                        <p:tgtEl>
                                          <p:spTgt spid="290"/>
                                        </p:tgtEl>
                                        <p:attrNameLst>
                                          <p:attrName>ppt_x</p:attrName>
                                          <p:attrName>ppt_y</p:attrName>
                                        </p:attrNameLst>
                                      </p:cBhvr>
                                      <p:rCtr x="0" y="22523"/>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2"/>
                                        </p:tgtEl>
                                        <p:attrNameLst>
                                          <p:attrName>style.visibility</p:attrName>
                                        </p:attrNameLst>
                                      </p:cBhvr>
                                      <p:to>
                                        <p:strVal val="visible"/>
                                      </p:to>
                                    </p:set>
                                  </p:childTnLst>
                                </p:cTn>
                              </p:par>
                              <p:par>
                                <p:cTn id="25" presetID="10" presetClass="entr" presetSubtype="0" fill="hold" grpId="0" nodeType="withEffect">
                                  <p:stCondLst>
                                    <p:cond delay="0"/>
                                  </p:stCondLst>
                                  <p:childTnLst>
                                    <p:set>
                                      <p:cBhvr>
                                        <p:cTn id="26" dur="1" fill="hold">
                                          <p:stCondLst>
                                            <p:cond delay="0"/>
                                          </p:stCondLst>
                                        </p:cTn>
                                        <p:tgtEl>
                                          <p:spTgt spid="370"/>
                                        </p:tgtEl>
                                        <p:attrNameLst>
                                          <p:attrName>style.visibility</p:attrName>
                                        </p:attrNameLst>
                                      </p:cBhvr>
                                      <p:to>
                                        <p:strVal val="visible"/>
                                      </p:to>
                                    </p:set>
                                    <p:animEffect transition="in" filter="fade">
                                      <p:cBhvr>
                                        <p:cTn id="27" dur="500"/>
                                        <p:tgtEl>
                                          <p:spTgt spid="370"/>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grpId="1" nodeType="clickEffect">
                                  <p:stCondLst>
                                    <p:cond delay="0"/>
                                  </p:stCondLst>
                                  <p:childTnLst>
                                    <p:animMotion origin="layout" path="M -3.61111E-6 -0.00463 L -3.61111E-6 -0.13148 " pathEditMode="relative" rAng="0" ptsTypes="AA">
                                      <p:cBhvr>
                                        <p:cTn id="31" dur="2000" fill="hold"/>
                                        <p:tgtEl>
                                          <p:spTgt spid="370"/>
                                        </p:tgtEl>
                                        <p:attrNameLst>
                                          <p:attrName>ppt_x</p:attrName>
                                          <p:attrName>ppt_y</p:attrName>
                                        </p:attrNameLst>
                                      </p:cBhvr>
                                      <p:rCtr x="0" y="-6343"/>
                                    </p:animMotion>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P spid="290" grpId="1" animBg="1"/>
      <p:bldP spid="369" grpId="0" animBg="1"/>
      <p:bldP spid="370" grpId="0" animBg="1"/>
      <p:bldP spid="370" grpId="1" animBg="1"/>
      <p:bldP spid="292" grpId="0" animBg="1"/>
      <p:bldP spid="293" grpId="0" animBg="1"/>
      <p:bldP spid="371" grpId="0" animBg="1"/>
      <p:bldP spid="10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rot="10800000" flipV="1">
            <a:off x="2819401"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6" name="Rectangle 35"/>
          <p:cNvSpPr/>
          <p:nvPr/>
        </p:nvSpPr>
        <p:spPr>
          <a:xfrm rot="10800000" flipV="1">
            <a:off x="2971800" y="1371600"/>
            <a:ext cx="2438393"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37" name="Rectangle 36"/>
          <p:cNvSpPr/>
          <p:nvPr/>
        </p:nvSpPr>
        <p:spPr>
          <a:xfrm>
            <a:off x="2971802" y="1371600"/>
            <a:ext cx="2438395"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a:ln>
                <a:noFill/>
              </a:ln>
              <a:solidFill>
                <a:prstClr val="black"/>
              </a:solidFill>
              <a:effectLst/>
              <a:uLnTx/>
              <a:uFillTx/>
              <a:latin typeface="Calibri"/>
              <a:ea typeface="+mn-ea"/>
              <a:cs typeface="+mn-cs"/>
            </a:endParaRPr>
          </a:p>
        </p:txBody>
      </p:sp>
      <p:sp>
        <p:nvSpPr>
          <p:cNvPr id="2" name="Title 1"/>
          <p:cNvSpPr>
            <a:spLocks noGrp="1"/>
          </p:cNvSpPr>
          <p:nvPr>
            <p:ph type="title"/>
          </p:nvPr>
        </p:nvSpPr>
        <p:spPr>
          <a:xfrm>
            <a:off x="0" y="0"/>
            <a:ext cx="9144000" cy="838200"/>
          </a:xfrm>
        </p:spPr>
        <p:txBody>
          <a:bodyPr>
            <a:normAutofit fontScale="90000"/>
          </a:bodyPr>
          <a:lstStyle/>
          <a:p>
            <a:r>
              <a:rPr lang="en-US" dirty="0"/>
              <a:t>   Near Segment as Hardware-Managed Cache</a:t>
            </a:r>
          </a:p>
        </p:txBody>
      </p:sp>
      <p:sp>
        <p:nvSpPr>
          <p:cNvPr id="46" name="Rectangle 45"/>
          <p:cNvSpPr/>
          <p:nvPr/>
        </p:nvSpPr>
        <p:spPr>
          <a:xfrm>
            <a:off x="2819400" y="8382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TL-DRAM</a:t>
            </a:r>
          </a:p>
        </p:txBody>
      </p:sp>
      <p:sp>
        <p:nvSpPr>
          <p:cNvPr id="57" name="Rectangle 56"/>
          <p:cNvSpPr/>
          <p:nvPr/>
        </p:nvSpPr>
        <p:spPr>
          <a:xfrm rot="10800000" flipV="1">
            <a:off x="2971792"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59" name="Straight Connector 58"/>
          <p:cNvCxnSpPr/>
          <p:nvPr/>
        </p:nvCxnSpPr>
        <p:spPr>
          <a:xfrm flipV="1">
            <a:off x="4191001"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60" name="Rectangle 59"/>
          <p:cNvSpPr/>
          <p:nvPr/>
        </p:nvSpPr>
        <p:spPr>
          <a:xfrm>
            <a:off x="2971801"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24" name="Rectangle 23"/>
          <p:cNvSpPr/>
          <p:nvPr/>
        </p:nvSpPr>
        <p:spPr>
          <a:xfrm>
            <a:off x="5562600" y="2209798"/>
            <a:ext cx="1447799" cy="3048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cache</a:t>
            </a:r>
          </a:p>
        </p:txBody>
      </p:sp>
      <p:sp>
        <p:nvSpPr>
          <p:cNvPr id="26" name="Rectangle 25"/>
          <p:cNvSpPr/>
          <p:nvPr/>
        </p:nvSpPr>
        <p:spPr>
          <a:xfrm>
            <a:off x="5562601" y="1447800"/>
            <a:ext cx="121920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main</a:t>
            </a:r>
          </a:p>
        </p:txBody>
      </p:sp>
      <p:sp>
        <p:nvSpPr>
          <p:cNvPr id="27" name="Rectangle 26"/>
          <p:cNvSpPr/>
          <p:nvPr/>
        </p:nvSpPr>
        <p:spPr>
          <a:xfrm>
            <a:off x="5562600" y="1752600"/>
            <a:ext cx="1904999"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a:ea typeface="+mn-ea"/>
                <a:cs typeface="+mn-cs"/>
              </a:rPr>
              <a:t>memory</a:t>
            </a:r>
          </a:p>
        </p:txBody>
      </p:sp>
      <p:sp>
        <p:nvSpPr>
          <p:cNvPr id="29" name="Content Placeholder 2"/>
          <p:cNvSpPr>
            <a:spLocks noGrp="1"/>
          </p:cNvSpPr>
          <p:nvPr>
            <p:ph idx="1"/>
          </p:nvPr>
        </p:nvSpPr>
        <p:spPr>
          <a:xfrm>
            <a:off x="228600" y="4419600"/>
            <a:ext cx="8839200" cy="1752600"/>
          </a:xfrm>
        </p:spPr>
        <p:txBody>
          <a:bodyPr/>
          <a:lstStyle/>
          <a:p>
            <a:pPr>
              <a:lnSpc>
                <a:spcPct val="85000"/>
              </a:lnSpc>
            </a:pPr>
            <a:endParaRPr lang="en-US" b="1" dirty="0"/>
          </a:p>
          <a:p>
            <a:pPr>
              <a:lnSpc>
                <a:spcPct val="85000"/>
              </a:lnSpc>
            </a:pPr>
            <a:r>
              <a:rPr lang="en-US" b="1" dirty="0"/>
              <a:t>Challenge 1: </a:t>
            </a:r>
            <a:r>
              <a:rPr lang="en-US" dirty="0"/>
              <a:t>How to efficiently migrate a row between segments?</a:t>
            </a:r>
            <a:endParaRPr lang="en-US" b="1" dirty="0">
              <a:solidFill>
                <a:srgbClr val="FF0000"/>
              </a:solidFill>
            </a:endParaRPr>
          </a:p>
          <a:p>
            <a:pPr>
              <a:lnSpc>
                <a:spcPct val="85000"/>
              </a:lnSpc>
            </a:pPr>
            <a:r>
              <a:rPr lang="en-US" b="1" dirty="0"/>
              <a:t>Challenge 2: </a:t>
            </a:r>
            <a:r>
              <a:rPr lang="en-US" dirty="0"/>
              <a:t>How to efficiently manage the cache?</a:t>
            </a:r>
          </a:p>
          <a:p>
            <a:pPr marL="0" indent="0">
              <a:lnSpc>
                <a:spcPct val="85000"/>
              </a:lnSpc>
              <a:buNone/>
            </a:pPr>
            <a:endParaRPr lang="en-US" b="1" dirty="0">
              <a:solidFill>
                <a:srgbClr val="FF0000"/>
              </a:solidFill>
            </a:endParaRPr>
          </a:p>
        </p:txBody>
      </p:sp>
      <p:grpSp>
        <p:nvGrpSpPr>
          <p:cNvPr id="3" name="Group 2"/>
          <p:cNvGrpSpPr/>
          <p:nvPr/>
        </p:nvGrpSpPr>
        <p:grpSpPr>
          <a:xfrm>
            <a:off x="2971794" y="1371599"/>
            <a:ext cx="2438412" cy="1447801"/>
            <a:chOff x="2971794" y="1371599"/>
            <a:chExt cx="2438412" cy="1447801"/>
          </a:xfrm>
        </p:grpSpPr>
        <p:sp>
          <p:nvSpPr>
            <p:cNvPr id="61" name="Rectangle 60"/>
            <p:cNvSpPr/>
            <p:nvPr/>
          </p:nvSpPr>
          <p:spPr>
            <a:xfrm rot="10800000" flipV="1">
              <a:off x="2971794" y="1371599"/>
              <a:ext cx="2438393" cy="838199"/>
            </a:xfrm>
            <a:prstGeom prst="rect">
              <a:avLst/>
            </a:prstGeom>
            <a:solidFill>
              <a:schemeClr val="accent2">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63" name="Rectangle 62"/>
            <p:cNvSpPr/>
            <p:nvPr/>
          </p:nvSpPr>
          <p:spPr>
            <a:xfrm>
              <a:off x="2971801" y="1371600"/>
              <a:ext cx="2438395" cy="8381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far segment</a:t>
              </a:r>
            </a:p>
          </p:txBody>
        </p:sp>
        <p:sp>
          <p:nvSpPr>
            <p:cNvPr id="22" name="Rectangle 21"/>
            <p:cNvSpPr/>
            <p:nvPr/>
          </p:nvSpPr>
          <p:spPr>
            <a:xfrm rot="10800000" flipV="1">
              <a:off x="2971798" y="2209800"/>
              <a:ext cx="2438393" cy="304800"/>
            </a:xfrm>
            <a:prstGeom prst="rect">
              <a:avLst/>
            </a:prstGeom>
            <a:solidFill>
              <a:schemeClr val="accent3">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22"/>
            <p:cNvSpPr/>
            <p:nvPr/>
          </p:nvSpPr>
          <p:spPr>
            <a:xfrm>
              <a:off x="2971801" y="2158999"/>
              <a:ext cx="2438405" cy="304799"/>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near segment</a:t>
              </a:r>
            </a:p>
          </p:txBody>
        </p:sp>
        <p:sp>
          <p:nvSpPr>
            <p:cNvPr id="30" name="Rectangle 29"/>
            <p:cNvSpPr/>
            <p:nvPr/>
          </p:nvSpPr>
          <p:spPr>
            <a:xfrm rot="10800000" flipV="1">
              <a:off x="2971800" y="2514600"/>
              <a:ext cx="2438393" cy="304800"/>
            </a:xfrm>
            <a:prstGeom prst="rect">
              <a:avLst/>
            </a:prstGeom>
            <a:solidFill>
              <a:schemeClr val="tx1">
                <a:lumMod val="75000"/>
                <a:lumOff val="2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Calibri"/>
                <a:ea typeface="+mn-ea"/>
                <a:cs typeface="+mn-cs"/>
              </a:endParaRPr>
            </a:p>
          </p:txBody>
        </p:sp>
        <p:sp>
          <p:nvSpPr>
            <p:cNvPr id="31" name="Rectangle 30"/>
            <p:cNvSpPr/>
            <p:nvPr/>
          </p:nvSpPr>
          <p:spPr>
            <a:xfrm>
              <a:off x="2971803" y="2508250"/>
              <a:ext cx="2438385" cy="304798"/>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Calibri"/>
                  <a:ea typeface="+mn-ea"/>
                  <a:cs typeface="+mn-cs"/>
                </a:rPr>
                <a:t>sense amplifier</a:t>
              </a:r>
            </a:p>
          </p:txBody>
        </p:sp>
      </p:grpSp>
      <p:cxnSp>
        <p:nvCxnSpPr>
          <p:cNvPr id="33" name="Straight Connector 32"/>
          <p:cNvCxnSpPr/>
          <p:nvPr/>
        </p:nvCxnSpPr>
        <p:spPr>
          <a:xfrm>
            <a:off x="2819400"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4191001"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90800" y="4038600"/>
            <a:ext cx="1676400"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5" name="Rounded Rectangle 24"/>
          <p:cNvSpPr/>
          <p:nvPr/>
        </p:nvSpPr>
        <p:spPr>
          <a:xfrm>
            <a:off x="228600" y="5715000"/>
            <a:ext cx="8382000" cy="381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26228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Chart 23"/>
          <p:cNvGraphicFramePr>
            <a:graphicFrameLocks/>
          </p:cNvGraphicFramePr>
          <p:nvPr>
            <p:extLst/>
          </p:nvPr>
        </p:nvGraphicFramePr>
        <p:xfrm>
          <a:off x="832431" y="914400"/>
          <a:ext cx="3355729" cy="399317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5" name="Chart 24"/>
          <p:cNvGraphicFramePr>
            <a:graphicFrameLocks/>
          </p:cNvGraphicFramePr>
          <p:nvPr>
            <p:extLst/>
          </p:nvPr>
        </p:nvGraphicFramePr>
        <p:xfrm>
          <a:off x="5083421" y="914400"/>
          <a:ext cx="3355729" cy="3993173"/>
        </p:xfrm>
        <a:graphic>
          <a:graphicData uri="http://schemas.openxmlformats.org/drawingml/2006/chart">
            <c:chart xmlns:c="http://schemas.openxmlformats.org/drawingml/2006/chart" xmlns:r="http://schemas.openxmlformats.org/officeDocument/2006/relationships" r:id="rId4"/>
          </a:graphicData>
        </a:graphic>
      </p:graphicFrame>
      <p:sp>
        <p:nvSpPr>
          <p:cNvPr id="2" name="Title 1"/>
          <p:cNvSpPr>
            <a:spLocks noGrp="1"/>
          </p:cNvSpPr>
          <p:nvPr>
            <p:ph type="title"/>
          </p:nvPr>
        </p:nvSpPr>
        <p:spPr>
          <a:xfrm>
            <a:off x="0" y="0"/>
            <a:ext cx="9144000" cy="838200"/>
          </a:xfrm>
        </p:spPr>
        <p:txBody>
          <a:bodyPr>
            <a:normAutofit/>
          </a:bodyPr>
          <a:lstStyle/>
          <a:p>
            <a:r>
              <a:rPr lang="en-US" dirty="0"/>
              <a:t>   Performance &amp; Power Consumption  </a:t>
            </a:r>
          </a:p>
        </p:txBody>
      </p:sp>
      <p:sp>
        <p:nvSpPr>
          <p:cNvPr id="23" name="TextBox 1"/>
          <p:cNvSpPr txBox="1"/>
          <p:nvPr/>
        </p:nvSpPr>
        <p:spPr>
          <a:xfrm>
            <a:off x="2241550" y="1000123"/>
            <a:ext cx="1257300"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11.5%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19" name="Rectangle 18"/>
          <p:cNvSpPr/>
          <p:nvPr/>
        </p:nvSpPr>
        <p:spPr>
          <a:xfrm rot="16200000">
            <a:off x="-1261544" y="2514599"/>
            <a:ext cx="36576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Performance</a:t>
            </a:r>
          </a:p>
        </p:txBody>
      </p:sp>
      <p:sp>
        <p:nvSpPr>
          <p:cNvPr id="20" name="Rectangle 19"/>
          <p:cNvSpPr/>
          <p:nvPr/>
        </p:nvSpPr>
        <p:spPr>
          <a:xfrm>
            <a:off x="567256" y="4837138"/>
            <a:ext cx="3547544"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26" name="Rectangle 25"/>
          <p:cNvSpPr/>
          <p:nvPr/>
        </p:nvSpPr>
        <p:spPr>
          <a:xfrm rot="16200000">
            <a:off x="3098992" y="2476498"/>
            <a:ext cx="3581401" cy="6096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Normalized Power</a:t>
            </a:r>
          </a:p>
        </p:txBody>
      </p:sp>
      <p:sp>
        <p:nvSpPr>
          <p:cNvPr id="28" name="Rectangle 27"/>
          <p:cNvSpPr/>
          <p:nvPr/>
        </p:nvSpPr>
        <p:spPr>
          <a:xfrm>
            <a:off x="4953000" y="4837138"/>
            <a:ext cx="3429000" cy="4572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Calibri"/>
                <a:ea typeface="+mn-ea"/>
                <a:cs typeface="+mn-cs"/>
              </a:rPr>
              <a:t>Core-Count (Channel)</a:t>
            </a:r>
          </a:p>
        </p:txBody>
      </p:sp>
      <p:sp>
        <p:nvSpPr>
          <p:cNvPr id="32" name="TextBox 1"/>
          <p:cNvSpPr txBox="1"/>
          <p:nvPr/>
        </p:nvSpPr>
        <p:spPr>
          <a:xfrm>
            <a:off x="3149600"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10.7%</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22" name="TextBox 1"/>
          <p:cNvSpPr txBox="1"/>
          <p:nvPr/>
        </p:nvSpPr>
        <p:spPr>
          <a:xfrm>
            <a:off x="1546471" y="1000123"/>
            <a:ext cx="1069729" cy="466727"/>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12.4%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cxnSp>
        <p:nvCxnSpPr>
          <p:cNvPr id="38" name="Straight Arrow Connector 37"/>
          <p:cNvCxnSpPr/>
          <p:nvPr/>
        </p:nvCxnSpPr>
        <p:spPr>
          <a:xfrm flipH="1">
            <a:off x="1590675"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a:off x="5839531" y="1676400"/>
            <a:ext cx="2438402" cy="0"/>
          </a:xfrm>
          <a:prstGeom prst="straightConnector1">
            <a:avLst/>
          </a:prstGeom>
          <a:ln w="50800" cap="rnd">
            <a:solidFill>
              <a:schemeClr val="tx2">
                <a:lumMod val="75000"/>
              </a:schemeClr>
            </a:solidFill>
            <a:headEnd type="none" w="med"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40" name="TextBox 1"/>
          <p:cNvSpPr txBox="1"/>
          <p:nvPr/>
        </p:nvSpPr>
        <p:spPr>
          <a:xfrm>
            <a:off x="5805489" y="1288595"/>
            <a:ext cx="990600" cy="387805"/>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–23%</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1" name="Down Arrow 40"/>
          <p:cNvSpPr/>
          <p:nvPr/>
        </p:nvSpPr>
        <p:spPr>
          <a:xfrm>
            <a:off x="6175683" y="1676400"/>
            <a:ext cx="233629" cy="638172"/>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2" name="Down Arrow 41"/>
          <p:cNvSpPr/>
          <p:nvPr/>
        </p:nvSpPr>
        <p:spPr>
          <a:xfrm>
            <a:off x="6981559" y="1683207"/>
            <a:ext cx="233629" cy="669470"/>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3" name="TextBox 1"/>
          <p:cNvSpPr txBox="1"/>
          <p:nvPr/>
        </p:nvSpPr>
        <p:spPr>
          <a:xfrm>
            <a:off x="6600822" y="1288595"/>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–24%</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4" name="Down Arrow 43"/>
          <p:cNvSpPr/>
          <p:nvPr/>
        </p:nvSpPr>
        <p:spPr>
          <a:xfrm>
            <a:off x="7781926" y="1683206"/>
            <a:ext cx="233629" cy="719479"/>
          </a:xfrm>
          <a:prstGeom prst="downArrow">
            <a:avLst/>
          </a:prstGeom>
          <a:solidFill>
            <a:schemeClr val="accent3">
              <a:lumMod val="50000"/>
            </a:schemeClr>
          </a:solidFill>
          <a:ln>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white"/>
              </a:solidFill>
              <a:effectLst/>
              <a:uLnTx/>
              <a:uFillTx/>
              <a:latin typeface="Calibri"/>
              <a:ea typeface="+mn-ea"/>
              <a:cs typeface="+mn-cs"/>
            </a:endParaRPr>
          </a:p>
        </p:txBody>
      </p:sp>
      <p:sp>
        <p:nvSpPr>
          <p:cNvPr id="45" name="TextBox 1"/>
          <p:cNvSpPr txBox="1"/>
          <p:nvPr/>
        </p:nvSpPr>
        <p:spPr>
          <a:xfrm>
            <a:off x="7400926" y="1295400"/>
            <a:ext cx="990600" cy="387806"/>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rPr>
              <a:t>–26%</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9BBB59">
                  <a:lumMod val="50000"/>
                </a:srgbClr>
              </a:solidFill>
              <a:effectLst/>
              <a:uLnTx/>
              <a:uFillTx/>
              <a:latin typeface="Calibri"/>
              <a:ea typeface="+mn-ea"/>
              <a:cs typeface="+mn-cs"/>
            </a:endParaRPr>
          </a:p>
        </p:txBody>
      </p:sp>
      <p:sp>
        <p:nvSpPr>
          <p:cNvPr id="46" name="TextBox 45"/>
          <p:cNvSpPr txBox="1"/>
          <p:nvPr/>
        </p:nvSpPr>
        <p:spPr>
          <a:xfrm>
            <a:off x="314324" y="532358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mn-ea"/>
                <a:cs typeface="+mn-cs"/>
              </a:rPr>
              <a:t>Using near segment as a cache improves performance and reduces power consumption</a:t>
            </a:r>
          </a:p>
        </p:txBody>
      </p:sp>
      <p:sp>
        <p:nvSpPr>
          <p:cNvPr id="21" name="Rectangle 20"/>
          <p:cNvSpPr/>
          <p:nvPr/>
        </p:nvSpPr>
        <p:spPr>
          <a:xfrm>
            <a:off x="683568" y="6490211"/>
            <a:ext cx="7560840" cy="3231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mn-ea"/>
                <a:cs typeface="+mn-cs"/>
              </a:rPr>
              <a:t>Lee+, “</a:t>
            </a:r>
            <a:r>
              <a:rPr kumimoji="0" lang="en-US" sz="1500" b="0" i="0" u="none" strike="noStrike" kern="1200" cap="none" spc="0" normalizeH="0" baseline="0" noProof="0" dirty="0">
                <a:ln>
                  <a:noFill/>
                </a:ln>
                <a:solidFill>
                  <a:srgbClr val="0000FF"/>
                </a:solidFill>
                <a:effectLst/>
                <a:uLnTx/>
                <a:uFillTx/>
                <a:latin typeface="Calibri"/>
                <a:ea typeface="+mn-ea"/>
                <a:cs typeface="+mn-cs"/>
              </a:rPr>
              <a:t>Tiered-Latency DRAM: A Low Latency and Low Cost DRAM Architecture</a:t>
            </a:r>
            <a:r>
              <a:rPr kumimoji="0" lang="en-US" sz="1500" b="0" i="0" u="none" strike="noStrike" kern="1200" cap="none" spc="0" normalizeH="0" baseline="0" noProof="0" dirty="0">
                <a:ln>
                  <a:noFill/>
                </a:ln>
                <a:solidFill>
                  <a:prstClr val="black"/>
                </a:solidFill>
                <a:effectLst/>
                <a:uLnTx/>
                <a:uFillTx/>
                <a:latin typeface="Calibri"/>
                <a:ea typeface="+mn-ea"/>
                <a:cs typeface="+mn-cs"/>
              </a:rPr>
              <a:t>,” HPCA 2013.</a:t>
            </a:r>
          </a:p>
        </p:txBody>
      </p:sp>
    </p:spTree>
    <p:extLst>
      <p:ext uri="{BB962C8B-B14F-4D97-AF65-F5344CB8AC3E}">
        <p14:creationId xmlns:p14="http://schemas.microsoft.com/office/powerpoint/2010/main" val="189964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5" grpId="0">
        <p:bldAsOne/>
      </p:bldGraphic>
      <p:bldP spid="23" grpId="0"/>
      <p:bldP spid="26" grpId="0"/>
      <p:bldP spid="28" grpId="0"/>
      <p:bldP spid="32" grpId="0"/>
      <p:bldP spid="22" grpId="0"/>
      <p:bldP spid="40" grpId="0"/>
      <p:bldP spid="41" grpId="0" animBg="1"/>
      <p:bldP spid="42" grpId="0" animBg="1"/>
      <p:bldP spid="43" grpId="0"/>
      <p:bldP spid="44" grpId="0" animBg="1"/>
      <p:bldP spid="45" grpId="0"/>
      <p:bldP spid="46"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hart 15"/>
          <p:cNvGraphicFramePr>
            <a:graphicFrameLocks/>
          </p:cNvGraphicFramePr>
          <p:nvPr>
            <p:extLst/>
          </p:nvPr>
        </p:nvGraphicFramePr>
        <p:xfrm>
          <a:off x="873630" y="1104423"/>
          <a:ext cx="7932420" cy="4038600"/>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1" y="0"/>
            <a:ext cx="9144001" cy="838200"/>
          </a:xfrm>
        </p:spPr>
        <p:txBody>
          <a:bodyPr>
            <a:noAutofit/>
          </a:bodyPr>
          <a:lstStyle/>
          <a:p>
            <a:r>
              <a:rPr lang="en-US" sz="3900" dirty="0"/>
              <a:t> Single-Core: Varying Near Segment Length</a:t>
            </a:r>
          </a:p>
        </p:txBody>
      </p:sp>
      <p:sp>
        <p:nvSpPr>
          <p:cNvPr id="7" name="TextBox 6"/>
          <p:cNvSpPr txBox="1"/>
          <p:nvPr/>
        </p:nvSpPr>
        <p:spPr>
          <a:xfrm>
            <a:off x="360044" y="5392162"/>
            <a:ext cx="860107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4F81BD">
                    <a:lumMod val="75000"/>
                  </a:srgbClr>
                </a:solidFill>
                <a:effectLst/>
                <a:uLnTx/>
                <a:uFillTx/>
                <a:latin typeface="Calibri"/>
                <a:ea typeface=""/>
                <a:cs typeface="+mn-cs"/>
              </a:rPr>
              <a:t>By adjusting the near segment length, we can trade off cache capacity for cache latency  </a:t>
            </a:r>
          </a:p>
        </p:txBody>
      </p:sp>
      <p:sp>
        <p:nvSpPr>
          <p:cNvPr id="9" name="Left Arrow 8"/>
          <p:cNvSpPr/>
          <p:nvPr/>
        </p:nvSpPr>
        <p:spPr>
          <a:xfrm flipH="1">
            <a:off x="1709195" y="2438399"/>
            <a:ext cx="6563331" cy="874971"/>
          </a:xfrm>
          <a:prstGeom prst="leftArrow">
            <a:avLst/>
          </a:prstGeom>
          <a:solidFill>
            <a:srgbClr val="006600"/>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Larger cache capacity</a:t>
            </a:r>
          </a:p>
        </p:txBody>
      </p:sp>
      <p:sp>
        <p:nvSpPr>
          <p:cNvPr id="10" name="Left Arrow 9"/>
          <p:cNvSpPr/>
          <p:nvPr/>
        </p:nvSpPr>
        <p:spPr>
          <a:xfrm flipH="1">
            <a:off x="1709197" y="3313370"/>
            <a:ext cx="6563330" cy="877630"/>
          </a:xfrm>
          <a:prstGeom prst="lef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a:ea typeface="+mn-ea"/>
                <a:cs typeface="+mn-cs"/>
              </a:rPr>
              <a:t>Higher cache access latency</a:t>
            </a:r>
          </a:p>
        </p:txBody>
      </p:sp>
      <p:sp>
        <p:nvSpPr>
          <p:cNvPr id="3" name="Oval 2"/>
          <p:cNvSpPr/>
          <p:nvPr/>
        </p:nvSpPr>
        <p:spPr>
          <a:xfrm>
            <a:off x="5360964" y="1524000"/>
            <a:ext cx="762000" cy="685800"/>
          </a:xfrm>
          <a:prstGeom prst="ellipse">
            <a:avLst/>
          </a:prstGeom>
          <a:noFill/>
          <a:ln w="508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
          <p:cNvSpPr txBox="1"/>
          <p:nvPr/>
        </p:nvSpPr>
        <p:spPr>
          <a:xfrm>
            <a:off x="5979033" y="838200"/>
            <a:ext cx="2285999" cy="1010482"/>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8000"/>
                </a:solidFill>
                <a:effectLst/>
                <a:uLnTx/>
                <a:uFillTx/>
                <a:latin typeface="Calibri"/>
                <a:ea typeface="+mn-ea"/>
                <a:cs typeface="+mn-cs"/>
              </a:rPr>
              <a:t>Maximum IPC 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9BBB59">
                  <a:lumMod val="75000"/>
                </a:srgbClr>
              </a:solidFill>
              <a:effectLst/>
              <a:uLnTx/>
              <a:uFillTx/>
              <a:latin typeface="Calibri"/>
              <a:ea typeface="+mn-ea"/>
              <a:cs typeface="+mn-cs"/>
            </a:endParaRPr>
          </a:p>
        </p:txBody>
      </p:sp>
      <p:sp>
        <p:nvSpPr>
          <p:cNvPr id="17" name="TextBox 1"/>
          <p:cNvSpPr txBox="1"/>
          <p:nvPr/>
        </p:nvSpPr>
        <p:spPr>
          <a:xfrm rot="16200000">
            <a:off x="-1323358" y="2808780"/>
            <a:ext cx="3924780" cy="516059"/>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 Performance 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
          <p:cNvSpPr txBox="1"/>
          <p:nvPr/>
        </p:nvSpPr>
        <p:spPr>
          <a:xfrm>
            <a:off x="1743101" y="4953000"/>
            <a:ext cx="6633556" cy="364924"/>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no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Near Segment Length (cells)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99134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ppt_w*0.70"/>
                                          </p:val>
                                        </p:tav>
                                        <p:tav tm="100000">
                                          <p:val>
                                            <p:strVal val="#ppt_w"/>
                                          </p:val>
                                        </p:tav>
                                      </p:tavLst>
                                    </p:anim>
                                    <p:anim calcmode="lin" valueType="num">
                                      <p:cBhvr>
                                        <p:cTn id="8" dur="500" fill="hold"/>
                                        <p:tgtEl>
                                          <p:spTgt spid="9"/>
                                        </p:tgtEl>
                                        <p:attrNameLst>
                                          <p:attrName>ppt_h</p:attrName>
                                        </p:attrNameLst>
                                      </p:cBhvr>
                                      <p:tavLst>
                                        <p:tav tm="0">
                                          <p:val>
                                            <p:strVal val="#ppt_h"/>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strVal val="#ppt_w*0.70"/>
                                          </p:val>
                                        </p:tav>
                                        <p:tav tm="100000">
                                          <p:val>
                                            <p:strVal val="#ppt_w"/>
                                          </p:val>
                                        </p:tav>
                                      </p:tavLst>
                                    </p:anim>
                                    <p:anim calcmode="lin" valueType="num">
                                      <p:cBhvr>
                                        <p:cTn id="15" dur="500" fill="hold"/>
                                        <p:tgtEl>
                                          <p:spTgt spid="10"/>
                                        </p:tgtEl>
                                        <p:attrNameLst>
                                          <p:attrName>ppt_h</p:attrName>
                                        </p:attrNameLst>
                                      </p:cBhvr>
                                      <p:tavLst>
                                        <p:tav tm="0">
                                          <p:val>
                                            <p:strVal val="#ppt_h"/>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P spid="3" grpId="0" animBg="1"/>
      <p:bldP spid="11"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TL-DRAM</a:t>
            </a:r>
          </a:p>
        </p:txBody>
      </p:sp>
      <p:sp>
        <p:nvSpPr>
          <p:cNvPr id="3" name="Content Placeholder 2"/>
          <p:cNvSpPr>
            <a:spLocks noGrp="1"/>
          </p:cNvSpPr>
          <p:nvPr>
            <p:ph idx="1"/>
          </p:nvPr>
        </p:nvSpPr>
        <p:spPr>
          <a:xfrm>
            <a:off x="228600" y="980728"/>
            <a:ext cx="8610600" cy="4876800"/>
          </a:xfrm>
        </p:spPr>
        <p:txBody>
          <a:bodyPr/>
          <a:lstStyle/>
          <a:p>
            <a:r>
              <a:rPr lang="en-US" sz="2200" dirty="0"/>
              <a:t>Donghyuk Lee, Yoongu Kim, Vivek Seshadri, Jamie Liu, Lavanya Subramanian, and Onur Mutlu,</a:t>
            </a:r>
            <a:br>
              <a:rPr lang="en-US" sz="2200" dirty="0"/>
            </a:br>
            <a:r>
              <a:rPr lang="en-US" sz="2200" b="1" dirty="0">
                <a:hlinkClick r:id="rId2"/>
              </a:rPr>
              <a:t>"Tiered-Latency DRAM: A Low Latency and Low Cost DRAM Architecture"</a:t>
            </a:r>
            <a:r>
              <a:rPr lang="en-US" sz="2200" dirty="0"/>
              <a:t> </a:t>
            </a:r>
            <a:br>
              <a:rPr lang="en-US" sz="2200" dirty="0"/>
            </a:br>
            <a:r>
              <a:rPr lang="en-US" sz="2200" i="1" dirty="0"/>
              <a:t>Proceedings of the </a:t>
            </a:r>
            <a:r>
              <a:rPr lang="en-US" sz="2200" i="1" dirty="0">
                <a:hlinkClick r:id="rId3"/>
              </a:rPr>
              <a:t>19th International Symposium on High-Performance Computer Architecture</a:t>
            </a:r>
            <a:r>
              <a:rPr lang="en-US" sz="2200" i="1" dirty="0"/>
              <a:t> (</a:t>
            </a:r>
            <a:r>
              <a:rPr lang="en-US" sz="2200" b="1" i="1" dirty="0"/>
              <a:t>HPCA</a:t>
            </a:r>
            <a:r>
              <a:rPr lang="en-US" sz="2200" i="1" dirty="0"/>
              <a:t>)</a:t>
            </a:r>
            <a:r>
              <a:rPr lang="en-US" sz="2200" dirty="0"/>
              <a:t>, Shenzhen, China, February 2013. </a:t>
            </a:r>
            <a:r>
              <a:rPr lang="en-US" sz="2200" dirty="0">
                <a:hlinkClick r:id="rId4"/>
              </a:rPr>
              <a:t>Slides (pptx)</a:t>
            </a:r>
            <a:endParaRPr lang="en-US" sz="2200" u="sng" dirty="0"/>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5"/>
          <a:stretch>
            <a:fillRect/>
          </a:stretch>
        </p:blipFill>
        <p:spPr>
          <a:xfrm>
            <a:off x="0" y="4509120"/>
            <a:ext cx="9144000" cy="1080064"/>
          </a:xfrm>
          <a:prstGeom prst="rect">
            <a:avLst/>
          </a:prstGeom>
        </p:spPr>
      </p:pic>
    </p:spTree>
    <p:extLst>
      <p:ext uri="{BB962C8B-B14F-4D97-AF65-F5344CB8AC3E}">
        <p14:creationId xmlns:p14="http://schemas.microsoft.com/office/powerpoint/2010/main" val="1168042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7544" y="1524000"/>
            <a:ext cx="8280920" cy="1752600"/>
          </a:xfrm>
        </p:spPr>
        <p:txBody>
          <a:bodyPr/>
          <a:lstStyle/>
          <a:p>
            <a:r>
              <a:rPr lang="en-US" sz="4000" dirty="0"/>
              <a:t>LISA: Low-Cost Inter-Linked </a:t>
            </a:r>
            <a:r>
              <a:rPr lang="en-US" sz="4000" dirty="0" err="1"/>
              <a:t>Subarrays</a:t>
            </a:r>
            <a:br>
              <a:rPr lang="en-US" sz="4000" dirty="0"/>
            </a:br>
            <a:r>
              <a:rPr lang="en-US" sz="3000" b="1" dirty="0"/>
              <a:t>[HPCA 2016]</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063961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Problem: Inefficient Bulk Data Movement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32" name="Content Placeholder 2"/>
          <p:cNvSpPr>
            <a:spLocks noGrp="1"/>
          </p:cNvSpPr>
          <p:nvPr>
            <p:ph idx="1"/>
          </p:nvPr>
        </p:nvSpPr>
        <p:spPr>
          <a:xfrm>
            <a:off x="304800" y="1219200"/>
            <a:ext cx="8639372" cy="5334000"/>
          </a:xfrm>
        </p:spPr>
        <p:txBody>
          <a:bodyPr/>
          <a:lstStyle/>
          <a:p>
            <a:pPr marL="0" indent="0">
              <a:buNone/>
            </a:pPr>
            <a:r>
              <a:rPr lang="en-US" i="1" dirty="0"/>
              <a:t>Bulk data movement is a key operation in many applications</a:t>
            </a:r>
            <a:endParaRPr lang="en-US" dirty="0"/>
          </a:p>
          <a:p>
            <a:pPr marL="457200" lvl="1" indent="-228600"/>
            <a:r>
              <a:rPr lang="en-US" i="1" spc="-70" dirty="0" err="1">
                <a:ea typeface="Verdana" panose="020B0604030504040204" pitchFamily="34" charset="0"/>
                <a:cs typeface="Verdana" panose="020B0604030504040204" pitchFamily="34" charset="0"/>
              </a:rPr>
              <a:t>memmove</a:t>
            </a:r>
            <a:r>
              <a:rPr lang="en-US" spc="-70" dirty="0"/>
              <a:t> &amp; </a:t>
            </a:r>
            <a:r>
              <a:rPr lang="en-US" i="1" spc="-70" dirty="0" err="1">
                <a:ea typeface="Verdana" panose="020B0604030504040204" pitchFamily="34" charset="0"/>
                <a:cs typeface="Verdana" panose="020B0604030504040204" pitchFamily="34" charset="0"/>
              </a:rPr>
              <a:t>memcpy</a:t>
            </a:r>
            <a:r>
              <a:rPr lang="en-US" i="1" spc="-70" dirty="0">
                <a:ea typeface="Verdana" panose="020B0604030504040204" pitchFamily="34" charset="0"/>
                <a:cs typeface="Verdana" panose="020B0604030504040204" pitchFamily="34" charset="0"/>
              </a:rPr>
              <a:t>:</a:t>
            </a:r>
            <a:r>
              <a:rPr lang="en-US" sz="2800" spc="-70" dirty="0">
                <a:ea typeface="Verdana" panose="020B0604030504040204" pitchFamily="34" charset="0"/>
                <a:cs typeface="Verdana" panose="020B0604030504040204" pitchFamily="34" charset="0"/>
              </a:rPr>
              <a:t> </a:t>
            </a:r>
            <a:r>
              <a:rPr lang="en-US" spc="-70" dirty="0">
                <a:ea typeface="Verdana" panose="020B0604030504040204" pitchFamily="34" charset="0"/>
                <a:cs typeface="Verdana" panose="020B0604030504040204" pitchFamily="34" charset="0"/>
              </a:rPr>
              <a:t>5% cycles in Google’s datacenter </a:t>
            </a:r>
            <a:r>
              <a:rPr lang="en-US" sz="1800" spc="-70" dirty="0">
                <a:ea typeface="Verdana" panose="020B0604030504040204" pitchFamily="34" charset="0"/>
                <a:cs typeface="Verdana" panose="020B0604030504040204" pitchFamily="34" charset="0"/>
              </a:rPr>
              <a:t>[</a:t>
            </a:r>
            <a:r>
              <a:rPr lang="en-US" sz="1800" spc="-70" dirty="0" err="1">
                <a:ea typeface="Verdana" panose="020B0604030504040204" pitchFamily="34" charset="0"/>
                <a:cs typeface="Verdana" panose="020B0604030504040204" pitchFamily="34" charset="0"/>
              </a:rPr>
              <a:t>Kanev</a:t>
            </a:r>
            <a:r>
              <a:rPr lang="en-US" sz="1800" spc="-70" dirty="0">
                <a:ea typeface="Verdana" panose="020B0604030504040204" pitchFamily="34" charset="0"/>
                <a:cs typeface="Verdana" panose="020B0604030504040204" pitchFamily="34" charset="0"/>
              </a:rPr>
              <a:t>+ ISCA’15]</a:t>
            </a:r>
            <a:endParaRPr lang="en-US" spc="-70" dirty="0">
              <a:ea typeface="Verdana" panose="020B0604030504040204" pitchFamily="34" charset="0"/>
              <a:cs typeface="Verdana" panose="020B0604030504040204" pitchFamily="34" charset="0"/>
            </a:endParaRPr>
          </a:p>
          <a:p>
            <a:pPr lvl="1"/>
            <a:endParaRPr lang="en-US" dirty="0"/>
          </a:p>
        </p:txBody>
      </p:sp>
      <p:grpSp>
        <p:nvGrpSpPr>
          <p:cNvPr id="40" name="system"/>
          <p:cNvGrpSpPr/>
          <p:nvPr/>
        </p:nvGrpSpPr>
        <p:grpSpPr>
          <a:xfrm>
            <a:off x="479513" y="2624436"/>
            <a:ext cx="7795741" cy="2730899"/>
            <a:chOff x="409575" y="2286000"/>
            <a:chExt cx="7795741" cy="2730899"/>
          </a:xfrm>
        </p:grpSpPr>
        <p:grpSp>
          <p:nvGrpSpPr>
            <p:cNvPr id="5" name="Group 4"/>
            <p:cNvGrpSpPr/>
            <p:nvPr/>
          </p:nvGrpSpPr>
          <p:grpSpPr>
            <a:xfrm>
              <a:off x="409575" y="2286000"/>
              <a:ext cx="7795741" cy="2730899"/>
              <a:chOff x="2638425" y="4058951"/>
              <a:chExt cx="7795741" cy="2730899"/>
            </a:xfrm>
          </p:grpSpPr>
          <p:sp>
            <p:nvSpPr>
              <p:cNvPr id="8" name="Rounded Rectangle 7"/>
              <p:cNvSpPr/>
              <p:nvPr/>
            </p:nvSpPr>
            <p:spPr>
              <a:xfrm>
                <a:off x="7904627" y="4058951"/>
                <a:ext cx="2529539" cy="2093026"/>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9" name="R"/>
              <p:cNvSpPr/>
              <p:nvPr/>
            </p:nvSpPr>
            <p:spPr>
              <a:xfrm>
                <a:off x="2638425" y="4058951"/>
                <a:ext cx="2630586" cy="2139438"/>
              </a:xfrm>
              <a:prstGeom prst="roundRect">
                <a:avLst>
                  <a:gd name="adj" fmla="val 5494"/>
                </a:avLst>
              </a:prstGeom>
              <a:noFill/>
              <a:ln w="254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0" name="R"/>
              <p:cNvSpPr/>
              <p:nvPr/>
            </p:nvSpPr>
            <p:spPr>
              <a:xfrm>
                <a:off x="4337139" y="4347937"/>
                <a:ext cx="793573" cy="1560949"/>
              </a:xfrm>
              <a:prstGeom prst="roundRect">
                <a:avLst>
                  <a:gd name="adj" fmla="val 5494"/>
                </a:avLst>
              </a:prstGeom>
              <a:solidFill>
                <a:schemeClr val="bg1"/>
              </a:solidFill>
              <a:ln w="28575">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Memory Controller</a:t>
                </a:r>
              </a:p>
            </p:txBody>
          </p:sp>
          <p:sp>
            <p:nvSpPr>
              <p:cNvPr id="11" name="R"/>
              <p:cNvSpPr/>
              <p:nvPr/>
            </p:nvSpPr>
            <p:spPr>
              <a:xfrm>
                <a:off x="3492523" y="6128031"/>
                <a:ext cx="922390"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CPU</a:t>
                </a:r>
              </a:p>
            </p:txBody>
          </p:sp>
          <p:sp>
            <p:nvSpPr>
              <p:cNvPr id="13" name="R"/>
              <p:cNvSpPr/>
              <p:nvPr/>
            </p:nvSpPr>
            <p:spPr>
              <a:xfrm>
                <a:off x="8037449" y="6128031"/>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Memory</a:t>
                </a:r>
              </a:p>
            </p:txBody>
          </p:sp>
        </p:grpSp>
        <p:sp>
          <p:nvSpPr>
            <p:cNvPr id="34" name="channel"/>
            <p:cNvSpPr/>
            <p:nvPr/>
          </p:nvSpPr>
          <p:spPr>
            <a:xfrm>
              <a:off x="3081394" y="3069814"/>
              <a:ext cx="2511442" cy="571640"/>
            </a:xfrm>
            <a:prstGeom prst="lef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Channel</a:t>
              </a:r>
              <a:endParaRPr kumimoji="0" lang="en-US" sz="2800" b="1" i="1"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grpSp>
        <p:nvGrpSpPr>
          <p:cNvPr id="16" name="src"/>
          <p:cNvGrpSpPr/>
          <p:nvPr/>
        </p:nvGrpSpPr>
        <p:grpSpPr>
          <a:xfrm>
            <a:off x="5925246" y="3183808"/>
            <a:ext cx="2170475" cy="290680"/>
            <a:chOff x="8306006" y="5221985"/>
            <a:chExt cx="2170475" cy="290680"/>
          </a:xfrm>
        </p:grpSpPr>
        <p:sp>
          <p:nvSpPr>
            <p:cNvPr id="17" name="Rectangle 16"/>
            <p:cNvSpPr/>
            <p:nvPr/>
          </p:nvSpPr>
          <p:spPr>
            <a:xfrm>
              <a:off x="10113408"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8" name="Rectangle 17"/>
            <p:cNvSpPr/>
            <p:nvPr/>
          </p:nvSpPr>
          <p:spPr>
            <a:xfrm>
              <a:off x="830600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19" name="Rectangle 18"/>
            <p:cNvSpPr/>
            <p:nvPr/>
          </p:nvSpPr>
          <p:spPr>
            <a:xfrm>
              <a:off x="875785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0" name="Rectangle 19"/>
            <p:cNvSpPr/>
            <p:nvPr/>
          </p:nvSpPr>
          <p:spPr>
            <a:xfrm>
              <a:off x="9209706"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1" name="Rectangle 20"/>
            <p:cNvSpPr/>
            <p:nvPr/>
          </p:nvSpPr>
          <p:spPr>
            <a:xfrm>
              <a:off x="9661557" y="522198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grpSp>
      <p:sp>
        <p:nvSpPr>
          <p:cNvPr id="22" name="dst  blk"/>
          <p:cNvSpPr/>
          <p:nvPr/>
        </p:nvSpPr>
        <p:spPr>
          <a:xfrm>
            <a:off x="5925246" y="3860040"/>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3" name="src blk"/>
          <p:cNvSpPr/>
          <p:nvPr/>
        </p:nvSpPr>
        <p:spPr>
          <a:xfrm>
            <a:off x="5925246" y="3184222"/>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4" name="src"/>
          <p:cNvSpPr/>
          <p:nvPr/>
        </p:nvSpPr>
        <p:spPr>
          <a:xfrm>
            <a:off x="5835787" y="3766134"/>
            <a:ext cx="2325961" cy="47849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5" name="dst"/>
          <p:cNvSpPr/>
          <p:nvPr/>
        </p:nvSpPr>
        <p:spPr>
          <a:xfrm>
            <a:off x="5835787" y="3081636"/>
            <a:ext cx="2325961" cy="478493"/>
          </a:xfrm>
          <a:prstGeom prst="round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26" name="R"/>
          <p:cNvSpPr/>
          <p:nvPr/>
        </p:nvSpPr>
        <p:spPr>
          <a:xfrm>
            <a:off x="8266720" y="3766134"/>
            <a:ext cx="594661" cy="401893"/>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dst</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27" name="R"/>
          <p:cNvSpPr/>
          <p:nvPr/>
        </p:nvSpPr>
        <p:spPr>
          <a:xfrm>
            <a:off x="8223338" y="3119002"/>
            <a:ext cx="615862" cy="401893"/>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Gill Sans MT" panose="020B0502020104020203" pitchFamily="34" charset="0"/>
                <a:ea typeface="+mn-ea"/>
                <a:cs typeface="+mn-cs"/>
              </a:rPr>
              <a:t>src</a:t>
            </a:r>
            <a:endParaRPr kumimoji="0" lang="en-US" sz="2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46" name="punch"/>
          <p:cNvSpPr/>
          <p:nvPr/>
        </p:nvSpPr>
        <p:spPr>
          <a:xfrm>
            <a:off x="0" y="5318504"/>
            <a:ext cx="9144000" cy="1031529"/>
          </a:xfrm>
          <a:prstGeom prst="roundRect">
            <a:avLst>
              <a:gd name="adj" fmla="val 9280"/>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Gill Sans MT"/>
                <a:ea typeface="+mn-ea"/>
                <a:cs typeface="+mn-cs"/>
              </a:rPr>
              <a:t>Long latency and high energy</a:t>
            </a:r>
          </a:p>
        </p:txBody>
      </p:sp>
      <p:sp>
        <p:nvSpPr>
          <p:cNvPr id="35" name="Rounded Rectangle 34"/>
          <p:cNvSpPr/>
          <p:nvPr/>
        </p:nvSpPr>
        <p:spPr>
          <a:xfrm>
            <a:off x="1651317" y="2770617"/>
            <a:ext cx="426202" cy="1817000"/>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LLC</a:t>
            </a:r>
          </a:p>
        </p:txBody>
      </p:sp>
      <p:grpSp>
        <p:nvGrpSpPr>
          <p:cNvPr id="7" name="Group 6"/>
          <p:cNvGrpSpPr/>
          <p:nvPr/>
        </p:nvGrpSpPr>
        <p:grpSpPr>
          <a:xfrm>
            <a:off x="597740" y="2782505"/>
            <a:ext cx="941740" cy="1793225"/>
            <a:chOff x="597813" y="2793972"/>
            <a:chExt cx="941740" cy="1793225"/>
          </a:xfrm>
        </p:grpSpPr>
        <p:sp>
          <p:nvSpPr>
            <p:cNvPr id="6" name="Rounded Rectangle 5"/>
            <p:cNvSpPr/>
            <p:nvPr/>
          </p:nvSpPr>
          <p:spPr>
            <a:xfrm>
              <a:off x="607813" y="2793972"/>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37" name="Rounded Rectangle 36"/>
            <p:cNvSpPr/>
            <p:nvPr/>
          </p:nvSpPr>
          <p:spPr>
            <a:xfrm>
              <a:off x="597813" y="3786380"/>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42" name="Rounded Rectangle 41"/>
            <p:cNvSpPr/>
            <p:nvPr/>
          </p:nvSpPr>
          <p:spPr>
            <a:xfrm>
              <a:off x="1113303" y="2793972"/>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sp>
          <p:nvSpPr>
            <p:cNvPr id="43" name="Rounded Rectangle 42"/>
            <p:cNvSpPr/>
            <p:nvPr/>
          </p:nvSpPr>
          <p:spPr>
            <a:xfrm>
              <a:off x="1113919" y="3786380"/>
              <a:ext cx="425634" cy="800817"/>
            </a:xfrm>
            <a:prstGeom prst="roundRect">
              <a:avLst/>
            </a:prstGeom>
            <a:noFill/>
            <a:ln w="254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Core</a:t>
              </a:r>
            </a:p>
          </p:txBody>
        </p:sp>
      </p:grpSp>
      <p:sp>
        <p:nvSpPr>
          <p:cNvPr id="3" name="TextBox 2"/>
          <p:cNvSpPr txBox="1"/>
          <p:nvPr/>
        </p:nvSpPr>
        <p:spPr>
          <a:xfrm>
            <a:off x="3962358" y="3860040"/>
            <a:ext cx="10198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64 bits</a:t>
            </a:r>
          </a:p>
        </p:txBody>
      </p:sp>
      <p:sp>
        <p:nvSpPr>
          <p:cNvPr id="33" name="src blk2"/>
          <p:cNvSpPr/>
          <p:nvPr/>
        </p:nvSpPr>
        <p:spPr>
          <a:xfrm>
            <a:off x="6377778" y="3184222"/>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6" name="src blk3"/>
          <p:cNvSpPr/>
          <p:nvPr/>
        </p:nvSpPr>
        <p:spPr>
          <a:xfrm>
            <a:off x="6832816"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8" name="src blk4"/>
          <p:cNvSpPr/>
          <p:nvPr/>
        </p:nvSpPr>
        <p:spPr>
          <a:xfrm>
            <a:off x="7282091"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39" name="src blk5"/>
          <p:cNvSpPr/>
          <p:nvPr/>
        </p:nvSpPr>
        <p:spPr>
          <a:xfrm>
            <a:off x="7731292" y="3177491"/>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1" name="dst  blk2"/>
          <p:cNvSpPr/>
          <p:nvPr/>
        </p:nvSpPr>
        <p:spPr>
          <a:xfrm>
            <a:off x="6371260"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4" name="dst  blk3"/>
          <p:cNvSpPr/>
          <p:nvPr/>
        </p:nvSpPr>
        <p:spPr>
          <a:xfrm>
            <a:off x="6823792"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5" name="dst  blk4"/>
          <p:cNvSpPr/>
          <p:nvPr/>
        </p:nvSpPr>
        <p:spPr>
          <a:xfrm>
            <a:off x="7276868" y="3854637"/>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
        <p:nvSpPr>
          <p:cNvPr id="47" name="dst  blk5"/>
          <p:cNvSpPr/>
          <p:nvPr/>
        </p:nvSpPr>
        <p:spPr>
          <a:xfrm>
            <a:off x="7729944" y="3856675"/>
            <a:ext cx="363073" cy="290680"/>
          </a:xfrm>
          <a:prstGeom prst="rect">
            <a:avLst/>
          </a:prstGeom>
          <a:solidFill>
            <a:srgbClr val="669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116137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0" presetClass="path" presetSubtype="0" accel="50000" decel="50000" fill="hold" grpId="1" nodeType="clickEffect">
                                  <p:stCondLst>
                                    <p:cond delay="0"/>
                                  </p:stCondLst>
                                  <p:childTnLst>
                                    <p:animMotion origin="layout" path="M 1.66667E-6 -3.33333E-6 L -0.09375 0.04722 L -0.45521 0.04722 L -0.525 0.00556 " pathEditMode="relative" ptsTypes="AAAA">
                                      <p:cBhvr>
                                        <p:cTn id="28" dur="2000" fill="hold"/>
                                        <p:tgtEl>
                                          <p:spTgt spid="23"/>
                                        </p:tgtEl>
                                        <p:attrNameLst>
                                          <p:attrName>ppt_x</p:attrName>
                                          <p:attrName>ppt_y</p:attrName>
                                        </p:attrNameLst>
                                      </p:cBhvr>
                                    </p:animMotion>
                                  </p:childTnLst>
                                </p:cTn>
                              </p:par>
                            </p:childTnLst>
                          </p:cTn>
                        </p:par>
                      </p:childTnLst>
                    </p:cTn>
                  </p:par>
                  <p:par>
                    <p:cTn id="29" fill="hold">
                      <p:stCondLst>
                        <p:cond delay="indefinite"/>
                      </p:stCondLst>
                      <p:childTnLst>
                        <p:par>
                          <p:cTn id="30" fill="hold">
                            <p:stCondLst>
                              <p:cond delay="0"/>
                            </p:stCondLst>
                            <p:childTnLst>
                              <p:par>
                                <p:cTn id="31" presetID="0" presetClass="path" presetSubtype="0" accel="50000" decel="50000" fill="hold" grpId="2" nodeType="clickEffect">
                                  <p:stCondLst>
                                    <p:cond delay="0"/>
                                  </p:stCondLst>
                                  <p:childTnLst>
                                    <p:animMotion origin="layout" path="M -0.525 0.00555 L -0.44983 0.03912 L -0.08976 0.03912 L -0.00104 0.09791 " pathEditMode="relative" rAng="0" ptsTypes="AAAA">
                                      <p:cBhvr>
                                        <p:cTn id="32" dur="2000" fill="hold"/>
                                        <p:tgtEl>
                                          <p:spTgt spid="23"/>
                                        </p:tgtEl>
                                        <p:attrNameLst>
                                          <p:attrName>ppt_x</p:attrName>
                                          <p:attrName>ppt_y</p:attrName>
                                        </p:attrNameLst>
                                      </p:cBhvr>
                                      <p:rCtr x="26198" y="4606"/>
                                    </p:animMotion>
                                  </p:childTnLst>
                                </p:cTn>
                              </p:par>
                              <p:par>
                                <p:cTn id="33" presetID="1" presetClass="exit" presetSubtype="0" fill="hold" grpId="3" nodeType="withEffect">
                                  <p:stCondLst>
                                    <p:cond delay="200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ntr" presetSubtype="0" fill="hold" grpId="0" nodeType="withEffect">
                                  <p:stCondLst>
                                    <p:cond delay="200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0" presetClass="path" presetSubtype="0" accel="50000" decel="50000" fill="hold" grpId="1" nodeType="withEffect">
                                  <p:stCondLst>
                                    <p:cond delay="0"/>
                                  </p:stCondLst>
                                  <p:childTnLst>
                                    <p:animMotion origin="layout" path="M 3.33333E-6 3.7037E-6 L -0.10261 0.05046 L -0.49775 0.05046 L -0.57396 0.00555 " pathEditMode="relative" rAng="0" ptsTypes="AAAA">
                                      <p:cBhvr>
                                        <p:cTn id="44" dur="1000" fill="hold"/>
                                        <p:tgtEl>
                                          <p:spTgt spid="33"/>
                                        </p:tgtEl>
                                        <p:attrNameLst>
                                          <p:attrName>ppt_x</p:attrName>
                                          <p:attrName>ppt_y</p:attrName>
                                        </p:attrNameLst>
                                      </p:cBhvr>
                                      <p:rCtr x="-28698" y="2523"/>
                                    </p:animMotion>
                                  </p:childTnLst>
                                </p:cTn>
                              </p:par>
                              <p:par>
                                <p:cTn id="45" presetID="0" presetClass="path" presetSubtype="0" accel="50000" decel="50000" fill="hold" grpId="2" nodeType="withEffect">
                                  <p:stCondLst>
                                    <p:cond delay="1000"/>
                                  </p:stCondLst>
                                  <p:childTnLst>
                                    <p:animMotion origin="layout" path="M -0.57448 0.00555 L -0.49271 0.03796 L -0.10035 0.03796 L -0.00364 0.0949 " pathEditMode="relative" rAng="0" ptsTypes="AAAA">
                                      <p:cBhvr>
                                        <p:cTn id="46" dur="1000" fill="hold"/>
                                        <p:tgtEl>
                                          <p:spTgt spid="33"/>
                                        </p:tgtEl>
                                        <p:attrNameLst>
                                          <p:attrName>ppt_x</p:attrName>
                                          <p:attrName>ppt_y</p:attrName>
                                        </p:attrNameLst>
                                      </p:cBhvr>
                                      <p:rCtr x="28542" y="4468"/>
                                    </p:animMotion>
                                  </p:childTnLst>
                                </p:cTn>
                              </p:par>
                              <p:par>
                                <p:cTn id="47" presetID="1" presetClass="exit" presetSubtype="0" fill="hold" grpId="3" nodeType="withEffect">
                                  <p:stCondLst>
                                    <p:cond delay="200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ntr" presetSubtype="0" fill="hold" grpId="0" nodeType="withEffect">
                                  <p:stCondLst>
                                    <p:cond delay="200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grpId="0" nodeType="withEffect">
                                  <p:stCondLst>
                                    <p:cond delay="2000"/>
                                  </p:stCondLst>
                                  <p:childTnLst>
                                    <p:set>
                                      <p:cBhvr>
                                        <p:cTn id="52" dur="1" fill="hold">
                                          <p:stCondLst>
                                            <p:cond delay="0"/>
                                          </p:stCondLst>
                                        </p:cTn>
                                        <p:tgtEl>
                                          <p:spTgt spid="36"/>
                                        </p:tgtEl>
                                        <p:attrNameLst>
                                          <p:attrName>style.visibility</p:attrName>
                                        </p:attrNameLst>
                                      </p:cBhvr>
                                      <p:to>
                                        <p:strVal val="visible"/>
                                      </p:to>
                                    </p:set>
                                  </p:childTnLst>
                                </p:cTn>
                              </p:par>
                              <p:par>
                                <p:cTn id="53" presetID="0" presetClass="path" presetSubtype="0" accel="50000" decel="50000" fill="hold" grpId="1" nodeType="withEffect">
                                  <p:stCondLst>
                                    <p:cond delay="2000"/>
                                  </p:stCondLst>
                                  <p:childTnLst>
                                    <p:animMotion origin="layout" path="M 0.00416 0.00602 L -0.10695 0.05648 L -0.53455 0.05648 L -0.61702 0.01158 " pathEditMode="relative" rAng="0" ptsTypes="AAAA">
                                      <p:cBhvr>
                                        <p:cTn id="54" dur="1000" fill="hold"/>
                                        <p:tgtEl>
                                          <p:spTgt spid="36"/>
                                        </p:tgtEl>
                                        <p:attrNameLst>
                                          <p:attrName>ppt_x</p:attrName>
                                          <p:attrName>ppt_y</p:attrName>
                                        </p:attrNameLst>
                                      </p:cBhvr>
                                      <p:rCtr x="-31059" y="2523"/>
                                    </p:animMotion>
                                  </p:childTnLst>
                                </p:cTn>
                              </p:par>
                              <p:par>
                                <p:cTn id="55" presetID="0" presetClass="path" presetSubtype="0" accel="50000" decel="50000" fill="hold" grpId="2" nodeType="withEffect">
                                  <p:stCondLst>
                                    <p:cond delay="3000"/>
                                  </p:stCondLst>
                                  <p:childTnLst>
                                    <p:animMotion origin="layout" path="M -0.61701 0.01157 L -0.52916 0.04167 L -0.10763 0.04167 L -0.00364 0.09491 " pathEditMode="relative" rAng="0" ptsTypes="AAAA">
                                      <p:cBhvr>
                                        <p:cTn id="56" dur="1000" fill="hold"/>
                                        <p:tgtEl>
                                          <p:spTgt spid="36"/>
                                        </p:tgtEl>
                                        <p:attrNameLst>
                                          <p:attrName>ppt_x</p:attrName>
                                          <p:attrName>ppt_y</p:attrName>
                                        </p:attrNameLst>
                                      </p:cBhvr>
                                      <p:rCtr x="30660" y="4167"/>
                                    </p:animMotion>
                                  </p:childTnLst>
                                </p:cTn>
                              </p:par>
                              <p:par>
                                <p:cTn id="57" presetID="1" presetClass="exit" presetSubtype="0" fill="hold" grpId="3" nodeType="withEffect">
                                  <p:stCondLst>
                                    <p:cond delay="4000"/>
                                  </p:stCondLst>
                                  <p:childTnLst>
                                    <p:set>
                                      <p:cBhvr>
                                        <p:cTn id="58" dur="1" fill="hold">
                                          <p:stCondLst>
                                            <p:cond delay="0"/>
                                          </p:stCondLst>
                                        </p:cTn>
                                        <p:tgtEl>
                                          <p:spTgt spid="36"/>
                                        </p:tgtEl>
                                        <p:attrNameLst>
                                          <p:attrName>style.visibility</p:attrName>
                                        </p:attrNameLst>
                                      </p:cBhvr>
                                      <p:to>
                                        <p:strVal val="hidden"/>
                                      </p:to>
                                    </p:set>
                                  </p:childTnLst>
                                </p:cTn>
                              </p:par>
                              <p:par>
                                <p:cTn id="59" presetID="1" presetClass="entr" presetSubtype="0" fill="hold" grpId="0" nodeType="withEffect">
                                  <p:stCondLst>
                                    <p:cond delay="4000"/>
                                  </p:stCondLst>
                                  <p:childTnLst>
                                    <p:set>
                                      <p:cBhvr>
                                        <p:cTn id="60" dur="1" fill="hold">
                                          <p:stCondLst>
                                            <p:cond delay="0"/>
                                          </p:stCondLst>
                                        </p:cTn>
                                        <p:tgtEl>
                                          <p:spTgt spid="44"/>
                                        </p:tgtEl>
                                        <p:attrNameLst>
                                          <p:attrName>style.visibility</p:attrName>
                                        </p:attrNameLst>
                                      </p:cBhvr>
                                      <p:to>
                                        <p:strVal val="visible"/>
                                      </p:to>
                                    </p:set>
                                  </p:childTnLst>
                                </p:cTn>
                              </p:par>
                              <p:par>
                                <p:cTn id="61" presetID="1" presetClass="entr" presetSubtype="0" fill="hold" grpId="0" nodeType="withEffect">
                                  <p:stCondLst>
                                    <p:cond delay="4000"/>
                                  </p:stCondLst>
                                  <p:childTnLst>
                                    <p:set>
                                      <p:cBhvr>
                                        <p:cTn id="62" dur="1" fill="hold">
                                          <p:stCondLst>
                                            <p:cond delay="0"/>
                                          </p:stCondLst>
                                        </p:cTn>
                                        <p:tgtEl>
                                          <p:spTgt spid="38"/>
                                        </p:tgtEl>
                                        <p:attrNameLst>
                                          <p:attrName>style.visibility</p:attrName>
                                        </p:attrNameLst>
                                      </p:cBhvr>
                                      <p:to>
                                        <p:strVal val="visible"/>
                                      </p:to>
                                    </p:set>
                                  </p:childTnLst>
                                </p:cTn>
                              </p:par>
                              <p:par>
                                <p:cTn id="63" presetID="0" presetClass="path" presetSubtype="0" accel="50000" decel="50000" fill="hold" grpId="1" nodeType="withEffect">
                                  <p:stCondLst>
                                    <p:cond delay="4000"/>
                                  </p:stCondLst>
                                  <p:childTnLst>
                                    <p:animMotion origin="layout" path="M -2.5E-6 7.40741E-7 L -0.12066 0.05046 L -0.58507 0.05046 L -0.67448 0.00555 " pathEditMode="relative" rAng="0" ptsTypes="AAAA">
                                      <p:cBhvr>
                                        <p:cTn id="64" dur="1000" fill="hold"/>
                                        <p:tgtEl>
                                          <p:spTgt spid="38"/>
                                        </p:tgtEl>
                                        <p:attrNameLst>
                                          <p:attrName>ppt_x</p:attrName>
                                          <p:attrName>ppt_y</p:attrName>
                                        </p:attrNameLst>
                                      </p:cBhvr>
                                      <p:rCtr x="-33733" y="2523"/>
                                    </p:animMotion>
                                  </p:childTnLst>
                                </p:cTn>
                              </p:par>
                              <p:par>
                                <p:cTn id="65" presetID="0" presetClass="path" presetSubtype="0" accel="50000" decel="50000" fill="hold" grpId="2" nodeType="withEffect">
                                  <p:stCondLst>
                                    <p:cond delay="5000"/>
                                  </p:stCondLst>
                                  <p:childTnLst>
                                    <p:animMotion origin="layout" path="M -0.6698 0.00949 L -0.57448 0.04028 L -0.11667 0.04028 L -0.00365 0.09491 " pathEditMode="relative" rAng="0" ptsTypes="AAAA">
                                      <p:cBhvr>
                                        <p:cTn id="66" dur="1000" fill="hold"/>
                                        <p:tgtEl>
                                          <p:spTgt spid="38"/>
                                        </p:tgtEl>
                                        <p:attrNameLst>
                                          <p:attrName>ppt_x</p:attrName>
                                          <p:attrName>ppt_y</p:attrName>
                                        </p:attrNameLst>
                                      </p:cBhvr>
                                      <p:rCtr x="33299" y="4259"/>
                                    </p:animMotion>
                                  </p:childTnLst>
                                </p:cTn>
                              </p:par>
                              <p:par>
                                <p:cTn id="67" presetID="1" presetClass="exit" presetSubtype="0" fill="hold" grpId="3" nodeType="withEffect">
                                  <p:stCondLst>
                                    <p:cond delay="6000"/>
                                  </p:stCondLst>
                                  <p:childTnLst>
                                    <p:set>
                                      <p:cBhvr>
                                        <p:cTn id="68" dur="1" fill="hold">
                                          <p:stCondLst>
                                            <p:cond delay="0"/>
                                          </p:stCondLst>
                                        </p:cTn>
                                        <p:tgtEl>
                                          <p:spTgt spid="38"/>
                                        </p:tgtEl>
                                        <p:attrNameLst>
                                          <p:attrName>style.visibility</p:attrName>
                                        </p:attrNameLst>
                                      </p:cBhvr>
                                      <p:to>
                                        <p:strVal val="hidden"/>
                                      </p:to>
                                    </p:set>
                                  </p:childTnLst>
                                </p:cTn>
                              </p:par>
                              <p:par>
                                <p:cTn id="69" presetID="1" presetClass="entr" presetSubtype="0" fill="hold" grpId="0" nodeType="withEffect">
                                  <p:stCondLst>
                                    <p:cond delay="600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6000"/>
                                  </p:stCondLst>
                                  <p:childTnLst>
                                    <p:set>
                                      <p:cBhvr>
                                        <p:cTn id="72" dur="1" fill="hold">
                                          <p:stCondLst>
                                            <p:cond delay="0"/>
                                          </p:stCondLst>
                                        </p:cTn>
                                        <p:tgtEl>
                                          <p:spTgt spid="39"/>
                                        </p:tgtEl>
                                        <p:attrNameLst>
                                          <p:attrName>style.visibility</p:attrName>
                                        </p:attrNameLst>
                                      </p:cBhvr>
                                      <p:to>
                                        <p:strVal val="visible"/>
                                      </p:to>
                                    </p:set>
                                  </p:childTnLst>
                                </p:cTn>
                              </p:par>
                              <p:par>
                                <p:cTn id="73" presetID="0" presetClass="path" presetSubtype="0" accel="50000" decel="50000" fill="hold" grpId="1" nodeType="withEffect">
                                  <p:stCondLst>
                                    <p:cond delay="6000"/>
                                  </p:stCondLst>
                                  <p:childTnLst>
                                    <p:animMotion origin="layout" path="M 0.00034 0.00393 L -0.1283 0.05439 L -0.62361 0.05439 L -0.71893 0.00949 " pathEditMode="relative" rAng="0" ptsTypes="AAAA">
                                      <p:cBhvr>
                                        <p:cTn id="74" dur="1000" fill="hold"/>
                                        <p:tgtEl>
                                          <p:spTgt spid="39"/>
                                        </p:tgtEl>
                                        <p:attrNameLst>
                                          <p:attrName>ppt_x</p:attrName>
                                          <p:attrName>ppt_y</p:attrName>
                                        </p:attrNameLst>
                                      </p:cBhvr>
                                      <p:rCtr x="-35955" y="2523"/>
                                    </p:animMotion>
                                  </p:childTnLst>
                                </p:cTn>
                              </p:par>
                              <p:par>
                                <p:cTn id="75" presetID="0" presetClass="path" presetSubtype="0" accel="50000" decel="50000" fill="hold" grpId="2" nodeType="withEffect">
                                  <p:stCondLst>
                                    <p:cond delay="7000"/>
                                  </p:stCondLst>
                                  <p:childTnLst>
                                    <p:animMotion origin="layout" path="M -0.71893 0.00949 L -0.61667 0.04028 L -0.12518 0.04028 L -0.00365 0.09491 " pathEditMode="relative" rAng="0" ptsTypes="AAAA">
                                      <p:cBhvr>
                                        <p:cTn id="76" dur="1000" fill="hold"/>
                                        <p:tgtEl>
                                          <p:spTgt spid="39"/>
                                        </p:tgtEl>
                                        <p:attrNameLst>
                                          <p:attrName>ppt_x</p:attrName>
                                          <p:attrName>ppt_y</p:attrName>
                                        </p:attrNameLst>
                                      </p:cBhvr>
                                      <p:rCtr x="35764" y="4259"/>
                                    </p:animMotion>
                                  </p:childTnLst>
                                </p:cTn>
                              </p:par>
                              <p:par>
                                <p:cTn id="77" presetID="1" presetClass="exit" presetSubtype="0" fill="hold" grpId="3" nodeType="withEffect">
                                  <p:stCondLst>
                                    <p:cond delay="8000"/>
                                  </p:stCondLst>
                                  <p:childTnLst>
                                    <p:set>
                                      <p:cBhvr>
                                        <p:cTn id="78" dur="1" fill="hold">
                                          <p:stCondLst>
                                            <p:cond delay="0"/>
                                          </p:stCondLst>
                                        </p:cTn>
                                        <p:tgtEl>
                                          <p:spTgt spid="39"/>
                                        </p:tgtEl>
                                        <p:attrNameLst>
                                          <p:attrName>style.visibility</p:attrName>
                                        </p:attrNameLst>
                                      </p:cBhvr>
                                      <p:to>
                                        <p:strVal val="hidden"/>
                                      </p:to>
                                    </p:set>
                                  </p:childTnLst>
                                </p:cTn>
                              </p:par>
                              <p:par>
                                <p:cTn id="79" presetID="1" presetClass="entr" presetSubtype="0" fill="hold" grpId="0" nodeType="withEffect">
                                  <p:stCondLst>
                                    <p:cond delay="8000"/>
                                  </p:stCondLst>
                                  <p:childTnLst>
                                    <p:set>
                                      <p:cBhvr>
                                        <p:cTn id="8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3" grpId="1" animBg="1"/>
      <p:bldP spid="23" grpId="2" animBg="1"/>
      <p:bldP spid="23" grpId="3" animBg="1"/>
      <p:bldP spid="24" grpId="0" animBg="1"/>
      <p:bldP spid="25" grpId="0" animBg="1"/>
      <p:bldP spid="26" grpId="0"/>
      <p:bldP spid="27" grpId="0"/>
      <p:bldP spid="46" grpId="0"/>
      <p:bldP spid="35" grpId="0" animBg="1"/>
      <p:bldP spid="3" grpId="0"/>
      <p:bldP spid="33" grpId="0" animBg="1"/>
      <p:bldP spid="33" grpId="1" animBg="1"/>
      <p:bldP spid="33" grpId="2" animBg="1"/>
      <p:bldP spid="33" grpId="3" animBg="1"/>
      <p:bldP spid="36" grpId="0" animBg="1"/>
      <p:bldP spid="36" grpId="1" animBg="1"/>
      <p:bldP spid="36" grpId="2" animBg="1"/>
      <p:bldP spid="36" grpId="3" animBg="1"/>
      <p:bldP spid="38" grpId="0" animBg="1"/>
      <p:bldP spid="38" grpId="1" animBg="1"/>
      <p:bldP spid="38" grpId="2" animBg="1"/>
      <p:bldP spid="38" grpId="3" animBg="1"/>
      <p:bldP spid="39" grpId="0" animBg="1"/>
      <p:bldP spid="39" grpId="1" animBg="1"/>
      <p:bldP spid="39" grpId="2" animBg="1"/>
      <p:bldP spid="39" grpId="3" animBg="1"/>
      <p:bldP spid="41" grpId="0" animBg="1"/>
      <p:bldP spid="44" grpId="0" animBg="1"/>
      <p:bldP spid="45" grpId="0" animBg="1"/>
      <p:bldP spid="47"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Moving Data Inside DRAM?</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8" name="Rounded Rectangle 7"/>
          <p:cNvSpPr/>
          <p:nvPr/>
        </p:nvSpPr>
        <p:spPr>
          <a:xfrm>
            <a:off x="3376374" y="1726216"/>
            <a:ext cx="5246880" cy="2534871"/>
          </a:xfrm>
          <a:prstGeom prst="roundRect">
            <a:avLst>
              <a:gd name="adj" fmla="val 4531"/>
            </a:avLst>
          </a:prstGeom>
          <a:no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3" name="cell array"/>
          <p:cNvGrpSpPr/>
          <p:nvPr/>
        </p:nvGrpSpPr>
        <p:grpSpPr>
          <a:xfrm>
            <a:off x="3479285" y="1856128"/>
            <a:ext cx="5070630" cy="2212155"/>
            <a:chOff x="2253615" y="2812764"/>
            <a:chExt cx="5070630" cy="2212155"/>
          </a:xfrm>
        </p:grpSpPr>
        <p:grpSp>
          <p:nvGrpSpPr>
            <p:cNvPr id="5" name="Group 4"/>
            <p:cNvGrpSpPr/>
            <p:nvPr/>
          </p:nvGrpSpPr>
          <p:grpSpPr>
            <a:xfrm>
              <a:off x="2253615" y="2812764"/>
              <a:ext cx="5070630" cy="365760"/>
              <a:chOff x="2137956" y="2812764"/>
              <a:chExt cx="5070630" cy="365760"/>
            </a:xfrm>
          </p:grpSpPr>
          <p:sp>
            <p:nvSpPr>
              <p:cNvPr id="172" name="Oval 171"/>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3" name="Oval 172"/>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4" name="Oval 173"/>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5" name="Oval 174"/>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6" name="Oval 175"/>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7" name="Oval 176"/>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8" name="Oval 177"/>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9" name="Oval 178"/>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0" name="Oval 179"/>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1" name="Oval 180"/>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2" name="Oval 181"/>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183" name="Group 182"/>
            <p:cNvGrpSpPr/>
            <p:nvPr/>
          </p:nvGrpSpPr>
          <p:grpSpPr>
            <a:xfrm>
              <a:off x="2253615" y="3274363"/>
              <a:ext cx="5070630" cy="365760"/>
              <a:chOff x="2137956" y="2812764"/>
              <a:chExt cx="5070630" cy="365760"/>
            </a:xfrm>
          </p:grpSpPr>
          <p:sp>
            <p:nvSpPr>
              <p:cNvPr id="185" name="Oval 184"/>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6" name="Oval 185"/>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7" name="Oval 186"/>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8" name="Oval 187"/>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89" name="Oval 188"/>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0" name="Oval 189"/>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1" name="Oval 190"/>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2" name="Oval 191"/>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3" name="Oval 192"/>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4" name="Oval 193"/>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5" name="Oval 194"/>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196" name="Group 195"/>
            <p:cNvGrpSpPr/>
            <p:nvPr/>
          </p:nvGrpSpPr>
          <p:grpSpPr>
            <a:xfrm>
              <a:off x="2253615" y="3735962"/>
              <a:ext cx="5070630" cy="365760"/>
              <a:chOff x="2137956" y="2812764"/>
              <a:chExt cx="5070630" cy="365760"/>
            </a:xfrm>
          </p:grpSpPr>
          <p:sp>
            <p:nvSpPr>
              <p:cNvPr id="198" name="Oval 19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99" name="Oval 19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0" name="Oval 19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1" name="Oval 20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2" name="Oval 20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3" name="Oval 20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4" name="Oval 20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5" name="Oval 20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6" name="Oval 20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7" name="Oval 20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8" name="Oval 20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236" name="Group 235"/>
            <p:cNvGrpSpPr/>
            <p:nvPr/>
          </p:nvGrpSpPr>
          <p:grpSpPr>
            <a:xfrm>
              <a:off x="2253615" y="4659159"/>
              <a:ext cx="5070630" cy="365760"/>
              <a:chOff x="2137956" y="2812764"/>
              <a:chExt cx="5070630" cy="365760"/>
            </a:xfrm>
          </p:grpSpPr>
          <p:sp>
            <p:nvSpPr>
              <p:cNvPr id="238" name="Oval 237"/>
              <p:cNvSpPr/>
              <p:nvPr/>
            </p:nvSpPr>
            <p:spPr>
              <a:xfrm>
                <a:off x="213795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39" name="Oval 238"/>
              <p:cNvSpPr/>
              <p:nvPr/>
            </p:nvSpPr>
            <p:spPr>
              <a:xfrm>
                <a:off x="2608443"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0" name="Oval 239"/>
              <p:cNvSpPr/>
              <p:nvPr/>
            </p:nvSpPr>
            <p:spPr>
              <a:xfrm>
                <a:off x="3078930"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1" name="Oval 240"/>
              <p:cNvSpPr/>
              <p:nvPr/>
            </p:nvSpPr>
            <p:spPr>
              <a:xfrm>
                <a:off x="3549417"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2" name="Oval 241"/>
              <p:cNvSpPr/>
              <p:nvPr/>
            </p:nvSpPr>
            <p:spPr>
              <a:xfrm>
                <a:off x="4019904"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3" name="Oval 242"/>
              <p:cNvSpPr/>
              <p:nvPr/>
            </p:nvSpPr>
            <p:spPr>
              <a:xfrm>
                <a:off x="4490391"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4" name="Oval 243"/>
              <p:cNvSpPr/>
              <p:nvPr/>
            </p:nvSpPr>
            <p:spPr>
              <a:xfrm>
                <a:off x="4960878"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5" name="Oval 244"/>
              <p:cNvSpPr/>
              <p:nvPr/>
            </p:nvSpPr>
            <p:spPr>
              <a:xfrm>
                <a:off x="5431365"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6" name="Oval 245"/>
              <p:cNvSpPr/>
              <p:nvPr/>
            </p:nvSpPr>
            <p:spPr>
              <a:xfrm>
                <a:off x="5901852"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7" name="Oval 246"/>
              <p:cNvSpPr/>
              <p:nvPr/>
            </p:nvSpPr>
            <p:spPr>
              <a:xfrm>
                <a:off x="6372339"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8" name="Oval 247"/>
              <p:cNvSpPr/>
              <p:nvPr/>
            </p:nvSpPr>
            <p:spPr>
              <a:xfrm>
                <a:off x="6842826" y="2812764"/>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grpSp>
        <p:nvGrpSpPr>
          <p:cNvPr id="14" name="cell label"/>
          <p:cNvGrpSpPr/>
          <p:nvPr/>
        </p:nvGrpSpPr>
        <p:grpSpPr>
          <a:xfrm>
            <a:off x="1860443" y="2369687"/>
            <a:ext cx="1801722" cy="830997"/>
            <a:chOff x="856729" y="3065531"/>
            <a:chExt cx="1801722" cy="830997"/>
          </a:xfrm>
        </p:grpSpPr>
        <p:sp>
          <p:nvSpPr>
            <p:cNvPr id="235" name="TextBox 234"/>
            <p:cNvSpPr txBox="1"/>
            <p:nvPr/>
          </p:nvSpPr>
          <p:spPr>
            <a:xfrm>
              <a:off x="856729" y="3065531"/>
              <a:ext cx="157863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a:ea typeface="+mn-ea"/>
                  <a:cs typeface="+mn-cs"/>
                </a:rPr>
                <a:t>DRAM </a:t>
              </a:r>
              <a:br>
                <a:rPr kumimoji="0" lang="en-US" sz="2400" b="0" i="0" u="none" strike="noStrike" kern="0" cap="none" spc="0" normalizeH="0" baseline="0" noProof="0" dirty="0">
                  <a:ln>
                    <a:noFill/>
                  </a:ln>
                  <a:solidFill>
                    <a:prstClr val="black"/>
                  </a:solidFill>
                  <a:effectLst/>
                  <a:uLnTx/>
                  <a:uFillTx/>
                  <a:latin typeface="Gill Sans MT"/>
                  <a:ea typeface="+mn-ea"/>
                  <a:cs typeface="+mn-cs"/>
                </a:rPr>
              </a:br>
              <a:r>
                <a:rPr kumimoji="0" lang="en-US" sz="2400" b="0" i="0" u="none" strike="noStrike" kern="0" cap="none" spc="0" normalizeH="0" baseline="0" noProof="0" dirty="0">
                  <a:ln>
                    <a:noFill/>
                  </a:ln>
                  <a:solidFill>
                    <a:prstClr val="black"/>
                  </a:solidFill>
                  <a:effectLst/>
                  <a:uLnTx/>
                  <a:uFillTx/>
                  <a:latin typeface="Gill Sans MT"/>
                  <a:ea typeface="+mn-ea"/>
                  <a:cs typeface="+mn-cs"/>
                </a:rPr>
                <a:t>cell</a:t>
              </a:r>
            </a:p>
          </p:txBody>
        </p:sp>
        <p:cxnSp>
          <p:nvCxnSpPr>
            <p:cNvPr id="9" name="Straight Arrow Connector 8"/>
            <p:cNvCxnSpPr/>
            <p:nvPr/>
          </p:nvCxnSpPr>
          <p:spPr>
            <a:xfrm>
              <a:off x="2145512" y="3512390"/>
              <a:ext cx="512939" cy="107708"/>
            </a:xfrm>
            <a:prstGeom prst="straightConnector1">
              <a:avLst/>
            </a:prstGeom>
            <a:ln w="5397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16" name="subarrays"/>
          <p:cNvGrpSpPr/>
          <p:nvPr/>
        </p:nvGrpSpPr>
        <p:grpSpPr>
          <a:xfrm>
            <a:off x="3448175" y="1858371"/>
            <a:ext cx="5107923" cy="2231042"/>
            <a:chOff x="1770761" y="2804420"/>
            <a:chExt cx="5553484" cy="2231042"/>
          </a:xfrm>
        </p:grpSpPr>
        <p:sp>
          <p:nvSpPr>
            <p:cNvPr id="249" name="Rounded Rectangle 248"/>
            <p:cNvSpPr/>
            <p:nvPr/>
          </p:nvSpPr>
          <p:spPr>
            <a:xfrm>
              <a:off x="1770761" y="2804420"/>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250" name="Rounded Rectangle 249"/>
            <p:cNvSpPr/>
            <p:nvPr/>
          </p:nvSpPr>
          <p:spPr>
            <a:xfrm>
              <a:off x="1770761" y="3262777"/>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2</a:t>
              </a:r>
            </a:p>
          </p:txBody>
        </p:sp>
        <p:sp>
          <p:nvSpPr>
            <p:cNvPr id="251" name="Rounded Rectangle 250"/>
            <p:cNvSpPr/>
            <p:nvPr/>
          </p:nvSpPr>
          <p:spPr>
            <a:xfrm>
              <a:off x="1770761" y="3730169"/>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3</a:t>
              </a:r>
            </a:p>
          </p:txBody>
        </p:sp>
        <p:sp>
          <p:nvSpPr>
            <p:cNvPr id="253" name="Rounded Rectangle 252"/>
            <p:cNvSpPr/>
            <p:nvPr/>
          </p:nvSpPr>
          <p:spPr>
            <a:xfrm>
              <a:off x="1770761" y="4653015"/>
              <a:ext cx="5553484"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0" cap="none" spc="0" normalizeH="0" baseline="0" noProof="0" dirty="0">
                  <a:ln>
                    <a:noFill/>
                  </a:ln>
                  <a:solidFill>
                    <a:prstClr val="black"/>
                  </a:solidFill>
                  <a:effectLst/>
                  <a:uLnTx/>
                  <a:uFillTx/>
                  <a:latin typeface="Gill Sans MT"/>
                  <a:ea typeface="+mn-ea"/>
                  <a:cs typeface="+mn-cs"/>
                </a:rPr>
                <a:t>Subarray N</a:t>
              </a:r>
            </a:p>
          </p:txBody>
        </p:sp>
        <p:sp>
          <p:nvSpPr>
            <p:cNvPr id="15" name="TextBox 14"/>
            <p:cNvSpPr txBox="1"/>
            <p:nvPr/>
          </p:nvSpPr>
          <p:spPr>
            <a:xfrm rot="5400000">
              <a:off x="4501161" y="4165067"/>
              <a:ext cx="49244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t>
              </a:r>
            </a:p>
          </p:txBody>
        </p:sp>
      </p:grpSp>
      <p:grpSp>
        <p:nvGrpSpPr>
          <p:cNvPr id="35" name="DataBus"/>
          <p:cNvGrpSpPr/>
          <p:nvPr/>
        </p:nvGrpSpPr>
        <p:grpSpPr>
          <a:xfrm>
            <a:off x="6105346" y="1726216"/>
            <a:ext cx="2391359" cy="3302984"/>
            <a:chOff x="4656522" y="1981200"/>
            <a:chExt cx="2391359" cy="3302984"/>
          </a:xfrm>
        </p:grpSpPr>
        <p:grpSp>
          <p:nvGrpSpPr>
            <p:cNvPr id="25" name="DataBus"/>
            <p:cNvGrpSpPr/>
            <p:nvPr/>
          </p:nvGrpSpPr>
          <p:grpSpPr>
            <a:xfrm>
              <a:off x="4656522" y="2194599"/>
              <a:ext cx="2391359" cy="3089585"/>
              <a:chOff x="5161595" y="2885664"/>
              <a:chExt cx="2391359" cy="3089585"/>
            </a:xfrm>
          </p:grpSpPr>
          <p:sp>
            <p:nvSpPr>
              <p:cNvPr id="87" name="TextBox 86"/>
              <p:cNvSpPr txBox="1"/>
              <p:nvPr/>
            </p:nvSpPr>
            <p:spPr>
              <a:xfrm>
                <a:off x="5161595" y="5144252"/>
                <a:ext cx="239135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504D"/>
                    </a:solidFill>
                    <a:effectLst/>
                    <a:uLnTx/>
                    <a:uFillTx/>
                    <a:latin typeface="Gill Sans MT"/>
                    <a:ea typeface="+mn-ea"/>
                    <a:cs typeface="+mn-cs"/>
                  </a:rPr>
                  <a:t>Internal </a:t>
                </a:r>
                <a:br>
                  <a:rPr kumimoji="0" lang="en-US" sz="2400" b="1" i="0" u="none" strike="noStrike" kern="1200" cap="none" spc="0" normalizeH="0" baseline="0" noProof="0" dirty="0">
                    <a:ln>
                      <a:noFill/>
                    </a:ln>
                    <a:solidFill>
                      <a:srgbClr val="C0504D"/>
                    </a:solidFill>
                    <a:effectLst/>
                    <a:uLnTx/>
                    <a:uFillTx/>
                    <a:latin typeface="Gill Sans MT"/>
                    <a:ea typeface="+mn-ea"/>
                    <a:cs typeface="+mn-cs"/>
                  </a:rPr>
                </a:br>
                <a:r>
                  <a:rPr kumimoji="0" lang="en-US" sz="2400" b="1" i="0" u="none" strike="noStrike" kern="1200" cap="none" spc="0" normalizeH="0" baseline="0" noProof="0" dirty="0">
                    <a:ln>
                      <a:noFill/>
                    </a:ln>
                    <a:solidFill>
                      <a:srgbClr val="C0504D"/>
                    </a:solidFill>
                    <a:effectLst/>
                    <a:uLnTx/>
                    <a:uFillTx/>
                    <a:latin typeface="Gill Sans MT"/>
                    <a:ea typeface="+mn-ea"/>
                    <a:cs typeface="+mn-cs"/>
                  </a:rPr>
                  <a:t>Data Bus (64b)</a:t>
                </a:r>
              </a:p>
            </p:txBody>
          </p:sp>
          <p:grpSp>
            <p:nvGrpSpPr>
              <p:cNvPr id="24" name="Group 23"/>
              <p:cNvGrpSpPr/>
              <p:nvPr/>
            </p:nvGrpSpPr>
            <p:grpSpPr>
              <a:xfrm>
                <a:off x="6172274" y="2885664"/>
                <a:ext cx="384136" cy="2086523"/>
                <a:chOff x="6172274" y="2885664"/>
                <a:chExt cx="384136" cy="2086523"/>
              </a:xfrm>
            </p:grpSpPr>
            <p:sp>
              <p:nvSpPr>
                <p:cNvPr id="23" name="Left-Right Arrow 22"/>
                <p:cNvSpPr/>
                <p:nvPr/>
              </p:nvSpPr>
              <p:spPr>
                <a:xfrm>
                  <a:off x="6172274" y="2885664"/>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4" name="Left-Right Arrow 253"/>
                <p:cNvSpPr/>
                <p:nvPr/>
              </p:nvSpPr>
              <p:spPr>
                <a:xfrm>
                  <a:off x="6186408" y="3332981"/>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5" name="Left-Right Arrow 254"/>
                <p:cNvSpPr/>
                <p:nvPr/>
              </p:nvSpPr>
              <p:spPr>
                <a:xfrm>
                  <a:off x="6181202" y="3801443"/>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56" name="Left-Right Arrow 255"/>
                <p:cNvSpPr/>
                <p:nvPr/>
              </p:nvSpPr>
              <p:spPr>
                <a:xfrm>
                  <a:off x="6179681" y="4724640"/>
                  <a:ext cx="370002" cy="247547"/>
                </a:xfrm>
                <a:prstGeom prst="left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3" name="Up-Down Arrow 32"/>
            <p:cNvSpPr/>
            <p:nvPr/>
          </p:nvSpPr>
          <p:spPr>
            <a:xfrm>
              <a:off x="5972403" y="1981200"/>
              <a:ext cx="398221" cy="2486949"/>
            </a:xfrm>
            <a:prstGeom prst="up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262" name="SA_Size"/>
          <p:cNvGrpSpPr/>
          <p:nvPr/>
        </p:nvGrpSpPr>
        <p:grpSpPr>
          <a:xfrm>
            <a:off x="2428832" y="1283563"/>
            <a:ext cx="6121083" cy="1169430"/>
            <a:chOff x="691905" y="1690947"/>
            <a:chExt cx="6121083" cy="1169430"/>
          </a:xfrm>
        </p:grpSpPr>
        <p:grpSp>
          <p:nvGrpSpPr>
            <p:cNvPr id="79" name="Group 78"/>
            <p:cNvGrpSpPr/>
            <p:nvPr/>
          </p:nvGrpSpPr>
          <p:grpSpPr>
            <a:xfrm>
              <a:off x="1711248" y="1690947"/>
              <a:ext cx="5101740" cy="461665"/>
              <a:chOff x="1682924" y="3712335"/>
              <a:chExt cx="5101740" cy="461665"/>
            </a:xfrm>
          </p:grpSpPr>
          <p:cxnSp>
            <p:nvCxnSpPr>
              <p:cNvPr id="44" name="Straight Arrow Connector 43"/>
              <p:cNvCxnSpPr/>
              <p:nvPr/>
            </p:nvCxnSpPr>
            <p:spPr>
              <a:xfrm>
                <a:off x="1682924" y="3943167"/>
                <a:ext cx="2192441" cy="0"/>
              </a:xfrm>
              <a:prstGeom prst="straightConnector1">
                <a:avLst/>
              </a:prstGeom>
              <a:ln w="38100" cap="rnd">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3875365" y="3712335"/>
                <a:ext cx="6944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8Kb</a:t>
                </a:r>
              </a:p>
            </p:txBody>
          </p:sp>
          <p:cxnSp>
            <p:nvCxnSpPr>
              <p:cNvPr id="121" name="Straight Arrow Connector 120"/>
              <p:cNvCxnSpPr>
                <a:stCxn id="49" idx="3"/>
              </p:cNvCxnSpPr>
              <p:nvPr/>
            </p:nvCxnSpPr>
            <p:spPr>
              <a:xfrm flipV="1">
                <a:off x="4569786" y="3943167"/>
                <a:ext cx="2214878" cy="1"/>
              </a:xfrm>
              <a:prstGeom prst="straightConnector1">
                <a:avLst/>
              </a:prstGeom>
              <a:ln w="38100" cap="rnd">
                <a:solidFill>
                  <a:schemeClr val="tx1"/>
                </a:solidFill>
                <a:headEnd type="none" w="lg" len="lg"/>
                <a:tailEnd type="triangle" w="lg" len="lg"/>
              </a:ln>
            </p:spPr>
            <p:style>
              <a:lnRef idx="1">
                <a:schemeClr val="accent1"/>
              </a:lnRef>
              <a:fillRef idx="0">
                <a:schemeClr val="accent1"/>
              </a:fillRef>
              <a:effectRef idx="0">
                <a:schemeClr val="accent1"/>
              </a:effectRef>
              <a:fontRef idx="minor">
                <a:schemeClr val="tx1"/>
              </a:fontRef>
            </p:style>
          </p:cxnSp>
        </p:grpSp>
        <p:cxnSp>
          <p:nvCxnSpPr>
            <p:cNvPr id="260" name="Straight Arrow Connector 259"/>
            <p:cNvCxnSpPr/>
            <p:nvPr/>
          </p:nvCxnSpPr>
          <p:spPr>
            <a:xfrm>
              <a:off x="1495302" y="2201419"/>
              <a:ext cx="0" cy="486921"/>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1" name="TextBox 260"/>
            <p:cNvSpPr txBox="1"/>
            <p:nvPr/>
          </p:nvSpPr>
          <p:spPr>
            <a:xfrm>
              <a:off x="691905" y="2029380"/>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512</a:t>
              </a:r>
              <a:br>
                <a:rPr kumimoji="0" lang="en-US" sz="2400" b="0" i="0" u="none" strike="noStrike" kern="1200" cap="none" spc="0" normalizeH="0" baseline="0" noProof="0" dirty="0">
                  <a:ln>
                    <a:noFill/>
                  </a:ln>
                  <a:solidFill>
                    <a:prstClr val="black"/>
                  </a:solidFill>
                  <a:effectLst/>
                  <a:uLnTx/>
                  <a:uFillTx/>
                  <a:latin typeface="Gill Sans MT"/>
                  <a:ea typeface="+mn-ea"/>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rows</a:t>
              </a:r>
            </a:p>
          </p:txBody>
        </p:sp>
      </p:grpSp>
      <p:grpSp>
        <p:nvGrpSpPr>
          <p:cNvPr id="7" name="DRAM"/>
          <p:cNvGrpSpPr/>
          <p:nvPr/>
        </p:nvGrpSpPr>
        <p:grpSpPr>
          <a:xfrm>
            <a:off x="57714" y="1491262"/>
            <a:ext cx="2396717" cy="3223357"/>
            <a:chOff x="57714" y="2029380"/>
            <a:chExt cx="2396717" cy="3223357"/>
          </a:xfrm>
        </p:grpSpPr>
        <p:sp>
          <p:nvSpPr>
            <p:cNvPr id="110" name="Rounded Rectangle 109"/>
            <p:cNvSpPr/>
            <p:nvPr/>
          </p:nvSpPr>
          <p:spPr>
            <a:xfrm>
              <a:off x="387175" y="2029380"/>
              <a:ext cx="1741977" cy="3126976"/>
            </a:xfrm>
            <a:prstGeom prst="roundRect">
              <a:avLst>
                <a:gd name="adj" fmla="val 4531"/>
              </a:avLst>
            </a:prstGeom>
            <a:solidFill>
              <a:schemeClr val="bg1">
                <a:lumMod val="85000"/>
              </a:schemeClr>
            </a:solidFill>
            <a:ln w="12700">
              <a:solidFill>
                <a:schemeClr val="bg1">
                  <a:lumMod val="6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11" name="Rounded Rectangle 110"/>
            <p:cNvSpPr/>
            <p:nvPr/>
          </p:nvSpPr>
          <p:spPr>
            <a:xfrm>
              <a:off x="707833" y="2149011"/>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4" name="Rounded Rectangle 113"/>
            <p:cNvSpPr/>
            <p:nvPr/>
          </p:nvSpPr>
          <p:spPr>
            <a:xfrm>
              <a:off x="704401" y="2799957"/>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5" name="Rounded Rectangle 114"/>
            <p:cNvSpPr/>
            <p:nvPr/>
          </p:nvSpPr>
          <p:spPr>
            <a:xfrm>
              <a:off x="700969" y="3450903"/>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6" name="Rounded Rectangle 115"/>
            <p:cNvSpPr/>
            <p:nvPr/>
          </p:nvSpPr>
          <p:spPr>
            <a:xfrm>
              <a:off x="697537" y="4101849"/>
              <a:ext cx="1103344" cy="559920"/>
            </a:xfrm>
            <a:prstGeom prst="roundRect">
              <a:avLst>
                <a:gd name="adj" fmla="val 4531"/>
              </a:avLst>
            </a:prstGeom>
            <a:solidFill>
              <a:schemeClr val="bg1"/>
            </a:solidFill>
            <a:ln w="38100">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Bank</a:t>
              </a:r>
            </a:p>
          </p:txBody>
        </p:sp>
        <p:sp>
          <p:nvSpPr>
            <p:cNvPr id="117" name="R"/>
            <p:cNvSpPr/>
            <p:nvPr/>
          </p:nvSpPr>
          <p:spPr>
            <a:xfrm>
              <a:off x="57714" y="4590918"/>
              <a:ext cx="2396717" cy="661819"/>
            </a:xfrm>
            <a:prstGeom prst="roundRect">
              <a:avLst>
                <a:gd name="adj" fmla="val 5494"/>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DRAM</a:t>
              </a:r>
            </a:p>
          </p:txBody>
        </p:sp>
      </p:grpSp>
      <p:grpSp>
        <p:nvGrpSpPr>
          <p:cNvPr id="118" name="dash"/>
          <p:cNvGrpSpPr/>
          <p:nvPr/>
        </p:nvGrpSpPr>
        <p:grpSpPr>
          <a:xfrm rot="14910335" flipH="1">
            <a:off x="1355872" y="1954170"/>
            <a:ext cx="2454309" cy="2012126"/>
            <a:chOff x="3425991" y="2139992"/>
            <a:chExt cx="2454309" cy="2012126"/>
          </a:xfrm>
        </p:grpSpPr>
        <p:cxnSp>
          <p:nvCxnSpPr>
            <p:cNvPr id="119" name="Straight Connector 118"/>
            <p:cNvCxnSpPr/>
            <p:nvPr/>
          </p:nvCxnSpPr>
          <p:spPr>
            <a:xfrm rot="14910335" flipH="1">
              <a:off x="4379829" y="2186837"/>
              <a:ext cx="1547316" cy="1453626"/>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cxnSp>
          <p:nvCxnSpPr>
            <p:cNvPr id="120" name="Straight Connector 119"/>
            <p:cNvCxnSpPr/>
            <p:nvPr/>
          </p:nvCxnSpPr>
          <p:spPr>
            <a:xfrm rot="14910335" flipH="1" flipV="1">
              <a:off x="2985273" y="3105380"/>
              <a:ext cx="1487456" cy="606020"/>
            </a:xfrm>
            <a:prstGeom prst="line">
              <a:avLst/>
            </a:prstGeom>
            <a:noFill/>
            <a:ln w="19050" cap="flat" cmpd="sng" algn="ctr">
              <a:solidFill>
                <a:sysClr val="windowText" lastClr="000000">
                  <a:lumMod val="75000"/>
                  <a:lumOff val="25000"/>
                </a:sysClr>
              </a:solidFill>
              <a:prstDash val="dash"/>
              <a:miter lim="800000"/>
              <a:headEnd type="none" w="med" len="med"/>
              <a:tailEnd type="none" w="med" len="med"/>
            </a:ln>
            <a:effectLst/>
          </p:spPr>
        </p:cxnSp>
      </p:grpSp>
      <p:sp>
        <p:nvSpPr>
          <p:cNvPr id="122" name="..."/>
          <p:cNvSpPr txBox="1"/>
          <p:nvPr/>
        </p:nvSpPr>
        <p:spPr>
          <a:xfrm rot="5400000">
            <a:off x="5941531" y="3237538"/>
            <a:ext cx="492443" cy="42462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t>
            </a:r>
          </a:p>
        </p:txBody>
      </p:sp>
      <p:grpSp>
        <p:nvGrpSpPr>
          <p:cNvPr id="268" name="goal"/>
          <p:cNvGrpSpPr/>
          <p:nvPr/>
        </p:nvGrpSpPr>
        <p:grpSpPr>
          <a:xfrm>
            <a:off x="228600" y="1721836"/>
            <a:ext cx="8534399" cy="4374164"/>
            <a:chOff x="228600" y="2140360"/>
            <a:chExt cx="8534399" cy="4374164"/>
          </a:xfrm>
        </p:grpSpPr>
        <p:grpSp>
          <p:nvGrpSpPr>
            <p:cNvPr id="266" name="goal"/>
            <p:cNvGrpSpPr/>
            <p:nvPr/>
          </p:nvGrpSpPr>
          <p:grpSpPr>
            <a:xfrm>
              <a:off x="228600" y="2140360"/>
              <a:ext cx="8534399" cy="4374164"/>
              <a:chOff x="228600" y="2140360"/>
              <a:chExt cx="8534399" cy="4374164"/>
            </a:xfrm>
          </p:grpSpPr>
          <p:grpSp>
            <p:nvGrpSpPr>
              <p:cNvPr id="113" name="goal_parallel_transfer"/>
              <p:cNvGrpSpPr/>
              <p:nvPr/>
            </p:nvGrpSpPr>
            <p:grpSpPr>
              <a:xfrm>
                <a:off x="3373653" y="2140360"/>
                <a:ext cx="5205607" cy="2502527"/>
                <a:chOff x="1460256" y="1851096"/>
                <a:chExt cx="2867148" cy="3518673"/>
              </a:xfrm>
            </p:grpSpPr>
            <p:sp>
              <p:nvSpPr>
                <p:cNvPr id="112" name="blind"/>
                <p:cNvSpPr/>
                <p:nvPr/>
              </p:nvSpPr>
              <p:spPr>
                <a:xfrm>
                  <a:off x="1460256" y="1851096"/>
                  <a:ext cx="2866658" cy="3518673"/>
                </a:xfrm>
                <a:prstGeom prst="roundRect">
                  <a:avLst>
                    <a:gd name="adj" fmla="val 8700"/>
                  </a:avLst>
                </a:prstGeom>
                <a:solidFill>
                  <a:schemeClr val="bg1">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04" name="parallel transfer"/>
                <p:cNvGrpSpPr/>
                <p:nvPr/>
              </p:nvGrpSpPr>
              <p:grpSpPr>
                <a:xfrm>
                  <a:off x="1518437" y="2424960"/>
                  <a:ext cx="2808967" cy="2308991"/>
                  <a:chOff x="4589620" y="1916257"/>
                  <a:chExt cx="1910254" cy="1384129"/>
                </a:xfrm>
                <a:solidFill>
                  <a:srgbClr val="6699FF"/>
                </a:solidFill>
              </p:grpSpPr>
              <p:sp>
                <p:nvSpPr>
                  <p:cNvPr id="105" name="Up-Down Arrow 104"/>
                  <p:cNvSpPr/>
                  <p:nvPr/>
                </p:nvSpPr>
                <p:spPr>
                  <a:xfrm>
                    <a:off x="4589620" y="1916261"/>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6" name="Up-Down Arrow 105"/>
                  <p:cNvSpPr/>
                  <p:nvPr/>
                </p:nvSpPr>
                <p:spPr>
                  <a:xfrm>
                    <a:off x="5009450" y="1916260"/>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7" name="Up-Down Arrow 106"/>
                  <p:cNvSpPr/>
                  <p:nvPr/>
                </p:nvSpPr>
                <p:spPr>
                  <a:xfrm>
                    <a:off x="5407516" y="1916259"/>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8" name="Up-Down Arrow 107"/>
                  <p:cNvSpPr/>
                  <p:nvPr/>
                </p:nvSpPr>
                <p:spPr>
                  <a:xfrm>
                    <a:off x="5819613" y="1916258"/>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09" name="Up-Down Arrow 108"/>
                  <p:cNvSpPr/>
                  <p:nvPr/>
                </p:nvSpPr>
                <p:spPr>
                  <a:xfrm>
                    <a:off x="6225875" y="1916257"/>
                    <a:ext cx="273999" cy="1384125"/>
                  </a:xfrm>
                  <a:prstGeom prst="upDownArrow">
                    <a:avLst/>
                  </a:prstGeom>
                  <a:grp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265" name="TextBox 264"/>
              <p:cNvSpPr txBox="1"/>
              <p:nvPr/>
            </p:nvSpPr>
            <p:spPr>
              <a:xfrm>
                <a:off x="228600" y="5812793"/>
                <a:ext cx="8534399" cy="70173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64FBA"/>
                  </a:solidFill>
                  <a:effectLst/>
                  <a:uLnTx/>
                  <a:uFillTx/>
                  <a:latin typeface="Gill Sans MT"/>
                  <a:ea typeface="+mn-ea"/>
                  <a:cs typeface="+mn-cs"/>
                </a:endParaRPr>
              </a:p>
            </p:txBody>
          </p:sp>
        </p:grpSp>
        <p:sp>
          <p:nvSpPr>
            <p:cNvPr id="267" name="blind"/>
            <p:cNvSpPr/>
            <p:nvPr/>
          </p:nvSpPr>
          <p:spPr>
            <a:xfrm>
              <a:off x="2146427" y="4714388"/>
              <a:ext cx="6476827" cy="75071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123" name="challenge"/>
          <p:cNvSpPr/>
          <p:nvPr/>
        </p:nvSpPr>
        <p:spPr>
          <a:xfrm>
            <a:off x="0" y="5221925"/>
            <a:ext cx="9144000" cy="103163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Low connectivity in DRAM is the fundamental bottleneck for bulk data movement</a:t>
            </a:r>
          </a:p>
        </p:txBody>
      </p:sp>
      <p:sp>
        <p:nvSpPr>
          <p:cNvPr id="124" name="goal"/>
          <p:cNvSpPr/>
          <p:nvPr/>
        </p:nvSpPr>
        <p:spPr>
          <a:xfrm>
            <a:off x="0" y="5222882"/>
            <a:ext cx="9144000" cy="102971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Goal: Provide a new substrate to enable </a:t>
            </a:r>
            <a:b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br>
            <a:r>
              <a:rPr kumimoji="0" lang="en-US" sz="3200" b="1" i="0" u="none" strike="noStrike" kern="1200" cap="none" spc="0" normalizeH="0" baseline="0" noProof="0" dirty="0">
                <a:ln>
                  <a:noFill/>
                </a:ln>
                <a:solidFill>
                  <a:prstClr val="white"/>
                </a:solidFill>
                <a:effectLst/>
                <a:uLnTx/>
                <a:uFillTx/>
                <a:latin typeface="Arial Rounded MT Bold" charset="0"/>
                <a:ea typeface="Arial Rounded MT Bold" charset="0"/>
                <a:cs typeface="Arial Rounded MT Bold" charset="0"/>
              </a:rPr>
              <a:t>wide connectivity between subarrays</a:t>
            </a:r>
          </a:p>
        </p:txBody>
      </p:sp>
    </p:spTree>
    <p:extLst>
      <p:ext uri="{BB962C8B-B14F-4D97-AF65-F5344CB8AC3E}">
        <p14:creationId xmlns:p14="http://schemas.microsoft.com/office/powerpoint/2010/main" val="2268571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xit" presetSubtype="0" fill="hold" nodeType="withEffect">
                                  <p:stCondLst>
                                    <p:cond delay="0"/>
                                  </p:stCondLst>
                                  <p:childTnLst>
                                    <p:animEffect transition="out" filter="fade">
                                      <p:cBhvr>
                                        <p:cTn id="25" dur="500"/>
                                        <p:tgtEl>
                                          <p:spTgt spid="13"/>
                                        </p:tgtEl>
                                      </p:cBhvr>
                                    </p:animEffect>
                                    <p:set>
                                      <p:cBhvr>
                                        <p:cTn id="26" dur="1" fill="hold">
                                          <p:stCondLst>
                                            <p:cond delay="499"/>
                                          </p:stCondLst>
                                        </p:cTn>
                                        <p:tgtEl>
                                          <p:spTgt spid="1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1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2" grpId="0"/>
      <p:bldP spid="123" grpId="0" animBg="1"/>
      <p:bldP spid="124"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Idea and Applications</a:t>
            </a:r>
          </a:p>
        </p:txBody>
      </p:sp>
      <p:sp>
        <p:nvSpPr>
          <p:cNvPr id="3" name="Content Placeholder 2"/>
          <p:cNvSpPr>
            <a:spLocks noGrp="1"/>
          </p:cNvSpPr>
          <p:nvPr>
            <p:ph idx="1"/>
          </p:nvPr>
        </p:nvSpPr>
        <p:spPr>
          <a:xfrm>
            <a:off x="304800" y="1219200"/>
            <a:ext cx="8610600" cy="5334000"/>
          </a:xfrm>
        </p:spPr>
        <p:txBody>
          <a:bodyPr>
            <a:noAutofit/>
          </a:bodyPr>
          <a:lstStyle/>
          <a:p>
            <a:pPr>
              <a:lnSpc>
                <a:spcPct val="95000"/>
              </a:lnSpc>
            </a:pPr>
            <a:r>
              <a:rPr lang="en-US" b="1" dirty="0"/>
              <a:t>Low-cost Inter-linked subarrays (LISA)</a:t>
            </a:r>
          </a:p>
          <a:p>
            <a:pPr lvl="1">
              <a:lnSpc>
                <a:spcPct val="95000"/>
              </a:lnSpc>
            </a:pPr>
            <a:r>
              <a:rPr lang="en-US" dirty="0"/>
              <a:t>Fast bulk data movement between subarrays</a:t>
            </a:r>
          </a:p>
          <a:p>
            <a:pPr lvl="1">
              <a:lnSpc>
                <a:spcPct val="95000"/>
              </a:lnSpc>
            </a:pPr>
            <a:r>
              <a:rPr lang="en-US" dirty="0">
                <a:solidFill>
                  <a:srgbClr val="064FBA"/>
                </a:solidFill>
              </a:rPr>
              <a:t>Wide datapath via isolation transistors</a:t>
            </a:r>
            <a:r>
              <a:rPr lang="en-US" dirty="0"/>
              <a:t>: 0.8% DRAM chip area</a:t>
            </a:r>
          </a:p>
          <a:p>
            <a:pPr lvl="1">
              <a:lnSpc>
                <a:spcPct val="95000"/>
              </a:lnSpc>
            </a:pPr>
            <a:endParaRPr lang="en-US" dirty="0"/>
          </a:p>
          <a:p>
            <a:pPr lvl="1">
              <a:lnSpc>
                <a:spcPct val="95000"/>
              </a:lnSpc>
            </a:pPr>
            <a:endParaRPr lang="en-US" dirty="0"/>
          </a:p>
          <a:p>
            <a:pPr lvl="1">
              <a:lnSpc>
                <a:spcPct val="95000"/>
              </a:lnSpc>
            </a:pPr>
            <a:endParaRPr lang="en-US" dirty="0"/>
          </a:p>
          <a:p>
            <a:pPr>
              <a:lnSpc>
                <a:spcPct val="95000"/>
              </a:lnSpc>
            </a:pPr>
            <a:r>
              <a:rPr lang="en-US" dirty="0">
                <a:latin typeface="+mj-lt"/>
              </a:rPr>
              <a:t>LISA is a </a:t>
            </a:r>
            <a:r>
              <a:rPr lang="en-US" b="1" dirty="0">
                <a:latin typeface="+mj-lt"/>
              </a:rPr>
              <a:t>versatile substrate </a:t>
            </a:r>
            <a:r>
              <a:rPr lang="en-US" dirty="0">
                <a:latin typeface="+mj-lt"/>
                <a:ea typeface="Cambria Math" panose="02040503050406030204" pitchFamily="18" charset="0"/>
              </a:rPr>
              <a:t>→ </a:t>
            </a:r>
            <a:r>
              <a:rPr lang="en-US" dirty="0">
                <a:latin typeface="+mj-lt"/>
              </a:rPr>
              <a:t>new applications</a:t>
            </a:r>
            <a:br>
              <a:rPr lang="en-US" dirty="0">
                <a:latin typeface="+mj-lt"/>
              </a:rPr>
            </a:br>
            <a:endParaRPr lang="en-US" dirty="0"/>
          </a:p>
          <a:p>
            <a:pPr marL="749300" lvl="1" indent="-292100">
              <a:lnSpc>
                <a:spcPct val="95000"/>
              </a:lnSpc>
              <a:buFont typeface="+mj-lt"/>
              <a:buAutoNum type="arabicPeriod"/>
            </a:pPr>
            <a:endParaRPr lang="en-US" dirty="0"/>
          </a:p>
          <a:p>
            <a:pPr marL="749300" lvl="1" indent="-292100">
              <a:lnSpc>
                <a:spcPct val="95000"/>
              </a:lnSpc>
              <a:buFont typeface="+mj-lt"/>
              <a:buAutoNum type="arabicPeriod"/>
            </a:pPr>
            <a:endParaRPr lang="en-US" sz="2000" dirty="0"/>
          </a:p>
          <a:p>
            <a:pPr marL="457200" lvl="1" indent="0">
              <a:lnSpc>
                <a:spcPct val="95000"/>
              </a:lnSpc>
              <a:buNone/>
            </a:pPr>
            <a:endParaRPr lang="en-US" sz="2000"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7" name="sa"/>
          <p:cNvGrpSpPr/>
          <p:nvPr/>
        </p:nvGrpSpPr>
        <p:grpSpPr>
          <a:xfrm>
            <a:off x="2438401" y="2586041"/>
            <a:ext cx="3352800" cy="1201733"/>
            <a:chOff x="2438401" y="2586041"/>
            <a:chExt cx="3352800" cy="1201733"/>
          </a:xfrm>
        </p:grpSpPr>
        <p:sp>
          <p:nvSpPr>
            <p:cNvPr id="5" name="Rounded Rectangle 4"/>
            <p:cNvSpPr/>
            <p:nvPr/>
          </p:nvSpPr>
          <p:spPr>
            <a:xfrm>
              <a:off x="2438401" y="2586041"/>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6" name="Rounded Rectangle 5"/>
            <p:cNvSpPr/>
            <p:nvPr/>
          </p:nvSpPr>
          <p:spPr>
            <a:xfrm>
              <a:off x="2438401" y="3405327"/>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2</a:t>
              </a:r>
            </a:p>
          </p:txBody>
        </p:sp>
      </p:grpSp>
      <p:grpSp>
        <p:nvGrpSpPr>
          <p:cNvPr id="8" name="iso"/>
          <p:cNvGrpSpPr/>
          <p:nvPr/>
        </p:nvGrpSpPr>
        <p:grpSpPr>
          <a:xfrm>
            <a:off x="2438400" y="2751466"/>
            <a:ext cx="3276600" cy="662351"/>
            <a:chOff x="2438400" y="2751466"/>
            <a:chExt cx="3276600" cy="662351"/>
          </a:xfrm>
        </p:grpSpPr>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43534" y="2953663"/>
              <a:ext cx="471466" cy="460154"/>
            </a:xfrm>
            <a:prstGeom prst="rect">
              <a:avLst/>
            </a:prstGeom>
            <a:ln>
              <a:noFill/>
            </a:ln>
          </p:spPr>
        </p:pic>
        <p:pic>
          <p:nvPicPr>
            <p:cNvPr id="173" name="Picture 17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0601" y="2953663"/>
              <a:ext cx="471466" cy="460154"/>
            </a:xfrm>
            <a:prstGeom prst="rect">
              <a:avLst/>
            </a:prstGeom>
            <a:ln>
              <a:noFill/>
            </a:ln>
          </p:spPr>
        </p:pic>
        <p:pic>
          <p:nvPicPr>
            <p:cNvPr id="174" name="Picture 17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333" y="2953663"/>
              <a:ext cx="471466" cy="460154"/>
            </a:xfrm>
            <a:prstGeom prst="rect">
              <a:avLst/>
            </a:prstGeom>
            <a:ln>
              <a:noFill/>
            </a:ln>
          </p:spPr>
        </p:pic>
        <p:pic>
          <p:nvPicPr>
            <p:cNvPr id="175" name="Picture 1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2953663"/>
              <a:ext cx="471466" cy="460154"/>
            </a:xfrm>
            <a:prstGeom prst="rect">
              <a:avLst/>
            </a:prstGeom>
            <a:ln>
              <a:noFill/>
            </a:ln>
          </p:spPr>
        </p:pic>
        <p:sp>
          <p:nvSpPr>
            <p:cNvPr id="176" name="TextBox 175"/>
            <p:cNvSpPr txBox="1"/>
            <p:nvPr/>
          </p:nvSpPr>
          <p:spPr>
            <a:xfrm>
              <a:off x="3753534" y="2751466"/>
              <a:ext cx="64633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Gill Sans MT"/>
                  <a:ea typeface="+mn-ea"/>
                  <a:cs typeface="+mn-cs"/>
                </a:rPr>
                <a:t>…</a:t>
              </a:r>
            </a:p>
          </p:txBody>
        </p:sp>
      </p:grpSp>
      <p:sp>
        <p:nvSpPr>
          <p:cNvPr id="9" name="app1"/>
          <p:cNvSpPr txBox="1"/>
          <p:nvPr/>
        </p:nvSpPr>
        <p:spPr>
          <a:xfrm>
            <a:off x="633434" y="4195867"/>
            <a:ext cx="8305800" cy="830997"/>
          </a:xfrm>
          <a:prstGeom prst="rect">
            <a:avLst/>
          </a:prstGeom>
          <a:noFill/>
        </p:spPr>
        <p:txBody>
          <a:bodyPr wrap="squar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Fast bulk data copy</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Copy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1.363ms→0.148ms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(9.2x)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Cambria Math" panose="02040503050406030204" pitchFamily="18" charset="0"/>
                <a:cs typeface="+mn-cs"/>
              </a:rPr>
              <a:t>66</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speedup, -55% DRAM energy</a:t>
            </a:r>
          </a:p>
        </p:txBody>
      </p:sp>
      <p:sp>
        <p:nvSpPr>
          <p:cNvPr id="11" name="app2"/>
          <p:cNvSpPr txBox="1"/>
          <p:nvPr/>
        </p:nvSpPr>
        <p:spPr>
          <a:xfrm>
            <a:off x="633434" y="4997135"/>
            <a:ext cx="8670322"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In-DRAM caching</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Hot data access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48.7ns→21.5ns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(2.2x)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5% speedup</a:t>
            </a:r>
          </a:p>
        </p:txBody>
      </p:sp>
      <p:sp>
        <p:nvSpPr>
          <p:cNvPr id="10" name="app3"/>
          <p:cNvSpPr txBox="1"/>
          <p:nvPr/>
        </p:nvSpPr>
        <p:spPr>
          <a:xfrm>
            <a:off x="646134" y="5798403"/>
            <a:ext cx="7125861" cy="830997"/>
          </a:xfrm>
          <a:prstGeom prst="rect">
            <a:avLst/>
          </a:prstGeom>
          <a:noFill/>
        </p:spPr>
        <p:txBody>
          <a:bodyPr wrap="none" rtlCol="0">
            <a:spAutoFit/>
          </a:bodyPr>
          <a:lstStyle/>
          <a:p>
            <a:pPr marL="165100" marR="0" lvl="1" indent="-16510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Fast precharge</a:t>
            </a:r>
            <a:r>
              <a:rPr kumimoji="0" lang="en-US" sz="2400" b="0" i="0" u="none" strike="noStrike" kern="1200" cap="none" spc="0" normalizeH="0" baseline="0" noProof="0" dirty="0">
                <a:ln>
                  <a:noFill/>
                </a:ln>
                <a:solidFill>
                  <a:prstClr val="black"/>
                </a:solidFill>
                <a:effectLst/>
                <a:uLnTx/>
                <a:uFillTx/>
                <a:latin typeface="Gill Sans MT"/>
                <a:ea typeface="+mn-ea"/>
                <a:cs typeface="+mn-cs"/>
              </a:rPr>
              <a:t>:</a:t>
            </a:r>
            <a:r>
              <a:rPr kumimoji="0" lang="en-US" sz="2400" b="0" i="0" u="none" strike="noStrike" kern="1200" cap="none" spc="0" normalizeH="0" baseline="0" noProof="0" dirty="0">
                <a:ln>
                  <a:noFill/>
                </a:ln>
                <a:solidFill>
                  <a:srgbClr val="008F00"/>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Precharge latency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13.1ns→5.0ns </a:t>
            </a:r>
            <a: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t>(2.6x)</a:t>
            </a:r>
            <a:br>
              <a:rPr kumimoji="0" lang="en-US" sz="2400" b="0" i="0" u="none" strike="noStrike" kern="1200" cap="none" spc="0" normalizeH="0" baseline="0" noProof="0" dirty="0">
                <a:ln>
                  <a:noFill/>
                </a:ln>
                <a:solidFill>
                  <a:srgbClr val="008F00"/>
                </a:solidFill>
                <a:effectLst/>
                <a:uLnTx/>
                <a:uFillTx/>
                <a:latin typeface="Cambria Math" panose="02040503050406030204" pitchFamily="18" charset="0"/>
                <a:ea typeface="Cambria Math" panose="02040503050406030204" pitchFamily="18" charset="0"/>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 </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8% speedup</a:t>
            </a:r>
          </a:p>
        </p:txBody>
      </p:sp>
    </p:spTree>
    <p:extLst>
      <p:ext uri="{BB962C8B-B14F-4D97-AF65-F5344CB8AC3E}">
        <p14:creationId xmlns:p14="http://schemas.microsoft.com/office/powerpoint/2010/main" val="1335279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11" grpId="0"/>
      <p:bldP spid="10"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DRAM Command to Use LISA</a:t>
            </a:r>
          </a:p>
        </p:txBody>
      </p:sp>
      <p:sp>
        <p:nvSpPr>
          <p:cNvPr id="3" name="Content Placeholder 2"/>
          <p:cNvSpPr>
            <a:spLocks noGrp="1"/>
          </p:cNvSpPr>
          <p:nvPr>
            <p:ph idx="1"/>
          </p:nvPr>
        </p:nvSpPr>
        <p:spPr/>
        <p:txBody>
          <a:bodyPr>
            <a:normAutofit/>
          </a:bodyPr>
          <a:lstStyle/>
          <a:p>
            <a:pPr marL="0" indent="0">
              <a:buNone/>
            </a:pPr>
            <a:r>
              <a:rPr lang="en-US" b="1" dirty="0"/>
              <a:t>Row Buffer Movement (RBM)</a:t>
            </a:r>
            <a:r>
              <a:rPr lang="en-US" dirty="0"/>
              <a:t>: </a:t>
            </a:r>
            <a:r>
              <a:rPr lang="en-US" sz="2600" dirty="0"/>
              <a:t>Move a row of data in an activated row buffer to a precharged one</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08" name="iso1"/>
          <p:cNvGrpSpPr/>
          <p:nvPr/>
        </p:nvGrpSpPr>
        <p:grpSpPr>
          <a:xfrm>
            <a:off x="3205628" y="3781777"/>
            <a:ext cx="1648889" cy="467501"/>
            <a:chOff x="1341483" y="3114827"/>
            <a:chExt cx="1648889" cy="467501"/>
          </a:xfrm>
        </p:grpSpPr>
        <p:sp>
          <p:nvSpPr>
            <p:cNvPr id="109" name="iso highlight"/>
            <p:cNvSpPr/>
            <p:nvPr/>
          </p:nvSpPr>
          <p:spPr>
            <a:xfrm>
              <a:off x="1341483" y="3133897"/>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10" name="iso"/>
            <p:cNvGrpSpPr/>
            <p:nvPr/>
          </p:nvGrpSpPr>
          <p:grpSpPr>
            <a:xfrm>
              <a:off x="1466475" y="3114827"/>
              <a:ext cx="1379335" cy="467501"/>
              <a:chOff x="1466475" y="3114827"/>
              <a:chExt cx="1379335" cy="467501"/>
            </a:xfrm>
          </p:grpSpPr>
          <p:grpSp>
            <p:nvGrpSpPr>
              <p:cNvPr id="111" name="Group 110"/>
              <p:cNvGrpSpPr/>
              <p:nvPr/>
            </p:nvGrpSpPr>
            <p:grpSpPr>
              <a:xfrm>
                <a:off x="1466475" y="3118824"/>
                <a:ext cx="131621" cy="462341"/>
                <a:chOff x="2076075" y="3911669"/>
                <a:chExt cx="131621" cy="462341"/>
              </a:xfrm>
            </p:grpSpPr>
            <p:cxnSp>
              <p:nvCxnSpPr>
                <p:cNvPr id="124" name="Straight Connector 123"/>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883198" y="3119987"/>
                <a:ext cx="131621" cy="462341"/>
                <a:chOff x="2076075" y="3911669"/>
                <a:chExt cx="131621" cy="462341"/>
              </a:xfrm>
            </p:grpSpPr>
            <p:cxnSp>
              <p:nvCxnSpPr>
                <p:cNvPr id="121" name="Straight Connector 120"/>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301789" y="3119987"/>
                <a:ext cx="131621" cy="462341"/>
                <a:chOff x="2076075" y="3911669"/>
                <a:chExt cx="131621" cy="462341"/>
              </a:xfrm>
            </p:grpSpPr>
            <p:cxnSp>
              <p:nvCxnSpPr>
                <p:cNvPr id="118" name="Straight Connector 11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2714189" y="3114827"/>
                <a:ext cx="131621" cy="462341"/>
                <a:chOff x="2076075" y="3911669"/>
                <a:chExt cx="131621" cy="462341"/>
              </a:xfrm>
            </p:grpSpPr>
            <p:cxnSp>
              <p:nvCxnSpPr>
                <p:cNvPr id="115" name="Straight Connector 11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grpSp>
        <p:nvGrpSpPr>
          <p:cNvPr id="284" name="subarrays"/>
          <p:cNvGrpSpPr/>
          <p:nvPr/>
        </p:nvGrpSpPr>
        <p:grpSpPr>
          <a:xfrm>
            <a:off x="1514553" y="2133600"/>
            <a:ext cx="3397591" cy="3746725"/>
            <a:chOff x="1514553" y="2133600"/>
            <a:chExt cx="3397591" cy="3746725"/>
          </a:xfrm>
        </p:grpSpPr>
        <p:grpSp>
          <p:nvGrpSpPr>
            <p:cNvPr id="283" name="subarrays"/>
            <p:cNvGrpSpPr/>
            <p:nvPr/>
          </p:nvGrpSpPr>
          <p:grpSpPr>
            <a:xfrm>
              <a:off x="2964031" y="2133600"/>
              <a:ext cx="1948113" cy="3746725"/>
              <a:chOff x="2964031" y="2133600"/>
              <a:chExt cx="1948113" cy="3746725"/>
            </a:xfrm>
          </p:grpSpPr>
          <p:grpSp>
            <p:nvGrpSpPr>
              <p:cNvPr id="10" name="sa 1"/>
              <p:cNvGrpSpPr/>
              <p:nvPr/>
            </p:nvGrpSpPr>
            <p:grpSpPr>
              <a:xfrm>
                <a:off x="2964031" y="2133600"/>
                <a:ext cx="1948113" cy="1689560"/>
                <a:chOff x="2852487" y="2123752"/>
                <a:chExt cx="1948113" cy="1689560"/>
              </a:xfrm>
            </p:grpSpPr>
            <p:grpSp>
              <p:nvGrpSpPr>
                <p:cNvPr id="11" name="Group 10"/>
                <p:cNvGrpSpPr/>
                <p:nvPr/>
              </p:nvGrpSpPr>
              <p:grpSpPr>
                <a:xfrm>
                  <a:off x="3348370" y="2123752"/>
                  <a:ext cx="1250172" cy="1144705"/>
                  <a:chOff x="6856240" y="2176752"/>
                  <a:chExt cx="1250172" cy="1588746"/>
                </a:xfrm>
              </p:grpSpPr>
              <p:cxnSp>
                <p:nvCxnSpPr>
                  <p:cNvPr id="49" name="Straight Connector 48"/>
                  <p:cNvCxnSpPr/>
                  <p:nvPr/>
                </p:nvCxnSpPr>
                <p:spPr>
                  <a:xfrm>
                    <a:off x="6856240"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0" name="Straight Connector 49"/>
                  <p:cNvCxnSpPr/>
                  <p:nvPr/>
                </p:nvCxnSpPr>
                <p:spPr>
                  <a:xfrm>
                    <a:off x="7272964"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1" name="Straight Connector 50"/>
                  <p:cNvCxnSpPr/>
                  <p:nvPr/>
                </p:nvCxnSpPr>
                <p:spPr>
                  <a:xfrm>
                    <a:off x="7689688"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2" name="Straight Connector 51"/>
                  <p:cNvCxnSpPr/>
                  <p:nvPr/>
                </p:nvCxnSpPr>
                <p:spPr>
                  <a:xfrm>
                    <a:off x="8106412"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sp>
              <p:nvSpPr>
                <p:cNvPr id="12" name="Rounded Rectangle 11"/>
                <p:cNvSpPr/>
                <p:nvPr/>
              </p:nvSpPr>
              <p:spPr>
                <a:xfrm>
                  <a:off x="2852487" y="2181102"/>
                  <a:ext cx="207022" cy="990597"/>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grpSp>
              <p:nvGrpSpPr>
                <p:cNvPr id="13" name="Group 12"/>
                <p:cNvGrpSpPr/>
                <p:nvPr/>
              </p:nvGrpSpPr>
              <p:grpSpPr>
                <a:xfrm>
                  <a:off x="3059509" y="2331558"/>
                  <a:ext cx="1741091" cy="701733"/>
                  <a:chOff x="6567379" y="2828598"/>
                  <a:chExt cx="2383118" cy="701733"/>
                </a:xfrm>
              </p:grpSpPr>
              <p:cxnSp>
                <p:nvCxnSpPr>
                  <p:cNvPr id="46" name="Straight Connector 45"/>
                  <p:cNvCxnSpPr/>
                  <p:nvPr/>
                </p:nvCxnSpPr>
                <p:spPr>
                  <a:xfrm>
                    <a:off x="6567379" y="2828598"/>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47" name="Straight Connector 46"/>
                  <p:cNvCxnSpPr/>
                  <p:nvPr/>
                </p:nvCxnSpPr>
                <p:spPr>
                  <a:xfrm>
                    <a:off x="6567379" y="3179465"/>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48" name="Straight Connector 47"/>
                  <p:cNvCxnSpPr/>
                  <p:nvPr/>
                </p:nvCxnSpPr>
                <p:spPr>
                  <a:xfrm flipV="1">
                    <a:off x="6567379" y="3524307"/>
                    <a:ext cx="2383118" cy="6024"/>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grpSp>
              <p:nvGrpSpPr>
                <p:cNvPr id="14" name="Group 13"/>
                <p:cNvGrpSpPr/>
                <p:nvPr/>
              </p:nvGrpSpPr>
              <p:grpSpPr>
                <a:xfrm>
                  <a:off x="3203938" y="3268458"/>
                  <a:ext cx="288863" cy="544854"/>
                  <a:chOff x="7527818" y="3399502"/>
                  <a:chExt cx="365760" cy="689898"/>
                </a:xfrm>
              </p:grpSpPr>
              <p:sp>
                <p:nvSpPr>
                  <p:cNvPr id="42" name="Rounded Rectangle 4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43" name="Group 42"/>
                  <p:cNvGrpSpPr/>
                  <p:nvPr/>
                </p:nvGrpSpPr>
                <p:grpSpPr>
                  <a:xfrm>
                    <a:off x="7596548" y="3446841"/>
                    <a:ext cx="228300" cy="595221"/>
                    <a:chOff x="6229860" y="2963660"/>
                    <a:chExt cx="228300" cy="595221"/>
                  </a:xfrm>
                </p:grpSpPr>
                <p:sp>
                  <p:nvSpPr>
                    <p:cNvPr id="44" name="Rounded Rectangle 4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45" name="Rounded Rectangle 4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15" name="Oval 14"/>
                <p:cNvSpPr/>
                <p:nvPr/>
              </p:nvSpPr>
              <p:spPr>
                <a:xfrm>
                  <a:off x="3203938"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6" name="Oval 15"/>
                <p:cNvSpPr/>
                <p:nvPr/>
              </p:nvSpPr>
              <p:spPr>
                <a:xfrm>
                  <a:off x="3203938"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 name="Oval 16"/>
                <p:cNvSpPr/>
                <p:nvPr/>
              </p:nvSpPr>
              <p:spPr>
                <a:xfrm>
                  <a:off x="3203938"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18" name="Group 17"/>
                <p:cNvGrpSpPr/>
                <p:nvPr/>
              </p:nvGrpSpPr>
              <p:grpSpPr>
                <a:xfrm>
                  <a:off x="3620662" y="3268458"/>
                  <a:ext cx="288863" cy="544854"/>
                  <a:chOff x="7527818" y="3399502"/>
                  <a:chExt cx="365760" cy="689898"/>
                </a:xfrm>
              </p:grpSpPr>
              <p:sp>
                <p:nvSpPr>
                  <p:cNvPr id="38" name="Rounded Rectangle 3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9" name="Group 38"/>
                  <p:cNvGrpSpPr/>
                  <p:nvPr/>
                </p:nvGrpSpPr>
                <p:grpSpPr>
                  <a:xfrm>
                    <a:off x="7596548" y="3446841"/>
                    <a:ext cx="228300" cy="595221"/>
                    <a:chOff x="6229860" y="2963660"/>
                    <a:chExt cx="228300" cy="595221"/>
                  </a:xfrm>
                </p:grpSpPr>
                <p:sp>
                  <p:nvSpPr>
                    <p:cNvPr id="40" name="Rounded Rectangle 3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41" name="Rounded Rectangle 4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19" name="Oval 18"/>
                <p:cNvSpPr/>
                <p:nvPr/>
              </p:nvSpPr>
              <p:spPr>
                <a:xfrm>
                  <a:off x="3620662"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 name="Oval 19"/>
                <p:cNvSpPr/>
                <p:nvPr/>
              </p:nvSpPr>
              <p:spPr>
                <a:xfrm>
                  <a:off x="3620662"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 name="Oval 20"/>
                <p:cNvSpPr/>
                <p:nvPr/>
              </p:nvSpPr>
              <p:spPr>
                <a:xfrm>
                  <a:off x="3620662"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22" name="Group 21"/>
                <p:cNvGrpSpPr/>
                <p:nvPr/>
              </p:nvGrpSpPr>
              <p:grpSpPr>
                <a:xfrm>
                  <a:off x="4037386" y="3268458"/>
                  <a:ext cx="288863" cy="544854"/>
                  <a:chOff x="7527818" y="3399502"/>
                  <a:chExt cx="365760" cy="689898"/>
                </a:xfrm>
              </p:grpSpPr>
              <p:sp>
                <p:nvSpPr>
                  <p:cNvPr id="34" name="Rounded Rectangle 33"/>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5" name="Group 34"/>
                  <p:cNvGrpSpPr/>
                  <p:nvPr/>
                </p:nvGrpSpPr>
                <p:grpSpPr>
                  <a:xfrm>
                    <a:off x="7596548" y="3446841"/>
                    <a:ext cx="228300" cy="595221"/>
                    <a:chOff x="6229860" y="2963660"/>
                    <a:chExt cx="228300" cy="595221"/>
                  </a:xfrm>
                </p:grpSpPr>
                <p:sp>
                  <p:nvSpPr>
                    <p:cNvPr id="36" name="Rounded Rectangle 35"/>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37" name="Rounded Rectangle 36"/>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23" name="Oval 22"/>
                <p:cNvSpPr/>
                <p:nvPr/>
              </p:nvSpPr>
              <p:spPr>
                <a:xfrm>
                  <a:off x="4037386"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 name="Oval 23"/>
                <p:cNvSpPr/>
                <p:nvPr/>
              </p:nvSpPr>
              <p:spPr>
                <a:xfrm>
                  <a:off x="4037386"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5" name="Oval 24"/>
                <p:cNvSpPr/>
                <p:nvPr/>
              </p:nvSpPr>
              <p:spPr>
                <a:xfrm>
                  <a:off x="4037386"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26" name="Group 25"/>
                <p:cNvGrpSpPr/>
                <p:nvPr/>
              </p:nvGrpSpPr>
              <p:grpSpPr>
                <a:xfrm>
                  <a:off x="4454110" y="3268458"/>
                  <a:ext cx="288863" cy="544854"/>
                  <a:chOff x="7527818" y="3399502"/>
                  <a:chExt cx="365760" cy="689898"/>
                </a:xfrm>
              </p:grpSpPr>
              <p:sp>
                <p:nvSpPr>
                  <p:cNvPr id="30" name="Rounded Rectangle 2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1" name="Group 30"/>
                  <p:cNvGrpSpPr/>
                  <p:nvPr/>
                </p:nvGrpSpPr>
                <p:grpSpPr>
                  <a:xfrm>
                    <a:off x="7596548" y="3446841"/>
                    <a:ext cx="228300" cy="595221"/>
                    <a:chOff x="6229860" y="2963660"/>
                    <a:chExt cx="228300" cy="595221"/>
                  </a:xfrm>
                </p:grpSpPr>
                <p:sp>
                  <p:nvSpPr>
                    <p:cNvPr id="32" name="Rounded Rectangle 3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33" name="Rounded Rectangle 3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27" name="Oval 26"/>
                <p:cNvSpPr>
                  <a:spLocks noChangeAspect="1"/>
                </p:cNvSpPr>
                <p:nvPr/>
              </p:nvSpPr>
              <p:spPr>
                <a:xfrm>
                  <a:off x="4454110"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8" name="Oval 27"/>
                <p:cNvSpPr>
                  <a:spLocks noChangeAspect="1"/>
                </p:cNvSpPr>
                <p:nvPr/>
              </p:nvSpPr>
              <p:spPr>
                <a:xfrm>
                  <a:off x="4454110"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9" name="Oval 28"/>
                <p:cNvSpPr>
                  <a:spLocks noChangeAspect="1"/>
                </p:cNvSpPr>
                <p:nvPr/>
              </p:nvSpPr>
              <p:spPr>
                <a:xfrm>
                  <a:off x="4454110"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53" name="sa 2"/>
              <p:cNvGrpSpPr/>
              <p:nvPr/>
            </p:nvGrpSpPr>
            <p:grpSpPr>
              <a:xfrm>
                <a:off x="2964031" y="4190765"/>
                <a:ext cx="1948113" cy="1689560"/>
                <a:chOff x="2852487" y="2123752"/>
                <a:chExt cx="1948113" cy="1689560"/>
              </a:xfrm>
            </p:grpSpPr>
            <p:grpSp>
              <p:nvGrpSpPr>
                <p:cNvPr id="54" name="Group 53"/>
                <p:cNvGrpSpPr/>
                <p:nvPr/>
              </p:nvGrpSpPr>
              <p:grpSpPr>
                <a:xfrm>
                  <a:off x="3348370" y="2123752"/>
                  <a:ext cx="1250172" cy="1144705"/>
                  <a:chOff x="6856240" y="2176752"/>
                  <a:chExt cx="1250172" cy="1588746"/>
                </a:xfrm>
              </p:grpSpPr>
              <p:cxnSp>
                <p:nvCxnSpPr>
                  <p:cNvPr id="92" name="Straight Connector 91"/>
                  <p:cNvCxnSpPr/>
                  <p:nvPr/>
                </p:nvCxnSpPr>
                <p:spPr>
                  <a:xfrm>
                    <a:off x="6856240"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3" name="Straight Connector 92"/>
                  <p:cNvCxnSpPr/>
                  <p:nvPr/>
                </p:nvCxnSpPr>
                <p:spPr>
                  <a:xfrm>
                    <a:off x="7272964"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4" name="Straight Connector 93"/>
                  <p:cNvCxnSpPr/>
                  <p:nvPr/>
                </p:nvCxnSpPr>
                <p:spPr>
                  <a:xfrm>
                    <a:off x="7689688"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5" name="Straight Connector 94"/>
                  <p:cNvCxnSpPr/>
                  <p:nvPr/>
                </p:nvCxnSpPr>
                <p:spPr>
                  <a:xfrm>
                    <a:off x="8106412"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sp>
              <p:nvSpPr>
                <p:cNvPr id="55" name="Rounded Rectangle 54"/>
                <p:cNvSpPr/>
                <p:nvPr/>
              </p:nvSpPr>
              <p:spPr>
                <a:xfrm>
                  <a:off x="2852487" y="2181102"/>
                  <a:ext cx="207022" cy="990597"/>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grpSp>
              <p:nvGrpSpPr>
                <p:cNvPr id="56" name="Group 55"/>
                <p:cNvGrpSpPr/>
                <p:nvPr/>
              </p:nvGrpSpPr>
              <p:grpSpPr>
                <a:xfrm>
                  <a:off x="3059509" y="2331558"/>
                  <a:ext cx="1741091" cy="701733"/>
                  <a:chOff x="6567379" y="2828598"/>
                  <a:chExt cx="2383118" cy="701733"/>
                </a:xfrm>
              </p:grpSpPr>
              <p:cxnSp>
                <p:nvCxnSpPr>
                  <p:cNvPr id="89" name="Straight Connector 88"/>
                  <p:cNvCxnSpPr/>
                  <p:nvPr/>
                </p:nvCxnSpPr>
                <p:spPr>
                  <a:xfrm>
                    <a:off x="6567379" y="2828598"/>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0" name="Straight Connector 89"/>
                  <p:cNvCxnSpPr/>
                  <p:nvPr/>
                </p:nvCxnSpPr>
                <p:spPr>
                  <a:xfrm>
                    <a:off x="6567379" y="3179465"/>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1" name="Straight Connector 90"/>
                  <p:cNvCxnSpPr/>
                  <p:nvPr/>
                </p:nvCxnSpPr>
                <p:spPr>
                  <a:xfrm flipV="1">
                    <a:off x="6567379" y="3524307"/>
                    <a:ext cx="2383118" cy="6024"/>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grpSp>
              <p:nvGrpSpPr>
                <p:cNvPr id="57" name="Group 56"/>
                <p:cNvGrpSpPr/>
                <p:nvPr/>
              </p:nvGrpSpPr>
              <p:grpSpPr>
                <a:xfrm>
                  <a:off x="3203938" y="3268458"/>
                  <a:ext cx="288863" cy="544854"/>
                  <a:chOff x="7527818" y="3399502"/>
                  <a:chExt cx="365760" cy="689898"/>
                </a:xfrm>
              </p:grpSpPr>
              <p:sp>
                <p:nvSpPr>
                  <p:cNvPr id="85" name="Rounded Rectangle 84"/>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86" name="Group 85"/>
                  <p:cNvGrpSpPr/>
                  <p:nvPr/>
                </p:nvGrpSpPr>
                <p:grpSpPr>
                  <a:xfrm>
                    <a:off x="7596548" y="3446841"/>
                    <a:ext cx="228300" cy="595221"/>
                    <a:chOff x="6229860" y="2963660"/>
                    <a:chExt cx="228300" cy="595221"/>
                  </a:xfrm>
                </p:grpSpPr>
                <p:sp>
                  <p:nvSpPr>
                    <p:cNvPr id="87" name="Rounded Rectangle 86"/>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8" name="Rounded Rectangle 87"/>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58" name="Oval 57"/>
                <p:cNvSpPr/>
                <p:nvPr/>
              </p:nvSpPr>
              <p:spPr>
                <a:xfrm>
                  <a:off x="3203938"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59" name="Oval 58"/>
                <p:cNvSpPr/>
                <p:nvPr/>
              </p:nvSpPr>
              <p:spPr>
                <a:xfrm>
                  <a:off x="3203938"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0" name="Oval 59"/>
                <p:cNvSpPr/>
                <p:nvPr/>
              </p:nvSpPr>
              <p:spPr>
                <a:xfrm>
                  <a:off x="3203938"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1" name="Group 60"/>
                <p:cNvGrpSpPr/>
                <p:nvPr/>
              </p:nvGrpSpPr>
              <p:grpSpPr>
                <a:xfrm>
                  <a:off x="3620662" y="3268458"/>
                  <a:ext cx="288863" cy="544854"/>
                  <a:chOff x="7527818" y="3399502"/>
                  <a:chExt cx="365760" cy="689898"/>
                </a:xfrm>
              </p:grpSpPr>
              <p:sp>
                <p:nvSpPr>
                  <p:cNvPr id="81" name="Rounded Rectangle 80"/>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82" name="Group 81"/>
                  <p:cNvGrpSpPr/>
                  <p:nvPr/>
                </p:nvGrpSpPr>
                <p:grpSpPr>
                  <a:xfrm>
                    <a:off x="7596548" y="3446841"/>
                    <a:ext cx="228300" cy="595221"/>
                    <a:chOff x="6229860" y="2963660"/>
                    <a:chExt cx="228300" cy="595221"/>
                  </a:xfrm>
                </p:grpSpPr>
                <p:sp>
                  <p:nvSpPr>
                    <p:cNvPr id="83" name="Rounded Rectangle 82"/>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4" name="Rounded Rectangle 83"/>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62" name="Oval 61"/>
                <p:cNvSpPr/>
                <p:nvPr/>
              </p:nvSpPr>
              <p:spPr>
                <a:xfrm>
                  <a:off x="3620662"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3" name="Oval 62"/>
                <p:cNvSpPr/>
                <p:nvPr/>
              </p:nvSpPr>
              <p:spPr>
                <a:xfrm>
                  <a:off x="3620662"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4" name="Oval 63"/>
                <p:cNvSpPr/>
                <p:nvPr/>
              </p:nvSpPr>
              <p:spPr>
                <a:xfrm>
                  <a:off x="3620662"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5" name="Group 64"/>
                <p:cNvGrpSpPr/>
                <p:nvPr/>
              </p:nvGrpSpPr>
              <p:grpSpPr>
                <a:xfrm>
                  <a:off x="4037386" y="3268458"/>
                  <a:ext cx="288863" cy="544854"/>
                  <a:chOff x="7527818" y="3399502"/>
                  <a:chExt cx="365760" cy="689898"/>
                </a:xfrm>
              </p:grpSpPr>
              <p:sp>
                <p:nvSpPr>
                  <p:cNvPr id="77" name="Rounded Rectangle 76"/>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78" name="Group 77"/>
                  <p:cNvGrpSpPr/>
                  <p:nvPr/>
                </p:nvGrpSpPr>
                <p:grpSpPr>
                  <a:xfrm>
                    <a:off x="7596548" y="3446841"/>
                    <a:ext cx="228300" cy="595221"/>
                    <a:chOff x="6229860" y="2963660"/>
                    <a:chExt cx="228300" cy="595221"/>
                  </a:xfrm>
                </p:grpSpPr>
                <p:sp>
                  <p:nvSpPr>
                    <p:cNvPr id="79" name="Rounded Rectangle 78"/>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0" name="Rounded Rectangle 79"/>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66" name="Oval 65"/>
                <p:cNvSpPr/>
                <p:nvPr/>
              </p:nvSpPr>
              <p:spPr>
                <a:xfrm>
                  <a:off x="4037386"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7" name="Oval 66"/>
                <p:cNvSpPr/>
                <p:nvPr/>
              </p:nvSpPr>
              <p:spPr>
                <a:xfrm>
                  <a:off x="4037386"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8" name="Oval 67"/>
                <p:cNvSpPr/>
                <p:nvPr/>
              </p:nvSpPr>
              <p:spPr>
                <a:xfrm>
                  <a:off x="4037386"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9" name="Group 68"/>
                <p:cNvGrpSpPr/>
                <p:nvPr/>
              </p:nvGrpSpPr>
              <p:grpSpPr>
                <a:xfrm>
                  <a:off x="4454110" y="3268458"/>
                  <a:ext cx="288863" cy="544854"/>
                  <a:chOff x="7527818" y="3399502"/>
                  <a:chExt cx="365760" cy="689898"/>
                </a:xfrm>
              </p:grpSpPr>
              <p:sp>
                <p:nvSpPr>
                  <p:cNvPr id="73" name="Rounded Rectangle 72"/>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74" name="Group 73"/>
                  <p:cNvGrpSpPr/>
                  <p:nvPr/>
                </p:nvGrpSpPr>
                <p:grpSpPr>
                  <a:xfrm>
                    <a:off x="7596548" y="3446841"/>
                    <a:ext cx="228300" cy="595221"/>
                    <a:chOff x="6229860" y="2963660"/>
                    <a:chExt cx="228300" cy="595221"/>
                  </a:xfrm>
                </p:grpSpPr>
                <p:sp>
                  <p:nvSpPr>
                    <p:cNvPr id="75" name="Rounded Rectangle 74"/>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76" name="Rounded Rectangle 75"/>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70" name="Oval 69"/>
                <p:cNvSpPr>
                  <a:spLocks noChangeAspect="1"/>
                </p:cNvSpPr>
                <p:nvPr/>
              </p:nvSpPr>
              <p:spPr>
                <a:xfrm>
                  <a:off x="4454110"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71" name="Oval 70"/>
                <p:cNvSpPr>
                  <a:spLocks noChangeAspect="1"/>
                </p:cNvSpPr>
                <p:nvPr/>
              </p:nvSpPr>
              <p:spPr>
                <a:xfrm>
                  <a:off x="4454110"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72" name="Oval 71"/>
                <p:cNvSpPr>
                  <a:spLocks noChangeAspect="1"/>
                </p:cNvSpPr>
                <p:nvPr/>
              </p:nvSpPr>
              <p:spPr>
                <a:xfrm>
                  <a:off x="4454110"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grpSp>
          <p:nvGrpSpPr>
            <p:cNvPr id="259" name="sa labels"/>
            <p:cNvGrpSpPr/>
            <p:nvPr/>
          </p:nvGrpSpPr>
          <p:grpSpPr>
            <a:xfrm>
              <a:off x="1514553" y="2461440"/>
              <a:ext cx="1498231" cy="2464506"/>
              <a:chOff x="1514553" y="2461440"/>
              <a:chExt cx="1498231" cy="2464506"/>
            </a:xfrm>
          </p:grpSpPr>
          <p:sp>
            <p:nvSpPr>
              <p:cNvPr id="257" name="TextBox 256"/>
              <p:cNvSpPr txBox="1"/>
              <p:nvPr/>
            </p:nvSpPr>
            <p:spPr>
              <a:xfrm>
                <a:off x="1514553" y="2461440"/>
                <a:ext cx="14982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mn-ea"/>
                    <a:cs typeface="+mn-cs"/>
                  </a:rPr>
                  <a:t>Subarray 1</a:t>
                </a:r>
              </a:p>
            </p:txBody>
          </p:sp>
          <p:sp>
            <p:nvSpPr>
              <p:cNvPr id="258" name="TextBox 257"/>
              <p:cNvSpPr txBox="1"/>
              <p:nvPr/>
            </p:nvSpPr>
            <p:spPr>
              <a:xfrm>
                <a:off x="1514553" y="4464281"/>
                <a:ext cx="14496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mn-ea"/>
                    <a:cs typeface="+mn-cs"/>
                  </a:rPr>
                  <a:t>Subarray 2</a:t>
                </a:r>
              </a:p>
            </p:txBody>
          </p:sp>
        </p:grpSp>
      </p:grpSp>
      <p:sp>
        <p:nvSpPr>
          <p:cNvPr id="148" name="src row"/>
          <p:cNvSpPr/>
          <p:nvPr/>
        </p:nvSpPr>
        <p:spPr>
          <a:xfrm>
            <a:off x="3219510" y="3278741"/>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157" name="cmd"/>
          <p:cNvGrpSpPr/>
          <p:nvPr/>
        </p:nvGrpSpPr>
        <p:grpSpPr>
          <a:xfrm>
            <a:off x="156742" y="3800847"/>
            <a:ext cx="2884582" cy="462007"/>
            <a:chOff x="156742" y="3800847"/>
            <a:chExt cx="2884582" cy="462007"/>
          </a:xfrm>
        </p:grpSpPr>
        <p:sp>
          <p:nvSpPr>
            <p:cNvPr id="155" name="TextBox 154"/>
            <p:cNvSpPr txBox="1"/>
            <p:nvPr/>
          </p:nvSpPr>
          <p:spPr>
            <a:xfrm>
              <a:off x="156742" y="3801189"/>
              <a:ext cx="2510258"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497D"/>
                  </a:solidFill>
                  <a:effectLst/>
                  <a:uLnTx/>
                  <a:uFillTx/>
                  <a:latin typeface="Gill Sans MT"/>
                  <a:ea typeface="+mn-ea"/>
                  <a:cs typeface="+mn-cs"/>
                </a:rPr>
                <a:t>RBM: SA1</a:t>
              </a:r>
              <a:r>
                <a:rPr kumimoji="0" lang="en-US" sz="2400" b="1" i="0" u="none" strike="noStrike" kern="1200" cap="none" spc="0" normalizeH="0" baseline="0" noProof="0" dirty="0">
                  <a:ln>
                    <a:noFill/>
                  </a:ln>
                  <a:solidFill>
                    <a:srgbClr val="1F497D"/>
                  </a:solidFill>
                  <a:effectLst/>
                  <a:uLnTx/>
                  <a:uFillTx/>
                  <a:latin typeface="Cambria Math" panose="02040503050406030204" pitchFamily="18" charset="0"/>
                  <a:ea typeface="Cambria Math" panose="02040503050406030204" pitchFamily="18" charset="0"/>
                  <a:cs typeface="+mn-cs"/>
                </a:rPr>
                <a:t>→</a:t>
              </a:r>
              <a:r>
                <a:rPr kumimoji="0" lang="en-US" sz="2400" b="1" i="0" u="none" strike="noStrike" kern="1200" cap="none" spc="0" normalizeH="0" baseline="0" noProof="0" dirty="0">
                  <a:ln>
                    <a:noFill/>
                  </a:ln>
                  <a:solidFill>
                    <a:srgbClr val="1F497D"/>
                  </a:solidFill>
                  <a:effectLst/>
                  <a:uLnTx/>
                  <a:uFillTx/>
                  <a:latin typeface="Gill Sans MT"/>
                  <a:ea typeface="+mn-ea"/>
                  <a:cs typeface="+mn-cs"/>
                </a:rPr>
                <a:t>SA2</a:t>
              </a:r>
            </a:p>
          </p:txBody>
        </p:sp>
        <p:sp>
          <p:nvSpPr>
            <p:cNvPr id="156" name="Right Arrow 155"/>
            <p:cNvSpPr/>
            <p:nvPr/>
          </p:nvSpPr>
          <p:spPr>
            <a:xfrm>
              <a:off x="2590800" y="3800847"/>
              <a:ext cx="450524" cy="46200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188" name="closed iso"/>
          <p:cNvGrpSpPr/>
          <p:nvPr/>
        </p:nvGrpSpPr>
        <p:grpSpPr>
          <a:xfrm>
            <a:off x="3205627" y="3783945"/>
            <a:ext cx="1648889" cy="467501"/>
            <a:chOff x="6235520" y="3801189"/>
            <a:chExt cx="1648889" cy="467501"/>
          </a:xfrm>
        </p:grpSpPr>
        <p:sp>
          <p:nvSpPr>
            <p:cNvPr id="160" name="iso highlight"/>
            <p:cNvSpPr/>
            <p:nvPr/>
          </p:nvSpPr>
          <p:spPr>
            <a:xfrm>
              <a:off x="6235520" y="3820259"/>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62" name="Group 161"/>
            <p:cNvGrpSpPr/>
            <p:nvPr/>
          </p:nvGrpSpPr>
          <p:grpSpPr>
            <a:xfrm>
              <a:off x="6489806" y="3805186"/>
              <a:ext cx="2327" cy="462341"/>
              <a:chOff x="2205369" y="3911669"/>
              <a:chExt cx="2327" cy="462341"/>
            </a:xfrm>
          </p:grpSpPr>
          <p:cxnSp>
            <p:nvCxnSpPr>
              <p:cNvPr id="176" name="Straight Connector 17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6906529" y="3806349"/>
              <a:ext cx="2327" cy="462341"/>
              <a:chOff x="2205369" y="3911669"/>
              <a:chExt cx="2327" cy="462341"/>
            </a:xfrm>
          </p:grpSpPr>
          <p:cxnSp>
            <p:nvCxnSpPr>
              <p:cNvPr id="173" name="Straight Connector 17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7323605" y="3806349"/>
              <a:ext cx="2327" cy="462341"/>
              <a:chOff x="2205369" y="3911669"/>
              <a:chExt cx="2327" cy="462341"/>
            </a:xfrm>
          </p:grpSpPr>
          <p:cxnSp>
            <p:nvCxnSpPr>
              <p:cNvPr id="170" name="Straight Connector 16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7737520" y="3801189"/>
              <a:ext cx="2327" cy="462341"/>
              <a:chOff x="2205369" y="3911669"/>
              <a:chExt cx="2327" cy="462341"/>
            </a:xfrm>
          </p:grpSpPr>
          <p:cxnSp>
            <p:nvCxnSpPr>
              <p:cNvPr id="167" name="Straight Connector 16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82" name="Straight Connector 181"/>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253" name="trans_blind"/>
          <p:cNvGrpSpPr/>
          <p:nvPr/>
        </p:nvGrpSpPr>
        <p:grpSpPr>
          <a:xfrm>
            <a:off x="2902004" y="2186954"/>
            <a:ext cx="2090083" cy="4609789"/>
            <a:chOff x="2902004" y="2186954"/>
            <a:chExt cx="2090083" cy="4609789"/>
          </a:xfrm>
        </p:grpSpPr>
        <p:sp>
          <p:nvSpPr>
            <p:cNvPr id="251" name="Rounded Rectangle 250"/>
            <p:cNvSpPr/>
            <p:nvPr/>
          </p:nvSpPr>
          <p:spPr>
            <a:xfrm>
              <a:off x="2910820" y="4235275"/>
              <a:ext cx="2050601" cy="1022525"/>
            </a:xfrm>
            <a:prstGeom prst="roundRect">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0" name="Rounded Rectangle 249"/>
            <p:cNvSpPr/>
            <p:nvPr/>
          </p:nvSpPr>
          <p:spPr>
            <a:xfrm>
              <a:off x="2902004" y="2186954"/>
              <a:ext cx="2050601" cy="997574"/>
            </a:xfrm>
            <a:prstGeom prst="roundRect">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252" name="Rounded Rectangle 251"/>
            <p:cNvSpPr/>
            <p:nvPr/>
          </p:nvSpPr>
          <p:spPr>
            <a:xfrm>
              <a:off x="2941486" y="6297956"/>
              <a:ext cx="2050601" cy="498787"/>
            </a:xfrm>
            <a:prstGeom prst="roundRect">
              <a:avLst>
                <a:gd name="adj" fmla="val 13794"/>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93" name="act_bl"/>
          <p:cNvGrpSpPr/>
          <p:nvPr/>
        </p:nvGrpSpPr>
        <p:grpSpPr>
          <a:xfrm>
            <a:off x="3453501" y="2135768"/>
            <a:ext cx="1250172" cy="1144705"/>
            <a:chOff x="7131828" y="2978323"/>
            <a:chExt cx="1250172" cy="1144705"/>
          </a:xfrm>
        </p:grpSpPr>
        <p:cxnSp>
          <p:nvCxnSpPr>
            <p:cNvPr id="189" name="Straight Connector 188"/>
            <p:cNvCxnSpPr/>
            <p:nvPr/>
          </p:nvCxnSpPr>
          <p:spPr>
            <a:xfrm>
              <a:off x="7131828"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90" name="Straight Connector 189"/>
            <p:cNvCxnSpPr/>
            <p:nvPr/>
          </p:nvCxnSpPr>
          <p:spPr>
            <a:xfrm>
              <a:off x="7548552"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91" name="Straight Connector 190"/>
            <p:cNvCxnSpPr/>
            <p:nvPr/>
          </p:nvCxnSpPr>
          <p:spPr>
            <a:xfrm>
              <a:off x="7965276"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192" name="Straight Connector 191"/>
            <p:cNvCxnSpPr/>
            <p:nvPr/>
          </p:nvCxnSpPr>
          <p:spPr>
            <a:xfrm>
              <a:off x="8382000"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grpSp>
        <p:nvGrpSpPr>
          <p:cNvPr id="194" name="pre_bl"/>
          <p:cNvGrpSpPr/>
          <p:nvPr/>
        </p:nvGrpSpPr>
        <p:grpSpPr>
          <a:xfrm>
            <a:off x="3459912" y="4189602"/>
            <a:ext cx="1250172" cy="1144705"/>
            <a:chOff x="7131828" y="2978323"/>
            <a:chExt cx="1250172" cy="1144705"/>
          </a:xfrm>
        </p:grpSpPr>
        <p:cxnSp>
          <p:nvCxnSpPr>
            <p:cNvPr id="195" name="Straight Connector 194"/>
            <p:cNvCxnSpPr/>
            <p:nvPr/>
          </p:nvCxnSpPr>
          <p:spPr>
            <a:xfrm>
              <a:off x="7131828" y="2978323"/>
              <a:ext cx="0" cy="1144705"/>
            </a:xfrm>
            <a:prstGeom prst="line">
              <a:avLst/>
            </a:prstGeom>
            <a:solidFill>
              <a:sysClr val="window" lastClr="FFFFFF">
                <a:lumMod val="85000"/>
              </a:sysClr>
            </a:solidFill>
            <a:ln w="28575" cap="flat" cmpd="sng" algn="ctr">
              <a:solidFill>
                <a:schemeClr val="tx1"/>
              </a:solidFill>
              <a:prstDash val="solid"/>
              <a:miter lim="800000"/>
              <a:headEnd type="none" w="med" len="med"/>
              <a:tailEnd type="none" w="med" len="med"/>
            </a:ln>
            <a:effectLst/>
          </p:spPr>
        </p:cxnSp>
        <p:cxnSp>
          <p:nvCxnSpPr>
            <p:cNvPr id="196" name="Straight Connector 195"/>
            <p:cNvCxnSpPr/>
            <p:nvPr/>
          </p:nvCxnSpPr>
          <p:spPr>
            <a:xfrm>
              <a:off x="7548552" y="2978323"/>
              <a:ext cx="0" cy="1144705"/>
            </a:xfrm>
            <a:prstGeom prst="line">
              <a:avLst/>
            </a:prstGeom>
            <a:solidFill>
              <a:sysClr val="window" lastClr="FFFFFF">
                <a:lumMod val="85000"/>
              </a:sysClr>
            </a:solidFill>
            <a:ln w="28575" cap="flat" cmpd="sng" algn="ctr">
              <a:solidFill>
                <a:schemeClr val="tx1"/>
              </a:solidFill>
              <a:prstDash val="solid"/>
              <a:miter lim="800000"/>
              <a:headEnd type="none" w="med" len="med"/>
              <a:tailEnd type="none" w="med" len="med"/>
            </a:ln>
            <a:effectLst/>
          </p:spPr>
        </p:cxnSp>
        <p:cxnSp>
          <p:nvCxnSpPr>
            <p:cNvPr id="197" name="Straight Connector 196"/>
            <p:cNvCxnSpPr/>
            <p:nvPr/>
          </p:nvCxnSpPr>
          <p:spPr>
            <a:xfrm>
              <a:off x="7965276" y="2978323"/>
              <a:ext cx="0" cy="1144705"/>
            </a:xfrm>
            <a:prstGeom prst="line">
              <a:avLst/>
            </a:prstGeom>
            <a:solidFill>
              <a:sysClr val="window" lastClr="FFFFFF">
                <a:lumMod val="85000"/>
              </a:sysClr>
            </a:solidFill>
            <a:ln w="28575" cap="flat" cmpd="sng" algn="ctr">
              <a:solidFill>
                <a:schemeClr val="tx1"/>
              </a:solidFill>
              <a:prstDash val="solid"/>
              <a:miter lim="800000"/>
              <a:headEnd type="none" w="med" len="med"/>
              <a:tailEnd type="none" w="med" len="med"/>
            </a:ln>
            <a:effectLst/>
          </p:spPr>
        </p:cxnSp>
        <p:cxnSp>
          <p:nvCxnSpPr>
            <p:cNvPr id="198" name="Straight Connector 197"/>
            <p:cNvCxnSpPr/>
            <p:nvPr/>
          </p:nvCxnSpPr>
          <p:spPr>
            <a:xfrm>
              <a:off x="8382000" y="2978323"/>
              <a:ext cx="0" cy="1144705"/>
            </a:xfrm>
            <a:prstGeom prst="line">
              <a:avLst/>
            </a:prstGeom>
            <a:solidFill>
              <a:sysClr val="window" lastClr="FFFFFF">
                <a:lumMod val="85000"/>
              </a:sysClr>
            </a:solidFill>
            <a:ln w="28575" cap="flat" cmpd="sng" algn="ctr">
              <a:solidFill>
                <a:schemeClr val="tx1"/>
              </a:solidFill>
              <a:prstDash val="solid"/>
              <a:miter lim="800000"/>
              <a:headEnd type="none" w="med" len="med"/>
              <a:tailEnd type="none" w="med" len="med"/>
            </a:ln>
            <a:effectLst/>
          </p:spPr>
        </p:cxnSp>
      </p:grpSp>
      <p:sp>
        <p:nvSpPr>
          <p:cNvPr id="246" name="charge_vdd"/>
          <p:cNvSpPr/>
          <p:nvPr/>
        </p:nvSpPr>
        <p:spPr bwMode="auto">
          <a:xfrm>
            <a:off x="5997926" y="2363685"/>
            <a:ext cx="226184" cy="760413"/>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73" name="charge_vdd-delta"/>
          <p:cNvSpPr/>
          <p:nvPr/>
        </p:nvSpPr>
        <p:spPr bwMode="auto">
          <a:xfrm>
            <a:off x="5996718" y="2479813"/>
            <a:ext cx="226184" cy="644413"/>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grpSp>
        <p:nvGrpSpPr>
          <p:cNvPr id="6" name="Group 5"/>
          <p:cNvGrpSpPr/>
          <p:nvPr/>
        </p:nvGrpSpPr>
        <p:grpSpPr>
          <a:xfrm>
            <a:off x="5995510" y="2377796"/>
            <a:ext cx="904800" cy="2845042"/>
            <a:chOff x="5995510" y="2377796"/>
            <a:chExt cx="904800" cy="2845042"/>
          </a:xfrm>
        </p:grpSpPr>
        <p:sp>
          <p:nvSpPr>
            <p:cNvPr id="237" name="new_charge_vdd"/>
            <p:cNvSpPr/>
            <p:nvPr/>
          </p:nvSpPr>
          <p:spPr bwMode="auto">
            <a:xfrm>
              <a:off x="5998280" y="4480394"/>
              <a:ext cx="227392" cy="742444"/>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36" name="new_charge_vdd"/>
            <p:cNvSpPr/>
            <p:nvPr/>
          </p:nvSpPr>
          <p:spPr bwMode="auto">
            <a:xfrm>
              <a:off x="5995510" y="2377796"/>
              <a:ext cx="227392" cy="742444"/>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34" name="New Vdd Text"/>
            <p:cNvSpPr txBox="1"/>
            <p:nvPr/>
          </p:nvSpPr>
          <p:spPr>
            <a:xfrm>
              <a:off x="6291120" y="2479813"/>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235" name="New Vdd Text"/>
            <p:cNvSpPr txBox="1"/>
            <p:nvPr/>
          </p:nvSpPr>
          <p:spPr>
            <a:xfrm>
              <a:off x="6302069" y="4589109"/>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sp>
        <p:nvSpPr>
          <p:cNvPr id="224" name="..."/>
          <p:cNvSpPr txBox="1"/>
          <p:nvPr/>
        </p:nvSpPr>
        <p:spPr>
          <a:xfrm rot="5400000">
            <a:off x="3894065" y="5981694"/>
            <a:ext cx="543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mn-ea"/>
                <a:cs typeface="+mn-cs"/>
              </a:rPr>
              <a:t>…</a:t>
            </a:r>
          </a:p>
        </p:txBody>
      </p:sp>
      <p:grpSp>
        <p:nvGrpSpPr>
          <p:cNvPr id="285" name="vddframe"/>
          <p:cNvGrpSpPr/>
          <p:nvPr/>
        </p:nvGrpSpPr>
        <p:grpSpPr>
          <a:xfrm>
            <a:off x="5996718" y="2368988"/>
            <a:ext cx="892644" cy="760413"/>
            <a:chOff x="5996718" y="2368988"/>
            <a:chExt cx="892644" cy="760413"/>
          </a:xfrm>
        </p:grpSpPr>
        <p:grpSp>
          <p:nvGrpSpPr>
            <p:cNvPr id="272" name="vdd_frame"/>
            <p:cNvGrpSpPr/>
            <p:nvPr/>
          </p:nvGrpSpPr>
          <p:grpSpPr>
            <a:xfrm>
              <a:off x="5997926" y="2368988"/>
              <a:ext cx="891436" cy="760413"/>
              <a:chOff x="5997926" y="2368988"/>
              <a:chExt cx="891436" cy="760413"/>
            </a:xfrm>
          </p:grpSpPr>
          <p:sp>
            <p:nvSpPr>
              <p:cNvPr id="247" name="Rectangle 246"/>
              <p:cNvSpPr/>
              <p:nvPr/>
            </p:nvSpPr>
            <p:spPr bwMode="auto">
              <a:xfrm>
                <a:off x="5997926" y="2368988"/>
                <a:ext cx="226184" cy="760413"/>
              </a:xfrm>
              <a:prstGeom prst="rect">
                <a:avLst/>
              </a:prstGeom>
              <a:noFill/>
              <a:ln w="22225">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60" name="Vdd Text"/>
              <p:cNvSpPr txBox="1"/>
              <p:nvPr/>
            </p:nvSpPr>
            <p:spPr>
              <a:xfrm>
                <a:off x="6291121" y="2485289"/>
                <a:ext cx="5982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cxnSp>
          <p:nvCxnSpPr>
            <p:cNvPr id="282" name="Straight Connector 281"/>
            <p:cNvCxnSpPr/>
            <p:nvPr/>
          </p:nvCxnSpPr>
          <p:spPr>
            <a:xfrm>
              <a:off x="5996718" y="2756351"/>
              <a:ext cx="22618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5" name="charge_vdd/2"/>
          <p:cNvSpPr/>
          <p:nvPr/>
        </p:nvSpPr>
        <p:spPr bwMode="auto">
          <a:xfrm>
            <a:off x="5997926" y="4851160"/>
            <a:ext cx="226184" cy="377555"/>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sp>
        <p:nvSpPr>
          <p:cNvPr id="274" name="charge_vdd/2+delta"/>
          <p:cNvSpPr/>
          <p:nvPr/>
        </p:nvSpPr>
        <p:spPr bwMode="auto">
          <a:xfrm>
            <a:off x="5996718" y="4675529"/>
            <a:ext cx="226184" cy="548640"/>
          </a:xfrm>
          <a:prstGeom prst="rect">
            <a:avLst/>
          </a:prstGeom>
          <a:solidFill>
            <a:schemeClr val="accent1">
              <a:lumMod val="60000"/>
              <a:lumOff val="40000"/>
            </a:schemeClr>
          </a:solid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grpSp>
        <p:nvGrpSpPr>
          <p:cNvPr id="271" name="vdd/2_frame"/>
          <p:cNvGrpSpPr/>
          <p:nvPr/>
        </p:nvGrpSpPr>
        <p:grpSpPr>
          <a:xfrm>
            <a:off x="5997926" y="4473605"/>
            <a:ext cx="1223822" cy="760413"/>
            <a:chOff x="5997926" y="4473605"/>
            <a:chExt cx="1223822" cy="760413"/>
          </a:xfrm>
        </p:grpSpPr>
        <p:sp>
          <p:nvSpPr>
            <p:cNvPr id="216" name="Rectangle 215"/>
            <p:cNvSpPr/>
            <p:nvPr/>
          </p:nvSpPr>
          <p:spPr bwMode="auto">
            <a:xfrm>
              <a:off x="5997926" y="4473605"/>
              <a:ext cx="226184" cy="760413"/>
            </a:xfrm>
            <a:prstGeom prst="rect">
              <a:avLst/>
            </a:prstGeom>
            <a:noFill/>
            <a:ln w="22225">
              <a:solidFill>
                <a:schemeClr val="tx1">
                  <a:lumMod val="90000"/>
                  <a:lumOff val="1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pitchFamily="34" charset="0"/>
                <a:ea typeface="+mn-ea"/>
                <a:cs typeface="+mn-cs"/>
              </a:endParaRPr>
            </a:p>
          </p:txBody>
        </p:sp>
        <p:cxnSp>
          <p:nvCxnSpPr>
            <p:cNvPr id="201" name="Straight Connector 200"/>
            <p:cNvCxnSpPr/>
            <p:nvPr/>
          </p:nvCxnSpPr>
          <p:spPr>
            <a:xfrm>
              <a:off x="5997926" y="4851160"/>
              <a:ext cx="22618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261" name="Vdd Text"/>
            <p:cNvSpPr txBox="1"/>
            <p:nvPr/>
          </p:nvSpPr>
          <p:spPr>
            <a:xfrm>
              <a:off x="6299701" y="4589110"/>
              <a:ext cx="92204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/2</a:t>
              </a:r>
            </a:p>
          </p:txBody>
        </p:sp>
      </p:grpSp>
      <p:sp>
        <p:nvSpPr>
          <p:cNvPr id="275" name="Vdd-delta Text"/>
          <p:cNvSpPr txBox="1"/>
          <p:nvPr/>
        </p:nvSpPr>
        <p:spPr>
          <a:xfrm>
            <a:off x="6289913" y="2479813"/>
            <a:ext cx="8739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a:t>
            </a:r>
            <a:r>
              <a:rPr kumimoji="0" lang="el-G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Δ</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276" name="Vdd/2+delta Text"/>
          <p:cNvSpPr txBox="1"/>
          <p:nvPr/>
        </p:nvSpPr>
        <p:spPr>
          <a:xfrm>
            <a:off x="6299701" y="4589110"/>
            <a:ext cx="130035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Tw Cen MT" panose="020B0602020104020603" pitchFamily="34" charset="0"/>
                <a:ea typeface="+mn-ea"/>
                <a:cs typeface="+mn-cs"/>
              </a:rPr>
              <a:t>V</a:t>
            </a:r>
            <a:r>
              <a:rPr kumimoji="0" lang="en-US" sz="2400" b="0" i="0" u="none" strike="noStrike" kern="1200" cap="none" spc="0" normalizeH="0" baseline="-25000" noProof="0" dirty="0" err="1">
                <a:ln>
                  <a:noFill/>
                </a:ln>
                <a:solidFill>
                  <a:prstClr val="black"/>
                </a:solidFill>
                <a:effectLst/>
                <a:uLnTx/>
                <a:uFillTx/>
                <a:latin typeface="Tw Cen MT" panose="020B0602020104020603" pitchFamily="34" charset="0"/>
                <a:ea typeface="+mn-ea"/>
                <a:cs typeface="+mn-cs"/>
              </a:rPr>
              <a:t>dd</a:t>
            </a:r>
            <a:r>
              <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rPr>
              <a:t>/2+</a:t>
            </a:r>
            <a:r>
              <a:rPr kumimoji="0" lang="el-GR"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Δ</a:t>
            </a:r>
            <a:endParaRPr kumimoji="0" lang="en-US" sz="2400" b="0" i="0" u="none" strike="noStrike" kern="1200" cap="none" spc="0" normalizeH="0" baseline="0" noProof="0" dirty="0">
              <a:ln>
                <a:noFill/>
              </a:ln>
              <a:solidFill>
                <a:prstClr val="black"/>
              </a:solidFill>
              <a:effectLst/>
              <a:uLnTx/>
              <a:uFillTx/>
              <a:latin typeface="Tw Cen MT" panose="020B0602020104020603" pitchFamily="34" charset="0"/>
              <a:ea typeface="+mn-ea"/>
              <a:cs typeface="+mn-cs"/>
            </a:endParaRPr>
          </a:p>
        </p:txBody>
      </p:sp>
      <p:grpSp>
        <p:nvGrpSpPr>
          <p:cNvPr id="220" name="iso_highlight"/>
          <p:cNvGrpSpPr/>
          <p:nvPr/>
        </p:nvGrpSpPr>
        <p:grpSpPr>
          <a:xfrm>
            <a:off x="3171052" y="3417913"/>
            <a:ext cx="2239314" cy="823441"/>
            <a:chOff x="940804" y="5365598"/>
            <a:chExt cx="2239314" cy="599724"/>
          </a:xfrm>
        </p:grpSpPr>
        <p:sp>
          <p:nvSpPr>
            <p:cNvPr id="221" name="left_iso_highlight"/>
            <p:cNvSpPr/>
            <p:nvPr/>
          </p:nvSpPr>
          <p:spPr>
            <a:xfrm>
              <a:off x="940804" y="5652316"/>
              <a:ext cx="1727172" cy="313006"/>
            </a:xfrm>
            <a:prstGeom prst="roundRect">
              <a:avLst/>
            </a:prstGeom>
            <a:no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222" name="TextBox 221"/>
            <p:cNvSpPr txBox="1"/>
            <p:nvPr/>
          </p:nvSpPr>
          <p:spPr>
            <a:xfrm>
              <a:off x="2617143" y="5365598"/>
              <a:ext cx="562975" cy="38106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281" name="charge sharing"/>
          <p:cNvGrpSpPr/>
          <p:nvPr/>
        </p:nvGrpSpPr>
        <p:grpSpPr>
          <a:xfrm>
            <a:off x="3459912" y="3222257"/>
            <a:ext cx="2649898" cy="1395631"/>
            <a:chOff x="3459912" y="3222257"/>
            <a:chExt cx="2649898" cy="1395631"/>
          </a:xfrm>
        </p:grpSpPr>
        <p:grpSp>
          <p:nvGrpSpPr>
            <p:cNvPr id="262" name="act_bl"/>
            <p:cNvGrpSpPr/>
            <p:nvPr/>
          </p:nvGrpSpPr>
          <p:grpSpPr>
            <a:xfrm>
              <a:off x="3459912" y="3808295"/>
              <a:ext cx="1250172" cy="809593"/>
              <a:chOff x="7131828" y="2978323"/>
              <a:chExt cx="1250172" cy="1144705"/>
            </a:xfrm>
          </p:grpSpPr>
          <p:cxnSp>
            <p:nvCxnSpPr>
              <p:cNvPr id="263" name="Straight Connector 262"/>
              <p:cNvCxnSpPr/>
              <p:nvPr/>
            </p:nvCxnSpPr>
            <p:spPr>
              <a:xfrm>
                <a:off x="7131828" y="2978323"/>
                <a:ext cx="0" cy="1144705"/>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cxnSp>
            <p:nvCxnSpPr>
              <p:cNvPr id="264" name="Straight Connector 263"/>
              <p:cNvCxnSpPr/>
              <p:nvPr/>
            </p:nvCxnSpPr>
            <p:spPr>
              <a:xfrm>
                <a:off x="7548552" y="2978323"/>
                <a:ext cx="0" cy="1144705"/>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cxnSp>
            <p:nvCxnSpPr>
              <p:cNvPr id="265" name="Straight Connector 264"/>
              <p:cNvCxnSpPr/>
              <p:nvPr/>
            </p:nvCxnSpPr>
            <p:spPr>
              <a:xfrm>
                <a:off x="7965276" y="2978323"/>
                <a:ext cx="0" cy="1144705"/>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cxnSp>
            <p:nvCxnSpPr>
              <p:cNvPr id="266" name="Straight Connector 265"/>
              <p:cNvCxnSpPr/>
              <p:nvPr/>
            </p:nvCxnSpPr>
            <p:spPr>
              <a:xfrm>
                <a:off x="8382000" y="2978323"/>
                <a:ext cx="0" cy="1144705"/>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grpSp>
        <p:sp>
          <p:nvSpPr>
            <p:cNvPr id="278" name="TextBox 277"/>
            <p:cNvSpPr txBox="1"/>
            <p:nvPr/>
          </p:nvSpPr>
          <p:spPr>
            <a:xfrm>
              <a:off x="4841825" y="3768606"/>
              <a:ext cx="90473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504D"/>
                  </a:solidFill>
                  <a:effectLst/>
                  <a:uLnTx/>
                  <a:uFillTx/>
                  <a:latin typeface="Gill Sans MT"/>
                  <a:ea typeface="+mn-ea"/>
                  <a:cs typeface="+mn-cs"/>
                </a:rPr>
                <a:t>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srgbClr val="C0504D"/>
                  </a:solidFill>
                  <a:effectLst/>
                  <a:uLnTx/>
                  <a:uFillTx/>
                  <a:latin typeface="Gill Sans MT"/>
                  <a:ea typeface="+mn-ea"/>
                  <a:cs typeface="+mn-cs"/>
                </a:rPr>
                <a:t>Sharing</a:t>
              </a:r>
            </a:p>
          </p:txBody>
        </p:sp>
        <p:cxnSp>
          <p:nvCxnSpPr>
            <p:cNvPr id="279" name="Straight Connector 278"/>
            <p:cNvCxnSpPr/>
            <p:nvPr/>
          </p:nvCxnSpPr>
          <p:spPr>
            <a:xfrm>
              <a:off x="6109810" y="3222257"/>
              <a:ext cx="0" cy="1170289"/>
            </a:xfrm>
            <a:prstGeom prst="line">
              <a:avLst/>
            </a:prstGeom>
            <a:solidFill>
              <a:sysClr val="window" lastClr="FFFFFF">
                <a:lumMod val="85000"/>
              </a:sysClr>
            </a:solidFill>
            <a:ln w="53975" cap="rnd" cmpd="sng" algn="ctr">
              <a:solidFill>
                <a:schemeClr val="accent2"/>
              </a:solidFill>
              <a:prstDash val="solid"/>
              <a:miter lim="800000"/>
              <a:headEnd type="none" w="med" len="med"/>
              <a:tailEnd type="arrow" w="sm" len="sm"/>
            </a:ln>
            <a:effectLst/>
          </p:spPr>
        </p:cxnSp>
      </p:grpSp>
      <p:sp>
        <p:nvSpPr>
          <p:cNvPr id="288" name="act_label"/>
          <p:cNvSpPr txBox="1"/>
          <p:nvPr/>
        </p:nvSpPr>
        <p:spPr>
          <a:xfrm>
            <a:off x="1773354" y="3235176"/>
            <a:ext cx="13676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Activated</a:t>
            </a:r>
          </a:p>
        </p:txBody>
      </p:sp>
      <p:sp>
        <p:nvSpPr>
          <p:cNvPr id="289" name="pre_label"/>
          <p:cNvSpPr txBox="1"/>
          <p:nvPr/>
        </p:nvSpPr>
        <p:spPr>
          <a:xfrm>
            <a:off x="1762583" y="5265860"/>
            <a:ext cx="158274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Precharged</a:t>
            </a:r>
          </a:p>
        </p:txBody>
      </p:sp>
      <p:sp>
        <p:nvSpPr>
          <p:cNvPr id="294" name="amp"/>
          <p:cNvSpPr txBox="1"/>
          <p:nvPr/>
        </p:nvSpPr>
        <p:spPr>
          <a:xfrm>
            <a:off x="4898223" y="5326186"/>
            <a:ext cx="234378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mn-ea"/>
                <a:cs typeface="+mn-cs"/>
              </a:rPr>
              <a:t>Amplify the charge</a:t>
            </a:r>
          </a:p>
        </p:txBody>
      </p:sp>
      <p:sp>
        <p:nvSpPr>
          <p:cNvPr id="300" name="dst  row"/>
          <p:cNvSpPr/>
          <p:nvPr/>
        </p:nvSpPr>
        <p:spPr>
          <a:xfrm>
            <a:off x="3227552" y="5343218"/>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301" name="dst_act_bl"/>
          <p:cNvGrpSpPr/>
          <p:nvPr/>
        </p:nvGrpSpPr>
        <p:grpSpPr>
          <a:xfrm>
            <a:off x="3461543" y="4200245"/>
            <a:ext cx="1250172" cy="1144705"/>
            <a:chOff x="7131828" y="2978323"/>
            <a:chExt cx="1250172" cy="1144705"/>
          </a:xfrm>
        </p:grpSpPr>
        <p:cxnSp>
          <p:nvCxnSpPr>
            <p:cNvPr id="302" name="Straight Connector 301"/>
            <p:cNvCxnSpPr/>
            <p:nvPr/>
          </p:nvCxnSpPr>
          <p:spPr>
            <a:xfrm>
              <a:off x="7131828"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3" name="Straight Connector 302"/>
            <p:cNvCxnSpPr/>
            <p:nvPr/>
          </p:nvCxnSpPr>
          <p:spPr>
            <a:xfrm>
              <a:off x="7548552"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4" name="Straight Connector 303"/>
            <p:cNvCxnSpPr/>
            <p:nvPr/>
          </p:nvCxnSpPr>
          <p:spPr>
            <a:xfrm>
              <a:off x="7965276"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cxnSp>
          <p:nvCxnSpPr>
            <p:cNvPr id="305" name="Straight Connector 304"/>
            <p:cNvCxnSpPr/>
            <p:nvPr/>
          </p:nvCxnSpPr>
          <p:spPr>
            <a:xfrm>
              <a:off x="8382000"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none" w="med" len="med"/>
            </a:ln>
            <a:effectLst/>
          </p:spPr>
        </p:cxnSp>
      </p:grpSp>
      <p:sp>
        <p:nvSpPr>
          <p:cNvPr id="306" name="act_label"/>
          <p:cNvSpPr txBox="1"/>
          <p:nvPr/>
        </p:nvSpPr>
        <p:spPr>
          <a:xfrm>
            <a:off x="1767262" y="5262804"/>
            <a:ext cx="13676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Activated</a:t>
            </a:r>
          </a:p>
        </p:txBody>
      </p:sp>
      <p:sp>
        <p:nvSpPr>
          <p:cNvPr id="7" name="blind"/>
          <p:cNvSpPr/>
          <p:nvPr/>
        </p:nvSpPr>
        <p:spPr>
          <a:xfrm>
            <a:off x="6802648" y="4623862"/>
            <a:ext cx="838200" cy="4952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23" name="punchline"/>
          <p:cNvSpPr/>
          <p:nvPr/>
        </p:nvSpPr>
        <p:spPr>
          <a:xfrm>
            <a:off x="0" y="4710606"/>
            <a:ext cx="9144000" cy="16901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2860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RBM transfers an entire row b/w subarrays</a:t>
            </a:r>
          </a:p>
        </p:txBody>
      </p:sp>
    </p:spTree>
    <p:extLst>
      <p:ext uri="{BB962C8B-B14F-4D97-AF65-F5344CB8AC3E}">
        <p14:creationId xmlns:p14="http://schemas.microsoft.com/office/powerpoint/2010/main" val="6153345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1"/>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2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15"/>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8"/>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08"/>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2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8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xit" presetSubtype="1" fill="hold" grpId="0" nodeType="clickEffect">
                                  <p:stCondLst>
                                    <p:cond delay="0"/>
                                  </p:stCondLst>
                                  <p:childTnLst>
                                    <p:animEffect transition="out" filter="wipe(up)">
                                      <p:cBhvr>
                                        <p:cTn id="54" dur="2500"/>
                                        <p:tgtEl>
                                          <p:spTgt spid="246"/>
                                        </p:tgtEl>
                                      </p:cBhvr>
                                    </p:animEffect>
                                    <p:set>
                                      <p:cBhvr>
                                        <p:cTn id="55" dur="1" fill="hold">
                                          <p:stCondLst>
                                            <p:cond delay="2499"/>
                                          </p:stCondLst>
                                        </p:cTn>
                                        <p:tgtEl>
                                          <p:spTgt spid="246"/>
                                        </p:tgtEl>
                                        <p:attrNameLst>
                                          <p:attrName>style.visibility</p:attrName>
                                        </p:attrNameLst>
                                      </p:cBhvr>
                                      <p:to>
                                        <p:strVal val="hidden"/>
                                      </p:to>
                                    </p:set>
                                  </p:childTnLst>
                                </p:cTn>
                              </p:par>
                              <p:par>
                                <p:cTn id="56" presetID="1" presetClass="entr" presetSubtype="0" fill="hold" grpId="0" nodeType="withEffect">
                                  <p:stCondLst>
                                    <p:cond delay="1300"/>
                                  </p:stCondLst>
                                  <p:childTnLst>
                                    <p:set>
                                      <p:cBhvr>
                                        <p:cTn id="57" dur="1" fill="hold">
                                          <p:stCondLst>
                                            <p:cond delay="0"/>
                                          </p:stCondLst>
                                        </p:cTn>
                                        <p:tgtEl>
                                          <p:spTgt spid="27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273"/>
                                        </p:tgtEl>
                                        <p:attrNameLst>
                                          <p:attrName>style.visibility</p:attrName>
                                        </p:attrNameLst>
                                      </p:cBhvr>
                                      <p:to>
                                        <p:strVal val="visible"/>
                                      </p:to>
                                    </p:set>
                                  </p:childTnLst>
                                </p:cTn>
                              </p:par>
                              <p:par>
                                <p:cTn id="60" presetID="22" presetClass="entr" presetSubtype="4" fill="hold" grpId="0" nodeType="withEffect">
                                  <p:stCondLst>
                                    <p:cond delay="1700"/>
                                  </p:stCondLst>
                                  <p:childTnLst>
                                    <p:set>
                                      <p:cBhvr>
                                        <p:cTn id="61" dur="1" fill="hold">
                                          <p:stCondLst>
                                            <p:cond delay="0"/>
                                          </p:stCondLst>
                                        </p:cTn>
                                        <p:tgtEl>
                                          <p:spTgt spid="274"/>
                                        </p:tgtEl>
                                        <p:attrNameLst>
                                          <p:attrName>style.visibility</p:attrName>
                                        </p:attrNameLst>
                                      </p:cBhvr>
                                      <p:to>
                                        <p:strVal val="visible"/>
                                      </p:to>
                                    </p:set>
                                    <p:animEffect transition="in" filter="wipe(down)">
                                      <p:cBhvr>
                                        <p:cTn id="62" dur="1800"/>
                                        <p:tgtEl>
                                          <p:spTgt spid="274"/>
                                        </p:tgtEl>
                                      </p:cBhvr>
                                    </p:animEffect>
                                  </p:childTnLst>
                                </p:cTn>
                              </p:par>
                              <p:par>
                                <p:cTn id="63" presetID="1" presetClass="entr" presetSubtype="0" fill="hold" grpId="0" nodeType="withEffect">
                                  <p:stCondLst>
                                    <p:cond delay="3500"/>
                                  </p:stCondLst>
                                  <p:childTnLst>
                                    <p:set>
                                      <p:cBhvr>
                                        <p:cTn id="64" dur="1" fill="hold">
                                          <p:stCondLst>
                                            <p:cond delay="0"/>
                                          </p:stCondLst>
                                        </p:cTn>
                                        <p:tgtEl>
                                          <p:spTgt spid="27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301"/>
                                        </p:tgtEl>
                                        <p:attrNameLst>
                                          <p:attrName>style.visibility</p:attrName>
                                        </p:attrNameLst>
                                      </p:cBhvr>
                                      <p:to>
                                        <p:strVal val="visible"/>
                                      </p:to>
                                    </p:set>
                                    <p:animEffect transition="in" filter="wipe(down)">
                                      <p:cBhvr>
                                        <p:cTn id="69" dur="500"/>
                                        <p:tgtEl>
                                          <p:spTgt spid="301"/>
                                        </p:tgtEl>
                                      </p:cBhvr>
                                    </p:animEffect>
                                  </p:childTnLst>
                                </p:cTn>
                              </p:par>
                              <p:par>
                                <p:cTn id="70" presetID="1" presetClass="exit" presetSubtype="0" fill="hold" nodeType="withEffect">
                                  <p:stCondLst>
                                    <p:cond delay="0"/>
                                  </p:stCondLst>
                                  <p:childTnLst>
                                    <p:set>
                                      <p:cBhvr>
                                        <p:cTn id="71" dur="1" fill="hold">
                                          <p:stCondLst>
                                            <p:cond delay="0"/>
                                          </p:stCondLst>
                                        </p:cTn>
                                        <p:tgtEl>
                                          <p:spTgt spid="281"/>
                                        </p:tgtEl>
                                        <p:attrNameLst>
                                          <p:attrName>style.visibility</p:attrName>
                                        </p:attrNameLst>
                                      </p:cBhvr>
                                      <p:to>
                                        <p:strVal val="hidden"/>
                                      </p:to>
                                    </p:set>
                                  </p:childTnLst>
                                </p:cTn>
                              </p:par>
                              <p:par>
                                <p:cTn id="72" presetID="1" presetClass="entr" presetSubtype="0" fill="hold" grpId="0" nodeType="withEffect">
                                  <p:stCondLst>
                                    <p:cond delay="500"/>
                                  </p:stCondLst>
                                  <p:childTnLst>
                                    <p:set>
                                      <p:cBhvr>
                                        <p:cTn id="73" dur="1" fill="hold">
                                          <p:stCondLst>
                                            <p:cond delay="0"/>
                                          </p:stCondLst>
                                        </p:cTn>
                                        <p:tgtEl>
                                          <p:spTgt spid="300"/>
                                        </p:tgtEl>
                                        <p:attrNameLst>
                                          <p:attrName>style.visibility</p:attrName>
                                        </p:attrNameLst>
                                      </p:cBhvr>
                                      <p:to>
                                        <p:strVal val="visible"/>
                                      </p:to>
                                    </p:set>
                                  </p:childTnLst>
                                </p:cTn>
                              </p:par>
                              <p:par>
                                <p:cTn id="74" presetID="1" presetClass="entr" presetSubtype="0" fill="hold" grpId="0" nodeType="withEffect">
                                  <p:stCondLst>
                                    <p:cond delay="500"/>
                                  </p:stCondLst>
                                  <p:childTnLst>
                                    <p:set>
                                      <p:cBhvr>
                                        <p:cTn id="75" dur="1" fill="hold">
                                          <p:stCondLst>
                                            <p:cond delay="0"/>
                                          </p:stCondLst>
                                        </p:cTn>
                                        <p:tgtEl>
                                          <p:spTgt spid="294"/>
                                        </p:tgtEl>
                                        <p:attrNameLst>
                                          <p:attrName>style.visibility</p:attrName>
                                        </p:attrNameLst>
                                      </p:cBhvr>
                                      <p:to>
                                        <p:strVal val="visible"/>
                                      </p:to>
                                    </p:set>
                                  </p:childTnLst>
                                </p:cTn>
                              </p:par>
                              <p:par>
                                <p:cTn id="76" presetID="1" presetClass="exit" presetSubtype="0" fill="hold" grpId="1" nodeType="withEffect">
                                  <p:stCondLst>
                                    <p:cond delay="500"/>
                                  </p:stCondLst>
                                  <p:childTnLst>
                                    <p:set>
                                      <p:cBhvr>
                                        <p:cTn id="77" dur="1" fill="hold">
                                          <p:stCondLst>
                                            <p:cond delay="0"/>
                                          </p:stCondLst>
                                        </p:cTn>
                                        <p:tgtEl>
                                          <p:spTgt spid="289"/>
                                        </p:tgtEl>
                                        <p:attrNameLst>
                                          <p:attrName>style.visibility</p:attrName>
                                        </p:attrNameLst>
                                      </p:cBhvr>
                                      <p:to>
                                        <p:strVal val="hidden"/>
                                      </p:to>
                                    </p:set>
                                  </p:childTnLst>
                                </p:cTn>
                              </p:par>
                              <p:par>
                                <p:cTn id="78" presetID="1" presetClass="entr" presetSubtype="0" fill="hold" grpId="0" nodeType="withEffect">
                                  <p:stCondLst>
                                    <p:cond delay="500"/>
                                  </p:stCondLst>
                                  <p:childTnLst>
                                    <p:set>
                                      <p:cBhvr>
                                        <p:cTn id="79" dur="1" fill="hold">
                                          <p:stCondLst>
                                            <p:cond delay="0"/>
                                          </p:stCondLst>
                                        </p:cTn>
                                        <p:tgtEl>
                                          <p:spTgt spid="306"/>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childTnLst>
                                </p:cTn>
                              </p:par>
                              <p:par>
                                <p:cTn id="84" presetID="1" presetClass="exit" presetSubtype="0" fill="hold" grpId="1" nodeType="withEffect">
                                  <p:stCondLst>
                                    <p:cond delay="0"/>
                                  </p:stCondLst>
                                  <p:childTnLst>
                                    <p:set>
                                      <p:cBhvr>
                                        <p:cTn id="85" dur="1" fill="hold">
                                          <p:stCondLst>
                                            <p:cond delay="0"/>
                                          </p:stCondLst>
                                        </p:cTn>
                                        <p:tgtEl>
                                          <p:spTgt spid="275"/>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76"/>
                                        </p:tgtEl>
                                        <p:attrNameLst>
                                          <p:attrName>style.visibility</p:attrName>
                                        </p:attrNameLst>
                                      </p:cBhvr>
                                      <p:to>
                                        <p:strVal val="hidden"/>
                                      </p:to>
                                    </p:set>
                                  </p:childTnLst>
                                </p:cTn>
                              </p:par>
                              <p:par>
                                <p:cTn id="88" presetID="1" presetClass="entr" presetSubtype="0" fill="hold" grpId="0" nodeType="withEffect">
                                  <p:stCondLst>
                                    <p:cond delay="0"/>
                                  </p:stCondLst>
                                  <p:childTnLst>
                                    <p:set>
                                      <p:cBhvr>
                                        <p:cTn id="89" dur="1" fill="hold">
                                          <p:stCondLst>
                                            <p:cond delay="0"/>
                                          </p:stCondLst>
                                        </p:cTn>
                                        <p:tgtEl>
                                          <p:spTgt spid="7"/>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246" grpId="0" animBg="1"/>
      <p:bldP spid="246" grpId="1" animBg="1"/>
      <p:bldP spid="273" grpId="0" animBg="1"/>
      <p:bldP spid="224" grpId="0"/>
      <p:bldP spid="215" grpId="0" animBg="1"/>
      <p:bldP spid="274" grpId="0" animBg="1"/>
      <p:bldP spid="275" grpId="0"/>
      <p:bldP spid="275" grpId="1"/>
      <p:bldP spid="276" grpId="0"/>
      <p:bldP spid="276" grpId="1"/>
      <p:bldP spid="288" grpId="0"/>
      <p:bldP spid="289" grpId="0"/>
      <p:bldP spid="289" grpId="1"/>
      <p:bldP spid="294" grpId="0"/>
      <p:bldP spid="300" grpId="0" animBg="1"/>
      <p:bldP spid="306" grpId="0"/>
      <p:bldP spid="7" grpId="0" animBg="1"/>
      <p:bldP spid="22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355204-1CE8-8F43-A7B0-4AE8F61D449A}" type="slidenum">
              <a:rPr kumimoji="0" lang="en-US" sz="1600" b="0" i="0" u="none" strike="noStrike" kern="1200" cap="none" spc="0" normalizeH="0" baseline="0" noProof="0">
                <a:ln>
                  <a:noFill/>
                </a:ln>
                <a:solidFill>
                  <a:srgbClr val="000000"/>
                </a:solidFill>
                <a:effectLst/>
                <a:uLnTx/>
                <a:uFillTx/>
                <a:latin typeface="Garamond"/>
                <a:ea typeface="ＭＳ Ｐゴシック"/>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600" b="0" i="0" u="none" strike="noStrike" kern="1200" cap="none" spc="0" normalizeH="0" baseline="0" noProof="0">
              <a:ln>
                <a:noFill/>
              </a:ln>
              <a:solidFill>
                <a:srgbClr val="000000"/>
              </a:solidFill>
              <a:effectLst/>
              <a:uLnTx/>
              <a:uFillTx/>
              <a:latin typeface="Garamond"/>
              <a:ea typeface="ＭＳ Ｐゴシック"/>
              <a:cs typeface="+mn-cs"/>
            </a:endParaRPr>
          </a:p>
        </p:txBody>
      </p:sp>
      <p:sp>
        <p:nvSpPr>
          <p:cNvPr id="335874" name="Rectangle 2"/>
          <p:cNvSpPr>
            <a:spLocks noGrp="1" noChangeArrowheads="1"/>
          </p:cNvSpPr>
          <p:nvPr>
            <p:ph type="title"/>
          </p:nvPr>
        </p:nvSpPr>
        <p:spPr>
          <a:xfrm>
            <a:off x="228600" y="152400"/>
            <a:ext cx="8915400" cy="1066800"/>
          </a:xfrm>
        </p:spPr>
        <p:txBody>
          <a:bodyPr/>
          <a:lstStyle/>
          <a:p>
            <a:r>
              <a:rPr lang="en-US" sz="2900" dirty="0"/>
              <a:t>Retrospective: Conventional Latency Tolerance Techniques</a:t>
            </a:r>
          </a:p>
        </p:txBody>
      </p:sp>
      <p:sp>
        <p:nvSpPr>
          <p:cNvPr id="335875" name="Rectangle 3"/>
          <p:cNvSpPr>
            <a:spLocks noGrp="1" noChangeArrowheads="1"/>
          </p:cNvSpPr>
          <p:nvPr>
            <p:ph type="body" idx="1"/>
          </p:nvPr>
        </p:nvSpPr>
        <p:spPr>
          <a:xfrm>
            <a:off x="228600" y="1219200"/>
            <a:ext cx="8610600" cy="5029200"/>
          </a:xfrm>
        </p:spPr>
        <p:txBody>
          <a:bodyPr/>
          <a:lstStyle/>
          <a:p>
            <a:pPr>
              <a:lnSpc>
                <a:spcPct val="80000"/>
              </a:lnSpc>
            </a:pPr>
            <a:r>
              <a:rPr lang="en-US" sz="1800" dirty="0"/>
              <a:t>Caching [initially by Wilkes, 1965]</a:t>
            </a:r>
          </a:p>
          <a:p>
            <a:pPr lvl="1">
              <a:lnSpc>
                <a:spcPct val="80000"/>
              </a:lnSpc>
            </a:pPr>
            <a:r>
              <a:rPr lang="en-US" sz="1800" dirty="0"/>
              <a:t>Widely used, simple, effective, but inefficient, passive</a:t>
            </a:r>
          </a:p>
          <a:p>
            <a:pPr lvl="1">
              <a:lnSpc>
                <a:spcPct val="80000"/>
              </a:lnSpc>
            </a:pPr>
            <a:r>
              <a:rPr lang="en-US" sz="1800" dirty="0"/>
              <a:t>Not all applications/phases exhibit temporal or spatial locality</a:t>
            </a:r>
          </a:p>
          <a:p>
            <a:pPr lvl="1">
              <a:lnSpc>
                <a:spcPct val="80000"/>
              </a:lnSpc>
            </a:pPr>
            <a:endParaRPr lang="en-US" sz="1800" dirty="0"/>
          </a:p>
          <a:p>
            <a:pPr>
              <a:lnSpc>
                <a:spcPct val="80000"/>
              </a:lnSpc>
            </a:pPr>
            <a:r>
              <a:rPr lang="en-US" sz="1800" dirty="0"/>
              <a:t>Prefetching [initially in IBM 360/91, 1967]</a:t>
            </a:r>
          </a:p>
          <a:p>
            <a:pPr lvl="1">
              <a:lnSpc>
                <a:spcPct val="80000"/>
              </a:lnSpc>
            </a:pPr>
            <a:r>
              <a:rPr lang="en-US" sz="1800" dirty="0"/>
              <a:t>Works well for regular memory access patterns</a:t>
            </a:r>
          </a:p>
          <a:p>
            <a:pPr lvl="1">
              <a:lnSpc>
                <a:spcPct val="80000"/>
              </a:lnSpc>
            </a:pPr>
            <a:r>
              <a:rPr lang="en-US" sz="1800" dirty="0"/>
              <a:t>Prefetching irregular access patterns is difficult, inaccurate, and hardware-intensive</a:t>
            </a:r>
          </a:p>
          <a:p>
            <a:pPr>
              <a:lnSpc>
                <a:spcPct val="80000"/>
              </a:lnSpc>
            </a:pPr>
            <a:endParaRPr lang="en-US" sz="1800" dirty="0"/>
          </a:p>
          <a:p>
            <a:pPr>
              <a:lnSpc>
                <a:spcPct val="80000"/>
              </a:lnSpc>
            </a:pPr>
            <a:r>
              <a:rPr lang="en-US" sz="1800" dirty="0"/>
              <a:t>Multithreading [initially in CDC 6600, 1964]</a:t>
            </a:r>
          </a:p>
          <a:p>
            <a:pPr lvl="1">
              <a:lnSpc>
                <a:spcPct val="80000"/>
              </a:lnSpc>
            </a:pPr>
            <a:r>
              <a:rPr lang="en-US" sz="1800" dirty="0"/>
              <a:t>Works well if there are multiple threads</a:t>
            </a:r>
          </a:p>
          <a:p>
            <a:pPr lvl="1">
              <a:lnSpc>
                <a:spcPct val="80000"/>
              </a:lnSpc>
            </a:pPr>
            <a:r>
              <a:rPr lang="en-US" sz="1800" dirty="0"/>
              <a:t>Improving single thread performance using multithreading hardware is an ongoing research effort</a:t>
            </a:r>
          </a:p>
          <a:p>
            <a:pPr lvl="1">
              <a:lnSpc>
                <a:spcPct val="80000"/>
              </a:lnSpc>
            </a:pPr>
            <a:endParaRPr lang="en-US" sz="1800" dirty="0"/>
          </a:p>
          <a:p>
            <a:pPr>
              <a:lnSpc>
                <a:spcPct val="80000"/>
              </a:lnSpc>
            </a:pPr>
            <a:r>
              <a:rPr lang="en-US" sz="1800" dirty="0"/>
              <a:t>Out-of-order execution [initially by </a:t>
            </a:r>
            <a:r>
              <a:rPr lang="en-US" sz="1800" dirty="0" err="1"/>
              <a:t>Tomasulo</a:t>
            </a:r>
            <a:r>
              <a:rPr lang="en-US" sz="1800" dirty="0"/>
              <a:t>, 1967] and runahead execution</a:t>
            </a:r>
          </a:p>
          <a:p>
            <a:pPr lvl="1">
              <a:lnSpc>
                <a:spcPct val="80000"/>
              </a:lnSpc>
            </a:pPr>
            <a:r>
              <a:rPr lang="en-US" sz="1800" dirty="0">
                <a:solidFill>
                  <a:srgbClr val="CC0000"/>
                </a:solidFill>
              </a:rPr>
              <a:t>Tolerates cache misses that cannot be prefetched</a:t>
            </a:r>
          </a:p>
          <a:p>
            <a:pPr lvl="1">
              <a:lnSpc>
                <a:spcPct val="80000"/>
              </a:lnSpc>
            </a:pPr>
            <a:r>
              <a:rPr lang="en-US" sz="1800" dirty="0"/>
              <a:t>Requires extensive hardware resources for tolerating long latencies</a:t>
            </a:r>
          </a:p>
          <a:p>
            <a:pPr lvl="1">
              <a:lnSpc>
                <a:spcPct val="80000"/>
              </a:lnSpc>
            </a:pPr>
            <a:endParaRPr lang="en-US" sz="1800" dirty="0">
              <a:solidFill>
                <a:srgbClr val="CC0000"/>
              </a:solidFill>
            </a:endParaRPr>
          </a:p>
        </p:txBody>
      </p:sp>
      <p:sp>
        <p:nvSpPr>
          <p:cNvPr id="5" name="Rounded Rectangle 4"/>
          <p:cNvSpPr/>
          <p:nvPr/>
        </p:nvSpPr>
        <p:spPr>
          <a:xfrm rot="21340188">
            <a:off x="349867" y="2487140"/>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None of These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Fundamentally 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ＭＳ Ｐゴシック"/>
                <a:cs typeface="+mn-cs"/>
              </a:rPr>
              <a:t>Memory Latency</a:t>
            </a:r>
          </a:p>
        </p:txBody>
      </p:sp>
    </p:spTree>
    <p:extLst>
      <p:ext uri="{BB962C8B-B14F-4D97-AF65-F5344CB8AC3E}">
        <p14:creationId xmlns:p14="http://schemas.microsoft.com/office/powerpoint/2010/main" val="8052781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RBM Analysis</a:t>
            </a:r>
          </a:p>
        </p:txBody>
      </p:sp>
      <p:sp>
        <p:nvSpPr>
          <p:cNvPr id="3" name="Content Placeholder 2"/>
          <p:cNvSpPr>
            <a:spLocks noGrp="1"/>
          </p:cNvSpPr>
          <p:nvPr>
            <p:ph idx="1"/>
          </p:nvPr>
        </p:nvSpPr>
        <p:spPr/>
        <p:txBody>
          <a:bodyPr>
            <a:noAutofit/>
          </a:bodyPr>
          <a:lstStyle/>
          <a:p>
            <a:r>
              <a:rPr lang="en-US" dirty="0"/>
              <a:t>The range of RBM depends on the DRAM design</a:t>
            </a:r>
          </a:p>
          <a:p>
            <a:pPr lvl="1"/>
            <a:r>
              <a:rPr lang="en-US" dirty="0"/>
              <a:t>Multiple RBMs to move data across &gt; 3 subarrays</a:t>
            </a:r>
          </a:p>
          <a:p>
            <a:pPr lvl="1"/>
            <a:endParaRPr lang="en-US" dirty="0"/>
          </a:p>
          <a:p>
            <a:pPr lvl="1"/>
            <a:endParaRPr lang="en-US" dirty="0"/>
          </a:p>
          <a:p>
            <a:pPr lvl="1"/>
            <a:endParaRPr lang="en-US" dirty="0"/>
          </a:p>
          <a:p>
            <a:pPr lvl="1">
              <a:lnSpc>
                <a:spcPct val="150000"/>
              </a:lnSpc>
            </a:pPr>
            <a:endParaRPr lang="en-US" dirty="0"/>
          </a:p>
          <a:p>
            <a:r>
              <a:rPr lang="en-US" dirty="0"/>
              <a:t>Validated with SPICE using worst-case cells</a:t>
            </a:r>
          </a:p>
          <a:p>
            <a:pPr lvl="1"/>
            <a:r>
              <a:rPr lang="en-US" dirty="0"/>
              <a:t>NCSU </a:t>
            </a:r>
            <a:r>
              <a:rPr lang="en-US" dirty="0" err="1"/>
              <a:t>FreePDK</a:t>
            </a:r>
            <a:r>
              <a:rPr lang="en-US" dirty="0"/>
              <a:t> 45nm library</a:t>
            </a:r>
          </a:p>
          <a:p>
            <a:pPr indent="-228600"/>
            <a:r>
              <a:rPr lang="en-US" b="1" dirty="0">
                <a:solidFill>
                  <a:srgbClr val="064FBA"/>
                </a:solidFill>
              </a:rPr>
              <a:t>4KB data in 8ns </a:t>
            </a:r>
            <a:r>
              <a:rPr lang="en-US" dirty="0">
                <a:solidFill>
                  <a:srgbClr val="064FBA"/>
                </a:solidFill>
                <a:ea typeface="Cambria Math" panose="02040503050406030204" pitchFamily="18" charset="0"/>
              </a:rPr>
              <a:t>(w/ 60% guardband)</a:t>
            </a:r>
            <a:br>
              <a:rPr lang="en-US" dirty="0">
                <a:solidFill>
                  <a:srgbClr val="064FBA"/>
                </a:solidFill>
                <a:ea typeface="Cambria Math" panose="02040503050406030204" pitchFamily="18" charset="0"/>
              </a:rPr>
            </a:br>
            <a:r>
              <a:rPr lang="en-US" dirty="0">
                <a:solidFill>
                  <a:srgbClr val="064FBA"/>
                </a:solidFill>
                <a:ea typeface="Cambria Math" panose="02040503050406030204" pitchFamily="18" charset="0"/>
              </a:rPr>
              <a:t>→ </a:t>
            </a:r>
            <a:r>
              <a:rPr lang="en-US" b="1" dirty="0">
                <a:solidFill>
                  <a:srgbClr val="064FBA"/>
                </a:solidFill>
                <a:ea typeface="Cambria Math" panose="02040503050406030204" pitchFamily="18" charset="0"/>
              </a:rPr>
              <a:t>500 GB/s, </a:t>
            </a:r>
            <a:r>
              <a:rPr lang="en-US" b="1" dirty="0">
                <a:solidFill>
                  <a:srgbClr val="064FBA"/>
                </a:solidFill>
              </a:rPr>
              <a:t>26x </a:t>
            </a:r>
            <a:r>
              <a:rPr lang="en-US" dirty="0">
                <a:solidFill>
                  <a:srgbClr val="064FBA"/>
                </a:solidFill>
              </a:rPr>
              <a:t>bandwidth of a DDR4-2400 channel</a:t>
            </a:r>
          </a:p>
          <a:p>
            <a:pPr indent="-228600"/>
            <a:r>
              <a:rPr lang="en-US" b="1" dirty="0">
                <a:solidFill>
                  <a:srgbClr val="064FBA"/>
                </a:solidFill>
              </a:rPr>
              <a:t>0.8% </a:t>
            </a:r>
            <a:r>
              <a:rPr lang="en-US" dirty="0">
                <a:solidFill>
                  <a:srgbClr val="064FBA"/>
                </a:solidFill>
              </a:rPr>
              <a:t>DRAM chip area overhead </a:t>
            </a:r>
            <a:r>
              <a:rPr lang="en-US" sz="2000" dirty="0">
                <a:solidFill>
                  <a:srgbClr val="064FBA"/>
                </a:solidFill>
              </a:rPr>
              <a:t>[O+ ISCA’14]</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7" name="sas"/>
          <p:cNvGrpSpPr/>
          <p:nvPr/>
        </p:nvGrpSpPr>
        <p:grpSpPr>
          <a:xfrm>
            <a:off x="2514599" y="2200343"/>
            <a:ext cx="3352801" cy="1762057"/>
            <a:chOff x="2514599" y="2200343"/>
            <a:chExt cx="3352801" cy="1762057"/>
          </a:xfrm>
        </p:grpSpPr>
        <p:sp>
          <p:nvSpPr>
            <p:cNvPr id="9" name="Rounded Rectangle 8"/>
            <p:cNvSpPr/>
            <p:nvPr/>
          </p:nvSpPr>
          <p:spPr>
            <a:xfrm>
              <a:off x="2514600" y="2200343"/>
              <a:ext cx="3352799"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1</a:t>
              </a:r>
            </a:p>
          </p:txBody>
        </p:sp>
        <p:sp>
          <p:nvSpPr>
            <p:cNvPr id="10" name="Rounded Rectangle 9"/>
            <p:cNvSpPr/>
            <p:nvPr/>
          </p:nvSpPr>
          <p:spPr>
            <a:xfrm>
              <a:off x="2514600" y="2890148"/>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2</a:t>
              </a:r>
            </a:p>
          </p:txBody>
        </p:sp>
        <p:sp>
          <p:nvSpPr>
            <p:cNvPr id="17" name="Rounded Rectangle 16"/>
            <p:cNvSpPr/>
            <p:nvPr/>
          </p:nvSpPr>
          <p:spPr>
            <a:xfrm>
              <a:off x="2514599" y="3579953"/>
              <a:ext cx="3352800" cy="382447"/>
            </a:xfrm>
            <a:prstGeom prst="roundRect">
              <a:avLst>
                <a:gd name="adj" fmla="val 31819"/>
              </a:avLst>
            </a:prstGeom>
            <a:solidFill>
              <a:schemeClr val="accent6">
                <a:lumMod val="20000"/>
                <a:lumOff val="80000"/>
              </a:schemeClr>
            </a:solidFill>
            <a:ln w="3175" cap="flat" cmpd="sng" algn="ctr">
              <a:solidFill>
                <a:schemeClr val="tx1">
                  <a:lumMod val="50000"/>
                  <a:lumOff val="50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0" cap="none" spc="0" normalizeH="0" baseline="0" noProof="0" dirty="0">
                  <a:ln>
                    <a:noFill/>
                  </a:ln>
                  <a:solidFill>
                    <a:prstClr val="black"/>
                  </a:solidFill>
                  <a:effectLst/>
                  <a:uLnTx/>
                  <a:uFillTx/>
                  <a:latin typeface="Gill Sans MT"/>
                  <a:ea typeface="+mn-ea"/>
                  <a:cs typeface="+mn-cs"/>
                </a:rPr>
                <a:t>Subarray 3</a:t>
              </a:r>
            </a:p>
          </p:txBody>
        </p:sp>
      </p:grpSp>
      <p:grpSp>
        <p:nvGrpSpPr>
          <p:cNvPr id="8" name="closed_iso"/>
          <p:cNvGrpSpPr/>
          <p:nvPr/>
        </p:nvGrpSpPr>
        <p:grpSpPr>
          <a:xfrm>
            <a:off x="2743200" y="2546215"/>
            <a:ext cx="2898930" cy="1074195"/>
            <a:chOff x="2743200" y="2546215"/>
            <a:chExt cx="2898930" cy="1074195"/>
          </a:xfrm>
        </p:grpSpPr>
        <p:grpSp>
          <p:nvGrpSpPr>
            <p:cNvPr id="18" name="closed iso1"/>
            <p:cNvGrpSpPr/>
            <p:nvPr/>
          </p:nvGrpSpPr>
          <p:grpSpPr>
            <a:xfrm>
              <a:off x="2743200" y="2546215"/>
              <a:ext cx="1250041" cy="390324"/>
              <a:chOff x="6489806" y="3801189"/>
              <a:chExt cx="1250041" cy="467501"/>
            </a:xfrm>
          </p:grpSpPr>
          <p:grpSp>
            <p:nvGrpSpPr>
              <p:cNvPr id="20" name="Group 19"/>
              <p:cNvGrpSpPr/>
              <p:nvPr/>
            </p:nvGrpSpPr>
            <p:grpSpPr>
              <a:xfrm>
                <a:off x="6489806" y="3805186"/>
                <a:ext cx="2327" cy="462341"/>
                <a:chOff x="2205369" y="3911669"/>
                <a:chExt cx="2327" cy="462341"/>
              </a:xfrm>
            </p:grpSpPr>
            <p:cxnSp>
              <p:nvCxnSpPr>
                <p:cNvPr id="34" name="Straight Connector 33"/>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6906529" y="3806349"/>
                <a:ext cx="2327" cy="462341"/>
                <a:chOff x="2205369" y="3911669"/>
                <a:chExt cx="2327" cy="462341"/>
              </a:xfrm>
            </p:grpSpPr>
            <p:cxnSp>
              <p:nvCxnSpPr>
                <p:cNvPr id="32" name="Straight Connector 3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7323605" y="3806349"/>
                <a:ext cx="2327" cy="462341"/>
                <a:chOff x="2205369" y="3911669"/>
                <a:chExt cx="2327" cy="462341"/>
              </a:xfrm>
            </p:grpSpPr>
            <p:cxnSp>
              <p:nvCxnSpPr>
                <p:cNvPr id="30" name="Straight Connector 2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7737520" y="3801189"/>
                <a:ext cx="2327" cy="462341"/>
                <a:chOff x="2205369" y="3911669"/>
                <a:chExt cx="2327" cy="462341"/>
              </a:xfrm>
            </p:grpSpPr>
            <p:cxnSp>
              <p:nvCxnSpPr>
                <p:cNvPr id="28" name="Straight Connector 2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24" name="Straight Connector 23"/>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36" name="closed iso1"/>
            <p:cNvGrpSpPr/>
            <p:nvPr/>
          </p:nvGrpSpPr>
          <p:grpSpPr>
            <a:xfrm>
              <a:off x="4392089" y="2546215"/>
              <a:ext cx="1250041" cy="390324"/>
              <a:chOff x="6489806" y="3801189"/>
              <a:chExt cx="1250041" cy="467501"/>
            </a:xfrm>
          </p:grpSpPr>
          <p:grpSp>
            <p:nvGrpSpPr>
              <p:cNvPr id="38" name="Group 37"/>
              <p:cNvGrpSpPr/>
              <p:nvPr/>
            </p:nvGrpSpPr>
            <p:grpSpPr>
              <a:xfrm>
                <a:off x="6489806" y="3805186"/>
                <a:ext cx="2327" cy="462341"/>
                <a:chOff x="2205369" y="3911669"/>
                <a:chExt cx="2327" cy="462341"/>
              </a:xfrm>
            </p:grpSpPr>
            <p:cxnSp>
              <p:nvCxnSpPr>
                <p:cNvPr id="52" name="Straight Connector 5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6906529" y="3806349"/>
                <a:ext cx="2327" cy="462341"/>
                <a:chOff x="2205369" y="3911669"/>
                <a:chExt cx="2327" cy="462341"/>
              </a:xfrm>
            </p:grpSpPr>
            <p:cxnSp>
              <p:nvCxnSpPr>
                <p:cNvPr id="50" name="Straight Connector 4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7323605" y="3806349"/>
                <a:ext cx="2327" cy="462341"/>
                <a:chOff x="2205369" y="3911669"/>
                <a:chExt cx="2327" cy="462341"/>
              </a:xfrm>
            </p:grpSpPr>
            <p:cxnSp>
              <p:nvCxnSpPr>
                <p:cNvPr id="48" name="Straight Connector 4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41" name="Group 40"/>
              <p:cNvGrpSpPr/>
              <p:nvPr/>
            </p:nvGrpSpPr>
            <p:grpSpPr>
              <a:xfrm>
                <a:off x="7737520" y="3801189"/>
                <a:ext cx="2327" cy="462341"/>
                <a:chOff x="2205369" y="3911669"/>
                <a:chExt cx="2327" cy="462341"/>
              </a:xfrm>
            </p:grpSpPr>
            <p:cxnSp>
              <p:nvCxnSpPr>
                <p:cNvPr id="46" name="Straight Connector 4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42" name="Straight Connector 41"/>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54" name="closed iso1"/>
            <p:cNvGrpSpPr/>
            <p:nvPr/>
          </p:nvGrpSpPr>
          <p:grpSpPr>
            <a:xfrm>
              <a:off x="2743200" y="3230086"/>
              <a:ext cx="1250041" cy="390324"/>
              <a:chOff x="6489806" y="3801189"/>
              <a:chExt cx="1250041" cy="467501"/>
            </a:xfrm>
          </p:grpSpPr>
          <p:grpSp>
            <p:nvGrpSpPr>
              <p:cNvPr id="56" name="Group 55"/>
              <p:cNvGrpSpPr/>
              <p:nvPr/>
            </p:nvGrpSpPr>
            <p:grpSpPr>
              <a:xfrm>
                <a:off x="6489806" y="3805186"/>
                <a:ext cx="2327" cy="462341"/>
                <a:chOff x="2205369" y="3911669"/>
                <a:chExt cx="2327" cy="462341"/>
              </a:xfrm>
            </p:grpSpPr>
            <p:cxnSp>
              <p:nvCxnSpPr>
                <p:cNvPr id="70" name="Straight Connector 6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p:nvGrpSpPr>
            <p:grpSpPr>
              <a:xfrm>
                <a:off x="6906529" y="3806349"/>
                <a:ext cx="2327" cy="462341"/>
                <a:chOff x="2205369" y="3911669"/>
                <a:chExt cx="2327" cy="462341"/>
              </a:xfrm>
            </p:grpSpPr>
            <p:cxnSp>
              <p:nvCxnSpPr>
                <p:cNvPr id="68" name="Straight Connector 6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7323605" y="3806349"/>
                <a:ext cx="2327" cy="462341"/>
                <a:chOff x="2205369" y="3911669"/>
                <a:chExt cx="2327" cy="462341"/>
              </a:xfrm>
            </p:grpSpPr>
            <p:cxnSp>
              <p:nvCxnSpPr>
                <p:cNvPr id="66" name="Straight Connector 6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p:nvGrpSpPr>
            <p:grpSpPr>
              <a:xfrm>
                <a:off x="7737520" y="3801189"/>
                <a:ext cx="2327" cy="462341"/>
                <a:chOff x="2205369" y="3911669"/>
                <a:chExt cx="2327" cy="462341"/>
              </a:xfrm>
            </p:grpSpPr>
            <p:cxnSp>
              <p:nvCxnSpPr>
                <p:cNvPr id="64" name="Straight Connector 63"/>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72" name="closed iso1"/>
            <p:cNvGrpSpPr/>
            <p:nvPr/>
          </p:nvGrpSpPr>
          <p:grpSpPr>
            <a:xfrm>
              <a:off x="4392089" y="3230086"/>
              <a:ext cx="1250041" cy="390324"/>
              <a:chOff x="6489806" y="3801189"/>
              <a:chExt cx="1250041" cy="467501"/>
            </a:xfrm>
          </p:grpSpPr>
          <p:grpSp>
            <p:nvGrpSpPr>
              <p:cNvPr id="74" name="Group 73"/>
              <p:cNvGrpSpPr/>
              <p:nvPr/>
            </p:nvGrpSpPr>
            <p:grpSpPr>
              <a:xfrm>
                <a:off x="6489806" y="3805186"/>
                <a:ext cx="2327" cy="462341"/>
                <a:chOff x="2205369" y="3911669"/>
                <a:chExt cx="2327" cy="462341"/>
              </a:xfrm>
            </p:grpSpPr>
            <p:cxnSp>
              <p:nvCxnSpPr>
                <p:cNvPr id="88" name="Straight Connector 8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75" name="Group 74"/>
              <p:cNvGrpSpPr/>
              <p:nvPr/>
            </p:nvGrpSpPr>
            <p:grpSpPr>
              <a:xfrm>
                <a:off x="6906529" y="3806349"/>
                <a:ext cx="2327" cy="462341"/>
                <a:chOff x="2205369" y="3911669"/>
                <a:chExt cx="2327" cy="462341"/>
              </a:xfrm>
            </p:grpSpPr>
            <p:cxnSp>
              <p:nvCxnSpPr>
                <p:cNvPr id="86" name="Straight Connector 8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7323605" y="3806349"/>
                <a:ext cx="2327" cy="462341"/>
                <a:chOff x="2205369" y="3911669"/>
                <a:chExt cx="2327" cy="462341"/>
              </a:xfrm>
            </p:grpSpPr>
            <p:cxnSp>
              <p:nvCxnSpPr>
                <p:cNvPr id="84" name="Straight Connector 83"/>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77" name="Group 76"/>
              <p:cNvGrpSpPr/>
              <p:nvPr/>
            </p:nvGrpSpPr>
            <p:grpSpPr>
              <a:xfrm>
                <a:off x="7737520" y="3801189"/>
                <a:ext cx="2327" cy="462341"/>
                <a:chOff x="2205369" y="3911669"/>
                <a:chExt cx="2327" cy="462341"/>
              </a:xfrm>
            </p:grpSpPr>
            <p:cxnSp>
              <p:nvCxnSpPr>
                <p:cNvPr id="82" name="Straight Connector 8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78" name="Straight Connector 77"/>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sp>
        <p:nvSpPr>
          <p:cNvPr id="91" name="src row buffer"/>
          <p:cNvSpPr/>
          <p:nvPr/>
        </p:nvSpPr>
        <p:spPr>
          <a:xfrm>
            <a:off x="2594238" y="2370515"/>
            <a:ext cx="3196961" cy="173326"/>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6" name="open_iso"/>
          <p:cNvGrpSpPr/>
          <p:nvPr/>
        </p:nvGrpSpPr>
        <p:grpSpPr>
          <a:xfrm>
            <a:off x="2611579" y="2542788"/>
            <a:ext cx="3036311" cy="1090073"/>
            <a:chOff x="2611579" y="2542788"/>
            <a:chExt cx="3036311" cy="1090073"/>
          </a:xfrm>
        </p:grpSpPr>
        <p:grpSp>
          <p:nvGrpSpPr>
            <p:cNvPr id="93" name="iso"/>
            <p:cNvGrpSpPr/>
            <p:nvPr/>
          </p:nvGrpSpPr>
          <p:grpSpPr>
            <a:xfrm>
              <a:off x="2611579" y="2542788"/>
              <a:ext cx="1379335" cy="412729"/>
              <a:chOff x="1466475" y="3114827"/>
              <a:chExt cx="1379335" cy="467501"/>
            </a:xfrm>
          </p:grpSpPr>
          <p:grpSp>
            <p:nvGrpSpPr>
              <p:cNvPr id="94" name="Group 93"/>
              <p:cNvGrpSpPr/>
              <p:nvPr/>
            </p:nvGrpSpPr>
            <p:grpSpPr>
              <a:xfrm>
                <a:off x="1466475" y="3118824"/>
                <a:ext cx="131621" cy="462341"/>
                <a:chOff x="2076075" y="3911669"/>
                <a:chExt cx="131621" cy="462341"/>
              </a:xfrm>
            </p:grpSpPr>
            <p:cxnSp>
              <p:nvCxnSpPr>
                <p:cNvPr id="107" name="Straight Connector 106"/>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1883198" y="3119987"/>
                <a:ext cx="131621" cy="462341"/>
                <a:chOff x="2076075" y="3911669"/>
                <a:chExt cx="131621" cy="462341"/>
              </a:xfrm>
            </p:grpSpPr>
            <p:cxnSp>
              <p:nvCxnSpPr>
                <p:cNvPr id="104" name="Straight Connector 103"/>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2301789" y="3119987"/>
                <a:ext cx="131621" cy="462341"/>
                <a:chOff x="2076075" y="3911669"/>
                <a:chExt cx="131621" cy="462341"/>
              </a:xfrm>
            </p:grpSpPr>
            <p:cxnSp>
              <p:nvCxnSpPr>
                <p:cNvPr id="101" name="Straight Connector 100"/>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2714189" y="3114827"/>
                <a:ext cx="131621" cy="462341"/>
                <a:chOff x="2076075" y="3911669"/>
                <a:chExt cx="131621" cy="462341"/>
              </a:xfrm>
            </p:grpSpPr>
            <p:cxnSp>
              <p:nvCxnSpPr>
                <p:cNvPr id="98" name="Straight Connector 9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127" name="iso"/>
            <p:cNvGrpSpPr/>
            <p:nvPr/>
          </p:nvGrpSpPr>
          <p:grpSpPr>
            <a:xfrm>
              <a:off x="4268555" y="2542788"/>
              <a:ext cx="1379335" cy="412729"/>
              <a:chOff x="1466475" y="3114827"/>
              <a:chExt cx="1379335" cy="467501"/>
            </a:xfrm>
          </p:grpSpPr>
          <p:grpSp>
            <p:nvGrpSpPr>
              <p:cNvPr id="128" name="Group 127"/>
              <p:cNvGrpSpPr/>
              <p:nvPr/>
            </p:nvGrpSpPr>
            <p:grpSpPr>
              <a:xfrm>
                <a:off x="1466475" y="3118824"/>
                <a:ext cx="131621" cy="462341"/>
                <a:chOff x="2076075" y="3911669"/>
                <a:chExt cx="131621" cy="462341"/>
              </a:xfrm>
            </p:grpSpPr>
            <p:cxnSp>
              <p:nvCxnSpPr>
                <p:cNvPr id="141" name="Straight Connector 140"/>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p:nvGrpSpPr>
            <p:grpSpPr>
              <a:xfrm>
                <a:off x="1883198" y="3119987"/>
                <a:ext cx="131621" cy="462341"/>
                <a:chOff x="2076075" y="3911669"/>
                <a:chExt cx="131621" cy="462341"/>
              </a:xfrm>
            </p:grpSpPr>
            <p:cxnSp>
              <p:nvCxnSpPr>
                <p:cNvPr id="138" name="Straight Connector 13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p:nvGrpSpPr>
            <p:grpSpPr>
              <a:xfrm>
                <a:off x="2301789" y="3119987"/>
                <a:ext cx="131621" cy="462341"/>
                <a:chOff x="2076075" y="3911669"/>
                <a:chExt cx="131621" cy="462341"/>
              </a:xfrm>
            </p:grpSpPr>
            <p:cxnSp>
              <p:nvCxnSpPr>
                <p:cNvPr id="135" name="Straight Connector 13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1" name="Group 130"/>
              <p:cNvGrpSpPr/>
              <p:nvPr/>
            </p:nvGrpSpPr>
            <p:grpSpPr>
              <a:xfrm>
                <a:off x="2714189" y="3114827"/>
                <a:ext cx="131621" cy="462341"/>
                <a:chOff x="2076075" y="3911669"/>
                <a:chExt cx="131621" cy="462341"/>
              </a:xfrm>
            </p:grpSpPr>
            <p:cxnSp>
              <p:nvCxnSpPr>
                <p:cNvPr id="132" name="Straight Connector 131"/>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144" name="iso"/>
            <p:cNvGrpSpPr/>
            <p:nvPr/>
          </p:nvGrpSpPr>
          <p:grpSpPr>
            <a:xfrm>
              <a:off x="2611579" y="3219910"/>
              <a:ext cx="1379335" cy="412729"/>
              <a:chOff x="1466475" y="3114827"/>
              <a:chExt cx="1379335" cy="467501"/>
            </a:xfrm>
          </p:grpSpPr>
          <p:grpSp>
            <p:nvGrpSpPr>
              <p:cNvPr id="145" name="Group 144"/>
              <p:cNvGrpSpPr/>
              <p:nvPr/>
            </p:nvGrpSpPr>
            <p:grpSpPr>
              <a:xfrm>
                <a:off x="1466475" y="3118824"/>
                <a:ext cx="131621" cy="462341"/>
                <a:chOff x="2076075" y="3911669"/>
                <a:chExt cx="131621" cy="462341"/>
              </a:xfrm>
            </p:grpSpPr>
            <p:cxnSp>
              <p:nvCxnSpPr>
                <p:cNvPr id="158" name="Straight Connector 15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6" name="Group 145"/>
              <p:cNvGrpSpPr/>
              <p:nvPr/>
            </p:nvGrpSpPr>
            <p:grpSpPr>
              <a:xfrm>
                <a:off x="1883198" y="3119987"/>
                <a:ext cx="131621" cy="462341"/>
                <a:chOff x="2076075" y="3911669"/>
                <a:chExt cx="131621" cy="462341"/>
              </a:xfrm>
            </p:grpSpPr>
            <p:cxnSp>
              <p:nvCxnSpPr>
                <p:cNvPr id="155" name="Straight Connector 15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7" name="Group 146"/>
              <p:cNvGrpSpPr/>
              <p:nvPr/>
            </p:nvGrpSpPr>
            <p:grpSpPr>
              <a:xfrm>
                <a:off x="2301789" y="3119987"/>
                <a:ext cx="131621" cy="462341"/>
                <a:chOff x="2076075" y="3911669"/>
                <a:chExt cx="131621" cy="462341"/>
              </a:xfrm>
            </p:grpSpPr>
            <p:cxnSp>
              <p:nvCxnSpPr>
                <p:cNvPr id="152" name="Straight Connector 151"/>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48" name="Group 147"/>
              <p:cNvGrpSpPr/>
              <p:nvPr/>
            </p:nvGrpSpPr>
            <p:grpSpPr>
              <a:xfrm>
                <a:off x="2714189" y="3114827"/>
                <a:ext cx="131621" cy="462341"/>
                <a:chOff x="2076075" y="3911669"/>
                <a:chExt cx="131621" cy="462341"/>
              </a:xfrm>
            </p:grpSpPr>
            <p:cxnSp>
              <p:nvCxnSpPr>
                <p:cNvPr id="149" name="Straight Connector 148"/>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nvGrpSpPr>
            <p:cNvPr id="161" name="iso"/>
            <p:cNvGrpSpPr/>
            <p:nvPr/>
          </p:nvGrpSpPr>
          <p:grpSpPr>
            <a:xfrm>
              <a:off x="4262286" y="3220132"/>
              <a:ext cx="1379335" cy="412729"/>
              <a:chOff x="1466475" y="3114827"/>
              <a:chExt cx="1379335" cy="467501"/>
            </a:xfrm>
          </p:grpSpPr>
          <p:grpSp>
            <p:nvGrpSpPr>
              <p:cNvPr id="162" name="Group 161"/>
              <p:cNvGrpSpPr/>
              <p:nvPr/>
            </p:nvGrpSpPr>
            <p:grpSpPr>
              <a:xfrm>
                <a:off x="1466475" y="3118824"/>
                <a:ext cx="131621" cy="462341"/>
                <a:chOff x="2076075" y="3911669"/>
                <a:chExt cx="131621" cy="462341"/>
              </a:xfrm>
            </p:grpSpPr>
            <p:cxnSp>
              <p:nvCxnSpPr>
                <p:cNvPr id="175" name="Straight Connector 17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1883198" y="3119987"/>
                <a:ext cx="131621" cy="462341"/>
                <a:chOff x="2076075" y="3911669"/>
                <a:chExt cx="131621" cy="462341"/>
              </a:xfrm>
            </p:grpSpPr>
            <p:cxnSp>
              <p:nvCxnSpPr>
                <p:cNvPr id="172" name="Straight Connector 171"/>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2301789" y="3119987"/>
                <a:ext cx="131621" cy="462341"/>
                <a:chOff x="2076075" y="3911669"/>
                <a:chExt cx="131621" cy="462341"/>
              </a:xfrm>
            </p:grpSpPr>
            <p:cxnSp>
              <p:nvCxnSpPr>
                <p:cNvPr id="169" name="Straight Connector 168"/>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2714189" y="3114827"/>
                <a:ext cx="131621" cy="462341"/>
                <a:chOff x="2076075" y="3911669"/>
                <a:chExt cx="131621" cy="462341"/>
              </a:xfrm>
            </p:grpSpPr>
            <p:cxnSp>
              <p:nvCxnSpPr>
                <p:cNvPr id="166" name="Straight Connector 165"/>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33239624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1"/>
                                        </p:tgtEl>
                                        <p:attrNameLst>
                                          <p:attrName>style.visibility</p:attrName>
                                        </p:attrNameLst>
                                      </p:cBhvr>
                                      <p:to>
                                        <p:strVal val="visible"/>
                                      </p:to>
                                    </p:set>
                                  </p:childTnLst>
                                </p:cTn>
                              </p:par>
                              <p:par>
                                <p:cTn id="25" presetID="42" presetClass="path" presetSubtype="0" accel="50000" decel="50000" fill="hold" grpId="1" nodeType="withEffect">
                                  <p:stCondLst>
                                    <p:cond delay="0"/>
                                  </p:stCondLst>
                                  <p:childTnLst>
                                    <p:animMotion origin="layout" path="M 3.05556E-6 -1.85185E-6 L -0.00018 0.20417 " pathEditMode="relative" rAng="0" ptsTypes="AA">
                                      <p:cBhvr>
                                        <p:cTn id="26" dur="1500" fill="hold"/>
                                        <p:tgtEl>
                                          <p:spTgt spid="91"/>
                                        </p:tgtEl>
                                        <p:attrNameLst>
                                          <p:attrName>ppt_x</p:attrName>
                                          <p:attrName>ppt_y</p:attrName>
                                        </p:attrNameLst>
                                      </p:cBhvr>
                                      <p:rCtr x="-17" y="10208"/>
                                    </p:animMotion>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1" grpId="0" animBg="1"/>
      <p:bldP spid="91" grpId="1"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500" dirty="0">
                <a:latin typeface="Arial Black" panose="020B0A04020102020204" pitchFamily="34" charset="0"/>
              </a:rPr>
              <a:t>1</a:t>
            </a:r>
            <a:r>
              <a:rPr lang="en-US" sz="3500" dirty="0">
                <a:latin typeface="+mj-lt"/>
              </a:rPr>
              <a:t>.</a:t>
            </a:r>
            <a:r>
              <a:rPr lang="en-US" sz="3500" dirty="0"/>
              <a:t> Rapid Inter-Subarray Copying (RISC)</a:t>
            </a:r>
          </a:p>
        </p:txBody>
      </p:sp>
      <p:sp>
        <p:nvSpPr>
          <p:cNvPr id="3" name="Content Placeholder 2"/>
          <p:cNvSpPr>
            <a:spLocks noGrp="1"/>
          </p:cNvSpPr>
          <p:nvPr>
            <p:ph idx="1"/>
          </p:nvPr>
        </p:nvSpPr>
        <p:spPr/>
        <p:txBody>
          <a:bodyPr/>
          <a:lstStyle/>
          <a:p>
            <a:r>
              <a:rPr lang="en-US" b="1" dirty="0"/>
              <a:t>Goal: </a:t>
            </a:r>
            <a:r>
              <a:rPr lang="en-US" dirty="0"/>
              <a:t>Efficiently copy a row across subarrays</a:t>
            </a:r>
          </a:p>
          <a:p>
            <a:r>
              <a:rPr lang="en-US" b="1" dirty="0"/>
              <a:t>Key idea</a:t>
            </a:r>
            <a:r>
              <a:rPr lang="en-US" dirty="0"/>
              <a:t>: Use </a:t>
            </a:r>
            <a:r>
              <a:rPr lang="en-US" i="1" dirty="0"/>
              <a:t>RBM</a:t>
            </a:r>
            <a:r>
              <a:rPr lang="en-US" dirty="0"/>
              <a:t> to form a new command sequence</a:t>
            </a:r>
            <a:endParaRPr lang="en-US" b="1"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08" name="iso1"/>
          <p:cNvGrpSpPr/>
          <p:nvPr/>
        </p:nvGrpSpPr>
        <p:grpSpPr>
          <a:xfrm>
            <a:off x="5105400" y="4073652"/>
            <a:ext cx="1648889" cy="467501"/>
            <a:chOff x="1341483" y="3114827"/>
            <a:chExt cx="1648889" cy="467501"/>
          </a:xfrm>
        </p:grpSpPr>
        <p:sp>
          <p:nvSpPr>
            <p:cNvPr id="109" name="iso highlight"/>
            <p:cNvSpPr/>
            <p:nvPr/>
          </p:nvSpPr>
          <p:spPr>
            <a:xfrm>
              <a:off x="1341483" y="3133897"/>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10" name="iso"/>
            <p:cNvGrpSpPr/>
            <p:nvPr/>
          </p:nvGrpSpPr>
          <p:grpSpPr>
            <a:xfrm>
              <a:off x="1466475" y="3114827"/>
              <a:ext cx="1379335" cy="467501"/>
              <a:chOff x="1466475" y="3114827"/>
              <a:chExt cx="1379335" cy="467501"/>
            </a:xfrm>
          </p:grpSpPr>
          <p:grpSp>
            <p:nvGrpSpPr>
              <p:cNvPr id="111" name="Group 110"/>
              <p:cNvGrpSpPr/>
              <p:nvPr/>
            </p:nvGrpSpPr>
            <p:grpSpPr>
              <a:xfrm>
                <a:off x="1466475" y="3118824"/>
                <a:ext cx="131621" cy="462341"/>
                <a:chOff x="2076075" y="3911669"/>
                <a:chExt cx="131621" cy="462341"/>
              </a:xfrm>
            </p:grpSpPr>
            <p:cxnSp>
              <p:nvCxnSpPr>
                <p:cNvPr id="124" name="Straight Connector 123"/>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1883198" y="3119987"/>
                <a:ext cx="131621" cy="462341"/>
                <a:chOff x="2076075" y="3911669"/>
                <a:chExt cx="131621" cy="462341"/>
              </a:xfrm>
            </p:grpSpPr>
            <p:cxnSp>
              <p:nvCxnSpPr>
                <p:cNvPr id="121" name="Straight Connector 120"/>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2301789" y="3119987"/>
                <a:ext cx="131621" cy="462341"/>
                <a:chOff x="2076075" y="3911669"/>
                <a:chExt cx="131621" cy="462341"/>
              </a:xfrm>
            </p:grpSpPr>
            <p:cxnSp>
              <p:nvCxnSpPr>
                <p:cNvPr id="118" name="Straight Connector 117"/>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p:nvGrpSpPr>
            <p:grpSpPr>
              <a:xfrm>
                <a:off x="2714189" y="3114827"/>
                <a:ext cx="131621" cy="462341"/>
                <a:chOff x="2076075" y="3911669"/>
                <a:chExt cx="131621" cy="462341"/>
              </a:xfrm>
            </p:grpSpPr>
            <p:cxnSp>
              <p:nvCxnSpPr>
                <p:cNvPr id="115" name="Straight Connector 114"/>
                <p:cNvCxnSpPr/>
                <p:nvPr/>
              </p:nvCxnSpPr>
              <p:spPr>
                <a:xfrm flipH="1" flipV="1">
                  <a:off x="2076075" y="4072843"/>
                  <a:ext cx="129295" cy="248922"/>
                </a:xfrm>
                <a:prstGeom prst="line">
                  <a:avLst/>
                </a:prstGeom>
                <a:ln w="38100" cap="rnd">
                  <a:solidFill>
                    <a:schemeClr val="tx2"/>
                  </a:solidFill>
                  <a:roun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grpSp>
      <p:grpSp>
        <p:nvGrpSpPr>
          <p:cNvPr id="284" name="subarrays"/>
          <p:cNvGrpSpPr/>
          <p:nvPr/>
        </p:nvGrpSpPr>
        <p:grpSpPr>
          <a:xfrm>
            <a:off x="4863803" y="2256555"/>
            <a:ext cx="3332388" cy="3915645"/>
            <a:chOff x="2964031" y="1964680"/>
            <a:chExt cx="3332388" cy="3915645"/>
          </a:xfrm>
        </p:grpSpPr>
        <p:grpSp>
          <p:nvGrpSpPr>
            <p:cNvPr id="283" name="subarrays"/>
            <p:cNvGrpSpPr/>
            <p:nvPr/>
          </p:nvGrpSpPr>
          <p:grpSpPr>
            <a:xfrm>
              <a:off x="2964031" y="2133600"/>
              <a:ext cx="1948113" cy="3746725"/>
              <a:chOff x="2964031" y="2133600"/>
              <a:chExt cx="1948113" cy="3746725"/>
            </a:xfrm>
          </p:grpSpPr>
          <p:grpSp>
            <p:nvGrpSpPr>
              <p:cNvPr id="10" name="sa 1"/>
              <p:cNvGrpSpPr/>
              <p:nvPr/>
            </p:nvGrpSpPr>
            <p:grpSpPr>
              <a:xfrm>
                <a:off x="2964031" y="2133600"/>
                <a:ext cx="1948113" cy="1689560"/>
                <a:chOff x="2852487" y="2123752"/>
                <a:chExt cx="1948113" cy="1689560"/>
              </a:xfrm>
            </p:grpSpPr>
            <p:grpSp>
              <p:nvGrpSpPr>
                <p:cNvPr id="11" name="Group 10"/>
                <p:cNvGrpSpPr/>
                <p:nvPr/>
              </p:nvGrpSpPr>
              <p:grpSpPr>
                <a:xfrm>
                  <a:off x="3348370" y="2123752"/>
                  <a:ext cx="1250172" cy="1144705"/>
                  <a:chOff x="6856240" y="2176752"/>
                  <a:chExt cx="1250172" cy="1588746"/>
                </a:xfrm>
              </p:grpSpPr>
              <p:cxnSp>
                <p:nvCxnSpPr>
                  <p:cNvPr id="49" name="Straight Connector 48"/>
                  <p:cNvCxnSpPr/>
                  <p:nvPr/>
                </p:nvCxnSpPr>
                <p:spPr>
                  <a:xfrm>
                    <a:off x="6856240"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0" name="Straight Connector 49"/>
                  <p:cNvCxnSpPr/>
                  <p:nvPr/>
                </p:nvCxnSpPr>
                <p:spPr>
                  <a:xfrm>
                    <a:off x="7272964"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1" name="Straight Connector 50"/>
                  <p:cNvCxnSpPr/>
                  <p:nvPr/>
                </p:nvCxnSpPr>
                <p:spPr>
                  <a:xfrm>
                    <a:off x="7689688"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52" name="Straight Connector 51"/>
                  <p:cNvCxnSpPr/>
                  <p:nvPr/>
                </p:nvCxnSpPr>
                <p:spPr>
                  <a:xfrm>
                    <a:off x="8106412"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sp>
              <p:nvSpPr>
                <p:cNvPr id="12" name="Rounded Rectangle 11"/>
                <p:cNvSpPr/>
                <p:nvPr/>
              </p:nvSpPr>
              <p:spPr>
                <a:xfrm>
                  <a:off x="2852487" y="2181102"/>
                  <a:ext cx="207022" cy="990597"/>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grpSp>
              <p:nvGrpSpPr>
                <p:cNvPr id="13" name="Group 12"/>
                <p:cNvGrpSpPr/>
                <p:nvPr/>
              </p:nvGrpSpPr>
              <p:grpSpPr>
                <a:xfrm>
                  <a:off x="3059509" y="2331558"/>
                  <a:ext cx="1741091" cy="701733"/>
                  <a:chOff x="6567379" y="2828598"/>
                  <a:chExt cx="2383118" cy="701733"/>
                </a:xfrm>
              </p:grpSpPr>
              <p:cxnSp>
                <p:nvCxnSpPr>
                  <p:cNvPr id="46" name="Straight Connector 45"/>
                  <p:cNvCxnSpPr/>
                  <p:nvPr/>
                </p:nvCxnSpPr>
                <p:spPr>
                  <a:xfrm>
                    <a:off x="6567379" y="2828598"/>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47" name="Straight Connector 46"/>
                  <p:cNvCxnSpPr/>
                  <p:nvPr/>
                </p:nvCxnSpPr>
                <p:spPr>
                  <a:xfrm>
                    <a:off x="6567379" y="3179465"/>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48" name="Straight Connector 47"/>
                  <p:cNvCxnSpPr/>
                  <p:nvPr/>
                </p:nvCxnSpPr>
                <p:spPr>
                  <a:xfrm flipV="1">
                    <a:off x="6567379" y="3524307"/>
                    <a:ext cx="2383118" cy="6024"/>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grpSp>
              <p:nvGrpSpPr>
                <p:cNvPr id="14" name="Group 13"/>
                <p:cNvGrpSpPr/>
                <p:nvPr/>
              </p:nvGrpSpPr>
              <p:grpSpPr>
                <a:xfrm>
                  <a:off x="3203938" y="3268458"/>
                  <a:ext cx="288863" cy="544854"/>
                  <a:chOff x="7527818" y="3399502"/>
                  <a:chExt cx="365760" cy="689898"/>
                </a:xfrm>
              </p:grpSpPr>
              <p:sp>
                <p:nvSpPr>
                  <p:cNvPr id="42" name="Rounded Rectangle 4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43" name="Group 42"/>
                  <p:cNvGrpSpPr/>
                  <p:nvPr/>
                </p:nvGrpSpPr>
                <p:grpSpPr>
                  <a:xfrm>
                    <a:off x="7596548" y="3446841"/>
                    <a:ext cx="228300" cy="595221"/>
                    <a:chOff x="6229860" y="2963660"/>
                    <a:chExt cx="228300" cy="595221"/>
                  </a:xfrm>
                </p:grpSpPr>
                <p:sp>
                  <p:nvSpPr>
                    <p:cNvPr id="44" name="Rounded Rectangle 4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45" name="Rounded Rectangle 4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15" name="Oval 14"/>
                <p:cNvSpPr/>
                <p:nvPr/>
              </p:nvSpPr>
              <p:spPr>
                <a:xfrm>
                  <a:off x="3203938"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6" name="Oval 15"/>
                <p:cNvSpPr/>
                <p:nvPr/>
              </p:nvSpPr>
              <p:spPr>
                <a:xfrm>
                  <a:off x="3203938"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17" name="Oval 16"/>
                <p:cNvSpPr/>
                <p:nvPr/>
              </p:nvSpPr>
              <p:spPr>
                <a:xfrm>
                  <a:off x="3203938"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18" name="Group 17"/>
                <p:cNvGrpSpPr/>
                <p:nvPr/>
              </p:nvGrpSpPr>
              <p:grpSpPr>
                <a:xfrm>
                  <a:off x="3620662" y="3268458"/>
                  <a:ext cx="288863" cy="544854"/>
                  <a:chOff x="7527818" y="3399502"/>
                  <a:chExt cx="365760" cy="689898"/>
                </a:xfrm>
              </p:grpSpPr>
              <p:sp>
                <p:nvSpPr>
                  <p:cNvPr id="38" name="Rounded Rectangle 3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9" name="Group 38"/>
                  <p:cNvGrpSpPr/>
                  <p:nvPr/>
                </p:nvGrpSpPr>
                <p:grpSpPr>
                  <a:xfrm>
                    <a:off x="7596548" y="3446841"/>
                    <a:ext cx="228300" cy="595221"/>
                    <a:chOff x="6229860" y="2963660"/>
                    <a:chExt cx="228300" cy="595221"/>
                  </a:xfrm>
                </p:grpSpPr>
                <p:sp>
                  <p:nvSpPr>
                    <p:cNvPr id="40" name="Rounded Rectangle 3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41" name="Rounded Rectangle 4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19" name="Oval 18"/>
                <p:cNvSpPr/>
                <p:nvPr/>
              </p:nvSpPr>
              <p:spPr>
                <a:xfrm>
                  <a:off x="3620662"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 name="Oval 19"/>
                <p:cNvSpPr/>
                <p:nvPr/>
              </p:nvSpPr>
              <p:spPr>
                <a:xfrm>
                  <a:off x="3620662"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 name="Oval 20"/>
                <p:cNvSpPr/>
                <p:nvPr/>
              </p:nvSpPr>
              <p:spPr>
                <a:xfrm>
                  <a:off x="3620662"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22" name="Group 21"/>
                <p:cNvGrpSpPr/>
                <p:nvPr/>
              </p:nvGrpSpPr>
              <p:grpSpPr>
                <a:xfrm>
                  <a:off x="4037386" y="3268458"/>
                  <a:ext cx="288863" cy="544854"/>
                  <a:chOff x="7527818" y="3399502"/>
                  <a:chExt cx="365760" cy="689898"/>
                </a:xfrm>
              </p:grpSpPr>
              <p:sp>
                <p:nvSpPr>
                  <p:cNvPr id="34" name="Rounded Rectangle 33"/>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5" name="Group 34"/>
                  <p:cNvGrpSpPr/>
                  <p:nvPr/>
                </p:nvGrpSpPr>
                <p:grpSpPr>
                  <a:xfrm>
                    <a:off x="7596548" y="3446841"/>
                    <a:ext cx="228300" cy="595221"/>
                    <a:chOff x="6229860" y="2963660"/>
                    <a:chExt cx="228300" cy="595221"/>
                  </a:xfrm>
                </p:grpSpPr>
                <p:sp>
                  <p:nvSpPr>
                    <p:cNvPr id="36" name="Rounded Rectangle 35"/>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37" name="Rounded Rectangle 36"/>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23" name="Oval 22"/>
                <p:cNvSpPr/>
                <p:nvPr/>
              </p:nvSpPr>
              <p:spPr>
                <a:xfrm>
                  <a:off x="4037386"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4" name="Oval 23"/>
                <p:cNvSpPr/>
                <p:nvPr/>
              </p:nvSpPr>
              <p:spPr>
                <a:xfrm>
                  <a:off x="4037386"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5" name="Oval 24"/>
                <p:cNvSpPr/>
                <p:nvPr/>
              </p:nvSpPr>
              <p:spPr>
                <a:xfrm>
                  <a:off x="4037386"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26" name="Group 25"/>
                <p:cNvGrpSpPr/>
                <p:nvPr/>
              </p:nvGrpSpPr>
              <p:grpSpPr>
                <a:xfrm>
                  <a:off x="4454110" y="3268458"/>
                  <a:ext cx="288863" cy="544854"/>
                  <a:chOff x="7527818" y="3399502"/>
                  <a:chExt cx="365760" cy="689898"/>
                </a:xfrm>
              </p:grpSpPr>
              <p:sp>
                <p:nvSpPr>
                  <p:cNvPr id="30" name="Rounded Rectangle 2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31" name="Group 30"/>
                  <p:cNvGrpSpPr/>
                  <p:nvPr/>
                </p:nvGrpSpPr>
                <p:grpSpPr>
                  <a:xfrm>
                    <a:off x="7596548" y="3446841"/>
                    <a:ext cx="228300" cy="595221"/>
                    <a:chOff x="6229860" y="2963660"/>
                    <a:chExt cx="228300" cy="595221"/>
                  </a:xfrm>
                </p:grpSpPr>
                <p:sp>
                  <p:nvSpPr>
                    <p:cNvPr id="32" name="Rounded Rectangle 3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33" name="Rounded Rectangle 3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27" name="Oval 26"/>
                <p:cNvSpPr>
                  <a:spLocks noChangeAspect="1"/>
                </p:cNvSpPr>
                <p:nvPr/>
              </p:nvSpPr>
              <p:spPr>
                <a:xfrm>
                  <a:off x="4454110"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8" name="Oval 27"/>
                <p:cNvSpPr>
                  <a:spLocks noChangeAspect="1"/>
                </p:cNvSpPr>
                <p:nvPr/>
              </p:nvSpPr>
              <p:spPr>
                <a:xfrm>
                  <a:off x="4454110"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9" name="Oval 28"/>
                <p:cNvSpPr>
                  <a:spLocks noChangeAspect="1"/>
                </p:cNvSpPr>
                <p:nvPr/>
              </p:nvSpPr>
              <p:spPr>
                <a:xfrm>
                  <a:off x="4454110"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53" name="sa 2"/>
              <p:cNvGrpSpPr/>
              <p:nvPr/>
            </p:nvGrpSpPr>
            <p:grpSpPr>
              <a:xfrm>
                <a:off x="2964031" y="4190765"/>
                <a:ext cx="1948113" cy="1689560"/>
                <a:chOff x="2852487" y="2123752"/>
                <a:chExt cx="1948113" cy="1689560"/>
              </a:xfrm>
            </p:grpSpPr>
            <p:grpSp>
              <p:nvGrpSpPr>
                <p:cNvPr id="54" name="Group 53"/>
                <p:cNvGrpSpPr/>
                <p:nvPr/>
              </p:nvGrpSpPr>
              <p:grpSpPr>
                <a:xfrm>
                  <a:off x="3348370" y="2123752"/>
                  <a:ext cx="1250172" cy="1144705"/>
                  <a:chOff x="6856240" y="2176752"/>
                  <a:chExt cx="1250172" cy="1588746"/>
                </a:xfrm>
              </p:grpSpPr>
              <p:cxnSp>
                <p:nvCxnSpPr>
                  <p:cNvPr id="92" name="Straight Connector 91"/>
                  <p:cNvCxnSpPr/>
                  <p:nvPr/>
                </p:nvCxnSpPr>
                <p:spPr>
                  <a:xfrm>
                    <a:off x="6856240"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3" name="Straight Connector 92"/>
                  <p:cNvCxnSpPr/>
                  <p:nvPr/>
                </p:nvCxnSpPr>
                <p:spPr>
                  <a:xfrm>
                    <a:off x="7272964"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4" name="Straight Connector 93"/>
                  <p:cNvCxnSpPr/>
                  <p:nvPr/>
                </p:nvCxnSpPr>
                <p:spPr>
                  <a:xfrm>
                    <a:off x="7689688"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5" name="Straight Connector 94"/>
                  <p:cNvCxnSpPr/>
                  <p:nvPr/>
                </p:nvCxnSpPr>
                <p:spPr>
                  <a:xfrm>
                    <a:off x="8106412" y="2176752"/>
                    <a:ext cx="0" cy="1588746"/>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sp>
              <p:nvSpPr>
                <p:cNvPr id="55" name="Rounded Rectangle 54"/>
                <p:cNvSpPr/>
                <p:nvPr/>
              </p:nvSpPr>
              <p:spPr>
                <a:xfrm>
                  <a:off x="2852487" y="2181102"/>
                  <a:ext cx="207022" cy="990597"/>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grpSp>
              <p:nvGrpSpPr>
                <p:cNvPr id="56" name="Group 55"/>
                <p:cNvGrpSpPr/>
                <p:nvPr/>
              </p:nvGrpSpPr>
              <p:grpSpPr>
                <a:xfrm>
                  <a:off x="3059509" y="2331558"/>
                  <a:ext cx="1741091" cy="701733"/>
                  <a:chOff x="6567379" y="2828598"/>
                  <a:chExt cx="2383118" cy="701733"/>
                </a:xfrm>
              </p:grpSpPr>
              <p:cxnSp>
                <p:nvCxnSpPr>
                  <p:cNvPr id="89" name="Straight Connector 88"/>
                  <p:cNvCxnSpPr/>
                  <p:nvPr/>
                </p:nvCxnSpPr>
                <p:spPr>
                  <a:xfrm>
                    <a:off x="6567379" y="2828598"/>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0" name="Straight Connector 89"/>
                  <p:cNvCxnSpPr/>
                  <p:nvPr/>
                </p:nvCxnSpPr>
                <p:spPr>
                  <a:xfrm>
                    <a:off x="6567379" y="3179465"/>
                    <a:ext cx="2383118" cy="0"/>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91" name="Straight Connector 90"/>
                  <p:cNvCxnSpPr/>
                  <p:nvPr/>
                </p:nvCxnSpPr>
                <p:spPr>
                  <a:xfrm flipV="1">
                    <a:off x="6567379" y="3524307"/>
                    <a:ext cx="2383118" cy="6024"/>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grpSp>
              <p:nvGrpSpPr>
                <p:cNvPr id="57" name="Group 56"/>
                <p:cNvGrpSpPr/>
                <p:nvPr/>
              </p:nvGrpSpPr>
              <p:grpSpPr>
                <a:xfrm>
                  <a:off x="3203938" y="3268458"/>
                  <a:ext cx="288863" cy="544854"/>
                  <a:chOff x="7527818" y="3399502"/>
                  <a:chExt cx="365760" cy="689898"/>
                </a:xfrm>
              </p:grpSpPr>
              <p:sp>
                <p:nvSpPr>
                  <p:cNvPr id="85" name="Rounded Rectangle 84"/>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86" name="Group 85"/>
                  <p:cNvGrpSpPr/>
                  <p:nvPr/>
                </p:nvGrpSpPr>
                <p:grpSpPr>
                  <a:xfrm>
                    <a:off x="7596548" y="3446841"/>
                    <a:ext cx="228300" cy="595221"/>
                    <a:chOff x="6229860" y="2963660"/>
                    <a:chExt cx="228300" cy="595221"/>
                  </a:xfrm>
                </p:grpSpPr>
                <p:sp>
                  <p:nvSpPr>
                    <p:cNvPr id="87" name="Rounded Rectangle 86"/>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8" name="Rounded Rectangle 87"/>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58" name="Oval 57"/>
                <p:cNvSpPr/>
                <p:nvPr/>
              </p:nvSpPr>
              <p:spPr>
                <a:xfrm>
                  <a:off x="3203938"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59" name="Oval 58"/>
                <p:cNvSpPr/>
                <p:nvPr/>
              </p:nvSpPr>
              <p:spPr>
                <a:xfrm>
                  <a:off x="3203938"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0" name="Oval 59"/>
                <p:cNvSpPr/>
                <p:nvPr/>
              </p:nvSpPr>
              <p:spPr>
                <a:xfrm>
                  <a:off x="3203938"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1" name="Group 60"/>
                <p:cNvGrpSpPr/>
                <p:nvPr/>
              </p:nvGrpSpPr>
              <p:grpSpPr>
                <a:xfrm>
                  <a:off x="3620662" y="3268458"/>
                  <a:ext cx="288863" cy="544854"/>
                  <a:chOff x="7527818" y="3399502"/>
                  <a:chExt cx="365760" cy="689898"/>
                </a:xfrm>
              </p:grpSpPr>
              <p:sp>
                <p:nvSpPr>
                  <p:cNvPr id="81" name="Rounded Rectangle 80"/>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82" name="Group 81"/>
                  <p:cNvGrpSpPr/>
                  <p:nvPr/>
                </p:nvGrpSpPr>
                <p:grpSpPr>
                  <a:xfrm>
                    <a:off x="7596548" y="3446841"/>
                    <a:ext cx="228300" cy="595221"/>
                    <a:chOff x="6229860" y="2963660"/>
                    <a:chExt cx="228300" cy="595221"/>
                  </a:xfrm>
                </p:grpSpPr>
                <p:sp>
                  <p:nvSpPr>
                    <p:cNvPr id="83" name="Rounded Rectangle 82"/>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4" name="Rounded Rectangle 83"/>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62" name="Oval 61"/>
                <p:cNvSpPr/>
                <p:nvPr/>
              </p:nvSpPr>
              <p:spPr>
                <a:xfrm>
                  <a:off x="3620662"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3" name="Oval 62"/>
                <p:cNvSpPr/>
                <p:nvPr/>
              </p:nvSpPr>
              <p:spPr>
                <a:xfrm>
                  <a:off x="3620662"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4" name="Oval 63"/>
                <p:cNvSpPr/>
                <p:nvPr/>
              </p:nvSpPr>
              <p:spPr>
                <a:xfrm>
                  <a:off x="3620662"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5" name="Group 64"/>
                <p:cNvGrpSpPr/>
                <p:nvPr/>
              </p:nvGrpSpPr>
              <p:grpSpPr>
                <a:xfrm>
                  <a:off x="4037386" y="3268458"/>
                  <a:ext cx="288863" cy="544854"/>
                  <a:chOff x="7527818" y="3399502"/>
                  <a:chExt cx="365760" cy="689898"/>
                </a:xfrm>
              </p:grpSpPr>
              <p:sp>
                <p:nvSpPr>
                  <p:cNvPr id="77" name="Rounded Rectangle 76"/>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78" name="Group 77"/>
                  <p:cNvGrpSpPr/>
                  <p:nvPr/>
                </p:nvGrpSpPr>
                <p:grpSpPr>
                  <a:xfrm>
                    <a:off x="7596548" y="3446841"/>
                    <a:ext cx="228300" cy="595221"/>
                    <a:chOff x="6229860" y="2963660"/>
                    <a:chExt cx="228300" cy="595221"/>
                  </a:xfrm>
                </p:grpSpPr>
                <p:sp>
                  <p:nvSpPr>
                    <p:cNvPr id="79" name="Rounded Rectangle 78"/>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80" name="Rounded Rectangle 79"/>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66" name="Oval 65"/>
                <p:cNvSpPr/>
                <p:nvPr/>
              </p:nvSpPr>
              <p:spPr>
                <a:xfrm>
                  <a:off x="4037386"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7" name="Oval 66"/>
                <p:cNvSpPr/>
                <p:nvPr/>
              </p:nvSpPr>
              <p:spPr>
                <a:xfrm>
                  <a:off x="4037386"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68" name="Oval 67"/>
                <p:cNvSpPr/>
                <p:nvPr/>
              </p:nvSpPr>
              <p:spPr>
                <a:xfrm>
                  <a:off x="4037386"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69" name="Group 68"/>
                <p:cNvGrpSpPr/>
                <p:nvPr/>
              </p:nvGrpSpPr>
              <p:grpSpPr>
                <a:xfrm>
                  <a:off x="4454110" y="3268458"/>
                  <a:ext cx="288863" cy="544854"/>
                  <a:chOff x="7527818" y="3399502"/>
                  <a:chExt cx="365760" cy="689898"/>
                </a:xfrm>
              </p:grpSpPr>
              <p:sp>
                <p:nvSpPr>
                  <p:cNvPr id="73" name="Rounded Rectangle 72"/>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nvGrpSpPr>
                  <p:cNvPr id="74" name="Group 73"/>
                  <p:cNvGrpSpPr/>
                  <p:nvPr/>
                </p:nvGrpSpPr>
                <p:grpSpPr>
                  <a:xfrm>
                    <a:off x="7596548" y="3446841"/>
                    <a:ext cx="228300" cy="595221"/>
                    <a:chOff x="6229860" y="2963660"/>
                    <a:chExt cx="228300" cy="595221"/>
                  </a:xfrm>
                </p:grpSpPr>
                <p:sp>
                  <p:nvSpPr>
                    <p:cNvPr id="75" name="Rounded Rectangle 74"/>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S</a:t>
                      </a:r>
                    </a:p>
                  </p:txBody>
                </p:sp>
                <p:sp>
                  <p:nvSpPr>
                    <p:cNvPr id="76" name="Rounded Rectangle 75"/>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white"/>
                          </a:solidFill>
                          <a:effectLst/>
                          <a:uLnTx/>
                          <a:uFillTx/>
                          <a:latin typeface="Gill Sans MT"/>
                          <a:ea typeface="+mn-ea"/>
                          <a:cs typeface="+mn-cs"/>
                        </a:rPr>
                        <a:t>P</a:t>
                      </a:r>
                    </a:p>
                  </p:txBody>
                </p:sp>
              </p:grpSp>
            </p:grpSp>
            <p:sp>
              <p:nvSpPr>
                <p:cNvPr id="70" name="Oval 69"/>
                <p:cNvSpPr>
                  <a:spLocks noChangeAspect="1"/>
                </p:cNvSpPr>
                <p:nvPr/>
              </p:nvSpPr>
              <p:spPr>
                <a:xfrm>
                  <a:off x="4454110" y="2181102"/>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71" name="Oval 70"/>
                <p:cNvSpPr>
                  <a:spLocks noChangeAspect="1"/>
                </p:cNvSpPr>
                <p:nvPr/>
              </p:nvSpPr>
              <p:spPr>
                <a:xfrm>
                  <a:off x="4454110" y="2531969"/>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72" name="Oval 71"/>
                <p:cNvSpPr>
                  <a:spLocks noChangeAspect="1"/>
                </p:cNvSpPr>
                <p:nvPr/>
              </p:nvSpPr>
              <p:spPr>
                <a:xfrm>
                  <a:off x="4454110" y="2882836"/>
                  <a:ext cx="288863" cy="288863"/>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grpSp>
          <p:nvGrpSpPr>
            <p:cNvPr id="259" name="sa labels"/>
            <p:cNvGrpSpPr/>
            <p:nvPr/>
          </p:nvGrpSpPr>
          <p:grpSpPr>
            <a:xfrm>
              <a:off x="4798188" y="1964680"/>
              <a:ext cx="1498231" cy="2509039"/>
              <a:chOff x="4798188" y="1964680"/>
              <a:chExt cx="1498231" cy="2509039"/>
            </a:xfrm>
          </p:grpSpPr>
          <p:sp>
            <p:nvSpPr>
              <p:cNvPr id="257" name="TextBox 256"/>
              <p:cNvSpPr txBox="1"/>
              <p:nvPr/>
            </p:nvSpPr>
            <p:spPr>
              <a:xfrm>
                <a:off x="4798188" y="1964680"/>
                <a:ext cx="14982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lumMod val="50000"/>
                      </a:prstClr>
                    </a:solidFill>
                    <a:effectLst/>
                    <a:uLnTx/>
                    <a:uFillTx/>
                    <a:latin typeface="Gill Sans MT"/>
                    <a:ea typeface="+mn-ea"/>
                    <a:cs typeface="+mn-cs"/>
                  </a:rPr>
                  <a:t>Subarray 1</a:t>
                </a:r>
              </a:p>
            </p:txBody>
          </p:sp>
          <p:sp>
            <p:nvSpPr>
              <p:cNvPr id="258" name="TextBox 257"/>
              <p:cNvSpPr txBox="1"/>
              <p:nvPr/>
            </p:nvSpPr>
            <p:spPr>
              <a:xfrm>
                <a:off x="4798188" y="4012054"/>
                <a:ext cx="144969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lumMod val="50000"/>
                      </a:prstClr>
                    </a:solidFill>
                    <a:effectLst/>
                    <a:uLnTx/>
                    <a:uFillTx/>
                    <a:latin typeface="Gill Sans MT"/>
                    <a:ea typeface="+mn-ea"/>
                    <a:cs typeface="+mn-cs"/>
                  </a:rPr>
                  <a:t>Subarray 2</a:t>
                </a:r>
              </a:p>
            </p:txBody>
          </p:sp>
        </p:grpSp>
      </p:grpSp>
      <p:sp>
        <p:nvSpPr>
          <p:cNvPr id="148" name="src row buffer"/>
          <p:cNvSpPr/>
          <p:nvPr/>
        </p:nvSpPr>
        <p:spPr>
          <a:xfrm>
            <a:off x="5112037" y="3570616"/>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188" name="closed iso"/>
          <p:cNvGrpSpPr/>
          <p:nvPr/>
        </p:nvGrpSpPr>
        <p:grpSpPr>
          <a:xfrm>
            <a:off x="5105399" y="4075820"/>
            <a:ext cx="1648889" cy="467501"/>
            <a:chOff x="6235520" y="3801189"/>
            <a:chExt cx="1648889" cy="467501"/>
          </a:xfrm>
        </p:grpSpPr>
        <p:sp>
          <p:nvSpPr>
            <p:cNvPr id="160" name="iso highlight"/>
            <p:cNvSpPr/>
            <p:nvPr/>
          </p:nvSpPr>
          <p:spPr>
            <a:xfrm>
              <a:off x="6235520" y="3820259"/>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62" name="Group 161"/>
            <p:cNvGrpSpPr/>
            <p:nvPr/>
          </p:nvGrpSpPr>
          <p:grpSpPr>
            <a:xfrm>
              <a:off x="6489806" y="3805186"/>
              <a:ext cx="2327" cy="462341"/>
              <a:chOff x="2205369" y="3911669"/>
              <a:chExt cx="2327" cy="462341"/>
            </a:xfrm>
          </p:grpSpPr>
          <p:cxnSp>
            <p:nvCxnSpPr>
              <p:cNvPr id="176" name="Straight Connector 175"/>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3" name="Group 162"/>
            <p:cNvGrpSpPr/>
            <p:nvPr/>
          </p:nvGrpSpPr>
          <p:grpSpPr>
            <a:xfrm>
              <a:off x="6906529" y="3806349"/>
              <a:ext cx="2327" cy="462341"/>
              <a:chOff x="2205369" y="3911669"/>
              <a:chExt cx="2327" cy="462341"/>
            </a:xfrm>
          </p:grpSpPr>
          <p:cxnSp>
            <p:nvCxnSpPr>
              <p:cNvPr id="173" name="Straight Connector 17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4" name="Group 163"/>
            <p:cNvGrpSpPr/>
            <p:nvPr/>
          </p:nvGrpSpPr>
          <p:grpSpPr>
            <a:xfrm>
              <a:off x="7323605" y="3806349"/>
              <a:ext cx="2327" cy="462341"/>
              <a:chOff x="2205369" y="3911669"/>
              <a:chExt cx="2327" cy="462341"/>
            </a:xfrm>
          </p:grpSpPr>
          <p:cxnSp>
            <p:nvCxnSpPr>
              <p:cNvPr id="170" name="Straight Connector 169"/>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65" name="Group 164"/>
            <p:cNvGrpSpPr/>
            <p:nvPr/>
          </p:nvGrpSpPr>
          <p:grpSpPr>
            <a:xfrm>
              <a:off x="7737520" y="3801189"/>
              <a:ext cx="2327" cy="462341"/>
              <a:chOff x="2205369" y="3911669"/>
              <a:chExt cx="2327" cy="462341"/>
            </a:xfrm>
          </p:grpSpPr>
          <p:cxnSp>
            <p:nvCxnSpPr>
              <p:cNvPr id="167" name="Straight Connector 16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82" name="Straight Connector 181"/>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14" name="src row"/>
          <p:cNvSpPr/>
          <p:nvPr/>
        </p:nvSpPr>
        <p:spPr>
          <a:xfrm>
            <a:off x="5112037" y="2826081"/>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sp>
        <p:nvSpPr>
          <p:cNvPr id="217" name="dst  row"/>
          <p:cNvSpPr/>
          <p:nvPr/>
        </p:nvSpPr>
        <p:spPr>
          <a:xfrm>
            <a:off x="5125091" y="4891553"/>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grpSp>
        <p:nvGrpSpPr>
          <p:cNvPr id="218" name="src_act_bl"/>
          <p:cNvGrpSpPr/>
          <p:nvPr/>
        </p:nvGrpSpPr>
        <p:grpSpPr>
          <a:xfrm>
            <a:off x="5359684" y="3065961"/>
            <a:ext cx="1250172" cy="541854"/>
            <a:chOff x="7131828" y="2978323"/>
            <a:chExt cx="1250172" cy="1144705"/>
          </a:xfrm>
        </p:grpSpPr>
        <p:cxnSp>
          <p:nvCxnSpPr>
            <p:cNvPr id="219" name="Straight Connector 218"/>
            <p:cNvCxnSpPr/>
            <p:nvPr/>
          </p:nvCxnSpPr>
          <p:spPr>
            <a:xfrm>
              <a:off x="7131828"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0" name="Straight Connector 219"/>
            <p:cNvCxnSpPr/>
            <p:nvPr/>
          </p:nvCxnSpPr>
          <p:spPr>
            <a:xfrm>
              <a:off x="7548552"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1" name="Straight Connector 220"/>
            <p:cNvCxnSpPr/>
            <p:nvPr/>
          </p:nvCxnSpPr>
          <p:spPr>
            <a:xfrm>
              <a:off x="7965276"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2" name="Straight Connector 221"/>
            <p:cNvCxnSpPr/>
            <p:nvPr/>
          </p:nvCxnSpPr>
          <p:spPr>
            <a:xfrm>
              <a:off x="8382000"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grpSp>
      <p:grpSp>
        <p:nvGrpSpPr>
          <p:cNvPr id="223" name="dst_act_bl"/>
          <p:cNvGrpSpPr/>
          <p:nvPr/>
        </p:nvGrpSpPr>
        <p:grpSpPr>
          <a:xfrm flipV="1">
            <a:off x="5357360" y="5122878"/>
            <a:ext cx="1250172" cy="541854"/>
            <a:chOff x="7131828" y="2978323"/>
            <a:chExt cx="1250172" cy="1144705"/>
          </a:xfrm>
        </p:grpSpPr>
        <p:cxnSp>
          <p:nvCxnSpPr>
            <p:cNvPr id="224" name="Straight Connector 223"/>
            <p:cNvCxnSpPr/>
            <p:nvPr/>
          </p:nvCxnSpPr>
          <p:spPr>
            <a:xfrm>
              <a:off x="7131828"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5" name="Straight Connector 224"/>
            <p:cNvCxnSpPr/>
            <p:nvPr/>
          </p:nvCxnSpPr>
          <p:spPr>
            <a:xfrm>
              <a:off x="7548552"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6" name="Straight Connector 225"/>
            <p:cNvCxnSpPr/>
            <p:nvPr/>
          </p:nvCxnSpPr>
          <p:spPr>
            <a:xfrm>
              <a:off x="7965276"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cxnSp>
          <p:nvCxnSpPr>
            <p:cNvPr id="227" name="Straight Connector 226"/>
            <p:cNvCxnSpPr/>
            <p:nvPr/>
          </p:nvCxnSpPr>
          <p:spPr>
            <a:xfrm>
              <a:off x="8382000" y="2978323"/>
              <a:ext cx="0" cy="1144705"/>
            </a:xfrm>
            <a:prstGeom prst="line">
              <a:avLst/>
            </a:prstGeom>
            <a:solidFill>
              <a:sysClr val="window" lastClr="FFFFFF">
                <a:lumMod val="85000"/>
              </a:sysClr>
            </a:solidFill>
            <a:ln w="76200" cap="flat" cmpd="sng" algn="ctr">
              <a:solidFill>
                <a:schemeClr val="accent2"/>
              </a:solidFill>
              <a:prstDash val="solid"/>
              <a:miter lim="800000"/>
              <a:headEnd type="none" w="med" len="med"/>
              <a:tailEnd type="stealth" w="med" len="lg"/>
            </a:ln>
            <a:effectLst/>
          </p:spPr>
        </p:cxnSp>
      </p:grpSp>
      <p:cxnSp>
        <p:nvCxnSpPr>
          <p:cNvPr id="6" name="Straight Arrow Connector 5"/>
          <p:cNvCxnSpPr>
            <a:endCxn id="12" idx="3"/>
          </p:cNvCxnSpPr>
          <p:nvPr/>
        </p:nvCxnSpPr>
        <p:spPr>
          <a:xfrm flipV="1">
            <a:off x="3379545" y="2978124"/>
            <a:ext cx="1691280" cy="88092"/>
          </a:xfrm>
          <a:prstGeom prst="straightConnector1">
            <a:avLst/>
          </a:prstGeom>
          <a:ln w="34925"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28" name="Straight Arrow Connector 227"/>
          <p:cNvCxnSpPr/>
          <p:nvPr/>
        </p:nvCxnSpPr>
        <p:spPr>
          <a:xfrm>
            <a:off x="3379545" y="4359287"/>
            <a:ext cx="1725854" cy="0"/>
          </a:xfrm>
          <a:prstGeom prst="straightConnector1">
            <a:avLst/>
          </a:prstGeom>
          <a:ln w="34925"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29" name="Straight Arrow Connector 228"/>
          <p:cNvCxnSpPr>
            <a:endCxn id="55" idx="3"/>
          </p:cNvCxnSpPr>
          <p:nvPr/>
        </p:nvCxnSpPr>
        <p:spPr>
          <a:xfrm flipV="1">
            <a:off x="3425742" y="5035289"/>
            <a:ext cx="1645083" cy="323240"/>
          </a:xfrm>
          <a:prstGeom prst="straightConnector1">
            <a:avLst/>
          </a:prstGeom>
          <a:ln w="34925" cap="rnd">
            <a:solidFill>
              <a:schemeClr val="tx2"/>
            </a:solidFill>
            <a:tailEnd type="arrow" w="med" len="sm"/>
          </a:ln>
        </p:spPr>
        <p:style>
          <a:lnRef idx="1">
            <a:schemeClr val="accent1"/>
          </a:lnRef>
          <a:fillRef idx="0">
            <a:schemeClr val="accent1"/>
          </a:fillRef>
          <a:effectRef idx="0">
            <a:schemeClr val="accent1"/>
          </a:effectRef>
          <a:fontRef idx="minor">
            <a:schemeClr val="tx1"/>
          </a:fontRef>
        </p:style>
      </p:cxnSp>
      <p:grpSp>
        <p:nvGrpSpPr>
          <p:cNvPr id="127" name="act dst"/>
          <p:cNvGrpSpPr/>
          <p:nvPr/>
        </p:nvGrpSpPr>
        <p:grpSpPr>
          <a:xfrm>
            <a:off x="376526" y="5136487"/>
            <a:ext cx="4710119" cy="870523"/>
            <a:chOff x="319870" y="4607859"/>
            <a:chExt cx="4710119" cy="870523"/>
          </a:xfrm>
        </p:grpSpPr>
        <p:sp>
          <p:nvSpPr>
            <p:cNvPr id="213" name="act dst"/>
            <p:cNvSpPr txBox="1"/>
            <p:nvPr/>
          </p:nvSpPr>
          <p:spPr>
            <a:xfrm>
              <a:off x="838200" y="4607859"/>
              <a:ext cx="419178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Activate </a:t>
              </a:r>
              <a:r>
                <a:rPr kumimoji="0" lang="en-US" sz="2400" b="0" i="0" u="none" strike="noStrike" kern="1200" cap="none" spc="0" normalizeH="0" baseline="0" noProof="0" dirty="0" err="1">
                  <a:ln>
                    <a:noFill/>
                  </a:ln>
                  <a:solidFill>
                    <a:srgbClr val="00B050"/>
                  </a:solidFill>
                  <a:effectLst/>
                  <a:uLnTx/>
                  <a:uFillTx/>
                  <a:latin typeface="Gill Sans MT"/>
                  <a:ea typeface="+mn-ea"/>
                  <a:cs typeface="+mn-cs"/>
                </a:rPr>
                <a:t>dst</a:t>
              </a:r>
              <a:r>
                <a:rPr kumimoji="0" lang="en-US" sz="2400" b="0" i="0" u="none" strike="noStrike" kern="1200" cap="none" spc="0" normalizeH="0" baseline="0" noProof="0" dirty="0">
                  <a:ln>
                    <a:noFill/>
                  </a:ln>
                  <a:solidFill>
                    <a:srgbClr val="00B050"/>
                  </a:solidFill>
                  <a:effectLst/>
                  <a:uLnTx/>
                  <a:uFillTx/>
                  <a:latin typeface="Gill Sans MT"/>
                  <a:ea typeface="+mn-ea"/>
                  <a:cs typeface="+mn-cs"/>
                </a:rPr>
                <a:t> row</a:t>
              </a:r>
              <a:br>
                <a:rPr kumimoji="0" lang="en-US" sz="2400" b="1" i="0" u="none" strike="noStrike" kern="1200" cap="none" spc="0" normalizeH="0" baseline="0" noProof="0" dirty="0">
                  <a:ln>
                    <a:noFill/>
                  </a:ln>
                  <a:solidFill>
                    <a:srgbClr val="00B050"/>
                  </a:solidFill>
                  <a:effectLst/>
                  <a:uLnTx/>
                  <a:uFillTx/>
                  <a:latin typeface="Gill Sans MT"/>
                  <a:ea typeface="+mn-ea"/>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(write row buffer into </a:t>
              </a:r>
              <a:r>
                <a:rPr kumimoji="0" lang="en-US" sz="2400" b="0" i="0" u="none" strike="noStrike" kern="1200" cap="none" spc="0" normalizeH="0" baseline="0" noProof="0" dirty="0" err="1">
                  <a:ln>
                    <a:noFill/>
                  </a:ln>
                  <a:solidFill>
                    <a:prstClr val="black"/>
                  </a:solidFill>
                  <a:effectLst/>
                  <a:uLnTx/>
                  <a:uFillTx/>
                  <a:latin typeface="Gill Sans MT"/>
                  <a:ea typeface="+mn-ea"/>
                  <a:cs typeface="+mn-cs"/>
                </a:rPr>
                <a:t>dst</a:t>
              </a:r>
              <a:r>
                <a:rPr kumimoji="0" lang="en-US" sz="2400" b="0" i="0" u="none" strike="noStrike" kern="1200" cap="none" spc="0" normalizeH="0" baseline="0" noProof="0" dirty="0">
                  <a:ln>
                    <a:noFill/>
                  </a:ln>
                  <a:solidFill>
                    <a:prstClr val="black"/>
                  </a:solidFill>
                  <a:effectLst/>
                  <a:uLnTx/>
                  <a:uFillTx/>
                  <a:latin typeface="Gill Sans MT"/>
                  <a:ea typeface="+mn-ea"/>
                  <a:cs typeface="+mn-cs"/>
                </a:rPr>
                <a:t> row)</a:t>
              </a:r>
            </a:p>
          </p:txBody>
        </p:sp>
        <p:sp>
          <p:nvSpPr>
            <p:cNvPr id="254" name="act dst"/>
            <p:cNvSpPr txBox="1"/>
            <p:nvPr/>
          </p:nvSpPr>
          <p:spPr>
            <a:xfrm>
              <a:off x="319870" y="4647385"/>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3</a:t>
              </a:r>
              <a:endPar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endParaRPr>
            </a:p>
          </p:txBody>
        </p:sp>
      </p:grpSp>
      <p:grpSp>
        <p:nvGrpSpPr>
          <p:cNvPr id="128" name="rbm"/>
          <p:cNvGrpSpPr/>
          <p:nvPr/>
        </p:nvGrpSpPr>
        <p:grpSpPr>
          <a:xfrm>
            <a:off x="404860" y="3943320"/>
            <a:ext cx="3241845" cy="830997"/>
            <a:chOff x="348204" y="3414692"/>
            <a:chExt cx="3241845" cy="830997"/>
          </a:xfrm>
        </p:grpSpPr>
        <p:sp>
          <p:nvSpPr>
            <p:cNvPr id="155" name="RBM"/>
            <p:cNvSpPr txBox="1"/>
            <p:nvPr/>
          </p:nvSpPr>
          <p:spPr>
            <a:xfrm>
              <a:off x="838200" y="3574643"/>
              <a:ext cx="2751849" cy="46166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RBM </a:t>
              </a:r>
              <a:r>
                <a:rPr kumimoji="0" lang="en-US" sz="2400" b="0" i="0" u="none" strike="noStrike" kern="1200" cap="none" spc="0" normalizeH="0" baseline="0" noProof="0" dirty="0">
                  <a:ln>
                    <a:noFill/>
                  </a:ln>
                  <a:solidFill>
                    <a:prstClr val="black"/>
                  </a:solidFill>
                  <a:effectLst/>
                  <a:uLnTx/>
                  <a:uFillTx/>
                  <a:latin typeface="Gill Sans MT"/>
                  <a:ea typeface="+mn-ea"/>
                  <a:cs typeface="+mn-cs"/>
                </a:rPr>
                <a:t>SA1</a:t>
              </a:r>
              <a:r>
                <a:rPr kumimoji="0" lang="en-US" sz="24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a:t>
              </a:r>
              <a:r>
                <a:rPr kumimoji="0" lang="en-US" sz="2400" b="0" i="0" u="none" strike="noStrike" kern="1200" cap="none" spc="0" normalizeH="0" baseline="0" noProof="0" dirty="0">
                  <a:ln>
                    <a:noFill/>
                  </a:ln>
                  <a:solidFill>
                    <a:prstClr val="black"/>
                  </a:solidFill>
                  <a:effectLst/>
                  <a:uLnTx/>
                  <a:uFillTx/>
                  <a:latin typeface="Gill Sans MT"/>
                  <a:ea typeface="+mn-ea"/>
                  <a:cs typeface="+mn-cs"/>
                </a:rPr>
                <a:t>SA2</a:t>
              </a:r>
            </a:p>
          </p:txBody>
        </p:sp>
        <p:sp>
          <p:nvSpPr>
            <p:cNvPr id="249" name="RBM"/>
            <p:cNvSpPr txBox="1"/>
            <p:nvPr/>
          </p:nvSpPr>
          <p:spPr>
            <a:xfrm>
              <a:off x="348204" y="3414692"/>
              <a:ext cx="538369"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2</a:t>
              </a:r>
              <a:endPar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endParaRPr>
            </a:p>
          </p:txBody>
        </p:sp>
      </p:grpSp>
      <p:grpSp>
        <p:nvGrpSpPr>
          <p:cNvPr id="146" name="act src"/>
          <p:cNvGrpSpPr/>
          <p:nvPr/>
        </p:nvGrpSpPr>
        <p:grpSpPr>
          <a:xfrm>
            <a:off x="378674" y="2587427"/>
            <a:ext cx="3047068" cy="830997"/>
            <a:chOff x="322018" y="2058799"/>
            <a:chExt cx="3047068" cy="830997"/>
          </a:xfrm>
        </p:grpSpPr>
        <p:sp>
          <p:nvSpPr>
            <p:cNvPr id="288" name="act src"/>
            <p:cNvSpPr txBox="1"/>
            <p:nvPr/>
          </p:nvSpPr>
          <p:spPr>
            <a:xfrm>
              <a:off x="838200" y="2225526"/>
              <a:ext cx="25308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Activate </a:t>
              </a:r>
              <a:r>
                <a:rPr kumimoji="0" lang="en-US" sz="2400" b="0" i="0" u="none" strike="noStrike" kern="1200" cap="none" spc="0" normalizeH="0" baseline="0" noProof="0" dirty="0" err="1">
                  <a:ln>
                    <a:noFill/>
                  </a:ln>
                  <a:solidFill>
                    <a:srgbClr val="0070C0"/>
                  </a:solidFill>
                  <a:effectLst/>
                  <a:uLnTx/>
                  <a:uFillTx/>
                  <a:latin typeface="Gill Sans MT"/>
                  <a:ea typeface="+mn-ea"/>
                  <a:cs typeface="+mn-cs"/>
                </a:rPr>
                <a:t>src</a:t>
              </a:r>
              <a:r>
                <a:rPr kumimoji="0" lang="en-US" sz="2400" b="0" i="0" u="none" strike="noStrike" kern="1200" cap="none" spc="0" normalizeH="0" baseline="0" noProof="0" dirty="0">
                  <a:ln>
                    <a:noFill/>
                  </a:ln>
                  <a:solidFill>
                    <a:srgbClr val="0070C0"/>
                  </a:solidFill>
                  <a:effectLst/>
                  <a:uLnTx/>
                  <a:uFillTx/>
                  <a:latin typeface="Gill Sans MT"/>
                  <a:ea typeface="+mn-ea"/>
                  <a:cs typeface="+mn-cs"/>
                </a:rPr>
                <a:t> row</a:t>
              </a:r>
            </a:p>
          </p:txBody>
        </p:sp>
        <p:sp>
          <p:nvSpPr>
            <p:cNvPr id="245" name="act src"/>
            <p:cNvSpPr txBox="1"/>
            <p:nvPr/>
          </p:nvSpPr>
          <p:spPr>
            <a:xfrm>
              <a:off x="322018" y="2058799"/>
              <a:ext cx="595035"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mn-ea"/>
                  <a:cs typeface="+mn-cs"/>
                </a:rPr>
                <a:t>1</a:t>
              </a:r>
            </a:p>
          </p:txBody>
        </p:sp>
      </p:grpSp>
      <p:pic>
        <p:nvPicPr>
          <p:cNvPr id="169" name="Picture 1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2861" y="4378805"/>
            <a:ext cx="819205" cy="838911"/>
          </a:xfrm>
          <a:prstGeom prst="rect">
            <a:avLst/>
          </a:prstGeom>
        </p:spPr>
      </p:pic>
      <p:sp>
        <p:nvSpPr>
          <p:cNvPr id="243" name="Text src row"/>
          <p:cNvSpPr txBox="1"/>
          <p:nvPr/>
        </p:nvSpPr>
        <p:spPr>
          <a:xfrm>
            <a:off x="6804671" y="2707272"/>
            <a:ext cx="11392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70C0"/>
                </a:solidFill>
                <a:effectLst/>
                <a:uLnTx/>
                <a:uFillTx/>
                <a:latin typeface="Gill Sans MT"/>
                <a:ea typeface="+mn-ea"/>
                <a:cs typeface="+mn-cs"/>
              </a:rPr>
              <a:t>src</a:t>
            </a:r>
            <a:r>
              <a:rPr kumimoji="0" lang="en-US" sz="2400" b="0" i="0" u="none" strike="noStrike" kern="1200" cap="none" spc="0" normalizeH="0" baseline="0" noProof="0" dirty="0">
                <a:ln>
                  <a:noFill/>
                </a:ln>
                <a:solidFill>
                  <a:srgbClr val="0070C0"/>
                </a:solidFill>
                <a:effectLst/>
                <a:uLnTx/>
                <a:uFillTx/>
                <a:latin typeface="Gill Sans MT"/>
                <a:ea typeface="+mn-ea"/>
                <a:cs typeface="+mn-cs"/>
              </a:rPr>
              <a:t> row</a:t>
            </a:r>
          </a:p>
        </p:txBody>
      </p:sp>
      <p:sp>
        <p:nvSpPr>
          <p:cNvPr id="244" name="Text dst row"/>
          <p:cNvSpPr txBox="1"/>
          <p:nvPr/>
        </p:nvSpPr>
        <p:spPr>
          <a:xfrm>
            <a:off x="6804671" y="4760403"/>
            <a:ext cx="115018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B050"/>
                </a:solidFill>
                <a:effectLst/>
                <a:uLnTx/>
                <a:uFillTx/>
                <a:latin typeface="Gill Sans MT"/>
                <a:ea typeface="+mn-ea"/>
                <a:cs typeface="+mn-cs"/>
              </a:rPr>
              <a:t>dst</a:t>
            </a:r>
            <a:r>
              <a:rPr kumimoji="0" lang="en-US" sz="2400" b="0" i="0" u="none" strike="noStrike" kern="1200" cap="none" spc="0" normalizeH="0" baseline="0" noProof="0" dirty="0">
                <a:ln>
                  <a:noFill/>
                </a:ln>
                <a:solidFill>
                  <a:srgbClr val="00B050"/>
                </a:solidFill>
                <a:effectLst/>
                <a:uLnTx/>
                <a:uFillTx/>
                <a:latin typeface="Gill Sans MT"/>
                <a:ea typeface="+mn-ea"/>
                <a:cs typeface="+mn-cs"/>
              </a:rPr>
              <a:t> row</a:t>
            </a:r>
          </a:p>
        </p:txBody>
      </p:sp>
      <p:sp>
        <p:nvSpPr>
          <p:cNvPr id="166" name="punchline"/>
          <p:cNvSpPr/>
          <p:nvPr/>
        </p:nvSpPr>
        <p:spPr>
          <a:xfrm>
            <a:off x="0" y="4482006"/>
            <a:ext cx="9144000" cy="169019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22860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Reduces row-copy latency by 9.2x,</a:t>
            </a:r>
            <a:b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br>
            <a:r>
              <a:rPr kumimoji="0" lang="en-US" sz="3200" b="0" i="0" u="none" strike="noStrike" kern="1200" cap="none" spc="0" normalizeH="0" baseline="0" noProof="0" dirty="0">
                <a:ln>
                  <a:noFill/>
                </a:ln>
                <a:solidFill>
                  <a:prstClr val="white"/>
                </a:solidFill>
                <a:effectLst/>
                <a:uLnTx/>
                <a:uFillTx/>
                <a:latin typeface="Arial Rounded MT Bold" panose="020F0704030504030204" pitchFamily="34" charset="0"/>
                <a:ea typeface="+mn-ea"/>
                <a:cs typeface="+mn-cs"/>
              </a:rPr>
              <a:t>DRAM energy by 48.1x</a:t>
            </a:r>
          </a:p>
        </p:txBody>
      </p:sp>
      <p:sp>
        <p:nvSpPr>
          <p:cNvPr id="172" name="src row buffer"/>
          <p:cNvSpPr/>
          <p:nvPr/>
        </p:nvSpPr>
        <p:spPr>
          <a:xfrm>
            <a:off x="5112037" y="3570566"/>
            <a:ext cx="1692634" cy="332391"/>
          </a:xfrm>
          <a:prstGeom prst="rect">
            <a:avLst/>
          </a:prstGeom>
          <a:solidFill>
            <a:srgbClr val="FF0000">
              <a:alpha val="49000"/>
            </a:srgbClr>
          </a:solidFill>
          <a:ln w="12700" cap="rnd" cmpd="sng" algn="ctr">
            <a:no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3047922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4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4"/>
                                        </p:tgtEl>
                                        <p:attrNameLst>
                                          <p:attrName>style.visibility</p:attrName>
                                        </p:attrNameLst>
                                      </p:cBhvr>
                                      <p:to>
                                        <p:strVal val="visible"/>
                                      </p:to>
                                    </p:set>
                                  </p:childTnLst>
                                </p:cTn>
                              </p:par>
                              <p:par>
                                <p:cTn id="21" presetID="22" presetClass="entr" presetSubtype="1" fill="hold" nodeType="withEffect">
                                  <p:stCondLst>
                                    <p:cond delay="500"/>
                                  </p:stCondLst>
                                  <p:childTnLst>
                                    <p:set>
                                      <p:cBhvr>
                                        <p:cTn id="22" dur="1" fill="hold">
                                          <p:stCondLst>
                                            <p:cond delay="0"/>
                                          </p:stCondLst>
                                        </p:cTn>
                                        <p:tgtEl>
                                          <p:spTgt spid="218"/>
                                        </p:tgtEl>
                                        <p:attrNameLst>
                                          <p:attrName>style.visibility</p:attrName>
                                        </p:attrNameLst>
                                      </p:cBhvr>
                                      <p:to>
                                        <p:strVal val="visible"/>
                                      </p:to>
                                    </p:set>
                                    <p:animEffect transition="in" filter="wipe(up)">
                                      <p:cBhvr>
                                        <p:cTn id="23" dur="500"/>
                                        <p:tgtEl>
                                          <p:spTgt spid="218"/>
                                        </p:tgtEl>
                                      </p:cBhvr>
                                    </p:animEffect>
                                  </p:childTnLst>
                                </p:cTn>
                              </p:par>
                              <p:par>
                                <p:cTn id="24" presetID="1" presetClass="entr" presetSubtype="0" fill="hold" grpId="0" nodeType="withEffect">
                                  <p:stCondLst>
                                    <p:cond delay="1000"/>
                                  </p:stCondLst>
                                  <p:childTnLst>
                                    <p:set>
                                      <p:cBhvr>
                                        <p:cTn id="25" dur="1" fill="hold">
                                          <p:stCondLst>
                                            <p:cond delay="0"/>
                                          </p:stCondLst>
                                        </p:cTn>
                                        <p:tgtEl>
                                          <p:spTgt spid="148"/>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8"/>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2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88"/>
                                        </p:tgtEl>
                                        <p:attrNameLst>
                                          <p:attrName>style.visibility</p:attrName>
                                        </p:attrNameLst>
                                      </p:cBhvr>
                                      <p:to>
                                        <p:strVal val="visible"/>
                                      </p:to>
                                    </p:set>
                                  </p:childTnLst>
                                </p:cTn>
                              </p:par>
                              <p:par>
                                <p:cTn id="34" presetID="1" presetClass="exit" presetSubtype="0" fill="hold" nodeType="withEffect">
                                  <p:stCondLst>
                                    <p:cond delay="0"/>
                                  </p:stCondLst>
                                  <p:childTnLst>
                                    <p:set>
                                      <p:cBhvr>
                                        <p:cTn id="35" dur="1" fill="hold">
                                          <p:stCondLst>
                                            <p:cond delay="0"/>
                                          </p:stCondLst>
                                        </p:cTn>
                                        <p:tgtEl>
                                          <p:spTgt spid="108"/>
                                        </p:tgtEl>
                                        <p:attrNameLst>
                                          <p:attrName>style.visibility</p:attrName>
                                        </p:attrNameLst>
                                      </p:cBhvr>
                                      <p:to>
                                        <p:strVal val="hidden"/>
                                      </p:to>
                                    </p:set>
                                  </p:childTnLst>
                                </p:cTn>
                              </p:par>
                              <p:par>
                                <p:cTn id="36" presetID="42" presetClass="path" presetSubtype="0" accel="50000" decel="50000" fill="hold" grpId="1" nodeType="withEffect">
                                  <p:stCondLst>
                                    <p:cond delay="0"/>
                                  </p:stCondLst>
                                  <p:childTnLst>
                                    <p:animMotion origin="layout" path="M -2.5E-6 2.59259E-6 L -2.5E-6 0.30092 " pathEditMode="relative" rAng="0" ptsTypes="AA">
                                      <p:cBhvr>
                                        <p:cTn id="37" dur="1500" fill="hold"/>
                                        <p:tgtEl>
                                          <p:spTgt spid="148"/>
                                        </p:tgtEl>
                                        <p:attrNameLst>
                                          <p:attrName>ppt_x</p:attrName>
                                          <p:attrName>ppt_y</p:attrName>
                                        </p:attrNameLst>
                                      </p:cBhvr>
                                      <p:rCtr x="0" y="15046"/>
                                    </p:animMotion>
                                  </p:childTnLst>
                                </p:cTn>
                              </p:par>
                              <p:par>
                                <p:cTn id="38" presetID="1" presetClass="entr" presetSubtype="0" fill="hold" grpId="0" nodeType="withEffect">
                                  <p:stCondLst>
                                    <p:cond delay="0"/>
                                  </p:stCondLst>
                                  <p:childTnLst>
                                    <p:set>
                                      <p:cBhvr>
                                        <p:cTn id="39" dur="1" fill="hold">
                                          <p:stCondLst>
                                            <p:cond delay="0"/>
                                          </p:stCondLst>
                                        </p:cTn>
                                        <p:tgtEl>
                                          <p:spTgt spid="17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2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29"/>
                                        </p:tgtEl>
                                        <p:attrNameLst>
                                          <p:attrName>style.visibility</p:attrName>
                                        </p:attrNameLst>
                                      </p:cBhvr>
                                      <p:to>
                                        <p:strVal val="visible"/>
                                      </p:to>
                                    </p:set>
                                  </p:childTnLst>
                                </p:cTn>
                              </p:par>
                              <p:par>
                                <p:cTn id="46" presetID="22" presetClass="entr" presetSubtype="4" fill="hold" nodeType="withEffect">
                                  <p:stCondLst>
                                    <p:cond delay="500"/>
                                  </p:stCondLst>
                                  <p:childTnLst>
                                    <p:set>
                                      <p:cBhvr>
                                        <p:cTn id="47" dur="1" fill="hold">
                                          <p:stCondLst>
                                            <p:cond delay="0"/>
                                          </p:stCondLst>
                                        </p:cTn>
                                        <p:tgtEl>
                                          <p:spTgt spid="223"/>
                                        </p:tgtEl>
                                        <p:attrNameLst>
                                          <p:attrName>style.visibility</p:attrName>
                                        </p:attrNameLst>
                                      </p:cBhvr>
                                      <p:to>
                                        <p:strVal val="visible"/>
                                      </p:to>
                                    </p:set>
                                    <p:animEffect transition="in" filter="wipe(down)">
                                      <p:cBhvr>
                                        <p:cTn id="48" dur="500"/>
                                        <p:tgtEl>
                                          <p:spTgt spid="223"/>
                                        </p:tgtEl>
                                      </p:cBhvr>
                                    </p:animEffect>
                                  </p:childTnLst>
                                </p:cTn>
                              </p:par>
                              <p:par>
                                <p:cTn id="49" presetID="1" presetClass="entr" presetSubtype="0" fill="hold" grpId="0" nodeType="withEffect">
                                  <p:stCondLst>
                                    <p:cond delay="500"/>
                                  </p:stCondLst>
                                  <p:childTnLst>
                                    <p:set>
                                      <p:cBhvr>
                                        <p:cTn id="50" dur="1" fill="hold">
                                          <p:stCondLst>
                                            <p:cond delay="0"/>
                                          </p:stCondLst>
                                        </p:cTn>
                                        <p:tgtEl>
                                          <p:spTgt spid="2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6"/>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8" grpId="1" animBg="1"/>
      <p:bldP spid="214" grpId="0" animBg="1"/>
      <p:bldP spid="217" grpId="0" animBg="1"/>
      <p:bldP spid="243" grpId="0"/>
      <p:bldP spid="244" grpId="0"/>
      <p:bldP spid="166" grpId="0" animBg="1"/>
      <p:bldP spid="172"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Arial Black" panose="020B0A04020102020204" pitchFamily="34" charset="0"/>
              </a:rPr>
              <a:t>2</a:t>
            </a:r>
            <a:r>
              <a:rPr lang="en-US" dirty="0">
                <a:latin typeface="+mj-lt"/>
              </a:rPr>
              <a:t>.</a:t>
            </a:r>
            <a:r>
              <a:rPr lang="en-US" dirty="0"/>
              <a:t> Variable Latency DRAM (VILLA)</a:t>
            </a:r>
          </a:p>
        </p:txBody>
      </p:sp>
      <p:sp>
        <p:nvSpPr>
          <p:cNvPr id="3" name="Content Placeholder 2"/>
          <p:cNvSpPr>
            <a:spLocks noGrp="1"/>
          </p:cNvSpPr>
          <p:nvPr>
            <p:ph idx="1"/>
          </p:nvPr>
        </p:nvSpPr>
        <p:spPr/>
        <p:txBody>
          <a:bodyPr/>
          <a:lstStyle/>
          <a:p>
            <a:r>
              <a:rPr lang="en-US" b="1" dirty="0"/>
              <a:t>Goal</a:t>
            </a:r>
            <a:r>
              <a:rPr lang="en-US" dirty="0"/>
              <a:t>: Reduce DRAM latency with low area overhead</a:t>
            </a:r>
          </a:p>
          <a:p>
            <a:r>
              <a:rPr lang="en-US" b="1" dirty="0"/>
              <a:t>Motivation</a:t>
            </a:r>
            <a:r>
              <a:rPr lang="en-US" dirty="0"/>
              <a:t>: Trade-off between area and latency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5" name="short sa"/>
          <p:cNvGrpSpPr/>
          <p:nvPr/>
        </p:nvGrpSpPr>
        <p:grpSpPr>
          <a:xfrm>
            <a:off x="6553200" y="3069357"/>
            <a:ext cx="1507434" cy="2265048"/>
            <a:chOff x="6553200" y="2702143"/>
            <a:chExt cx="1507434" cy="2265048"/>
          </a:xfrm>
        </p:grpSpPr>
        <p:grpSp>
          <p:nvGrpSpPr>
            <p:cNvPr id="119" name="subarray"/>
            <p:cNvGrpSpPr/>
            <p:nvPr/>
          </p:nvGrpSpPr>
          <p:grpSpPr>
            <a:xfrm>
              <a:off x="6553200" y="2702143"/>
              <a:ext cx="1505702" cy="1079738"/>
              <a:chOff x="5380382" y="2126823"/>
              <a:chExt cx="1588522" cy="1253040"/>
            </a:xfrm>
          </p:grpSpPr>
          <p:sp>
            <p:nvSpPr>
              <p:cNvPr id="163" name="Rounded Rectangle 162"/>
              <p:cNvSpPr/>
              <p:nvPr/>
            </p:nvSpPr>
            <p:spPr>
              <a:xfrm>
                <a:off x="5380382" y="2126823"/>
                <a:ext cx="297844" cy="816398"/>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cxnSp>
            <p:nvCxnSpPr>
              <p:cNvPr id="164" name="Straight Connector 163"/>
              <p:cNvCxnSpPr>
                <a:endCxn id="170" idx="6"/>
              </p:cNvCxnSpPr>
              <p:nvPr/>
            </p:nvCxnSpPr>
            <p:spPr>
              <a:xfrm flipV="1">
                <a:off x="5678226" y="231607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65" name="Straight Connector 164"/>
              <p:cNvCxnSpPr>
                <a:endCxn id="171" idx="6"/>
              </p:cNvCxnSpPr>
              <p:nvPr/>
            </p:nvCxnSpPr>
            <p:spPr>
              <a:xfrm flipV="1">
                <a:off x="5678226" y="276034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166" name="Group 165"/>
              <p:cNvGrpSpPr/>
              <p:nvPr/>
            </p:nvGrpSpPr>
            <p:grpSpPr>
              <a:xfrm>
                <a:off x="5861105" y="2133191"/>
                <a:ext cx="365760" cy="1246672"/>
                <a:chOff x="5861105" y="2133191"/>
                <a:chExt cx="365760" cy="1246672"/>
              </a:xfrm>
            </p:grpSpPr>
            <p:sp>
              <p:nvSpPr>
                <p:cNvPr id="172" name="Rounded Rectangle 171"/>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cxnSp>
              <p:nvCxnSpPr>
                <p:cNvPr id="173" name="Straight Connector 172"/>
                <p:cNvCxnSpPr>
                  <a:stCxn id="174" idx="0"/>
                  <a:endCxn id="17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74" name="Oval 17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175" name="Oval 17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grpSp>
          <p:grpSp>
            <p:nvGrpSpPr>
              <p:cNvPr id="167" name="Group 166"/>
              <p:cNvGrpSpPr/>
              <p:nvPr/>
            </p:nvGrpSpPr>
            <p:grpSpPr>
              <a:xfrm>
                <a:off x="6603144" y="2133191"/>
                <a:ext cx="365760" cy="1246672"/>
                <a:chOff x="5861105" y="2133191"/>
                <a:chExt cx="365760" cy="1246672"/>
              </a:xfrm>
            </p:grpSpPr>
            <p:sp>
              <p:nvSpPr>
                <p:cNvPr id="168" name="Rounded Rectangle 167"/>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cxnSp>
              <p:nvCxnSpPr>
                <p:cNvPr id="169" name="Straight Connector 168"/>
                <p:cNvCxnSpPr>
                  <a:stCxn id="17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70" name="Oval 16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171" name="Oval 17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grpSp>
        </p:grpSp>
        <p:grpSp>
          <p:nvGrpSpPr>
            <p:cNvPr id="120" name="subarray"/>
            <p:cNvGrpSpPr/>
            <p:nvPr/>
          </p:nvGrpSpPr>
          <p:grpSpPr>
            <a:xfrm>
              <a:off x="6554932" y="3887453"/>
              <a:ext cx="1505702" cy="1079738"/>
              <a:chOff x="5380382" y="2126823"/>
              <a:chExt cx="1588522" cy="1253040"/>
            </a:xfrm>
          </p:grpSpPr>
          <p:sp>
            <p:nvSpPr>
              <p:cNvPr id="150" name="Rounded Rectangle 149"/>
              <p:cNvSpPr/>
              <p:nvPr/>
            </p:nvSpPr>
            <p:spPr>
              <a:xfrm>
                <a:off x="5380382" y="2126823"/>
                <a:ext cx="297844" cy="816398"/>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cxnSp>
            <p:nvCxnSpPr>
              <p:cNvPr id="151" name="Straight Connector 150"/>
              <p:cNvCxnSpPr>
                <a:endCxn id="157" idx="6"/>
              </p:cNvCxnSpPr>
              <p:nvPr/>
            </p:nvCxnSpPr>
            <p:spPr>
              <a:xfrm flipV="1">
                <a:off x="5678226" y="231607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52" name="Straight Connector 151"/>
              <p:cNvCxnSpPr>
                <a:endCxn id="158" idx="6"/>
              </p:cNvCxnSpPr>
              <p:nvPr/>
            </p:nvCxnSpPr>
            <p:spPr>
              <a:xfrm flipV="1">
                <a:off x="5678226" y="276034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153" name="Group 152"/>
              <p:cNvGrpSpPr/>
              <p:nvPr/>
            </p:nvGrpSpPr>
            <p:grpSpPr>
              <a:xfrm>
                <a:off x="5861105" y="2133191"/>
                <a:ext cx="365760" cy="1246672"/>
                <a:chOff x="5861105" y="2133191"/>
                <a:chExt cx="365760" cy="1246672"/>
              </a:xfrm>
            </p:grpSpPr>
            <p:sp>
              <p:nvSpPr>
                <p:cNvPr id="159" name="Rounded Rectangle 158"/>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cxnSp>
              <p:nvCxnSpPr>
                <p:cNvPr id="160" name="Straight Connector 159"/>
                <p:cNvCxnSpPr>
                  <a:stCxn id="161" idx="0"/>
                  <a:endCxn id="159"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61" name="Oval 160"/>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162" name="Oval 161"/>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grpSp>
          <p:grpSp>
            <p:nvGrpSpPr>
              <p:cNvPr id="154" name="Group 153"/>
              <p:cNvGrpSpPr/>
              <p:nvPr/>
            </p:nvGrpSpPr>
            <p:grpSpPr>
              <a:xfrm>
                <a:off x="6603144" y="2133191"/>
                <a:ext cx="365760" cy="1246672"/>
                <a:chOff x="5861105" y="2133191"/>
                <a:chExt cx="365760" cy="1246672"/>
              </a:xfrm>
            </p:grpSpPr>
            <p:sp>
              <p:nvSpPr>
                <p:cNvPr id="155" name="Rounded Rectangle 154"/>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cxnSp>
              <p:nvCxnSpPr>
                <p:cNvPr id="156" name="Straight Connector 155"/>
                <p:cNvCxnSpPr>
                  <a:stCxn id="157"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157" name="Oval 156"/>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sp>
              <p:nvSpPr>
                <p:cNvPr id="158" name="Oval 157"/>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Tw Cen MT" panose="020B0602020104020603" pitchFamily="34" charset="0"/>
                    <a:ea typeface="+mn-ea"/>
                    <a:cs typeface="+mn-cs"/>
                  </a:endParaRPr>
                </a:p>
              </p:txBody>
            </p:sp>
          </p:grpSp>
        </p:grpSp>
      </p:grpSp>
      <p:grpSp>
        <p:nvGrpSpPr>
          <p:cNvPr id="177" name="long sa"/>
          <p:cNvGrpSpPr/>
          <p:nvPr/>
        </p:nvGrpSpPr>
        <p:grpSpPr>
          <a:xfrm>
            <a:off x="985379" y="3341486"/>
            <a:ext cx="1407109" cy="1891365"/>
            <a:chOff x="5380382" y="1244651"/>
            <a:chExt cx="1588522" cy="2135212"/>
          </a:xfrm>
        </p:grpSpPr>
        <p:sp>
          <p:nvSpPr>
            <p:cNvPr id="199" name="Rounded Rectangle 198"/>
            <p:cNvSpPr/>
            <p:nvPr/>
          </p:nvSpPr>
          <p:spPr>
            <a:xfrm>
              <a:off x="5380382" y="1251019"/>
              <a:ext cx="297844" cy="1692202"/>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prstClr val="black"/>
                </a:solidFill>
                <a:effectLst/>
                <a:uLnTx/>
                <a:uFillTx/>
                <a:latin typeface="Gill Sans MT"/>
                <a:ea typeface="+mn-ea"/>
                <a:cs typeface="+mn-cs"/>
              </a:endParaRPr>
            </a:p>
          </p:txBody>
        </p:sp>
        <p:cxnSp>
          <p:nvCxnSpPr>
            <p:cNvPr id="200" name="Straight Connector 199"/>
            <p:cNvCxnSpPr>
              <a:endCxn id="208" idx="6"/>
            </p:cNvCxnSpPr>
            <p:nvPr/>
          </p:nvCxnSpPr>
          <p:spPr>
            <a:xfrm flipV="1">
              <a:off x="5676802" y="1427531"/>
              <a:ext cx="1292102"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01" name="Straight Connector 200"/>
            <p:cNvCxnSpPr>
              <a:endCxn id="209" idx="6"/>
            </p:cNvCxnSpPr>
            <p:nvPr/>
          </p:nvCxnSpPr>
          <p:spPr>
            <a:xfrm flipV="1">
              <a:off x="5678226" y="187180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02" name="Straight Connector 201"/>
            <p:cNvCxnSpPr>
              <a:endCxn id="210" idx="6"/>
            </p:cNvCxnSpPr>
            <p:nvPr/>
          </p:nvCxnSpPr>
          <p:spPr>
            <a:xfrm flipV="1">
              <a:off x="5678226" y="231607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03" name="Straight Connector 202"/>
            <p:cNvCxnSpPr>
              <a:endCxn id="211" idx="6"/>
            </p:cNvCxnSpPr>
            <p:nvPr/>
          </p:nvCxnSpPr>
          <p:spPr>
            <a:xfrm flipV="1">
              <a:off x="5678226" y="2760341"/>
              <a:ext cx="1290678"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04" name="Group 203"/>
            <p:cNvGrpSpPr/>
            <p:nvPr/>
          </p:nvGrpSpPr>
          <p:grpSpPr>
            <a:xfrm>
              <a:off x="5861105" y="1244651"/>
              <a:ext cx="365760" cy="2135212"/>
              <a:chOff x="5861105" y="1244651"/>
              <a:chExt cx="365760" cy="2135212"/>
            </a:xfrm>
          </p:grpSpPr>
          <p:sp>
            <p:nvSpPr>
              <p:cNvPr id="212" name="Rounded Rectangle 211"/>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cxnSp>
            <p:nvCxnSpPr>
              <p:cNvPr id="213" name="Straight Connector 212"/>
              <p:cNvCxnSpPr>
                <a:stCxn id="214" idx="0"/>
                <a:endCxn id="212" idx="0"/>
              </p:cNvCxnSpPr>
              <p:nvPr/>
            </p:nvCxnSpPr>
            <p:spPr>
              <a:xfrm>
                <a:off x="6043985" y="1244651"/>
                <a:ext cx="0" cy="182108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14" name="Oval 213"/>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5" name="Oval 214"/>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6" name="Oval 21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7" name="Oval 21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nvGrpSpPr>
            <p:cNvPr id="205" name="Group 204"/>
            <p:cNvGrpSpPr/>
            <p:nvPr/>
          </p:nvGrpSpPr>
          <p:grpSpPr>
            <a:xfrm>
              <a:off x="6603144" y="1244651"/>
              <a:ext cx="365760" cy="2135212"/>
              <a:chOff x="5861105" y="1244651"/>
              <a:chExt cx="365760" cy="2135212"/>
            </a:xfrm>
          </p:grpSpPr>
          <p:sp>
            <p:nvSpPr>
              <p:cNvPr id="206" name="Rounded Rectangle 205"/>
              <p:cNvSpPr/>
              <p:nvPr/>
            </p:nvSpPr>
            <p:spPr>
              <a:xfrm>
                <a:off x="5861105" y="3065738"/>
                <a:ext cx="365760" cy="314125"/>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cxnSp>
            <p:nvCxnSpPr>
              <p:cNvPr id="207" name="Straight Connector 206"/>
              <p:cNvCxnSpPr>
                <a:stCxn id="208" idx="0"/>
                <a:endCxn id="206" idx="0"/>
              </p:cNvCxnSpPr>
              <p:nvPr/>
            </p:nvCxnSpPr>
            <p:spPr>
              <a:xfrm>
                <a:off x="6043985" y="1244651"/>
                <a:ext cx="0" cy="182108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08" name="Oval 207"/>
              <p:cNvSpPr/>
              <p:nvPr/>
            </p:nvSpPr>
            <p:spPr>
              <a:xfrm>
                <a:off x="5861105" y="124465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09" name="Oval 208"/>
              <p:cNvSpPr/>
              <p:nvPr/>
            </p:nvSpPr>
            <p:spPr>
              <a:xfrm>
                <a:off x="5861105" y="168892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0" name="Oval 20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sp>
            <p:nvSpPr>
              <p:cNvPr id="211" name="Oval 21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prstClr val="white"/>
                  </a:solidFill>
                  <a:effectLst/>
                  <a:uLnTx/>
                  <a:uFillTx/>
                  <a:latin typeface="Gill Sans MT"/>
                  <a:ea typeface="+mn-ea"/>
                  <a:cs typeface="+mn-cs"/>
                </a:endParaRPr>
              </a:p>
            </p:txBody>
          </p:sp>
        </p:grpSp>
      </p:grpSp>
      <p:sp>
        <p:nvSpPr>
          <p:cNvPr id="218" name="Content Placeholder 2"/>
          <p:cNvSpPr txBox="1">
            <a:spLocks/>
          </p:cNvSpPr>
          <p:nvPr/>
        </p:nvSpPr>
        <p:spPr>
          <a:xfrm>
            <a:off x="2527613" y="5892430"/>
            <a:ext cx="3949387" cy="508370"/>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Wingdings" panose="05000000000000000000" pitchFamily="2" charset="2"/>
              <a:buNone/>
              <a:tabLst/>
              <a:defRPr/>
            </a:pPr>
            <a:r>
              <a:rPr kumimoji="0" lang="en-US" sz="2800" b="0" i="0" u="none" strike="noStrike" kern="1200" cap="none" spc="0" normalizeH="0" baseline="0" noProof="0" dirty="0">
                <a:ln>
                  <a:noFill/>
                </a:ln>
                <a:solidFill>
                  <a:srgbClr val="FF0000"/>
                </a:solidFill>
                <a:effectLst/>
                <a:uLnTx/>
                <a:uFillTx/>
                <a:latin typeface="Gill Sans MT"/>
                <a:ea typeface="+mn-ea"/>
                <a:cs typeface="+mn-cs"/>
              </a:rPr>
              <a:t>High area overhead: &gt;40%</a:t>
            </a:r>
          </a:p>
        </p:txBody>
      </p:sp>
      <p:sp>
        <p:nvSpPr>
          <p:cNvPr id="231" name="TextBox 230"/>
          <p:cNvSpPr txBox="1"/>
          <p:nvPr/>
        </p:nvSpPr>
        <p:spPr>
          <a:xfrm>
            <a:off x="912543" y="2196014"/>
            <a:ext cx="201208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64FBA"/>
                </a:solidFill>
                <a:effectLst/>
                <a:uLnTx/>
                <a:uFillTx/>
                <a:latin typeface="Gill Sans MT"/>
                <a:ea typeface="+mn-ea"/>
                <a:cs typeface="+mn-cs"/>
              </a:rPr>
              <a:t>Long Bitline </a:t>
            </a:r>
            <a:br>
              <a:rPr kumimoji="0" lang="en-US" sz="2400" b="1" i="0" u="none" strike="noStrike" kern="1200" cap="none" spc="0" normalizeH="0" baseline="0" noProof="0" dirty="0">
                <a:ln>
                  <a:noFill/>
                </a:ln>
                <a:solidFill>
                  <a:srgbClr val="064FBA"/>
                </a:solidFill>
                <a:effectLst/>
                <a:uLnTx/>
                <a:uFillTx/>
                <a:latin typeface="Gill Sans MT"/>
                <a:ea typeface="+mn-ea"/>
                <a:cs typeface="+mn-cs"/>
              </a:rPr>
            </a:br>
            <a:r>
              <a:rPr kumimoji="0" lang="en-US" sz="2400" b="1" i="0" u="none" strike="noStrike" kern="1200" cap="none" spc="0" normalizeH="0" baseline="0" noProof="0" dirty="0">
                <a:ln>
                  <a:noFill/>
                </a:ln>
                <a:solidFill>
                  <a:srgbClr val="064FBA"/>
                </a:solidFill>
                <a:effectLst/>
                <a:uLnTx/>
                <a:uFillTx/>
                <a:latin typeface="Gill Sans MT"/>
                <a:ea typeface="+mn-ea"/>
                <a:cs typeface="+mn-cs"/>
              </a:rPr>
              <a:t>(</a:t>
            </a:r>
            <a:r>
              <a:rPr kumimoji="0" lang="en-US" sz="2400" b="1" i="0" u="none" strike="noStrike" kern="1200" cap="none" spc="0" normalizeH="0" baseline="0" noProof="0" dirty="0" err="1">
                <a:ln>
                  <a:noFill/>
                </a:ln>
                <a:solidFill>
                  <a:srgbClr val="064FBA"/>
                </a:solidFill>
                <a:effectLst/>
                <a:uLnTx/>
                <a:uFillTx/>
                <a:latin typeface="Gill Sans MT"/>
                <a:ea typeface="+mn-ea"/>
                <a:cs typeface="+mn-cs"/>
              </a:rPr>
              <a:t>DDRx</a:t>
            </a:r>
            <a:r>
              <a:rPr kumimoji="0" lang="en-US" sz="2400" b="1" i="0" u="none" strike="noStrike" kern="1200" cap="none" spc="0" normalizeH="0" baseline="0" noProof="0" dirty="0">
                <a:ln>
                  <a:noFill/>
                </a:ln>
                <a:solidFill>
                  <a:srgbClr val="064FBA"/>
                </a:solidFill>
                <a:effectLst/>
                <a:uLnTx/>
                <a:uFillTx/>
                <a:latin typeface="Gill Sans MT"/>
                <a:ea typeface="+mn-ea"/>
                <a:cs typeface="+mn-cs"/>
              </a:rPr>
              <a:t>)</a:t>
            </a:r>
          </a:p>
        </p:txBody>
      </p:sp>
      <p:sp>
        <p:nvSpPr>
          <p:cNvPr id="232" name="TextBox 231"/>
          <p:cNvSpPr txBox="1"/>
          <p:nvPr/>
        </p:nvSpPr>
        <p:spPr>
          <a:xfrm>
            <a:off x="6331618" y="2196014"/>
            <a:ext cx="2111219"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64FBA"/>
                </a:solidFill>
                <a:effectLst/>
                <a:uLnTx/>
                <a:uFillTx/>
                <a:latin typeface="Gill Sans MT"/>
                <a:ea typeface="+mn-ea"/>
                <a:cs typeface="+mn-cs"/>
              </a:rPr>
              <a:t>Short Bitline </a:t>
            </a:r>
            <a:br>
              <a:rPr kumimoji="0" lang="en-US" sz="2400" b="1" i="0" u="none" strike="noStrike" kern="1200" cap="none" spc="0" normalizeH="0" baseline="0" noProof="0" dirty="0">
                <a:ln>
                  <a:noFill/>
                </a:ln>
                <a:solidFill>
                  <a:srgbClr val="064FBA"/>
                </a:solidFill>
                <a:effectLst/>
                <a:uLnTx/>
                <a:uFillTx/>
                <a:latin typeface="Gill Sans MT"/>
                <a:ea typeface="+mn-ea"/>
                <a:cs typeface="+mn-cs"/>
              </a:rPr>
            </a:br>
            <a:r>
              <a:rPr kumimoji="0" lang="en-US" sz="2400" b="1" i="0" u="none" strike="noStrike" kern="1200" cap="none" spc="0" normalizeH="0" baseline="0" noProof="0" dirty="0">
                <a:ln>
                  <a:noFill/>
                </a:ln>
                <a:solidFill>
                  <a:srgbClr val="064FBA"/>
                </a:solidFill>
                <a:effectLst/>
                <a:uLnTx/>
                <a:uFillTx/>
                <a:latin typeface="Gill Sans MT"/>
                <a:ea typeface="+mn-ea"/>
                <a:cs typeface="+mn-cs"/>
              </a:rPr>
              <a:t>(RLDRAM)</a:t>
            </a:r>
          </a:p>
        </p:txBody>
      </p:sp>
      <p:grpSp>
        <p:nvGrpSpPr>
          <p:cNvPr id="219" name="Group 218"/>
          <p:cNvGrpSpPr/>
          <p:nvPr/>
        </p:nvGrpSpPr>
        <p:grpSpPr>
          <a:xfrm>
            <a:off x="2062671" y="3137849"/>
            <a:ext cx="5302634" cy="2619972"/>
            <a:chOff x="2755934" y="1217537"/>
            <a:chExt cx="7489249" cy="2619972"/>
          </a:xfrm>
        </p:grpSpPr>
        <p:grpSp>
          <p:nvGrpSpPr>
            <p:cNvPr id="220" name="Group 219"/>
            <p:cNvGrpSpPr/>
            <p:nvPr/>
          </p:nvGrpSpPr>
          <p:grpSpPr>
            <a:xfrm>
              <a:off x="2755934" y="1217537"/>
              <a:ext cx="7489249" cy="2619972"/>
              <a:chOff x="2755934" y="1217537"/>
              <a:chExt cx="7489249" cy="2619972"/>
            </a:xfrm>
          </p:grpSpPr>
          <p:grpSp>
            <p:nvGrpSpPr>
              <p:cNvPr id="223" name="Group 222"/>
              <p:cNvGrpSpPr/>
              <p:nvPr/>
            </p:nvGrpSpPr>
            <p:grpSpPr>
              <a:xfrm>
                <a:off x="2755934" y="1217537"/>
                <a:ext cx="7489249" cy="2619972"/>
                <a:chOff x="2755934" y="1217537"/>
                <a:chExt cx="7489249" cy="2619972"/>
              </a:xfrm>
            </p:grpSpPr>
            <p:sp>
              <p:nvSpPr>
                <p:cNvPr id="225" name="Content Placeholder 2"/>
                <p:cNvSpPr txBox="1">
                  <a:spLocks/>
                </p:cNvSpPr>
                <p:nvPr/>
              </p:nvSpPr>
              <p:spPr>
                <a:xfrm>
                  <a:off x="2755934" y="3108888"/>
                  <a:ext cx="7489249" cy="728621"/>
                </a:xfrm>
                <a:prstGeom prst="rect">
                  <a:avLst/>
                </a:prstGeom>
                <a:ln>
                  <a:noFill/>
                </a:ln>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800" kern="1200">
                      <a:solidFill>
                        <a:schemeClr val="tx1"/>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Ø"/>
                    <a:defRPr sz="2000" kern="1200">
                      <a:solidFill>
                        <a:schemeClr val="tx1"/>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9BBB59">
                          <a:lumMod val="75000"/>
                        </a:srgbClr>
                      </a:solidFill>
                      <a:effectLst/>
                      <a:uLnTx/>
                      <a:uFillTx/>
                      <a:latin typeface="Gill Sans MT"/>
                      <a:ea typeface="Cambria Math" panose="02040503050406030204" pitchFamily="18" charset="0"/>
                      <a:cs typeface="Tw Cen MT"/>
                    </a:rPr>
                    <a:t>Shorter bitlines </a:t>
                  </a:r>
                  <a:r>
                    <a:rPr kumimoji="0" lang="en-US" sz="2800" b="0" i="0" u="none" strike="noStrike" kern="1200" cap="none" spc="0" normalizeH="0" baseline="0" noProof="0" dirty="0">
                      <a:ln>
                        <a:noFill/>
                      </a:ln>
                      <a:solidFill>
                        <a:srgbClr val="9BBB59">
                          <a:lumMod val="75000"/>
                        </a:srgbClr>
                      </a:solidFill>
                      <a:effectLst/>
                      <a:uLnTx/>
                      <a:uFillTx/>
                      <a:latin typeface="Gill Sans MT"/>
                      <a:ea typeface="Cambria Math" panose="02040503050406030204" pitchFamily="18" charset="0"/>
                      <a:cs typeface="+mn-cs"/>
                    </a:rPr>
                    <a:t>→ </a:t>
                  </a:r>
                  <a:r>
                    <a:rPr kumimoji="0" lang="en-US" sz="2800" b="0" i="0" u="none" strike="noStrike" kern="1200" cap="none" spc="0" normalizeH="0" baseline="0" noProof="0" dirty="0">
                      <a:ln>
                        <a:noFill/>
                      </a:ln>
                      <a:solidFill>
                        <a:srgbClr val="9BBB59">
                          <a:lumMod val="75000"/>
                        </a:srgbClr>
                      </a:solidFill>
                      <a:effectLst/>
                      <a:uLnTx/>
                      <a:uFillTx/>
                      <a:latin typeface="Gill Sans MT"/>
                      <a:ea typeface="+mn-ea"/>
                      <a:cs typeface="+mn-cs"/>
                    </a:rPr>
                    <a:t>faster </a:t>
                  </a:r>
                  <a:r>
                    <a:rPr kumimoji="0" lang="en-US" sz="2800" b="1" i="0" u="none" strike="noStrike" kern="1200" cap="none" spc="0" normalizeH="0" baseline="0" noProof="0" dirty="0">
                      <a:ln>
                        <a:noFill/>
                      </a:ln>
                      <a:solidFill>
                        <a:srgbClr val="9BBB59">
                          <a:lumMod val="75000"/>
                        </a:srgbClr>
                      </a:solidFill>
                      <a:effectLst/>
                      <a:uLnTx/>
                      <a:uFillTx/>
                      <a:latin typeface="Gill Sans MT"/>
                      <a:ea typeface="Verdana" panose="020B0604030504040204" pitchFamily="34" charset="0"/>
                      <a:cs typeface="Verdana" panose="020B0604030504040204" pitchFamily="34" charset="0"/>
                    </a:rPr>
                    <a:t>activate</a:t>
                  </a:r>
                  <a:r>
                    <a:rPr kumimoji="0" lang="en-US" sz="2800" b="0" i="0" u="none" strike="noStrike" kern="1200" cap="none" spc="0" normalizeH="0" baseline="0" noProof="0" dirty="0">
                      <a:ln>
                        <a:noFill/>
                      </a:ln>
                      <a:solidFill>
                        <a:srgbClr val="9BBB59">
                          <a:lumMod val="75000"/>
                        </a:srgbClr>
                      </a:solidFill>
                      <a:effectLst/>
                      <a:uLnTx/>
                      <a:uFillTx/>
                      <a:latin typeface="Gill Sans MT"/>
                      <a:ea typeface="+mn-ea"/>
                      <a:cs typeface="+mn-cs"/>
                    </a:rPr>
                    <a:t> and </a:t>
                  </a:r>
                  <a:r>
                    <a:rPr kumimoji="0" lang="en-US" sz="2800" b="1" i="0" u="none" strike="noStrike" kern="1200" cap="none" spc="0" normalizeH="0" baseline="0" noProof="0" dirty="0">
                      <a:ln>
                        <a:noFill/>
                      </a:ln>
                      <a:solidFill>
                        <a:srgbClr val="9BBB59">
                          <a:lumMod val="75000"/>
                        </a:srgbClr>
                      </a:solidFill>
                      <a:effectLst/>
                      <a:uLnTx/>
                      <a:uFillTx/>
                      <a:latin typeface="Gill Sans MT"/>
                      <a:ea typeface="Verdana" panose="020B0604030504040204" pitchFamily="34" charset="0"/>
                      <a:cs typeface="Verdana" panose="020B0604030504040204" pitchFamily="34" charset="0"/>
                    </a:rPr>
                    <a:t>precharge</a:t>
                  </a:r>
                  <a:r>
                    <a:rPr kumimoji="0" lang="en-US" sz="2800" b="0" i="0" u="none" strike="noStrike" kern="1200" cap="none" spc="0" normalizeH="0" baseline="0" noProof="0" dirty="0">
                      <a:ln>
                        <a:noFill/>
                      </a:ln>
                      <a:solidFill>
                        <a:srgbClr val="9BBB59">
                          <a:lumMod val="75000"/>
                        </a:srgbClr>
                      </a:solidFill>
                      <a:effectLst/>
                      <a:uLnTx/>
                      <a:uFillTx/>
                      <a:latin typeface="Gill Sans MT"/>
                      <a:ea typeface="+mn-ea"/>
                      <a:cs typeface="+mn-cs"/>
                    </a:rPr>
                    <a:t> time</a:t>
                  </a:r>
                </a:p>
              </p:txBody>
            </p:sp>
            <p:sp>
              <p:nvSpPr>
                <p:cNvPr id="226" name="Left Bracket 225"/>
                <p:cNvSpPr/>
                <p:nvPr/>
              </p:nvSpPr>
              <p:spPr>
                <a:xfrm>
                  <a:off x="8731404" y="1217537"/>
                  <a:ext cx="103752" cy="921160"/>
                </a:xfrm>
                <a:prstGeom prst="leftBracket">
                  <a:avLst/>
                </a:prstGeom>
                <a:noFill/>
                <a:ln w="28575" cap="flat" cmpd="sng" algn="ctr">
                  <a:solidFill>
                    <a:schemeClr val="accent3">
                      <a:lumMod val="75000"/>
                    </a:schemeClr>
                  </a:solid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227" name="Straight Arrow Connector 226"/>
                <p:cNvCxnSpPr/>
                <p:nvPr/>
              </p:nvCxnSpPr>
              <p:spPr>
                <a:xfrm flipV="1">
                  <a:off x="3724003" y="1882543"/>
                  <a:ext cx="4627345" cy="498554"/>
                </a:xfrm>
                <a:prstGeom prst="straightConnector1">
                  <a:avLst/>
                </a:prstGeom>
                <a:noFill/>
                <a:ln w="76200" cap="rnd" cmpd="sng" algn="ctr">
                  <a:solidFill>
                    <a:schemeClr val="accent3">
                      <a:lumMod val="75000"/>
                    </a:schemeClr>
                  </a:solidFill>
                  <a:prstDash val="solid"/>
                  <a:miter lim="800000"/>
                  <a:tailEnd type="triangle"/>
                </a:ln>
                <a:effectLst/>
              </p:spPr>
            </p:cxnSp>
          </p:grpSp>
          <p:sp>
            <p:nvSpPr>
              <p:cNvPr id="224" name="Left Bracket 223"/>
              <p:cNvSpPr/>
              <p:nvPr/>
            </p:nvSpPr>
            <p:spPr>
              <a:xfrm flipH="1">
                <a:off x="3375438" y="1479832"/>
                <a:ext cx="69401" cy="1701747"/>
              </a:xfrm>
              <a:prstGeom prst="leftBracket">
                <a:avLst/>
              </a:prstGeom>
              <a:noFill/>
              <a:ln w="28575" cap="flat" cmpd="sng" algn="ctr">
                <a:solidFill>
                  <a:schemeClr val="accent3">
                    <a:lumMod val="75000"/>
                  </a:schemeClr>
                </a:solid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221" name="Left Bracket 220"/>
            <p:cNvSpPr/>
            <p:nvPr/>
          </p:nvSpPr>
          <p:spPr>
            <a:xfrm>
              <a:off x="8731404" y="2370234"/>
              <a:ext cx="108362" cy="1043859"/>
            </a:xfrm>
            <a:prstGeom prst="leftBracket">
              <a:avLst/>
            </a:prstGeom>
            <a:noFill/>
            <a:ln w="28575" cap="flat" cmpd="sng" algn="ctr">
              <a:solidFill>
                <a:schemeClr val="accent3">
                  <a:lumMod val="75000"/>
                </a:schemeClr>
              </a:solidFill>
              <a:prstDash val="solid"/>
              <a:miter lim="800000"/>
              <a:headEnd type="none" w="med" len="med"/>
              <a:tailEnd type="none" w="med" len="me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cxnSp>
          <p:nvCxnSpPr>
            <p:cNvPr id="222" name="Straight Arrow Connector 221"/>
            <p:cNvCxnSpPr/>
            <p:nvPr/>
          </p:nvCxnSpPr>
          <p:spPr>
            <a:xfrm>
              <a:off x="3720823" y="2378714"/>
              <a:ext cx="4630525" cy="656951"/>
            </a:xfrm>
            <a:prstGeom prst="straightConnector1">
              <a:avLst/>
            </a:prstGeom>
            <a:noFill/>
            <a:ln w="76200" cap="rnd" cmpd="sng" algn="ctr">
              <a:solidFill>
                <a:schemeClr val="accent3">
                  <a:lumMod val="75000"/>
                </a:schemeClr>
              </a:solidFill>
              <a:prstDash val="solid"/>
              <a:miter lim="800000"/>
              <a:tailEnd type="triangle"/>
            </a:ln>
            <a:effectLst/>
          </p:spPr>
        </p:cxnSp>
      </p:grpSp>
      <p:grpSp>
        <p:nvGrpSpPr>
          <p:cNvPr id="244" name="redbox"/>
          <p:cNvGrpSpPr/>
          <p:nvPr/>
        </p:nvGrpSpPr>
        <p:grpSpPr>
          <a:xfrm>
            <a:off x="6441714" y="4187673"/>
            <a:ext cx="1755325" cy="1764115"/>
            <a:chOff x="6425408" y="2906282"/>
            <a:chExt cx="1755325" cy="1764115"/>
          </a:xfrm>
        </p:grpSpPr>
        <p:cxnSp>
          <p:nvCxnSpPr>
            <p:cNvPr id="234" name="Straight Arrow Connector 233"/>
            <p:cNvCxnSpPr/>
            <p:nvPr/>
          </p:nvCxnSpPr>
          <p:spPr>
            <a:xfrm flipV="1">
              <a:off x="6425408" y="3938760"/>
              <a:ext cx="505285" cy="731637"/>
            </a:xfrm>
            <a:prstGeom prst="straightConnector1">
              <a:avLst/>
            </a:prstGeom>
            <a:ln w="76200" cap="rnd">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1" name="Freeform 240"/>
            <p:cNvSpPr/>
            <p:nvPr/>
          </p:nvSpPr>
          <p:spPr>
            <a:xfrm>
              <a:off x="6475758" y="2906282"/>
              <a:ext cx="1704975" cy="1209675"/>
            </a:xfrm>
            <a:custGeom>
              <a:avLst/>
              <a:gdLst>
                <a:gd name="connsiteX0" fmla="*/ 4763 w 1704975"/>
                <a:gd name="connsiteY0" fmla="*/ 0 h 1209675"/>
                <a:gd name="connsiteX1" fmla="*/ 409575 w 1704975"/>
                <a:gd name="connsiteY1" fmla="*/ 0 h 1209675"/>
                <a:gd name="connsiteX2" fmla="*/ 409575 w 1704975"/>
                <a:gd name="connsiteY2" fmla="*/ 814388 h 1209675"/>
                <a:gd name="connsiteX3" fmla="*/ 1704975 w 1704975"/>
                <a:gd name="connsiteY3" fmla="*/ 814388 h 1209675"/>
                <a:gd name="connsiteX4" fmla="*/ 1704975 w 1704975"/>
                <a:gd name="connsiteY4" fmla="*/ 1209675 h 1209675"/>
                <a:gd name="connsiteX5" fmla="*/ 0 w 1704975"/>
                <a:gd name="connsiteY5" fmla="*/ 1209675 h 1209675"/>
                <a:gd name="connsiteX6" fmla="*/ 4763 w 1704975"/>
                <a:gd name="connsiteY6" fmla="*/ 0 h 120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975" h="1209675">
                  <a:moveTo>
                    <a:pt x="4763" y="0"/>
                  </a:moveTo>
                  <a:lnTo>
                    <a:pt x="409575" y="0"/>
                  </a:lnTo>
                  <a:lnTo>
                    <a:pt x="409575" y="814388"/>
                  </a:lnTo>
                  <a:lnTo>
                    <a:pt x="1704975" y="814388"/>
                  </a:lnTo>
                  <a:lnTo>
                    <a:pt x="1704975" y="1209675"/>
                  </a:lnTo>
                  <a:lnTo>
                    <a:pt x="0" y="1209675"/>
                  </a:lnTo>
                  <a:cubicBezTo>
                    <a:pt x="1588" y="806450"/>
                    <a:pt x="3175" y="403225"/>
                    <a:pt x="4763" y="0"/>
                  </a:cubicBezTo>
                  <a:close/>
                </a:path>
              </a:pathLst>
            </a:custGeom>
            <a:solidFill>
              <a:srgbClr val="FF0000">
                <a:alpha val="1500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12727648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8">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 grpId="0" build="p"/>
      <p:bldP spid="231" grpId="0"/>
      <p:bldP spid="232"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Black" panose="020B0A04020102020204" pitchFamily="34" charset="0"/>
              </a:rPr>
              <a:t>2</a:t>
            </a:r>
            <a:r>
              <a:rPr lang="en-US" dirty="0"/>
              <a:t>. Variable Latency DRAM (VILLA)</a:t>
            </a:r>
          </a:p>
        </p:txBody>
      </p:sp>
      <p:sp>
        <p:nvSpPr>
          <p:cNvPr id="3" name="Content Placeholder 2"/>
          <p:cNvSpPr>
            <a:spLocks noGrp="1"/>
          </p:cNvSpPr>
          <p:nvPr>
            <p:ph idx="1"/>
          </p:nvPr>
        </p:nvSpPr>
        <p:spPr/>
        <p:txBody>
          <a:bodyPr/>
          <a:lstStyle/>
          <a:p>
            <a:r>
              <a:rPr lang="en-US" b="1" dirty="0"/>
              <a:t>Key idea</a:t>
            </a:r>
            <a:r>
              <a:rPr lang="en-US" dirty="0"/>
              <a:t>: Reduce access latency of hot data via a </a:t>
            </a:r>
            <a:r>
              <a:rPr lang="en-US" b="1" dirty="0"/>
              <a:t>heterogeneous DRAM </a:t>
            </a:r>
            <a:r>
              <a:rPr lang="en-US" dirty="0"/>
              <a:t>design </a:t>
            </a:r>
            <a:r>
              <a:rPr lang="en-US" sz="2000" spc="-70" dirty="0"/>
              <a:t>[Lee+ HPCA’13, Son+ ISCA’13]</a:t>
            </a:r>
          </a:p>
          <a:p>
            <a:r>
              <a:rPr lang="en-US" b="1" u="sng" dirty="0"/>
              <a:t>VILLA</a:t>
            </a:r>
            <a:r>
              <a:rPr lang="en-US" dirty="0"/>
              <a:t>: </a:t>
            </a:r>
            <a:r>
              <a:rPr lang="en-US" dirty="0">
                <a:solidFill>
                  <a:srgbClr val="064FBA"/>
                </a:solidFill>
              </a:rPr>
              <a:t>Add fast subarrays as a </a:t>
            </a:r>
            <a:r>
              <a:rPr lang="en-US" b="1" dirty="0">
                <a:solidFill>
                  <a:srgbClr val="064FBA"/>
                </a:solidFill>
              </a:rPr>
              <a:t>cache </a:t>
            </a:r>
            <a:r>
              <a:rPr lang="en-US" dirty="0">
                <a:solidFill>
                  <a:srgbClr val="064FBA"/>
                </a:solidFill>
              </a:rPr>
              <a:t>in each bank</a:t>
            </a:r>
          </a:p>
          <a:p>
            <a:pPr marL="457200" lvl="1" indent="0">
              <a:buNone/>
            </a:pPr>
            <a:endParaRPr lang="en-US" dirty="0"/>
          </a:p>
          <a:p>
            <a:pPr lvl="1"/>
            <a:endParaRPr lang="en-US" dirty="0">
              <a:solidFill>
                <a:srgbClr val="064FBA"/>
              </a:solidFill>
            </a:endParaRPr>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grpSp>
        <p:nvGrpSpPr>
          <p:cNvPr id="121" name="bank"/>
          <p:cNvGrpSpPr/>
          <p:nvPr/>
        </p:nvGrpSpPr>
        <p:grpSpPr>
          <a:xfrm>
            <a:off x="533400" y="3048000"/>
            <a:ext cx="2462342" cy="3153685"/>
            <a:chOff x="609600" y="2971800"/>
            <a:chExt cx="2462342" cy="3153685"/>
          </a:xfrm>
        </p:grpSpPr>
        <p:grpSp>
          <p:nvGrpSpPr>
            <p:cNvPr id="76" name="Group 75"/>
            <p:cNvGrpSpPr/>
            <p:nvPr/>
          </p:nvGrpSpPr>
          <p:grpSpPr>
            <a:xfrm>
              <a:off x="609602" y="2971800"/>
              <a:ext cx="2462340" cy="1043350"/>
              <a:chOff x="762001" y="3276600"/>
              <a:chExt cx="2462340" cy="1043350"/>
            </a:xfrm>
          </p:grpSpPr>
          <p:sp>
            <p:nvSpPr>
              <p:cNvPr id="65" name="Rounded Rectangle 64"/>
              <p:cNvSpPr/>
              <p:nvPr/>
            </p:nvSpPr>
            <p:spPr>
              <a:xfrm>
                <a:off x="960112" y="3276601"/>
                <a:ext cx="2264229" cy="860469"/>
              </a:xfrm>
              <a:prstGeom prst="roundRect">
                <a:avLst>
                  <a:gd name="adj" fmla="val 0"/>
                </a:avLst>
              </a:prstGeom>
              <a:solidFill>
                <a:sysClr val="window" lastClr="FFFFFF">
                  <a:lumMod val="85000"/>
                </a:sys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Subarray</a:t>
                </a:r>
              </a:p>
            </p:txBody>
          </p:sp>
          <p:sp>
            <p:nvSpPr>
              <p:cNvPr id="66" name="Rounded Rectangle 65"/>
              <p:cNvSpPr/>
              <p:nvPr/>
            </p:nvSpPr>
            <p:spPr>
              <a:xfrm>
                <a:off x="960112" y="4137070"/>
                <a:ext cx="2264229" cy="182880"/>
              </a:xfrm>
              <a:prstGeom prst="roundRect">
                <a:avLst>
                  <a:gd name="adj" fmla="val 0"/>
                </a:avLst>
              </a:prstGeom>
              <a:solidFill>
                <a:srgbClr val="5B9BD5">
                  <a:lumMod val="60000"/>
                  <a:lumOff val="40000"/>
                </a:srgb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67" name="Rounded Rectangle 66"/>
              <p:cNvSpPr/>
              <p:nvPr/>
            </p:nvSpPr>
            <p:spPr>
              <a:xfrm rot="16200000">
                <a:off x="430821" y="3607780"/>
                <a:ext cx="860471" cy="198112"/>
              </a:xfrm>
              <a:prstGeom prst="roundRect">
                <a:avLst>
                  <a:gd name="adj" fmla="val 0"/>
                </a:avLst>
              </a:prstGeom>
              <a:solidFill>
                <a:srgbClr val="FFC00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70AD47">
                      <a:lumMod val="50000"/>
                    </a:srgbClr>
                  </a:solidFill>
                  <a:effectLst/>
                  <a:uLnTx/>
                  <a:uFillTx/>
                  <a:latin typeface="Tw Cen MT" panose="020B0602020104020603" pitchFamily="34" charset="0"/>
                  <a:ea typeface="+mn-ea"/>
                  <a:cs typeface="+mn-cs"/>
                </a:endParaRPr>
              </a:p>
            </p:txBody>
          </p:sp>
        </p:grpSp>
        <p:grpSp>
          <p:nvGrpSpPr>
            <p:cNvPr id="74" name="Group 73"/>
            <p:cNvGrpSpPr/>
            <p:nvPr/>
          </p:nvGrpSpPr>
          <p:grpSpPr>
            <a:xfrm>
              <a:off x="609602" y="5082135"/>
              <a:ext cx="2462340" cy="1043350"/>
              <a:chOff x="762001" y="4404346"/>
              <a:chExt cx="2462340" cy="1043350"/>
            </a:xfrm>
          </p:grpSpPr>
          <p:sp>
            <p:nvSpPr>
              <p:cNvPr id="68" name="Rounded Rectangle 67"/>
              <p:cNvSpPr/>
              <p:nvPr/>
            </p:nvSpPr>
            <p:spPr>
              <a:xfrm>
                <a:off x="960112" y="4404347"/>
                <a:ext cx="2264229" cy="860469"/>
              </a:xfrm>
              <a:prstGeom prst="roundRect">
                <a:avLst>
                  <a:gd name="adj" fmla="val 0"/>
                </a:avLst>
              </a:prstGeom>
              <a:solidFill>
                <a:schemeClr val="bg1">
                  <a:lumMod val="85000"/>
                </a:scheme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mn-ea"/>
                    <a:cs typeface="+mn-cs"/>
                  </a:rPr>
                  <a:t>Slow Subarray</a:t>
                </a:r>
              </a:p>
            </p:txBody>
          </p:sp>
          <p:sp>
            <p:nvSpPr>
              <p:cNvPr id="69" name="Rounded Rectangle 68"/>
              <p:cNvSpPr/>
              <p:nvPr/>
            </p:nvSpPr>
            <p:spPr>
              <a:xfrm>
                <a:off x="960112" y="5264816"/>
                <a:ext cx="2264229" cy="182880"/>
              </a:xfrm>
              <a:prstGeom prst="roundRect">
                <a:avLst>
                  <a:gd name="adj" fmla="val 0"/>
                </a:avLst>
              </a:prstGeom>
              <a:solidFill>
                <a:srgbClr val="5B9BD5">
                  <a:lumMod val="60000"/>
                  <a:lumOff val="40000"/>
                </a:srgb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70" name="Rounded Rectangle 69"/>
              <p:cNvSpPr/>
              <p:nvPr/>
            </p:nvSpPr>
            <p:spPr>
              <a:xfrm rot="16200000">
                <a:off x="430821" y="4735526"/>
                <a:ext cx="860471" cy="198112"/>
              </a:xfrm>
              <a:prstGeom prst="roundRect">
                <a:avLst>
                  <a:gd name="adj" fmla="val 0"/>
                </a:avLst>
              </a:prstGeom>
              <a:solidFill>
                <a:srgbClr val="FFC00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70AD47">
                      <a:lumMod val="50000"/>
                    </a:srgbClr>
                  </a:solidFill>
                  <a:effectLst/>
                  <a:uLnTx/>
                  <a:uFillTx/>
                  <a:latin typeface="Tw Cen MT" panose="020B0602020104020603" pitchFamily="34" charset="0"/>
                  <a:ea typeface="+mn-ea"/>
                  <a:cs typeface="+mn-cs"/>
                </a:endParaRPr>
              </a:p>
            </p:txBody>
          </p:sp>
        </p:grpSp>
        <p:grpSp>
          <p:nvGrpSpPr>
            <p:cNvPr id="75" name="Group 74"/>
            <p:cNvGrpSpPr/>
            <p:nvPr/>
          </p:nvGrpSpPr>
          <p:grpSpPr>
            <a:xfrm>
              <a:off x="609600" y="4237094"/>
              <a:ext cx="2462342" cy="623097"/>
              <a:chOff x="761999" y="5520735"/>
              <a:chExt cx="2462342" cy="623097"/>
            </a:xfrm>
          </p:grpSpPr>
          <p:sp>
            <p:nvSpPr>
              <p:cNvPr id="71" name="Rounded Rectangle 70"/>
              <p:cNvSpPr/>
              <p:nvPr/>
            </p:nvSpPr>
            <p:spPr>
              <a:xfrm>
                <a:off x="960112" y="5520735"/>
                <a:ext cx="2264229" cy="440218"/>
              </a:xfrm>
              <a:prstGeom prst="roundRect">
                <a:avLst>
                  <a:gd name="adj" fmla="val 0"/>
                </a:avLst>
              </a:prstGeom>
              <a:solidFill>
                <a:schemeClr val="bg1">
                  <a:lumMod val="85000"/>
                </a:scheme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64FBA"/>
                    </a:solidFill>
                    <a:effectLst/>
                    <a:uLnTx/>
                    <a:uFillTx/>
                    <a:latin typeface="Gill Sans MT"/>
                    <a:ea typeface="+mn-ea"/>
                    <a:cs typeface="+mn-cs"/>
                  </a:rPr>
                  <a:t>Fast Subarray</a:t>
                </a:r>
              </a:p>
            </p:txBody>
          </p:sp>
          <p:sp>
            <p:nvSpPr>
              <p:cNvPr id="72" name="Rounded Rectangle 71"/>
              <p:cNvSpPr/>
              <p:nvPr/>
            </p:nvSpPr>
            <p:spPr>
              <a:xfrm>
                <a:off x="960112" y="5960952"/>
                <a:ext cx="2264229" cy="182880"/>
              </a:xfrm>
              <a:prstGeom prst="roundRect">
                <a:avLst>
                  <a:gd name="adj" fmla="val 0"/>
                </a:avLst>
              </a:prstGeom>
              <a:solidFill>
                <a:srgbClr val="5B9BD5">
                  <a:lumMod val="60000"/>
                  <a:lumOff val="40000"/>
                </a:srgbClr>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prstClr val="black"/>
                  </a:solidFill>
                  <a:effectLst/>
                  <a:uLnTx/>
                  <a:uFillTx/>
                  <a:latin typeface="Tw Cen MT" panose="020B0602020104020603" pitchFamily="34" charset="0"/>
                  <a:ea typeface="+mn-ea"/>
                  <a:cs typeface="+mn-cs"/>
                </a:endParaRPr>
              </a:p>
            </p:txBody>
          </p:sp>
          <p:sp>
            <p:nvSpPr>
              <p:cNvPr id="73" name="Rounded Rectangle 72"/>
              <p:cNvSpPr/>
              <p:nvPr/>
            </p:nvSpPr>
            <p:spPr>
              <a:xfrm rot="16200000">
                <a:off x="640947" y="5641787"/>
                <a:ext cx="440218" cy="198113"/>
              </a:xfrm>
              <a:prstGeom prst="roundRect">
                <a:avLst>
                  <a:gd name="adj" fmla="val 0"/>
                </a:avLst>
              </a:prstGeom>
              <a:solidFill>
                <a:srgbClr val="FFC000"/>
              </a:solidFill>
              <a:ln w="28575"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dirty="0">
                  <a:ln>
                    <a:noFill/>
                  </a:ln>
                  <a:solidFill>
                    <a:srgbClr val="70AD47">
                      <a:lumMod val="50000"/>
                    </a:srgbClr>
                  </a:solidFill>
                  <a:effectLst/>
                  <a:uLnTx/>
                  <a:uFillTx/>
                  <a:latin typeface="Tw Cen MT" panose="020B0602020104020603" pitchFamily="34" charset="0"/>
                  <a:ea typeface="+mn-ea"/>
                  <a:cs typeface="+mn-cs"/>
                </a:endParaRPr>
              </a:p>
            </p:txBody>
          </p:sp>
        </p:grpSp>
      </p:grpSp>
      <p:grpSp>
        <p:nvGrpSpPr>
          <p:cNvPr id="5" name="lisa"/>
          <p:cNvGrpSpPr/>
          <p:nvPr/>
        </p:nvGrpSpPr>
        <p:grpSpPr>
          <a:xfrm>
            <a:off x="724129" y="3940473"/>
            <a:ext cx="8308457" cy="1290091"/>
            <a:chOff x="787487" y="3938000"/>
            <a:chExt cx="8308457" cy="1290091"/>
          </a:xfrm>
        </p:grpSpPr>
        <p:sp>
          <p:nvSpPr>
            <p:cNvPr id="81" name="Rectangle 80"/>
            <p:cNvSpPr/>
            <p:nvPr/>
          </p:nvSpPr>
          <p:spPr>
            <a:xfrm>
              <a:off x="3272188" y="4273984"/>
              <a:ext cx="5823756"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64FBA"/>
                  </a:solidFill>
                  <a:effectLst/>
                  <a:uLnTx/>
                  <a:uFillTx/>
                  <a:latin typeface="Gill Sans MT"/>
                  <a:ea typeface="+mn-ea"/>
                  <a:cs typeface="+mn-cs"/>
                </a:rPr>
                <a:t>LISA:</a:t>
              </a:r>
              <a:r>
                <a:rPr kumimoji="0" lang="en-US" sz="2800" b="0" i="0" u="none" strike="noStrike" kern="1200" cap="none" spc="0" normalizeH="0" baseline="0" noProof="0" dirty="0">
                  <a:ln>
                    <a:noFill/>
                  </a:ln>
                  <a:solidFill>
                    <a:srgbClr val="064FBA"/>
                  </a:solidFill>
                  <a:effectLst/>
                  <a:uLnTx/>
                  <a:uFillTx/>
                  <a:latin typeface="Gill Sans MT"/>
                  <a:ea typeface="+mn-ea"/>
                  <a:cs typeface="+mn-cs"/>
                </a:rPr>
                <a:t> Cache rows rapidly from slow to fast subarrays</a:t>
              </a:r>
              <a:endParaRPr kumimoji="0" lang="en-US" sz="2800" b="1" i="0" u="none" strike="noStrike" kern="1200" cap="none" spc="0" normalizeH="0" baseline="0" noProof="0" dirty="0">
                <a:ln>
                  <a:noFill/>
                </a:ln>
                <a:solidFill>
                  <a:srgbClr val="064FBA"/>
                </a:solidFill>
                <a:effectLst/>
                <a:uLnTx/>
                <a:uFillTx/>
                <a:latin typeface="Gill Sans MT"/>
                <a:ea typeface="+mn-ea"/>
                <a:cs typeface="+mn-cs"/>
              </a:endParaRPr>
            </a:p>
          </p:txBody>
        </p:sp>
        <p:grpSp>
          <p:nvGrpSpPr>
            <p:cNvPr id="133" name="closed iso"/>
            <p:cNvGrpSpPr/>
            <p:nvPr/>
          </p:nvGrpSpPr>
          <p:grpSpPr>
            <a:xfrm>
              <a:off x="787487" y="3938000"/>
              <a:ext cx="2227957" cy="364916"/>
              <a:chOff x="6235520" y="3801189"/>
              <a:chExt cx="1648889" cy="467504"/>
            </a:xfrm>
          </p:grpSpPr>
          <p:sp>
            <p:nvSpPr>
              <p:cNvPr id="134" name="iso highlight" hidden="1"/>
              <p:cNvSpPr/>
              <p:nvPr/>
            </p:nvSpPr>
            <p:spPr>
              <a:xfrm>
                <a:off x="6235520" y="3820261"/>
                <a:ext cx="1648889" cy="448432"/>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35" name="Group 134"/>
              <p:cNvGrpSpPr/>
              <p:nvPr/>
            </p:nvGrpSpPr>
            <p:grpSpPr>
              <a:xfrm>
                <a:off x="6489806" y="3805186"/>
                <a:ext cx="2327" cy="462341"/>
                <a:chOff x="2205369" y="3911669"/>
                <a:chExt cx="2327" cy="462341"/>
              </a:xfrm>
            </p:grpSpPr>
            <p:cxnSp>
              <p:nvCxnSpPr>
                <p:cNvPr id="149" name="Straight Connector 148"/>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6906529" y="3806349"/>
                <a:ext cx="2327" cy="462341"/>
                <a:chOff x="2205369" y="3911669"/>
                <a:chExt cx="2327" cy="462341"/>
              </a:xfrm>
            </p:grpSpPr>
            <p:cxnSp>
              <p:nvCxnSpPr>
                <p:cNvPr id="147" name="Straight Connector 14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7" name="Group 136"/>
              <p:cNvGrpSpPr/>
              <p:nvPr/>
            </p:nvGrpSpPr>
            <p:grpSpPr>
              <a:xfrm>
                <a:off x="7323605" y="3806349"/>
                <a:ext cx="2327" cy="462341"/>
                <a:chOff x="2205369" y="3911669"/>
                <a:chExt cx="2327" cy="462341"/>
              </a:xfrm>
            </p:grpSpPr>
            <p:cxnSp>
              <p:nvCxnSpPr>
                <p:cNvPr id="145" name="Straight Connector 14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38" name="Group 137"/>
              <p:cNvGrpSpPr/>
              <p:nvPr/>
            </p:nvGrpSpPr>
            <p:grpSpPr>
              <a:xfrm>
                <a:off x="7737520" y="3801189"/>
                <a:ext cx="2327" cy="462341"/>
                <a:chOff x="2205369" y="3911669"/>
                <a:chExt cx="2327" cy="462341"/>
              </a:xfrm>
            </p:grpSpPr>
            <p:cxnSp>
              <p:nvCxnSpPr>
                <p:cNvPr id="143" name="Straight Connector 14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39" name="Straight Connector 138"/>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151" name="closed iso"/>
            <p:cNvGrpSpPr/>
            <p:nvPr/>
          </p:nvGrpSpPr>
          <p:grpSpPr>
            <a:xfrm>
              <a:off x="790145" y="4792805"/>
              <a:ext cx="2227957" cy="364924"/>
              <a:chOff x="6235520" y="3801189"/>
              <a:chExt cx="1648889" cy="467515"/>
            </a:xfrm>
          </p:grpSpPr>
          <p:sp>
            <p:nvSpPr>
              <p:cNvPr id="152" name="iso highlight" hidden="1"/>
              <p:cNvSpPr/>
              <p:nvPr/>
            </p:nvSpPr>
            <p:spPr>
              <a:xfrm>
                <a:off x="6235520" y="3820271"/>
                <a:ext cx="1648889" cy="448433"/>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53" name="Group 152"/>
              <p:cNvGrpSpPr/>
              <p:nvPr/>
            </p:nvGrpSpPr>
            <p:grpSpPr>
              <a:xfrm>
                <a:off x="6489806" y="3805186"/>
                <a:ext cx="2327" cy="462341"/>
                <a:chOff x="2205369" y="3911669"/>
                <a:chExt cx="2327" cy="462341"/>
              </a:xfrm>
            </p:grpSpPr>
            <p:cxnSp>
              <p:nvCxnSpPr>
                <p:cNvPr id="167" name="Straight Connector 166"/>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6906529" y="3806349"/>
                <a:ext cx="2327" cy="462341"/>
                <a:chOff x="2205369" y="3911669"/>
                <a:chExt cx="2327" cy="462341"/>
              </a:xfrm>
            </p:grpSpPr>
            <p:cxnSp>
              <p:nvCxnSpPr>
                <p:cNvPr id="165" name="Straight Connector 164"/>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7323605" y="3806349"/>
                <a:ext cx="2327" cy="462341"/>
                <a:chOff x="2205369" y="3911669"/>
                <a:chExt cx="2327" cy="462341"/>
              </a:xfrm>
            </p:grpSpPr>
            <p:cxnSp>
              <p:nvCxnSpPr>
                <p:cNvPr id="163" name="Straight Connector 162"/>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56" name="Group 155"/>
              <p:cNvGrpSpPr/>
              <p:nvPr/>
            </p:nvGrpSpPr>
            <p:grpSpPr>
              <a:xfrm>
                <a:off x="7737520" y="3801189"/>
                <a:ext cx="2327" cy="462341"/>
                <a:chOff x="2205369" y="3911669"/>
                <a:chExt cx="2327" cy="462341"/>
              </a:xfrm>
            </p:grpSpPr>
            <p:cxnSp>
              <p:nvCxnSpPr>
                <p:cNvPr id="161" name="Straight Connector 160"/>
                <p:cNvCxnSpPr/>
                <p:nvPr/>
              </p:nvCxnSpPr>
              <p:spPr>
                <a:xfrm>
                  <a:off x="2206532"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flipV="1">
                  <a:off x="2205369"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157" name="Straight Connector 156"/>
              <p:cNvCxnSpPr/>
              <p:nvPr/>
            </p:nvCxnSpPr>
            <p:spPr>
              <a:xfrm>
                <a:off x="649096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6907692"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7324768"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7738683"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grpSp>
        <p:nvGrpSpPr>
          <p:cNvPr id="11" name="size"/>
          <p:cNvGrpSpPr/>
          <p:nvPr/>
        </p:nvGrpSpPr>
        <p:grpSpPr>
          <a:xfrm>
            <a:off x="3352800" y="3048000"/>
            <a:ext cx="907805" cy="2004619"/>
            <a:chOff x="3352800" y="3247115"/>
            <a:chExt cx="907805" cy="2004619"/>
          </a:xfrm>
        </p:grpSpPr>
        <p:grpSp>
          <p:nvGrpSpPr>
            <p:cNvPr id="10" name="Group 9"/>
            <p:cNvGrpSpPr/>
            <p:nvPr/>
          </p:nvGrpSpPr>
          <p:grpSpPr>
            <a:xfrm>
              <a:off x="3352800" y="4420737"/>
              <a:ext cx="907805" cy="830997"/>
              <a:chOff x="3429000" y="4335322"/>
              <a:chExt cx="907805" cy="830997"/>
            </a:xfrm>
          </p:grpSpPr>
          <p:cxnSp>
            <p:nvCxnSpPr>
              <p:cNvPr id="64" name="Straight Arrow Connector 63"/>
              <p:cNvCxnSpPr/>
              <p:nvPr/>
            </p:nvCxnSpPr>
            <p:spPr>
              <a:xfrm>
                <a:off x="3429000" y="4420254"/>
                <a:ext cx="0" cy="629837"/>
              </a:xfrm>
              <a:prstGeom prst="straightConnector1">
                <a:avLst/>
              </a:prstGeom>
              <a:ln w="38100" cap="rnd">
                <a:solidFill>
                  <a:srgbClr val="008F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530687" y="4335322"/>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8F00"/>
                    </a:solidFill>
                    <a:effectLst/>
                    <a:uLnTx/>
                    <a:uFillTx/>
                    <a:latin typeface="Gill Sans MT"/>
                    <a:ea typeface="+mn-ea"/>
                    <a:cs typeface="+mn-cs"/>
                  </a:rPr>
                  <a:t>32</a:t>
                </a:r>
                <a:br>
                  <a:rPr kumimoji="0" lang="en-US" sz="2400" b="0" i="0" u="none" strike="noStrike" kern="1200" cap="none" spc="0" normalizeH="0" baseline="0" noProof="0" dirty="0">
                    <a:ln>
                      <a:noFill/>
                    </a:ln>
                    <a:solidFill>
                      <a:srgbClr val="008F00"/>
                    </a:solidFill>
                    <a:effectLst/>
                    <a:uLnTx/>
                    <a:uFillTx/>
                    <a:latin typeface="Gill Sans MT"/>
                    <a:ea typeface="+mn-ea"/>
                    <a:cs typeface="+mn-cs"/>
                  </a:rPr>
                </a:br>
                <a:r>
                  <a:rPr kumimoji="0" lang="en-US" sz="2400" b="0" i="0" u="none" strike="noStrike" kern="1200" cap="none" spc="0" normalizeH="0" baseline="0" noProof="0" dirty="0">
                    <a:ln>
                      <a:noFill/>
                    </a:ln>
                    <a:solidFill>
                      <a:srgbClr val="008F00"/>
                    </a:solidFill>
                    <a:effectLst/>
                    <a:uLnTx/>
                    <a:uFillTx/>
                    <a:latin typeface="Gill Sans MT"/>
                    <a:ea typeface="+mn-ea"/>
                    <a:cs typeface="+mn-cs"/>
                  </a:rPr>
                  <a:t>rows</a:t>
                </a:r>
              </a:p>
            </p:txBody>
          </p:sp>
        </p:grpSp>
        <p:grpSp>
          <p:nvGrpSpPr>
            <p:cNvPr id="9" name="Group 8"/>
            <p:cNvGrpSpPr/>
            <p:nvPr/>
          </p:nvGrpSpPr>
          <p:grpSpPr>
            <a:xfrm>
              <a:off x="3352800" y="3247115"/>
              <a:ext cx="907805" cy="1059377"/>
              <a:chOff x="3429000" y="3161700"/>
              <a:chExt cx="907805" cy="1059377"/>
            </a:xfrm>
          </p:grpSpPr>
          <p:sp>
            <p:nvSpPr>
              <p:cNvPr id="77" name="TextBox 76"/>
              <p:cNvSpPr txBox="1"/>
              <p:nvPr/>
            </p:nvSpPr>
            <p:spPr>
              <a:xfrm>
                <a:off x="3530687" y="3265076"/>
                <a:ext cx="806118"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mn-ea"/>
                    <a:cs typeface="+mn-cs"/>
                  </a:rPr>
                  <a:t>512</a:t>
                </a:r>
                <a:br>
                  <a:rPr kumimoji="0" lang="en-US" sz="2400" b="0" i="0" u="none" strike="noStrike" kern="1200" cap="none" spc="0" normalizeH="0" baseline="0" noProof="0" dirty="0">
                    <a:ln>
                      <a:noFill/>
                    </a:ln>
                    <a:solidFill>
                      <a:prstClr val="black"/>
                    </a:solidFill>
                    <a:effectLst/>
                    <a:uLnTx/>
                    <a:uFillTx/>
                    <a:latin typeface="Gill Sans MT"/>
                    <a:ea typeface="+mn-ea"/>
                    <a:cs typeface="+mn-cs"/>
                  </a:rPr>
                </a:br>
                <a:r>
                  <a:rPr kumimoji="0" lang="en-US" sz="2400" b="0" i="0" u="none" strike="noStrike" kern="1200" cap="none" spc="0" normalizeH="0" baseline="0" noProof="0" dirty="0">
                    <a:ln>
                      <a:noFill/>
                    </a:ln>
                    <a:solidFill>
                      <a:prstClr val="black"/>
                    </a:solidFill>
                    <a:effectLst/>
                    <a:uLnTx/>
                    <a:uFillTx/>
                    <a:latin typeface="Gill Sans MT"/>
                    <a:ea typeface="+mn-ea"/>
                    <a:cs typeface="+mn-cs"/>
                  </a:rPr>
                  <a:t>rows</a:t>
                </a:r>
              </a:p>
            </p:txBody>
          </p:sp>
          <p:cxnSp>
            <p:nvCxnSpPr>
              <p:cNvPr id="79" name="Straight Arrow Connector 78"/>
              <p:cNvCxnSpPr/>
              <p:nvPr/>
            </p:nvCxnSpPr>
            <p:spPr>
              <a:xfrm>
                <a:off x="3429000" y="3161700"/>
                <a:ext cx="0" cy="1059377"/>
              </a:xfrm>
              <a:prstGeom prst="straightConnector1">
                <a:avLst/>
              </a:prstGeom>
              <a:ln w="38100" cap="rnd">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grpSp>
      </p:grpSp>
      <p:sp>
        <p:nvSpPr>
          <p:cNvPr id="122" name="Rectangle 121"/>
          <p:cNvSpPr/>
          <p:nvPr/>
        </p:nvSpPr>
        <p:spPr>
          <a:xfrm>
            <a:off x="457200" y="4207561"/>
            <a:ext cx="2634444" cy="843909"/>
          </a:xfrm>
          <a:prstGeom prst="rect">
            <a:avLst/>
          </a:prstGeom>
          <a:noFill/>
          <a:ln w="50800">
            <a:solidFill>
              <a:srgbClr val="008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2" name="punchline"/>
          <p:cNvSpPr/>
          <p:nvPr/>
        </p:nvSpPr>
        <p:spPr>
          <a:xfrm>
            <a:off x="0" y="4358083"/>
            <a:ext cx="9144000" cy="160614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70" normalizeH="0" baseline="0" noProof="0" dirty="0">
                <a:ln>
                  <a:noFill/>
                </a:ln>
                <a:solidFill>
                  <a:prstClr val="white"/>
                </a:solidFill>
                <a:effectLst/>
                <a:uLnTx/>
                <a:uFillTx/>
                <a:latin typeface="Arial Rounded MT Bold" panose="020F0704030504030204" pitchFamily="34" charset="0"/>
                <a:ea typeface="+mn-ea"/>
                <a:cs typeface="+mn-cs"/>
              </a:rPr>
              <a:t>Reduces hot data access latency by 2.2x </a:t>
            </a:r>
            <a:br>
              <a:rPr kumimoji="0" lang="en-US" sz="3200" b="0" i="0" u="none" strike="noStrike" kern="0" cap="none" spc="-70" normalizeH="0" baseline="0" noProof="0" dirty="0">
                <a:ln>
                  <a:noFill/>
                </a:ln>
                <a:solidFill>
                  <a:prstClr val="white"/>
                </a:solidFill>
                <a:effectLst/>
                <a:uLnTx/>
                <a:uFillTx/>
                <a:latin typeface="Arial Rounded MT Bold" panose="020F0704030504030204" pitchFamily="34" charset="0"/>
                <a:ea typeface="+mn-ea"/>
                <a:cs typeface="+mn-cs"/>
              </a:rPr>
            </a:br>
            <a:r>
              <a:rPr kumimoji="0" lang="en-US" sz="3200" b="0" i="0" u="none" strike="noStrike" kern="1200" cap="none" spc="-70" normalizeH="0" baseline="0" noProof="0" dirty="0">
                <a:ln>
                  <a:noFill/>
                </a:ln>
                <a:solidFill>
                  <a:prstClr val="white"/>
                </a:solidFill>
                <a:effectLst/>
                <a:uLnTx/>
                <a:uFillTx/>
                <a:latin typeface="Arial Rounded MT Bold" panose="020F0704030504030204" pitchFamily="34" charset="0"/>
                <a:ea typeface="+mn-ea"/>
                <a:cs typeface="+mn-cs"/>
              </a:rPr>
              <a:t>at only 1.6% area overhead</a:t>
            </a:r>
            <a:endParaRPr kumimoji="0" lang="en-US" sz="3200" b="0" i="0" u="none" strike="noStrike" kern="0" cap="none" spc="-70" normalizeH="0" baseline="0" noProof="0" dirty="0">
              <a:ln>
                <a:noFill/>
              </a:ln>
              <a:solidFill>
                <a:prstClr val="white"/>
              </a:solidFill>
              <a:effectLst/>
              <a:uLnTx/>
              <a:uFillTx/>
              <a:latin typeface="Arial Rounded MT Bold" panose="020F0704030504030204" pitchFamily="34" charset="0"/>
              <a:ea typeface="+mn-ea"/>
              <a:cs typeface="+mn-cs"/>
            </a:endParaRPr>
          </a:p>
        </p:txBody>
      </p:sp>
      <p:sp>
        <p:nvSpPr>
          <p:cNvPr id="63" name="cache label"/>
          <p:cNvSpPr txBox="1"/>
          <p:nvPr/>
        </p:nvSpPr>
        <p:spPr>
          <a:xfrm>
            <a:off x="3173826" y="3167064"/>
            <a:ext cx="58674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Gill Sans MT"/>
                <a:ea typeface="+mn-ea"/>
                <a:cs typeface="+mn-cs"/>
              </a:rPr>
              <a:t>Challenge</a:t>
            </a:r>
            <a:r>
              <a:rPr kumimoji="0" lang="en-US" sz="2800" b="0" i="0" u="none" strike="noStrike" kern="1200" cap="none" spc="0" normalizeH="0" baseline="0" noProof="0" dirty="0">
                <a:ln>
                  <a:noFill/>
                </a:ln>
                <a:solidFill>
                  <a:prstClr val="black"/>
                </a:solidFill>
                <a:effectLst/>
                <a:uLnTx/>
                <a:uFillTx/>
                <a:latin typeface="Gill Sans MT"/>
                <a:ea typeface="+mn-ea"/>
                <a:cs typeface="+mn-cs"/>
              </a:rPr>
              <a:t>: VILLA cache requires frequent movement of data rows</a:t>
            </a:r>
          </a:p>
        </p:txBody>
      </p:sp>
    </p:spTree>
    <p:extLst>
      <p:ext uri="{BB962C8B-B14F-4D97-AF65-F5344CB8AC3E}">
        <p14:creationId xmlns:p14="http://schemas.microsoft.com/office/powerpoint/2010/main" val="3912660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1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22" grpId="0" animBg="1"/>
      <p:bldP spid="122" grpId="1" animBg="1"/>
      <p:bldP spid="62" grpId="0" animBg="1"/>
      <p:bldP spid="6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latin typeface="Arial Black" panose="020B0A04020102020204" pitchFamily="34" charset="0"/>
              </a:rPr>
              <a:t>3</a:t>
            </a:r>
            <a:r>
              <a:rPr lang="en-US" dirty="0">
                <a:solidFill>
                  <a:prstClr val="black"/>
                </a:solidFill>
              </a:rPr>
              <a:t>. Linked Precharge (LIP)</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5" name="Content Placeholder 2"/>
          <p:cNvSpPr txBox="1">
            <a:spLocks/>
          </p:cNvSpPr>
          <p:nvPr/>
        </p:nvSpPr>
        <p:spPr>
          <a:xfrm>
            <a:off x="265923" y="1287624"/>
            <a:ext cx="8586496" cy="488933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Problem</a:t>
            </a:r>
            <a:r>
              <a:rPr kumimoji="0" lang="en-US" sz="2800" b="0" i="0" u="none" strike="noStrike" kern="1200" cap="none" spc="0" normalizeH="0" baseline="0" noProof="0" dirty="0">
                <a:ln>
                  <a:noFill/>
                </a:ln>
                <a:solidFill>
                  <a:srgbClr val="FF0000"/>
                </a:solidFill>
                <a:effectLst/>
                <a:uLnTx/>
                <a:uFillTx/>
                <a:latin typeface="Gill Sans MT" panose="020B0502020104020203" pitchFamily="34" charset="0"/>
                <a:ea typeface="+mn-ea"/>
                <a:cs typeface="+mn-cs"/>
              </a:rPr>
              <a:t>: The precharge time is limited by the strength of one precharge unit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1" i="0" u="sng" strike="noStrike" kern="1200" cap="none" spc="0" normalizeH="0" baseline="0" noProof="0" dirty="0">
                <a:ln>
                  <a:noFill/>
                </a:ln>
                <a:solidFill>
                  <a:prstClr val="black"/>
                </a:solidFill>
                <a:effectLst/>
                <a:uLnTx/>
                <a:uFillTx/>
                <a:latin typeface="Gill Sans MT" panose="020B0502020104020203" pitchFamily="34" charset="0"/>
                <a:ea typeface="+mn-ea"/>
                <a:cs typeface="+mn-cs"/>
              </a:rPr>
              <a:t>Linked Precharge (LIP)</a:t>
            </a:r>
            <a:r>
              <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a:t>
            </a:r>
            <a:r>
              <a:rPr kumimoji="0" lang="en-US" sz="2800" b="0" i="0" u="none" strike="noStrike" kern="1200" cap="none" spc="0" normalizeH="0" baseline="0" noProof="0" dirty="0">
                <a:ln>
                  <a:noFill/>
                </a:ln>
                <a:solidFill>
                  <a:srgbClr val="064FBA"/>
                </a:solidFill>
                <a:effectLst/>
                <a:uLnTx/>
                <a:uFillTx/>
                <a:latin typeface="Gill Sans MT" panose="020B0502020104020203" pitchFamily="34" charset="0"/>
                <a:ea typeface="+mn-ea"/>
                <a:cs typeface="+mn-cs"/>
              </a:rPr>
              <a:t>LISA </a:t>
            </a:r>
            <a:r>
              <a:rPr kumimoji="0" lang="en-US" sz="2800" b="0" i="0" u="none" strike="noStrike" kern="1200" cap="none" spc="0" normalizeH="0" baseline="0" noProof="0" dirty="0" err="1">
                <a:ln>
                  <a:noFill/>
                </a:ln>
                <a:solidFill>
                  <a:srgbClr val="064FBA"/>
                </a:solidFill>
                <a:effectLst/>
                <a:uLnTx/>
                <a:uFillTx/>
                <a:latin typeface="Gill Sans MT" panose="020B0502020104020203" pitchFamily="34" charset="0"/>
                <a:ea typeface="+mn-ea"/>
                <a:cs typeface="+mn-cs"/>
              </a:rPr>
              <a:t>precharges</a:t>
            </a:r>
            <a:r>
              <a:rPr kumimoji="0" lang="en-US" sz="2800" b="0" i="0" u="none" strike="noStrike" kern="1200" cap="none" spc="0" normalizeH="0" baseline="0" noProof="0" dirty="0">
                <a:ln>
                  <a:noFill/>
                </a:ln>
                <a:solidFill>
                  <a:srgbClr val="064FBA"/>
                </a:solidFill>
                <a:effectLst/>
                <a:uLnTx/>
                <a:uFillTx/>
                <a:latin typeface="Gill Sans MT" panose="020B0502020104020203" pitchFamily="34" charset="0"/>
                <a:ea typeface="+mn-ea"/>
                <a:cs typeface="+mn-cs"/>
              </a:rPr>
              <a:t> a subarray using multiple precharge units</a:t>
            </a: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p:txBody>
      </p:sp>
      <p:sp>
        <p:nvSpPr>
          <p:cNvPr id="195" name="Rounded Rectangle 194"/>
          <p:cNvSpPr/>
          <p:nvPr/>
        </p:nvSpPr>
        <p:spPr>
          <a:xfrm>
            <a:off x="501524" y="4737825"/>
            <a:ext cx="322970" cy="607523"/>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196" name="Straight Connector 195"/>
          <p:cNvCxnSpPr>
            <a:endCxn id="227" idx="6"/>
          </p:cNvCxnSpPr>
          <p:nvPr/>
        </p:nvCxnSpPr>
        <p:spPr>
          <a:xfrm flipV="1">
            <a:off x="824494" y="4874985"/>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197" name="Straight Connector 196"/>
          <p:cNvCxnSpPr>
            <a:endCxn id="228" idx="6"/>
          </p:cNvCxnSpPr>
          <p:nvPr/>
        </p:nvCxnSpPr>
        <p:spPr>
          <a:xfrm flipV="1">
            <a:off x="824494" y="5208188"/>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198" name="Group 197"/>
          <p:cNvGrpSpPr/>
          <p:nvPr/>
        </p:nvGrpSpPr>
        <p:grpSpPr>
          <a:xfrm>
            <a:off x="961653" y="5437235"/>
            <a:ext cx="274320" cy="517424"/>
            <a:chOff x="7527818" y="3399502"/>
            <a:chExt cx="365760" cy="689898"/>
          </a:xfrm>
        </p:grpSpPr>
        <p:sp>
          <p:nvSpPr>
            <p:cNvPr id="199" name="Rounded Rectangle 198"/>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00" name="Group 199"/>
            <p:cNvGrpSpPr/>
            <p:nvPr/>
          </p:nvGrpSpPr>
          <p:grpSpPr>
            <a:xfrm>
              <a:off x="7596548" y="3446841"/>
              <a:ext cx="228300" cy="595221"/>
              <a:chOff x="6229860" y="2963660"/>
              <a:chExt cx="228300" cy="595221"/>
            </a:xfrm>
          </p:grpSpPr>
          <p:sp>
            <p:nvSpPr>
              <p:cNvPr id="201" name="Rounded Rectangle 200"/>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02" name="Rounded Rectangle 201"/>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03" name="Oval 202"/>
          <p:cNvSpPr/>
          <p:nvPr/>
        </p:nvSpPr>
        <p:spPr>
          <a:xfrm>
            <a:off x="961653"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04" name="Oval 203"/>
          <p:cNvSpPr/>
          <p:nvPr/>
        </p:nvSpPr>
        <p:spPr>
          <a:xfrm>
            <a:off x="961653"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05" name="Straight Connector 204"/>
          <p:cNvCxnSpPr>
            <a:stCxn id="203" idx="0"/>
            <a:endCxn id="199" idx="0"/>
          </p:cNvCxnSpPr>
          <p:nvPr/>
        </p:nvCxnSpPr>
        <p:spPr>
          <a:xfrm>
            <a:off x="1098813"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06" name="Group 205"/>
          <p:cNvGrpSpPr/>
          <p:nvPr/>
        </p:nvGrpSpPr>
        <p:grpSpPr>
          <a:xfrm>
            <a:off x="1518182" y="5437235"/>
            <a:ext cx="274320" cy="517424"/>
            <a:chOff x="7527818" y="3399502"/>
            <a:chExt cx="365760" cy="689898"/>
          </a:xfrm>
        </p:grpSpPr>
        <p:sp>
          <p:nvSpPr>
            <p:cNvPr id="207" name="Rounded Rectangle 206"/>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08" name="Group 207"/>
            <p:cNvGrpSpPr/>
            <p:nvPr/>
          </p:nvGrpSpPr>
          <p:grpSpPr>
            <a:xfrm>
              <a:off x="7596548" y="3446841"/>
              <a:ext cx="228300" cy="595221"/>
              <a:chOff x="6229860" y="2963660"/>
              <a:chExt cx="228300" cy="595221"/>
            </a:xfrm>
          </p:grpSpPr>
          <p:sp>
            <p:nvSpPr>
              <p:cNvPr id="209" name="Rounded Rectangle 208"/>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10" name="Rounded Rectangle 209"/>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11" name="Oval 210"/>
          <p:cNvSpPr/>
          <p:nvPr/>
        </p:nvSpPr>
        <p:spPr>
          <a:xfrm>
            <a:off x="1518182"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12" name="Oval 211"/>
          <p:cNvSpPr/>
          <p:nvPr/>
        </p:nvSpPr>
        <p:spPr>
          <a:xfrm>
            <a:off x="1518182"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13" name="Straight Connector 212"/>
          <p:cNvCxnSpPr>
            <a:stCxn id="211" idx="0"/>
            <a:endCxn id="207" idx="0"/>
          </p:cNvCxnSpPr>
          <p:nvPr/>
        </p:nvCxnSpPr>
        <p:spPr>
          <a:xfrm>
            <a:off x="1655342"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14" name="Group 213"/>
          <p:cNvGrpSpPr/>
          <p:nvPr/>
        </p:nvGrpSpPr>
        <p:grpSpPr>
          <a:xfrm>
            <a:off x="2074712" y="5437235"/>
            <a:ext cx="274320" cy="517424"/>
            <a:chOff x="7527818" y="3399502"/>
            <a:chExt cx="365760" cy="689898"/>
          </a:xfrm>
        </p:grpSpPr>
        <p:sp>
          <p:nvSpPr>
            <p:cNvPr id="215" name="Rounded Rectangle 214"/>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16" name="Group 215"/>
            <p:cNvGrpSpPr/>
            <p:nvPr/>
          </p:nvGrpSpPr>
          <p:grpSpPr>
            <a:xfrm>
              <a:off x="7596548" y="3446841"/>
              <a:ext cx="228300" cy="595221"/>
              <a:chOff x="6229860" y="2963660"/>
              <a:chExt cx="228300" cy="595221"/>
            </a:xfrm>
          </p:grpSpPr>
          <p:sp>
            <p:nvSpPr>
              <p:cNvPr id="217" name="Rounded Rectangle 216"/>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18" name="Rounded Rectangle 217"/>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19" name="Oval 218"/>
          <p:cNvSpPr/>
          <p:nvPr/>
        </p:nvSpPr>
        <p:spPr>
          <a:xfrm>
            <a:off x="2074712"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20" name="Oval 219"/>
          <p:cNvSpPr/>
          <p:nvPr/>
        </p:nvSpPr>
        <p:spPr>
          <a:xfrm>
            <a:off x="2074712"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21" name="Straight Connector 220"/>
          <p:cNvCxnSpPr>
            <a:stCxn id="219" idx="0"/>
            <a:endCxn id="215" idx="0"/>
          </p:cNvCxnSpPr>
          <p:nvPr/>
        </p:nvCxnSpPr>
        <p:spPr>
          <a:xfrm>
            <a:off x="2211872"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22" name="Group 221"/>
          <p:cNvGrpSpPr/>
          <p:nvPr/>
        </p:nvGrpSpPr>
        <p:grpSpPr>
          <a:xfrm>
            <a:off x="2631241" y="5437235"/>
            <a:ext cx="274320" cy="517424"/>
            <a:chOff x="7527818" y="3399502"/>
            <a:chExt cx="365760" cy="689898"/>
          </a:xfrm>
        </p:grpSpPr>
        <p:sp>
          <p:nvSpPr>
            <p:cNvPr id="223" name="Rounded Rectangle 222"/>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24" name="Group 223"/>
            <p:cNvGrpSpPr/>
            <p:nvPr/>
          </p:nvGrpSpPr>
          <p:grpSpPr>
            <a:xfrm>
              <a:off x="7596548" y="3446841"/>
              <a:ext cx="228300" cy="595221"/>
              <a:chOff x="6229860" y="2963660"/>
              <a:chExt cx="228300" cy="595221"/>
            </a:xfrm>
          </p:grpSpPr>
          <p:sp>
            <p:nvSpPr>
              <p:cNvPr id="225" name="Rounded Rectangle 224"/>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26" name="Rounded Rectangle 225"/>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227" name="Oval 226"/>
          <p:cNvSpPr/>
          <p:nvPr/>
        </p:nvSpPr>
        <p:spPr>
          <a:xfrm>
            <a:off x="2631241" y="4737825"/>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28" name="Oval 227"/>
          <p:cNvSpPr/>
          <p:nvPr/>
        </p:nvSpPr>
        <p:spPr>
          <a:xfrm>
            <a:off x="2631241" y="5071028"/>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229" name="Straight Connector 228"/>
          <p:cNvCxnSpPr>
            <a:stCxn id="227" idx="0"/>
            <a:endCxn id="223" idx="0"/>
          </p:cNvCxnSpPr>
          <p:nvPr/>
        </p:nvCxnSpPr>
        <p:spPr>
          <a:xfrm>
            <a:off x="2768401" y="4737826"/>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230" name="subarray"/>
          <p:cNvGrpSpPr/>
          <p:nvPr/>
        </p:nvGrpSpPr>
        <p:grpSpPr>
          <a:xfrm>
            <a:off x="4722692" y="3317783"/>
            <a:ext cx="2404037" cy="1216834"/>
            <a:chOff x="5247599" y="2133191"/>
            <a:chExt cx="3205383" cy="1622445"/>
          </a:xfrm>
        </p:grpSpPr>
        <p:sp>
          <p:nvSpPr>
            <p:cNvPr id="231" name="Rounded Rectangle 230"/>
            <p:cNvSpPr/>
            <p:nvPr/>
          </p:nvSpPr>
          <p:spPr>
            <a:xfrm>
              <a:off x="5247599" y="2133191"/>
              <a:ext cx="430627" cy="810030"/>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232" name="Straight Connector 231"/>
            <p:cNvCxnSpPr>
              <a:endCxn id="240" idx="6"/>
            </p:cNvCxnSpPr>
            <p:nvPr/>
          </p:nvCxnSpPr>
          <p:spPr>
            <a:xfrm flipV="1">
              <a:off x="5678226" y="231607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33" name="Straight Connector 232"/>
            <p:cNvCxnSpPr>
              <a:endCxn id="241" idx="6"/>
            </p:cNvCxnSpPr>
            <p:nvPr/>
          </p:nvCxnSpPr>
          <p:spPr>
            <a:xfrm flipV="1">
              <a:off x="5678226" y="276034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34" name="Group 233"/>
            <p:cNvGrpSpPr/>
            <p:nvPr/>
          </p:nvGrpSpPr>
          <p:grpSpPr>
            <a:xfrm>
              <a:off x="5861105" y="2133191"/>
              <a:ext cx="365760" cy="1622445"/>
              <a:chOff x="5861105" y="2133191"/>
              <a:chExt cx="365760" cy="1622445"/>
            </a:xfrm>
          </p:grpSpPr>
          <p:grpSp>
            <p:nvGrpSpPr>
              <p:cNvPr id="262" name="Group 261"/>
              <p:cNvGrpSpPr/>
              <p:nvPr/>
            </p:nvGrpSpPr>
            <p:grpSpPr>
              <a:xfrm>
                <a:off x="5861105" y="3065738"/>
                <a:ext cx="365760" cy="689898"/>
                <a:chOff x="7527818" y="3399502"/>
                <a:chExt cx="365760" cy="689898"/>
              </a:xfrm>
            </p:grpSpPr>
            <p:sp>
              <p:nvSpPr>
                <p:cNvPr id="266" name="Rounded Rectangle 26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67" name="Group 266"/>
                <p:cNvGrpSpPr/>
                <p:nvPr/>
              </p:nvGrpSpPr>
              <p:grpSpPr>
                <a:xfrm>
                  <a:off x="7596548" y="3446841"/>
                  <a:ext cx="228300" cy="595221"/>
                  <a:chOff x="6229860" y="2963660"/>
                  <a:chExt cx="228300" cy="595221"/>
                </a:xfrm>
              </p:grpSpPr>
              <p:sp>
                <p:nvSpPr>
                  <p:cNvPr id="268" name="Rounded Rectangle 26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69" name="Rounded Rectangle 26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63" name="Straight Connector 262"/>
              <p:cNvCxnSpPr>
                <a:stCxn id="264" idx="0"/>
                <a:endCxn id="266"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64" name="Oval 26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65" name="Oval 26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5" name="Group 234"/>
            <p:cNvGrpSpPr/>
            <p:nvPr/>
          </p:nvGrpSpPr>
          <p:grpSpPr>
            <a:xfrm>
              <a:off x="6603144" y="2133191"/>
              <a:ext cx="365760" cy="1622445"/>
              <a:chOff x="5861105" y="2133191"/>
              <a:chExt cx="365760" cy="1622445"/>
            </a:xfrm>
          </p:grpSpPr>
          <p:grpSp>
            <p:nvGrpSpPr>
              <p:cNvPr id="254" name="Group 253"/>
              <p:cNvGrpSpPr/>
              <p:nvPr/>
            </p:nvGrpSpPr>
            <p:grpSpPr>
              <a:xfrm>
                <a:off x="5861105" y="3065738"/>
                <a:ext cx="365760" cy="689898"/>
                <a:chOff x="7527818" y="3399502"/>
                <a:chExt cx="365760" cy="689898"/>
              </a:xfrm>
            </p:grpSpPr>
            <p:sp>
              <p:nvSpPr>
                <p:cNvPr id="258" name="Rounded Rectangle 25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59" name="Group 258"/>
                <p:cNvGrpSpPr/>
                <p:nvPr/>
              </p:nvGrpSpPr>
              <p:grpSpPr>
                <a:xfrm>
                  <a:off x="7596548" y="3446841"/>
                  <a:ext cx="228300" cy="595221"/>
                  <a:chOff x="6229860" y="2963660"/>
                  <a:chExt cx="228300" cy="595221"/>
                </a:xfrm>
              </p:grpSpPr>
              <p:sp>
                <p:nvSpPr>
                  <p:cNvPr id="260" name="Rounded Rectangle 25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61" name="Rounded Rectangle 26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55" name="Straight Connector 254"/>
              <p:cNvCxnSpPr>
                <a:stCxn id="256" idx="0"/>
                <a:endCxn id="258"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56" name="Oval 25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57" name="Oval 25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6" name="Group 235"/>
            <p:cNvGrpSpPr/>
            <p:nvPr/>
          </p:nvGrpSpPr>
          <p:grpSpPr>
            <a:xfrm>
              <a:off x="7345183" y="2133191"/>
              <a:ext cx="365760" cy="1622445"/>
              <a:chOff x="5861105" y="2133191"/>
              <a:chExt cx="365760" cy="1622445"/>
            </a:xfrm>
          </p:grpSpPr>
          <p:grpSp>
            <p:nvGrpSpPr>
              <p:cNvPr id="246" name="Group 245"/>
              <p:cNvGrpSpPr/>
              <p:nvPr/>
            </p:nvGrpSpPr>
            <p:grpSpPr>
              <a:xfrm>
                <a:off x="5861105" y="3065738"/>
                <a:ext cx="365760" cy="689898"/>
                <a:chOff x="7527818" y="3399502"/>
                <a:chExt cx="365760" cy="689898"/>
              </a:xfrm>
            </p:grpSpPr>
            <p:sp>
              <p:nvSpPr>
                <p:cNvPr id="250" name="Rounded Rectangle 24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51" name="Group 250"/>
                <p:cNvGrpSpPr/>
                <p:nvPr/>
              </p:nvGrpSpPr>
              <p:grpSpPr>
                <a:xfrm>
                  <a:off x="7596548" y="3446841"/>
                  <a:ext cx="228300" cy="595221"/>
                  <a:chOff x="6229860" y="2963660"/>
                  <a:chExt cx="228300" cy="595221"/>
                </a:xfrm>
              </p:grpSpPr>
              <p:sp>
                <p:nvSpPr>
                  <p:cNvPr id="252" name="Rounded Rectangle 25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53" name="Rounded Rectangle 25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47" name="Straight Connector 246"/>
              <p:cNvCxnSpPr>
                <a:stCxn id="248" idx="0"/>
                <a:endCxn id="25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8" name="Oval 247"/>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49" name="Oval 248"/>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37" name="Group 236"/>
            <p:cNvGrpSpPr/>
            <p:nvPr/>
          </p:nvGrpSpPr>
          <p:grpSpPr>
            <a:xfrm>
              <a:off x="8087222" y="2133191"/>
              <a:ext cx="365760" cy="1622445"/>
              <a:chOff x="5861105" y="2133191"/>
              <a:chExt cx="365760" cy="1622445"/>
            </a:xfrm>
          </p:grpSpPr>
          <p:grpSp>
            <p:nvGrpSpPr>
              <p:cNvPr id="238" name="Group 237"/>
              <p:cNvGrpSpPr/>
              <p:nvPr/>
            </p:nvGrpSpPr>
            <p:grpSpPr>
              <a:xfrm>
                <a:off x="5861105" y="3065738"/>
                <a:ext cx="365760" cy="689898"/>
                <a:chOff x="7527818" y="3399502"/>
                <a:chExt cx="365760" cy="689898"/>
              </a:xfrm>
            </p:grpSpPr>
            <p:sp>
              <p:nvSpPr>
                <p:cNvPr id="242" name="Rounded Rectangle 24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43" name="Group 242"/>
                <p:cNvGrpSpPr/>
                <p:nvPr/>
              </p:nvGrpSpPr>
              <p:grpSpPr>
                <a:xfrm>
                  <a:off x="7596548" y="3446841"/>
                  <a:ext cx="228300" cy="595221"/>
                  <a:chOff x="6229860" y="2963660"/>
                  <a:chExt cx="228300" cy="595221"/>
                </a:xfrm>
              </p:grpSpPr>
              <p:sp>
                <p:nvSpPr>
                  <p:cNvPr id="244" name="Rounded Rectangle 24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45" name="Rounded Rectangle 24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39" name="Straight Connector 238"/>
              <p:cNvCxnSpPr>
                <a:stCxn id="240" idx="0"/>
                <a:endCxn id="24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40" name="Oval 23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41" name="Oval 24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270" name="subarray"/>
          <p:cNvGrpSpPr/>
          <p:nvPr/>
        </p:nvGrpSpPr>
        <p:grpSpPr>
          <a:xfrm>
            <a:off x="501524" y="3322525"/>
            <a:ext cx="2404037" cy="1216834"/>
            <a:chOff x="5247599" y="2133191"/>
            <a:chExt cx="3205383" cy="1622445"/>
          </a:xfrm>
        </p:grpSpPr>
        <p:sp>
          <p:nvSpPr>
            <p:cNvPr id="271" name="Rounded Rectangle 270"/>
            <p:cNvSpPr/>
            <p:nvPr/>
          </p:nvSpPr>
          <p:spPr>
            <a:xfrm>
              <a:off x="5247599" y="2133191"/>
              <a:ext cx="430627" cy="810030"/>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272" name="Straight Connector 271"/>
            <p:cNvCxnSpPr>
              <a:endCxn id="280" idx="6"/>
            </p:cNvCxnSpPr>
            <p:nvPr/>
          </p:nvCxnSpPr>
          <p:spPr>
            <a:xfrm flipV="1">
              <a:off x="5678226" y="231607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273" name="Straight Connector 272"/>
            <p:cNvCxnSpPr>
              <a:endCxn id="281" idx="6"/>
            </p:cNvCxnSpPr>
            <p:nvPr/>
          </p:nvCxnSpPr>
          <p:spPr>
            <a:xfrm flipV="1">
              <a:off x="5678226" y="2760341"/>
              <a:ext cx="2774756" cy="7628"/>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274" name="Group 273"/>
            <p:cNvGrpSpPr/>
            <p:nvPr/>
          </p:nvGrpSpPr>
          <p:grpSpPr>
            <a:xfrm>
              <a:off x="5861105" y="2133191"/>
              <a:ext cx="365760" cy="1622445"/>
              <a:chOff x="5861105" y="2133191"/>
              <a:chExt cx="365760" cy="1622445"/>
            </a:xfrm>
          </p:grpSpPr>
          <p:grpSp>
            <p:nvGrpSpPr>
              <p:cNvPr id="302" name="Group 301"/>
              <p:cNvGrpSpPr/>
              <p:nvPr/>
            </p:nvGrpSpPr>
            <p:grpSpPr>
              <a:xfrm>
                <a:off x="5861105" y="3065738"/>
                <a:ext cx="365760" cy="689898"/>
                <a:chOff x="7527818" y="3399502"/>
                <a:chExt cx="365760" cy="689898"/>
              </a:xfrm>
            </p:grpSpPr>
            <p:sp>
              <p:nvSpPr>
                <p:cNvPr id="306" name="Rounded Rectangle 30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07" name="Group 306"/>
                <p:cNvGrpSpPr/>
                <p:nvPr/>
              </p:nvGrpSpPr>
              <p:grpSpPr>
                <a:xfrm>
                  <a:off x="7596548" y="3446841"/>
                  <a:ext cx="228300" cy="595221"/>
                  <a:chOff x="6229860" y="2963660"/>
                  <a:chExt cx="228300" cy="595221"/>
                </a:xfrm>
              </p:grpSpPr>
              <p:sp>
                <p:nvSpPr>
                  <p:cNvPr id="308" name="Rounded Rectangle 30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09" name="Rounded Rectangle 30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303" name="Straight Connector 302"/>
              <p:cNvCxnSpPr>
                <a:stCxn id="304" idx="0"/>
                <a:endCxn id="306"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304" name="Oval 303"/>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05" name="Oval 304"/>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5" name="Group 274"/>
            <p:cNvGrpSpPr/>
            <p:nvPr/>
          </p:nvGrpSpPr>
          <p:grpSpPr>
            <a:xfrm>
              <a:off x="6603144" y="2133191"/>
              <a:ext cx="365760" cy="1622445"/>
              <a:chOff x="5861105" y="2133191"/>
              <a:chExt cx="365760" cy="1622445"/>
            </a:xfrm>
          </p:grpSpPr>
          <p:grpSp>
            <p:nvGrpSpPr>
              <p:cNvPr id="294" name="Group 293"/>
              <p:cNvGrpSpPr/>
              <p:nvPr/>
            </p:nvGrpSpPr>
            <p:grpSpPr>
              <a:xfrm>
                <a:off x="5861105" y="3065738"/>
                <a:ext cx="365760" cy="689898"/>
                <a:chOff x="7527818" y="3399502"/>
                <a:chExt cx="365760" cy="689898"/>
              </a:xfrm>
            </p:grpSpPr>
            <p:sp>
              <p:nvSpPr>
                <p:cNvPr id="298" name="Rounded Rectangle 29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99" name="Group 298"/>
                <p:cNvGrpSpPr/>
                <p:nvPr/>
              </p:nvGrpSpPr>
              <p:grpSpPr>
                <a:xfrm>
                  <a:off x="7596548" y="3446841"/>
                  <a:ext cx="228300" cy="595221"/>
                  <a:chOff x="6229860" y="2963660"/>
                  <a:chExt cx="228300" cy="595221"/>
                </a:xfrm>
              </p:grpSpPr>
              <p:sp>
                <p:nvSpPr>
                  <p:cNvPr id="300" name="Rounded Rectangle 29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01" name="Rounded Rectangle 30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95" name="Straight Connector 294"/>
              <p:cNvCxnSpPr>
                <a:stCxn id="296" idx="0"/>
                <a:endCxn id="298"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96" name="Oval 295"/>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97" name="Oval 296"/>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6" name="Group 275"/>
            <p:cNvGrpSpPr/>
            <p:nvPr/>
          </p:nvGrpSpPr>
          <p:grpSpPr>
            <a:xfrm>
              <a:off x="7345183" y="2133191"/>
              <a:ext cx="365760" cy="1622445"/>
              <a:chOff x="5861105" y="2133191"/>
              <a:chExt cx="365760" cy="1622445"/>
            </a:xfrm>
          </p:grpSpPr>
          <p:grpSp>
            <p:nvGrpSpPr>
              <p:cNvPr id="286" name="Group 285"/>
              <p:cNvGrpSpPr/>
              <p:nvPr/>
            </p:nvGrpSpPr>
            <p:grpSpPr>
              <a:xfrm>
                <a:off x="5861105" y="3065738"/>
                <a:ext cx="365760" cy="689898"/>
                <a:chOff x="7527818" y="3399502"/>
                <a:chExt cx="365760" cy="689898"/>
              </a:xfrm>
            </p:grpSpPr>
            <p:sp>
              <p:nvSpPr>
                <p:cNvPr id="290" name="Rounded Rectangle 28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91" name="Group 290"/>
                <p:cNvGrpSpPr/>
                <p:nvPr/>
              </p:nvGrpSpPr>
              <p:grpSpPr>
                <a:xfrm>
                  <a:off x="7596548" y="3446841"/>
                  <a:ext cx="228300" cy="595221"/>
                  <a:chOff x="6229860" y="2963660"/>
                  <a:chExt cx="228300" cy="595221"/>
                </a:xfrm>
              </p:grpSpPr>
              <p:sp>
                <p:nvSpPr>
                  <p:cNvPr id="292" name="Rounded Rectangle 29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93" name="Rounded Rectangle 29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87" name="Straight Connector 286"/>
              <p:cNvCxnSpPr>
                <a:stCxn id="288" idx="0"/>
                <a:endCxn id="290"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88" name="Oval 287"/>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89" name="Oval 288"/>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nvGrpSpPr>
            <p:cNvPr id="277" name="Group 276"/>
            <p:cNvGrpSpPr/>
            <p:nvPr/>
          </p:nvGrpSpPr>
          <p:grpSpPr>
            <a:xfrm>
              <a:off x="8087222" y="2133191"/>
              <a:ext cx="365760" cy="1622445"/>
              <a:chOff x="5861105" y="2133191"/>
              <a:chExt cx="365760" cy="1622445"/>
            </a:xfrm>
          </p:grpSpPr>
          <p:grpSp>
            <p:nvGrpSpPr>
              <p:cNvPr id="278" name="Group 277"/>
              <p:cNvGrpSpPr/>
              <p:nvPr/>
            </p:nvGrpSpPr>
            <p:grpSpPr>
              <a:xfrm>
                <a:off x="5861105" y="3065738"/>
                <a:ext cx="365760" cy="689898"/>
                <a:chOff x="7527818" y="3399502"/>
                <a:chExt cx="365760" cy="689898"/>
              </a:xfrm>
            </p:grpSpPr>
            <p:sp>
              <p:nvSpPr>
                <p:cNvPr id="282" name="Rounded Rectangle 28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283" name="Group 282"/>
                <p:cNvGrpSpPr/>
                <p:nvPr/>
              </p:nvGrpSpPr>
              <p:grpSpPr>
                <a:xfrm>
                  <a:off x="7596548" y="3446841"/>
                  <a:ext cx="228300" cy="595221"/>
                  <a:chOff x="6229860" y="2963660"/>
                  <a:chExt cx="228300" cy="595221"/>
                </a:xfrm>
              </p:grpSpPr>
              <p:sp>
                <p:nvSpPr>
                  <p:cNvPr id="284" name="Rounded Rectangle 28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285" name="Rounded Rectangle 28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cxnSp>
            <p:nvCxnSpPr>
              <p:cNvPr id="279" name="Straight Connector 278"/>
              <p:cNvCxnSpPr>
                <a:stCxn id="280" idx="0"/>
                <a:endCxn id="282" idx="0"/>
              </p:cNvCxnSpPr>
              <p:nvPr/>
            </p:nvCxnSpPr>
            <p:spPr>
              <a:xfrm>
                <a:off x="6043985" y="2133191"/>
                <a:ext cx="0" cy="932547"/>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sp>
            <p:nvSpPr>
              <p:cNvPr id="280" name="Oval 279"/>
              <p:cNvSpPr/>
              <p:nvPr/>
            </p:nvSpPr>
            <p:spPr>
              <a:xfrm>
                <a:off x="5861105" y="213319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281" name="Oval 280"/>
              <p:cNvSpPr/>
              <p:nvPr/>
            </p:nvSpPr>
            <p:spPr>
              <a:xfrm>
                <a:off x="5861105" y="2577461"/>
                <a:ext cx="365760" cy="36576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grpSp>
      <p:grpSp>
        <p:nvGrpSpPr>
          <p:cNvPr id="311" name="Group 310"/>
          <p:cNvGrpSpPr/>
          <p:nvPr/>
        </p:nvGrpSpPr>
        <p:grpSpPr>
          <a:xfrm>
            <a:off x="1134177" y="5147915"/>
            <a:ext cx="3441781" cy="670049"/>
            <a:chOff x="1512236" y="5544955"/>
            <a:chExt cx="4589041" cy="893398"/>
          </a:xfrm>
        </p:grpSpPr>
        <p:grpSp>
          <p:nvGrpSpPr>
            <p:cNvPr id="312" name="Group 311"/>
            <p:cNvGrpSpPr/>
            <p:nvPr/>
          </p:nvGrpSpPr>
          <p:grpSpPr>
            <a:xfrm>
              <a:off x="1512236" y="5626100"/>
              <a:ext cx="2570125" cy="812253"/>
              <a:chOff x="1512236" y="5626100"/>
              <a:chExt cx="2570125" cy="812253"/>
            </a:xfrm>
          </p:grpSpPr>
          <p:sp>
            <p:nvSpPr>
              <p:cNvPr id="314" name="Freeform 313"/>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5" name="Freeform 314"/>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6" name="Freeform 315"/>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17" name="Freeform 316"/>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cap="flat" cmpd="sng" algn="ctr">
                <a:solidFill>
                  <a:sysClr val="windowText" lastClr="000000"/>
                </a:solidFill>
                <a:prstDash val="solid"/>
                <a:miter lim="800000"/>
                <a:headEnd type="none" w="med" len="med"/>
                <a:tailEnd type="triangle" w="lg" len="lg"/>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grpSp>
        <p:sp>
          <p:nvSpPr>
            <p:cNvPr id="313" name="ref1"/>
            <p:cNvSpPr/>
            <p:nvPr/>
          </p:nvSpPr>
          <p:spPr>
            <a:xfrm>
              <a:off x="3877536" y="5544955"/>
              <a:ext cx="2223741" cy="374766"/>
            </a:xfrm>
            <a:prstGeom prst="roundRect">
              <a:avLst/>
            </a:prstGeom>
            <a:noFill/>
            <a:ln w="571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prstClr val="black"/>
                  </a:solidFill>
                  <a:effectLst/>
                  <a:uLnTx/>
                  <a:uFillTx/>
                  <a:latin typeface="Calibri"/>
                  <a:ea typeface="+mn-ea"/>
                  <a:cs typeface="Tw Cen MT"/>
                </a:rPr>
                <a:t>Precharging</a:t>
              </a:r>
            </a:p>
          </p:txBody>
        </p:sp>
      </p:grpSp>
      <p:sp>
        <p:nvSpPr>
          <p:cNvPr id="318" name="Rounded Rectangle 317"/>
          <p:cNvSpPr/>
          <p:nvPr/>
        </p:nvSpPr>
        <p:spPr>
          <a:xfrm>
            <a:off x="4722692" y="4776208"/>
            <a:ext cx="322970" cy="607523"/>
          </a:xfrm>
          <a:prstGeom prst="roundRect">
            <a:avLst/>
          </a:prstGeom>
          <a:solidFill>
            <a:srgbClr val="FFC000"/>
          </a:solidFill>
          <a:ln w="12700" cap="flat" cmpd="sng" algn="ctr">
            <a:noFill/>
            <a:prstDash val="solid"/>
            <a:miter lim="800000"/>
          </a:ln>
          <a:effectLst/>
        </p:spPr>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500" b="1" i="0" u="none" strike="noStrike" kern="0" cap="none" spc="0" normalizeH="0" baseline="0" noProof="0" dirty="0">
              <a:ln>
                <a:noFill/>
              </a:ln>
              <a:solidFill>
                <a:prstClr val="black"/>
              </a:solidFill>
              <a:effectLst/>
              <a:uLnTx/>
              <a:uFillTx/>
              <a:latin typeface="Calibri"/>
              <a:ea typeface="+mn-ea"/>
              <a:cs typeface="+mn-cs"/>
            </a:endParaRPr>
          </a:p>
        </p:txBody>
      </p:sp>
      <p:cxnSp>
        <p:nvCxnSpPr>
          <p:cNvPr id="319" name="Straight Connector 318"/>
          <p:cNvCxnSpPr>
            <a:endCxn id="350" idx="6"/>
          </p:cNvCxnSpPr>
          <p:nvPr/>
        </p:nvCxnSpPr>
        <p:spPr>
          <a:xfrm flipV="1">
            <a:off x="5045662" y="4913369"/>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cxnSp>
        <p:nvCxnSpPr>
          <p:cNvPr id="320" name="Straight Connector 319"/>
          <p:cNvCxnSpPr>
            <a:endCxn id="351" idx="6"/>
          </p:cNvCxnSpPr>
          <p:nvPr/>
        </p:nvCxnSpPr>
        <p:spPr>
          <a:xfrm flipV="1">
            <a:off x="5045662" y="5246571"/>
            <a:ext cx="2081067" cy="5721"/>
          </a:xfrm>
          <a:prstGeom prst="line">
            <a:avLst/>
          </a:prstGeom>
          <a:solidFill>
            <a:sysClr val="window" lastClr="FFFFFF">
              <a:lumMod val="85000"/>
            </a:sysClr>
          </a:solidFill>
          <a:ln w="28575" cap="flat" cmpd="sng" algn="ctr">
            <a:solidFill>
              <a:sysClr val="windowText" lastClr="000000">
                <a:lumMod val="85000"/>
                <a:lumOff val="15000"/>
              </a:sysClr>
            </a:solidFill>
            <a:prstDash val="solid"/>
            <a:miter lim="800000"/>
            <a:headEnd type="none" w="med" len="med"/>
            <a:tailEnd type="none" w="med" len="med"/>
          </a:ln>
          <a:effectLst/>
        </p:spPr>
      </p:cxnSp>
      <p:grpSp>
        <p:nvGrpSpPr>
          <p:cNvPr id="321" name="Group 320"/>
          <p:cNvGrpSpPr/>
          <p:nvPr/>
        </p:nvGrpSpPr>
        <p:grpSpPr>
          <a:xfrm>
            <a:off x="5182821" y="5475619"/>
            <a:ext cx="274320" cy="517424"/>
            <a:chOff x="7527818" y="3399502"/>
            <a:chExt cx="365760" cy="689898"/>
          </a:xfrm>
        </p:grpSpPr>
        <p:sp>
          <p:nvSpPr>
            <p:cNvPr id="322" name="Rounded Rectangle 321"/>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23" name="Group 322"/>
            <p:cNvGrpSpPr/>
            <p:nvPr/>
          </p:nvGrpSpPr>
          <p:grpSpPr>
            <a:xfrm>
              <a:off x="7596548" y="3446841"/>
              <a:ext cx="228300" cy="595221"/>
              <a:chOff x="6229860" y="2963660"/>
              <a:chExt cx="228300" cy="595221"/>
            </a:xfrm>
          </p:grpSpPr>
          <p:sp>
            <p:nvSpPr>
              <p:cNvPr id="324" name="Rounded Rectangle 323"/>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25" name="Rounded Rectangle 324"/>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26" name="Oval 325"/>
          <p:cNvSpPr/>
          <p:nvPr/>
        </p:nvSpPr>
        <p:spPr>
          <a:xfrm>
            <a:off x="5182821"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27" name="Oval 326"/>
          <p:cNvSpPr/>
          <p:nvPr/>
        </p:nvSpPr>
        <p:spPr>
          <a:xfrm>
            <a:off x="5182821"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28" name="Straight Connector 327"/>
          <p:cNvCxnSpPr>
            <a:stCxn id="326" idx="0"/>
            <a:endCxn id="322" idx="0"/>
          </p:cNvCxnSpPr>
          <p:nvPr/>
        </p:nvCxnSpPr>
        <p:spPr>
          <a:xfrm>
            <a:off x="5319981"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29" name="Group 328"/>
          <p:cNvGrpSpPr/>
          <p:nvPr/>
        </p:nvGrpSpPr>
        <p:grpSpPr>
          <a:xfrm>
            <a:off x="5739350" y="5475619"/>
            <a:ext cx="274320" cy="517424"/>
            <a:chOff x="7527818" y="3399502"/>
            <a:chExt cx="365760" cy="689898"/>
          </a:xfrm>
        </p:grpSpPr>
        <p:sp>
          <p:nvSpPr>
            <p:cNvPr id="330" name="Rounded Rectangle 329"/>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31" name="Group 330"/>
            <p:cNvGrpSpPr/>
            <p:nvPr/>
          </p:nvGrpSpPr>
          <p:grpSpPr>
            <a:xfrm>
              <a:off x="7596548" y="3446841"/>
              <a:ext cx="228300" cy="595221"/>
              <a:chOff x="6229860" y="2963660"/>
              <a:chExt cx="228300" cy="595221"/>
            </a:xfrm>
          </p:grpSpPr>
          <p:sp>
            <p:nvSpPr>
              <p:cNvPr id="332" name="Rounded Rectangle 331"/>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33" name="Rounded Rectangle 332"/>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34" name="Oval 333"/>
          <p:cNvSpPr/>
          <p:nvPr/>
        </p:nvSpPr>
        <p:spPr>
          <a:xfrm>
            <a:off x="5739350"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35" name="Oval 334"/>
          <p:cNvSpPr/>
          <p:nvPr/>
        </p:nvSpPr>
        <p:spPr>
          <a:xfrm>
            <a:off x="5739350"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36" name="Straight Connector 335"/>
          <p:cNvCxnSpPr>
            <a:stCxn id="334" idx="0"/>
            <a:endCxn id="330" idx="0"/>
          </p:cNvCxnSpPr>
          <p:nvPr/>
        </p:nvCxnSpPr>
        <p:spPr>
          <a:xfrm>
            <a:off x="5876510"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37" name="Group 336"/>
          <p:cNvGrpSpPr/>
          <p:nvPr/>
        </p:nvGrpSpPr>
        <p:grpSpPr>
          <a:xfrm>
            <a:off x="6295880" y="5475619"/>
            <a:ext cx="274320" cy="517424"/>
            <a:chOff x="7527818" y="3399502"/>
            <a:chExt cx="365760" cy="689898"/>
          </a:xfrm>
        </p:grpSpPr>
        <p:sp>
          <p:nvSpPr>
            <p:cNvPr id="338" name="Rounded Rectangle 337"/>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39" name="Group 338"/>
            <p:cNvGrpSpPr/>
            <p:nvPr/>
          </p:nvGrpSpPr>
          <p:grpSpPr>
            <a:xfrm>
              <a:off x="7596548" y="3446841"/>
              <a:ext cx="228300" cy="595221"/>
              <a:chOff x="6229860" y="2963660"/>
              <a:chExt cx="228300" cy="595221"/>
            </a:xfrm>
          </p:grpSpPr>
          <p:sp>
            <p:nvSpPr>
              <p:cNvPr id="340" name="Rounded Rectangle 339"/>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41" name="Rounded Rectangle 340"/>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42" name="Oval 341"/>
          <p:cNvSpPr/>
          <p:nvPr/>
        </p:nvSpPr>
        <p:spPr>
          <a:xfrm>
            <a:off x="6295880"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43" name="Oval 342"/>
          <p:cNvSpPr/>
          <p:nvPr/>
        </p:nvSpPr>
        <p:spPr>
          <a:xfrm>
            <a:off x="6295880"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44" name="Straight Connector 343"/>
          <p:cNvCxnSpPr>
            <a:stCxn id="342" idx="0"/>
            <a:endCxn id="338" idx="0"/>
          </p:cNvCxnSpPr>
          <p:nvPr/>
        </p:nvCxnSpPr>
        <p:spPr>
          <a:xfrm>
            <a:off x="6433040"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grpSp>
        <p:nvGrpSpPr>
          <p:cNvPr id="345" name="Group 344"/>
          <p:cNvGrpSpPr/>
          <p:nvPr/>
        </p:nvGrpSpPr>
        <p:grpSpPr>
          <a:xfrm>
            <a:off x="6852409" y="5475619"/>
            <a:ext cx="274320" cy="517424"/>
            <a:chOff x="7527818" y="3399502"/>
            <a:chExt cx="365760" cy="689898"/>
          </a:xfrm>
        </p:grpSpPr>
        <p:sp>
          <p:nvSpPr>
            <p:cNvPr id="346" name="Rounded Rectangle 345"/>
            <p:cNvSpPr/>
            <p:nvPr/>
          </p:nvSpPr>
          <p:spPr>
            <a:xfrm>
              <a:off x="7527818" y="3399502"/>
              <a:ext cx="365760" cy="689898"/>
            </a:xfrm>
            <a:prstGeom prst="roundRect">
              <a:avLst/>
            </a:prstGeom>
            <a:solidFill>
              <a:srgbClr val="5B9BD5">
                <a:lumMod val="60000"/>
                <a:lumOff val="4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grpSp>
          <p:nvGrpSpPr>
            <p:cNvPr id="347" name="Group 346"/>
            <p:cNvGrpSpPr/>
            <p:nvPr/>
          </p:nvGrpSpPr>
          <p:grpSpPr>
            <a:xfrm>
              <a:off x="7596548" y="3446841"/>
              <a:ext cx="228300" cy="595221"/>
              <a:chOff x="6229860" y="2963660"/>
              <a:chExt cx="228300" cy="595221"/>
            </a:xfrm>
          </p:grpSpPr>
          <p:sp>
            <p:nvSpPr>
              <p:cNvPr id="348" name="Rounded Rectangle 347"/>
              <p:cNvSpPr/>
              <p:nvPr/>
            </p:nvSpPr>
            <p:spPr>
              <a:xfrm>
                <a:off x="6229860" y="2963660"/>
                <a:ext cx="228299" cy="297683"/>
              </a:xfrm>
              <a:prstGeom prst="roundRect">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S</a:t>
                </a:r>
              </a:p>
            </p:txBody>
          </p:sp>
          <p:sp>
            <p:nvSpPr>
              <p:cNvPr id="349" name="Rounded Rectangle 348"/>
              <p:cNvSpPr/>
              <p:nvPr/>
            </p:nvSpPr>
            <p:spPr>
              <a:xfrm>
                <a:off x="6229861" y="3261198"/>
                <a:ext cx="228299" cy="297683"/>
              </a:xfrm>
              <a:prstGeom prst="roundRect">
                <a:avLst/>
              </a:prstGeom>
              <a:solidFill>
                <a:srgbClr val="ED7D31">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50" b="1" i="0" u="none" strike="noStrike" kern="0" cap="none" spc="0" normalizeH="0" baseline="0" noProof="0" dirty="0">
                    <a:ln>
                      <a:noFill/>
                    </a:ln>
                    <a:solidFill>
                      <a:prstClr val="white"/>
                    </a:solidFill>
                    <a:effectLst/>
                    <a:uLnTx/>
                    <a:uFillTx/>
                    <a:latin typeface="Calibri"/>
                    <a:ea typeface="+mn-ea"/>
                    <a:cs typeface="+mn-cs"/>
                  </a:rPr>
                  <a:t>P</a:t>
                </a:r>
              </a:p>
            </p:txBody>
          </p:sp>
        </p:grpSp>
      </p:grpSp>
      <p:sp>
        <p:nvSpPr>
          <p:cNvPr id="350" name="Oval 349"/>
          <p:cNvSpPr/>
          <p:nvPr/>
        </p:nvSpPr>
        <p:spPr>
          <a:xfrm>
            <a:off x="6852409" y="4776209"/>
            <a:ext cx="274320" cy="274320"/>
          </a:xfrm>
          <a:prstGeom prst="ellipse">
            <a:avLst/>
          </a:prstGeom>
          <a:solidFill>
            <a:srgbClr val="00B0F0"/>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sp>
        <p:nvSpPr>
          <p:cNvPr id="351" name="Oval 350"/>
          <p:cNvSpPr/>
          <p:nvPr/>
        </p:nvSpPr>
        <p:spPr>
          <a:xfrm>
            <a:off x="6852409" y="5109411"/>
            <a:ext cx="274320" cy="274320"/>
          </a:xfrm>
          <a:prstGeom prst="ellipse">
            <a:avLst/>
          </a:prstGeom>
          <a:solidFill>
            <a:sysClr val="window" lastClr="FFFFFF">
              <a:lumMod val="85000"/>
            </a:sysClr>
          </a:solidFill>
          <a:ln w="12700" cap="flat" cmpd="sng" algn="ctr">
            <a:solidFill>
              <a:sysClr val="windowText" lastClr="0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100" b="1" i="0" u="none" strike="noStrike" kern="0" cap="none" spc="0" normalizeH="0" baseline="0" noProof="0" dirty="0">
              <a:ln>
                <a:noFill/>
              </a:ln>
              <a:solidFill>
                <a:prstClr val="white"/>
              </a:solidFill>
              <a:effectLst/>
              <a:uLnTx/>
              <a:uFillTx/>
              <a:latin typeface="Calibri"/>
              <a:ea typeface="+mn-ea"/>
              <a:cs typeface="+mn-cs"/>
            </a:endParaRPr>
          </a:p>
        </p:txBody>
      </p:sp>
      <p:cxnSp>
        <p:nvCxnSpPr>
          <p:cNvPr id="352" name="Straight Connector 351"/>
          <p:cNvCxnSpPr>
            <a:stCxn id="350" idx="0"/>
            <a:endCxn id="346" idx="0"/>
          </p:cNvCxnSpPr>
          <p:nvPr/>
        </p:nvCxnSpPr>
        <p:spPr>
          <a:xfrm>
            <a:off x="6989569" y="4776209"/>
            <a:ext cx="0" cy="699410"/>
          </a:xfrm>
          <a:prstGeom prst="line">
            <a:avLst/>
          </a:prstGeom>
          <a:solidFill>
            <a:sysClr val="window" lastClr="FFFFFF">
              <a:lumMod val="85000"/>
            </a:sysClr>
          </a:solidFill>
          <a:ln w="57150" cap="flat" cmpd="sng" algn="ctr">
            <a:solidFill>
              <a:srgbClr val="00B0F0"/>
            </a:solidFill>
            <a:prstDash val="solid"/>
            <a:miter lim="800000"/>
            <a:headEnd type="none" w="med" len="med"/>
            <a:tailEnd type="none" w="med" len="med"/>
          </a:ln>
          <a:effectLst/>
        </p:spPr>
      </p:cxnSp>
      <p:sp>
        <p:nvSpPr>
          <p:cNvPr id="353" name="ref1"/>
          <p:cNvSpPr/>
          <p:nvPr/>
        </p:nvSpPr>
        <p:spPr>
          <a:xfrm>
            <a:off x="7086454" y="4817683"/>
            <a:ext cx="1729997" cy="281075"/>
          </a:xfrm>
          <a:prstGeom prst="roundRect">
            <a:avLst/>
          </a:prstGeom>
          <a:noFill/>
          <a:ln w="5715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B0F0"/>
                </a:solidFill>
                <a:effectLst/>
                <a:uLnTx/>
                <a:uFillTx/>
                <a:latin typeface="Calibri"/>
                <a:ea typeface="+mn-ea"/>
                <a:cs typeface="Tw Cen MT"/>
              </a:rPr>
              <a:t>Activated row</a:t>
            </a:r>
          </a:p>
        </p:txBody>
      </p:sp>
      <p:grpSp>
        <p:nvGrpSpPr>
          <p:cNvPr id="194" name="closed iso"/>
          <p:cNvGrpSpPr/>
          <p:nvPr/>
        </p:nvGrpSpPr>
        <p:grpSpPr>
          <a:xfrm>
            <a:off x="4964479" y="4481110"/>
            <a:ext cx="2243432" cy="310138"/>
            <a:chOff x="6235520" y="3801189"/>
            <a:chExt cx="1648889" cy="467501"/>
          </a:xfrm>
        </p:grpSpPr>
        <p:sp>
          <p:nvSpPr>
            <p:cNvPr id="383" name="iso highlight"/>
            <p:cNvSpPr/>
            <p:nvPr/>
          </p:nvSpPr>
          <p:spPr>
            <a:xfrm>
              <a:off x="6235520" y="3820259"/>
              <a:ext cx="1648889" cy="448431"/>
            </a:xfrm>
            <a:prstGeom prst="rect">
              <a:avLst/>
            </a:prstGeom>
            <a:solidFill>
              <a:srgbClr val="FFFF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384" name="Group 383"/>
            <p:cNvGrpSpPr/>
            <p:nvPr/>
          </p:nvGrpSpPr>
          <p:grpSpPr>
            <a:xfrm>
              <a:off x="6495645" y="3805186"/>
              <a:ext cx="2327" cy="462341"/>
              <a:chOff x="2211208" y="3911669"/>
              <a:chExt cx="2327" cy="462341"/>
            </a:xfrm>
          </p:grpSpPr>
          <p:cxnSp>
            <p:nvCxnSpPr>
              <p:cNvPr id="399" name="Straight Connector 398"/>
              <p:cNvCxnSpPr/>
              <p:nvPr/>
            </p:nvCxnSpPr>
            <p:spPr>
              <a:xfrm>
                <a:off x="2212371"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flipV="1">
                <a:off x="2211208"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6" name="Group 385"/>
            <p:cNvGrpSpPr/>
            <p:nvPr/>
          </p:nvGrpSpPr>
          <p:grpSpPr>
            <a:xfrm>
              <a:off x="6905534" y="3806349"/>
              <a:ext cx="2327" cy="462341"/>
              <a:chOff x="2204374" y="3911669"/>
              <a:chExt cx="2327" cy="462341"/>
            </a:xfrm>
          </p:grpSpPr>
          <p:cxnSp>
            <p:nvCxnSpPr>
              <p:cNvPr id="397" name="Straight Connector 396"/>
              <p:cNvCxnSpPr/>
              <p:nvPr/>
            </p:nvCxnSpPr>
            <p:spPr>
              <a:xfrm>
                <a:off x="2205537"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flipV="1">
                <a:off x="2204374"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7" name="Group 386"/>
            <p:cNvGrpSpPr/>
            <p:nvPr/>
          </p:nvGrpSpPr>
          <p:grpSpPr>
            <a:xfrm>
              <a:off x="7312195" y="3806349"/>
              <a:ext cx="2115" cy="462341"/>
              <a:chOff x="2193959" y="3911669"/>
              <a:chExt cx="2115" cy="462341"/>
            </a:xfrm>
          </p:grpSpPr>
          <p:cxnSp>
            <p:nvCxnSpPr>
              <p:cNvPr id="395" name="Straight Connector 394"/>
              <p:cNvCxnSpPr/>
              <p:nvPr/>
            </p:nvCxnSpPr>
            <p:spPr>
              <a:xfrm>
                <a:off x="2195019"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flipV="1">
                <a:off x="2193959" y="4318103"/>
                <a:ext cx="2115"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388" name="Group 387"/>
            <p:cNvGrpSpPr/>
            <p:nvPr/>
          </p:nvGrpSpPr>
          <p:grpSpPr>
            <a:xfrm>
              <a:off x="7722766" y="3801189"/>
              <a:ext cx="2327" cy="462341"/>
              <a:chOff x="2190615" y="3911669"/>
              <a:chExt cx="2327" cy="462341"/>
            </a:xfrm>
          </p:grpSpPr>
          <p:cxnSp>
            <p:nvCxnSpPr>
              <p:cNvPr id="393" name="Straight Connector 392"/>
              <p:cNvCxnSpPr/>
              <p:nvPr/>
            </p:nvCxnSpPr>
            <p:spPr>
              <a:xfrm>
                <a:off x="2191777" y="3911669"/>
                <a:ext cx="0" cy="106781"/>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flipV="1">
                <a:off x="2190615" y="4318103"/>
                <a:ext cx="2327" cy="55907"/>
              </a:xfrm>
              <a:prstGeom prst="line">
                <a:avLst/>
              </a:prstGeom>
              <a:ln w="28575">
                <a:solidFill>
                  <a:schemeClr val="tx2"/>
                </a:solidFill>
                <a:tailEnd type="oval" w="med" len="med"/>
              </a:ln>
            </p:spPr>
            <p:style>
              <a:lnRef idx="1">
                <a:schemeClr val="accent1"/>
              </a:lnRef>
              <a:fillRef idx="0">
                <a:schemeClr val="accent1"/>
              </a:fillRef>
              <a:effectRef idx="0">
                <a:schemeClr val="accent1"/>
              </a:effectRef>
              <a:fontRef idx="minor">
                <a:schemeClr val="tx1"/>
              </a:fontRef>
            </p:style>
          </p:cxnSp>
        </p:grpSp>
        <p:cxnSp>
          <p:nvCxnSpPr>
            <p:cNvPr id="389" name="Straight Connector 388"/>
            <p:cNvCxnSpPr/>
            <p:nvPr/>
          </p:nvCxnSpPr>
          <p:spPr>
            <a:xfrm>
              <a:off x="6496809" y="3905674"/>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0" name="Straight Connector 389"/>
            <p:cNvCxnSpPr/>
            <p:nvPr/>
          </p:nvCxnSpPr>
          <p:spPr>
            <a:xfrm>
              <a:off x="6906697" y="3899642"/>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7313252" y="3893610"/>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7723929" y="3887578"/>
              <a:ext cx="0" cy="277600"/>
            </a:xfrm>
            <a:prstGeom prst="line">
              <a:avLst/>
            </a:prstGeom>
            <a:ln w="38100" cap="rnd">
              <a:solidFill>
                <a:schemeClr val="tx2"/>
              </a:solidFill>
              <a:tailEnd type="none" w="lg" len="lg"/>
            </a:ln>
          </p:spPr>
          <p:style>
            <a:lnRef idx="1">
              <a:schemeClr val="accent1"/>
            </a:lnRef>
            <a:fillRef idx="0">
              <a:schemeClr val="accent1"/>
            </a:fillRef>
            <a:effectRef idx="0">
              <a:schemeClr val="accent1"/>
            </a:effectRef>
            <a:fontRef idx="minor">
              <a:schemeClr val="tx1"/>
            </a:fontRef>
          </p:style>
        </p:cxnSp>
      </p:grpSp>
      <p:grpSp>
        <p:nvGrpSpPr>
          <p:cNvPr id="8" name="iso_highlight"/>
          <p:cNvGrpSpPr/>
          <p:nvPr/>
        </p:nvGrpSpPr>
        <p:grpSpPr>
          <a:xfrm>
            <a:off x="824495" y="5551204"/>
            <a:ext cx="2785433" cy="461665"/>
            <a:chOff x="824495" y="5551204"/>
            <a:chExt cx="2785433" cy="461665"/>
          </a:xfrm>
        </p:grpSpPr>
        <p:sp>
          <p:nvSpPr>
            <p:cNvPr id="355"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356" name="iso_highlight"/>
          <p:cNvGrpSpPr/>
          <p:nvPr/>
        </p:nvGrpSpPr>
        <p:grpSpPr>
          <a:xfrm>
            <a:off x="5024730" y="5597740"/>
            <a:ext cx="2785433" cy="461665"/>
            <a:chOff x="824495" y="5551204"/>
            <a:chExt cx="2785433" cy="461665"/>
          </a:xfrm>
        </p:grpSpPr>
        <p:sp>
          <p:nvSpPr>
            <p:cNvPr id="357"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58" name="TextBox 357"/>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359" name="iso_highlight"/>
          <p:cNvGrpSpPr/>
          <p:nvPr/>
        </p:nvGrpSpPr>
        <p:grpSpPr>
          <a:xfrm>
            <a:off x="5024730" y="4143048"/>
            <a:ext cx="2785433" cy="461665"/>
            <a:chOff x="824495" y="5551204"/>
            <a:chExt cx="2785433" cy="461665"/>
          </a:xfrm>
        </p:grpSpPr>
        <p:sp>
          <p:nvSpPr>
            <p:cNvPr id="360" name="left_iso_highlight"/>
            <p:cNvSpPr/>
            <p:nvPr/>
          </p:nvSpPr>
          <p:spPr>
            <a:xfrm>
              <a:off x="824495" y="5652316"/>
              <a:ext cx="2299706" cy="310588"/>
            </a:xfrm>
            <a:prstGeom prst="roundRect">
              <a:avLst/>
            </a:prstGeom>
            <a:solidFill>
              <a:schemeClr val="accent3">
                <a:lumMod val="75000"/>
                <a:alpha val="30000"/>
              </a:schemeClr>
            </a:solidFill>
            <a:ln w="28575" cap="flat" cmpd="sng" algn="ctr">
              <a:solidFill>
                <a:schemeClr val="accent3">
                  <a:lumMod val="75000"/>
                </a:scheme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a:ea typeface="+mn-ea"/>
                <a:cs typeface="+mn-cs"/>
              </a:endParaRPr>
            </a:p>
          </p:txBody>
        </p:sp>
        <p:sp>
          <p:nvSpPr>
            <p:cNvPr id="361" name="TextBox 360"/>
            <p:cNvSpPr txBox="1"/>
            <p:nvPr/>
          </p:nvSpPr>
          <p:spPr>
            <a:xfrm>
              <a:off x="3101455" y="5551204"/>
              <a:ext cx="5084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a:ea typeface="+mn-ea"/>
                  <a:cs typeface="+mn-cs"/>
                </a:rPr>
                <a:t>on</a:t>
              </a:r>
            </a:p>
          </p:txBody>
        </p:sp>
      </p:grpSp>
      <p:grpSp>
        <p:nvGrpSpPr>
          <p:cNvPr id="401" name="linked_pre"/>
          <p:cNvGrpSpPr/>
          <p:nvPr/>
        </p:nvGrpSpPr>
        <p:grpSpPr>
          <a:xfrm>
            <a:off x="5335650" y="4453997"/>
            <a:ext cx="3541459" cy="1533523"/>
            <a:chOff x="6983729" y="4507306"/>
            <a:chExt cx="4645193" cy="1982225"/>
          </a:xfrm>
        </p:grpSpPr>
        <p:grpSp>
          <p:nvGrpSpPr>
            <p:cNvPr id="402" name="Group 401"/>
            <p:cNvGrpSpPr/>
            <p:nvPr/>
          </p:nvGrpSpPr>
          <p:grpSpPr>
            <a:xfrm>
              <a:off x="6988060" y="5620188"/>
              <a:ext cx="4640862" cy="869343"/>
              <a:chOff x="1512236" y="5569010"/>
              <a:chExt cx="4640862" cy="869343"/>
            </a:xfrm>
          </p:grpSpPr>
          <p:grpSp>
            <p:nvGrpSpPr>
              <p:cNvPr id="408" name="Group 407"/>
              <p:cNvGrpSpPr/>
              <p:nvPr/>
            </p:nvGrpSpPr>
            <p:grpSpPr>
              <a:xfrm>
                <a:off x="1512236" y="5626100"/>
                <a:ext cx="2570125" cy="812253"/>
                <a:chOff x="1512236" y="5626100"/>
                <a:chExt cx="2570125" cy="812253"/>
              </a:xfrm>
            </p:grpSpPr>
            <p:sp>
              <p:nvSpPr>
                <p:cNvPr id="410" name="Freeform 409"/>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1" name="Freeform 410"/>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2" name="Freeform 411"/>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3" name="Freeform 412"/>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
            <p:nvSpPr>
              <p:cNvPr id="409" name="ref1"/>
              <p:cNvSpPr/>
              <p:nvPr/>
            </p:nvSpPr>
            <p:spPr>
              <a:xfrm>
                <a:off x="3929356" y="5569010"/>
                <a:ext cx="2223742" cy="374767"/>
              </a:xfrm>
              <a:prstGeom prst="roundRect">
                <a:avLst/>
              </a:prstGeom>
              <a:noFill/>
              <a:ln w="5715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Tw Cen MT"/>
                  </a:rPr>
                  <a:t>Linked</a:t>
                </a:r>
                <a:br>
                  <a:rPr kumimoji="0" lang="en-US" sz="2000" b="1" i="0" u="none" strike="noStrike" kern="1200" cap="none" spc="0" normalizeH="0" baseline="0" noProof="0" dirty="0">
                    <a:ln>
                      <a:noFill/>
                    </a:ln>
                    <a:solidFill>
                      <a:prstClr val="black"/>
                    </a:solidFill>
                    <a:effectLst/>
                    <a:uLnTx/>
                    <a:uFillTx/>
                    <a:latin typeface="Gill Sans MT"/>
                    <a:ea typeface="+mn-ea"/>
                    <a:cs typeface="Tw Cen MT"/>
                  </a:rPr>
                </a:br>
                <a:r>
                  <a:rPr kumimoji="0" lang="en-US" sz="2000" b="1" i="0" u="none" strike="noStrike" kern="1200" cap="none" spc="0" normalizeH="0" baseline="0" noProof="0" dirty="0">
                    <a:ln>
                      <a:noFill/>
                    </a:ln>
                    <a:solidFill>
                      <a:prstClr val="black"/>
                    </a:solidFill>
                    <a:effectLst/>
                    <a:uLnTx/>
                    <a:uFillTx/>
                    <a:latin typeface="Gill Sans MT"/>
                    <a:ea typeface="+mn-ea"/>
                    <a:cs typeface="Tw Cen MT"/>
                  </a:rPr>
                  <a:t>Precharging</a:t>
                </a:r>
              </a:p>
            </p:txBody>
          </p:sp>
        </p:grpSp>
        <p:grpSp>
          <p:nvGrpSpPr>
            <p:cNvPr id="403" name="Group 402"/>
            <p:cNvGrpSpPr/>
            <p:nvPr/>
          </p:nvGrpSpPr>
          <p:grpSpPr>
            <a:xfrm flipV="1">
              <a:off x="6983729" y="4507306"/>
              <a:ext cx="2570125" cy="812253"/>
              <a:chOff x="1512236" y="5626100"/>
              <a:chExt cx="2570125" cy="812253"/>
            </a:xfrm>
          </p:grpSpPr>
          <p:sp>
            <p:nvSpPr>
              <p:cNvPr id="404" name="Freeform 403"/>
              <p:cNvSpPr/>
              <p:nvPr/>
            </p:nvSpPr>
            <p:spPr>
              <a:xfrm>
                <a:off x="375920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5" name="Freeform 404"/>
              <p:cNvSpPr/>
              <p:nvPr/>
            </p:nvSpPr>
            <p:spPr>
              <a:xfrm>
                <a:off x="3009241" y="5626100"/>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6" name="Freeform 405"/>
              <p:cNvSpPr/>
              <p:nvPr/>
            </p:nvSpPr>
            <p:spPr>
              <a:xfrm>
                <a:off x="2262488"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07" name="Freeform 406"/>
              <p:cNvSpPr/>
              <p:nvPr/>
            </p:nvSpPr>
            <p:spPr>
              <a:xfrm>
                <a:off x="1512236" y="5638253"/>
                <a:ext cx="323160" cy="800100"/>
              </a:xfrm>
              <a:custGeom>
                <a:avLst/>
                <a:gdLst>
                  <a:gd name="connsiteX0" fmla="*/ 0 w 421029"/>
                  <a:gd name="connsiteY0" fmla="*/ 0 h 800100"/>
                  <a:gd name="connsiteX1" fmla="*/ 419100 w 421029"/>
                  <a:gd name="connsiteY1" fmla="*/ 177800 h 800100"/>
                  <a:gd name="connsiteX2" fmla="*/ 127000 w 421029"/>
                  <a:gd name="connsiteY2" fmla="*/ 800100 h 800100"/>
                </a:gdLst>
                <a:ahLst/>
                <a:cxnLst>
                  <a:cxn ang="0">
                    <a:pos x="connsiteX0" y="connsiteY0"/>
                  </a:cxn>
                  <a:cxn ang="0">
                    <a:pos x="connsiteX1" y="connsiteY1"/>
                  </a:cxn>
                  <a:cxn ang="0">
                    <a:pos x="connsiteX2" y="connsiteY2"/>
                  </a:cxn>
                </a:cxnLst>
                <a:rect l="l" t="t" r="r" b="b"/>
                <a:pathLst>
                  <a:path w="421029" h="800100">
                    <a:moveTo>
                      <a:pt x="0" y="0"/>
                    </a:moveTo>
                    <a:cubicBezTo>
                      <a:pt x="198966" y="22225"/>
                      <a:pt x="397933" y="44450"/>
                      <a:pt x="419100" y="177800"/>
                    </a:cubicBezTo>
                    <a:cubicBezTo>
                      <a:pt x="440267" y="311150"/>
                      <a:pt x="283633" y="555625"/>
                      <a:pt x="127000" y="800100"/>
                    </a:cubicBezTo>
                  </a:path>
                </a:pathLst>
              </a:custGeom>
              <a:noFill/>
              <a:ln w="19050">
                <a:solidFill>
                  <a:schemeClr val="tx1"/>
                </a:solidFill>
                <a:headEnd type="none" w="med" len="med"/>
                <a:tailEnd type="triangle"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sp>
        <p:nvSpPr>
          <p:cNvPr id="382" name="blind" hidden="1"/>
          <p:cNvSpPr/>
          <p:nvPr/>
        </p:nvSpPr>
        <p:spPr>
          <a:xfrm>
            <a:off x="276621" y="3200400"/>
            <a:ext cx="3750538" cy="1433957"/>
          </a:xfrm>
          <a:prstGeom prst="roundRect">
            <a:avLst>
              <a:gd name="adj" fmla="val 0"/>
            </a:avLst>
          </a:prstGeom>
          <a:solidFill>
            <a:srgbClr val="FFFFFF">
              <a:alpha val="74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469228" y="6090001"/>
            <a:ext cx="314611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Conventional DRAM</a:t>
            </a:r>
          </a:p>
        </p:txBody>
      </p:sp>
      <p:sp>
        <p:nvSpPr>
          <p:cNvPr id="354" name="TextBox 353"/>
          <p:cNvSpPr txBox="1"/>
          <p:nvPr/>
        </p:nvSpPr>
        <p:spPr>
          <a:xfrm>
            <a:off x="5314857" y="6091535"/>
            <a:ext cx="195598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ill Sans MT"/>
                <a:ea typeface="+mn-ea"/>
                <a:cs typeface="+mn-cs"/>
              </a:rPr>
              <a:t>LISA DRAM</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7" name="Straight Connector 6"/>
          <p:cNvCxnSpPr/>
          <p:nvPr/>
        </p:nvCxnSpPr>
        <p:spPr>
          <a:xfrm>
            <a:off x="4343400" y="3200400"/>
            <a:ext cx="0" cy="3204865"/>
          </a:xfrm>
          <a:prstGeom prst="line">
            <a:avLst/>
          </a:prstGeom>
          <a:ln w="34925" cap="rnd">
            <a:solidFill>
              <a:schemeClr val="bg1">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sp>
        <p:nvSpPr>
          <p:cNvPr id="385" name="Rectangle 384"/>
          <p:cNvSpPr/>
          <p:nvPr/>
        </p:nvSpPr>
        <p:spPr>
          <a:xfrm>
            <a:off x="0" y="4943696"/>
            <a:ext cx="9144000" cy="1533304"/>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Reduces precharge latency by 2.6x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(43% </a:t>
            </a:r>
            <a:r>
              <a:rPr kumimoji="0" lang="en-US" sz="3200" b="0" i="0" u="none" strike="noStrike" kern="0" cap="none" spc="0" normalizeH="0" baseline="0" noProof="0" dirty="0" err="1">
                <a:ln>
                  <a:noFill/>
                </a:ln>
                <a:solidFill>
                  <a:prstClr val="white"/>
                </a:solidFill>
                <a:effectLst/>
                <a:uLnTx/>
                <a:uFillTx/>
                <a:latin typeface="Arial Rounded MT Bold" panose="020F0704030504030204" pitchFamily="34" charset="0"/>
                <a:ea typeface="+mn-ea"/>
                <a:cs typeface="+mn-cs"/>
              </a:rPr>
              <a:t>guardband</a:t>
            </a:r>
            <a:r>
              <a:rPr kumimoji="0" lang="en-US" sz="3200" b="0" i="0" u="none" strike="noStrike" kern="0" cap="none" spc="0" normalizeH="0" baseline="0" noProof="0" dirty="0">
                <a:ln>
                  <a:noFill/>
                </a:ln>
                <a:solidFill>
                  <a:prstClr val="white"/>
                </a:solidFill>
                <a:effectLst/>
                <a:uLnTx/>
                <a:uFillTx/>
                <a:latin typeface="Arial Rounded MT Bold" panose="020F0704030504030204" pitchFamily="34" charset="0"/>
                <a:ea typeface="+mn-ea"/>
                <a:cs typeface="+mn-cs"/>
              </a:rPr>
              <a:t>)</a:t>
            </a:r>
          </a:p>
        </p:txBody>
      </p:sp>
    </p:spTree>
    <p:extLst>
      <p:ext uri="{BB962C8B-B14F-4D97-AF65-F5344CB8AC3E}">
        <p14:creationId xmlns:p14="http://schemas.microsoft.com/office/powerpoint/2010/main" val="3748032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par>
                                <p:cTn id="7" presetID="7" presetClass="emph" presetSubtype="2" fill="hold" nodeType="withEffect">
                                  <p:stCondLst>
                                    <p:cond delay="0"/>
                                  </p:stCondLst>
                                  <p:childTnLst>
                                    <p:animClr clrSpc="rgb" dir="cw">
                                      <p:cBhvr>
                                        <p:cTn id="8" dur="2000" fill="hold"/>
                                        <p:tgtEl>
                                          <p:spTgt spid="221"/>
                                        </p:tgtEl>
                                        <p:attrNameLst>
                                          <p:attrName>stroke.color</p:attrName>
                                        </p:attrNameLst>
                                      </p:cBhvr>
                                      <p:to>
                                        <a:schemeClr val="tx1"/>
                                      </p:to>
                                    </p:animClr>
                                    <p:set>
                                      <p:cBhvr>
                                        <p:cTn id="9" dur="2000" fill="hold"/>
                                        <p:tgtEl>
                                          <p:spTgt spid="221"/>
                                        </p:tgtEl>
                                        <p:attrNameLst>
                                          <p:attrName>stroke.on</p:attrName>
                                        </p:attrNameLst>
                                      </p:cBhvr>
                                      <p:to>
                                        <p:strVal val="true"/>
                                      </p:to>
                                    </p:set>
                                  </p:childTnLst>
                                </p:cTn>
                              </p:par>
                              <p:par>
                                <p:cTn id="10" presetID="7" presetClass="emph" presetSubtype="2" fill="hold" nodeType="withEffect">
                                  <p:stCondLst>
                                    <p:cond delay="0"/>
                                  </p:stCondLst>
                                  <p:childTnLst>
                                    <p:animClr clrSpc="rgb" dir="cw">
                                      <p:cBhvr>
                                        <p:cTn id="11" dur="2000" fill="hold"/>
                                        <p:tgtEl>
                                          <p:spTgt spid="229"/>
                                        </p:tgtEl>
                                        <p:attrNameLst>
                                          <p:attrName>stroke.color</p:attrName>
                                        </p:attrNameLst>
                                      </p:cBhvr>
                                      <p:to>
                                        <a:schemeClr val="tx1"/>
                                      </p:to>
                                    </p:animClr>
                                    <p:set>
                                      <p:cBhvr>
                                        <p:cTn id="12" dur="2000" fill="hold"/>
                                        <p:tgtEl>
                                          <p:spTgt spid="229"/>
                                        </p:tgtEl>
                                        <p:attrNameLst>
                                          <p:attrName>stroke.on</p:attrName>
                                        </p:attrNameLst>
                                      </p:cBhvr>
                                      <p:to>
                                        <p:strVal val="true"/>
                                      </p:to>
                                    </p:set>
                                  </p:childTnLst>
                                </p:cTn>
                              </p:par>
                              <p:par>
                                <p:cTn id="13" presetID="7" presetClass="emph" presetSubtype="2" fill="hold" nodeType="withEffect">
                                  <p:stCondLst>
                                    <p:cond delay="0"/>
                                  </p:stCondLst>
                                  <p:childTnLst>
                                    <p:animClr clrSpc="rgb" dir="cw">
                                      <p:cBhvr>
                                        <p:cTn id="14" dur="2000" fill="hold"/>
                                        <p:tgtEl>
                                          <p:spTgt spid="213"/>
                                        </p:tgtEl>
                                        <p:attrNameLst>
                                          <p:attrName>stroke.color</p:attrName>
                                        </p:attrNameLst>
                                      </p:cBhvr>
                                      <p:to>
                                        <a:schemeClr val="tx1"/>
                                      </p:to>
                                    </p:animClr>
                                    <p:set>
                                      <p:cBhvr>
                                        <p:cTn id="15" dur="2000" fill="hold"/>
                                        <p:tgtEl>
                                          <p:spTgt spid="213"/>
                                        </p:tgtEl>
                                        <p:attrNameLst>
                                          <p:attrName>stroke.on</p:attrName>
                                        </p:attrNameLst>
                                      </p:cBhvr>
                                      <p:to>
                                        <p:strVal val="true"/>
                                      </p:to>
                                    </p:set>
                                  </p:childTnLst>
                                </p:cTn>
                              </p:par>
                              <p:par>
                                <p:cTn id="16" presetID="7" presetClass="emph" presetSubtype="2" fill="hold" nodeType="withEffect">
                                  <p:stCondLst>
                                    <p:cond delay="0"/>
                                  </p:stCondLst>
                                  <p:childTnLst>
                                    <p:animClr clrSpc="rgb" dir="cw">
                                      <p:cBhvr>
                                        <p:cTn id="17" dur="2000" fill="hold"/>
                                        <p:tgtEl>
                                          <p:spTgt spid="205"/>
                                        </p:tgtEl>
                                        <p:attrNameLst>
                                          <p:attrName>stroke.color</p:attrName>
                                        </p:attrNameLst>
                                      </p:cBhvr>
                                      <p:to>
                                        <a:schemeClr val="tx1"/>
                                      </p:to>
                                    </p:animClr>
                                    <p:set>
                                      <p:cBhvr>
                                        <p:cTn id="18" dur="2000" fill="hold"/>
                                        <p:tgtEl>
                                          <p:spTgt spid="205"/>
                                        </p:tgtEl>
                                        <p:attrNameLst>
                                          <p:attrName>stroke.on</p:attrName>
                                        </p:attrNameLst>
                                      </p:cBhvr>
                                      <p:to>
                                        <p:strVal val="true"/>
                                      </p:to>
                                    </p:set>
                                  </p:childTnLst>
                                </p:cTn>
                              </p:par>
                              <p:par>
                                <p:cTn id="19" presetID="1" presetClass="emph" presetSubtype="2" fill="hold" nodeType="withEffect">
                                  <p:stCondLst>
                                    <p:cond delay="0"/>
                                  </p:stCondLst>
                                  <p:childTnLst>
                                    <p:animClr clrSpc="rgb" dir="cw">
                                      <p:cBhvr>
                                        <p:cTn id="20" dur="2000" fill="hold"/>
                                        <p:tgtEl>
                                          <p:spTgt spid="227"/>
                                        </p:tgtEl>
                                        <p:attrNameLst>
                                          <p:attrName>fillcolor</p:attrName>
                                        </p:attrNameLst>
                                      </p:cBhvr>
                                      <p:to>
                                        <a:srgbClr val="D9D9D9"/>
                                      </p:to>
                                    </p:animClr>
                                    <p:set>
                                      <p:cBhvr>
                                        <p:cTn id="21" dur="2000" fill="hold"/>
                                        <p:tgtEl>
                                          <p:spTgt spid="227"/>
                                        </p:tgtEl>
                                        <p:attrNameLst>
                                          <p:attrName>fill.type</p:attrName>
                                        </p:attrNameLst>
                                      </p:cBhvr>
                                      <p:to>
                                        <p:strVal val="solid"/>
                                      </p:to>
                                    </p:set>
                                    <p:set>
                                      <p:cBhvr>
                                        <p:cTn id="22" dur="2000" fill="hold"/>
                                        <p:tgtEl>
                                          <p:spTgt spid="227"/>
                                        </p:tgtEl>
                                        <p:attrNameLst>
                                          <p:attrName>fill.on</p:attrName>
                                        </p:attrNameLst>
                                      </p:cBhvr>
                                      <p:to>
                                        <p:strVal val="true"/>
                                      </p:to>
                                    </p:set>
                                  </p:childTnLst>
                                </p:cTn>
                              </p:par>
                              <p:par>
                                <p:cTn id="23" presetID="1" presetClass="emph" presetSubtype="2" fill="hold" nodeType="withEffect">
                                  <p:stCondLst>
                                    <p:cond delay="0"/>
                                  </p:stCondLst>
                                  <p:childTnLst>
                                    <p:animClr clrSpc="rgb" dir="cw">
                                      <p:cBhvr>
                                        <p:cTn id="24" dur="2000" fill="hold"/>
                                        <p:tgtEl>
                                          <p:spTgt spid="219"/>
                                        </p:tgtEl>
                                        <p:attrNameLst>
                                          <p:attrName>fillcolor</p:attrName>
                                        </p:attrNameLst>
                                      </p:cBhvr>
                                      <p:to>
                                        <a:srgbClr val="D9D9D9"/>
                                      </p:to>
                                    </p:animClr>
                                    <p:set>
                                      <p:cBhvr>
                                        <p:cTn id="25" dur="2000" fill="hold"/>
                                        <p:tgtEl>
                                          <p:spTgt spid="219"/>
                                        </p:tgtEl>
                                        <p:attrNameLst>
                                          <p:attrName>fill.type</p:attrName>
                                        </p:attrNameLst>
                                      </p:cBhvr>
                                      <p:to>
                                        <p:strVal val="solid"/>
                                      </p:to>
                                    </p:set>
                                    <p:set>
                                      <p:cBhvr>
                                        <p:cTn id="26" dur="2000" fill="hold"/>
                                        <p:tgtEl>
                                          <p:spTgt spid="219"/>
                                        </p:tgtEl>
                                        <p:attrNameLst>
                                          <p:attrName>fill.on</p:attrName>
                                        </p:attrNameLst>
                                      </p:cBhvr>
                                      <p:to>
                                        <p:strVal val="true"/>
                                      </p:to>
                                    </p:set>
                                  </p:childTnLst>
                                </p:cTn>
                              </p:par>
                              <p:par>
                                <p:cTn id="27" presetID="1" presetClass="emph" presetSubtype="2" fill="hold" nodeType="withEffect">
                                  <p:stCondLst>
                                    <p:cond delay="0"/>
                                  </p:stCondLst>
                                  <p:childTnLst>
                                    <p:animClr clrSpc="rgb" dir="cw">
                                      <p:cBhvr>
                                        <p:cTn id="28" dur="2000" fill="hold"/>
                                        <p:tgtEl>
                                          <p:spTgt spid="211"/>
                                        </p:tgtEl>
                                        <p:attrNameLst>
                                          <p:attrName>fillcolor</p:attrName>
                                        </p:attrNameLst>
                                      </p:cBhvr>
                                      <p:to>
                                        <a:srgbClr val="D9D9D9"/>
                                      </p:to>
                                    </p:animClr>
                                    <p:set>
                                      <p:cBhvr>
                                        <p:cTn id="29" dur="2000" fill="hold"/>
                                        <p:tgtEl>
                                          <p:spTgt spid="211"/>
                                        </p:tgtEl>
                                        <p:attrNameLst>
                                          <p:attrName>fill.type</p:attrName>
                                        </p:attrNameLst>
                                      </p:cBhvr>
                                      <p:to>
                                        <p:strVal val="solid"/>
                                      </p:to>
                                    </p:set>
                                    <p:set>
                                      <p:cBhvr>
                                        <p:cTn id="30" dur="2000" fill="hold"/>
                                        <p:tgtEl>
                                          <p:spTgt spid="211"/>
                                        </p:tgtEl>
                                        <p:attrNameLst>
                                          <p:attrName>fill.on</p:attrName>
                                        </p:attrNameLst>
                                      </p:cBhvr>
                                      <p:to>
                                        <p:strVal val="true"/>
                                      </p:to>
                                    </p:set>
                                  </p:childTnLst>
                                </p:cTn>
                              </p:par>
                              <p:par>
                                <p:cTn id="31" presetID="1" presetClass="emph" presetSubtype="2" fill="hold" nodeType="withEffect">
                                  <p:stCondLst>
                                    <p:cond delay="0"/>
                                  </p:stCondLst>
                                  <p:childTnLst>
                                    <p:animClr clrSpc="rgb" dir="cw">
                                      <p:cBhvr>
                                        <p:cTn id="32" dur="2000" fill="hold"/>
                                        <p:tgtEl>
                                          <p:spTgt spid="203"/>
                                        </p:tgtEl>
                                        <p:attrNameLst>
                                          <p:attrName>fillcolor</p:attrName>
                                        </p:attrNameLst>
                                      </p:cBhvr>
                                      <p:to>
                                        <a:srgbClr val="D9D9D9"/>
                                      </p:to>
                                    </p:animClr>
                                    <p:set>
                                      <p:cBhvr>
                                        <p:cTn id="33" dur="2000" fill="hold"/>
                                        <p:tgtEl>
                                          <p:spTgt spid="203"/>
                                        </p:tgtEl>
                                        <p:attrNameLst>
                                          <p:attrName>fill.type</p:attrName>
                                        </p:attrNameLst>
                                      </p:cBhvr>
                                      <p:to>
                                        <p:strVal val="solid"/>
                                      </p:to>
                                    </p:set>
                                    <p:set>
                                      <p:cBhvr>
                                        <p:cTn id="34" dur="2000" fill="hold"/>
                                        <p:tgtEl>
                                          <p:spTgt spid="203"/>
                                        </p:tgtEl>
                                        <p:attrNameLst>
                                          <p:attrName>fill.on</p:attrName>
                                        </p:attrNameLst>
                                      </p:cBhvr>
                                      <p:to>
                                        <p:strVal val="true"/>
                                      </p:to>
                                    </p:set>
                                  </p:childTnLst>
                                </p:cTn>
                              </p:par>
                              <p:par>
                                <p:cTn id="35" presetID="1" presetClass="entr" presetSubtype="0" fill="hold" nodeType="withEffect">
                                  <p:stCondLst>
                                    <p:cond delay="0"/>
                                  </p:stCondLst>
                                  <p:childTnLst>
                                    <p:set>
                                      <p:cBhvr>
                                        <p:cTn id="36" dur="1" fill="hold">
                                          <p:stCondLst>
                                            <p:cond delay="0"/>
                                          </p:stCondLst>
                                        </p:cTn>
                                        <p:tgtEl>
                                          <p:spTgt spid="3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4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52"/>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5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3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3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45"/>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3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29"/>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51"/>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43"/>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35"/>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327"/>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318"/>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320"/>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319"/>
                                        </p:tgtEl>
                                        <p:attrNameLst>
                                          <p:attrName>style.visibility</p:attrName>
                                        </p:attrNameLst>
                                      </p:cBhvr>
                                      <p:to>
                                        <p:strVal val="visible"/>
                                      </p:to>
                                    </p:set>
                                  </p:childTnLst>
                                </p:cTn>
                              </p:par>
                              <p:par>
                                <p:cTn id="87" presetID="1" presetClass="entr" presetSubtype="0" fill="hold" grpId="1" nodeType="withEffect">
                                  <p:stCondLst>
                                    <p:cond delay="0"/>
                                  </p:stCondLst>
                                  <p:childTnLst>
                                    <p:set>
                                      <p:cBhvr>
                                        <p:cTn id="88" dur="1" fill="hold">
                                          <p:stCondLst>
                                            <p:cond delay="0"/>
                                          </p:stCondLst>
                                        </p:cTn>
                                        <p:tgtEl>
                                          <p:spTgt spid="353"/>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35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359"/>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35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7" presetClass="emph" presetSubtype="2" fill="hold" nodeType="clickEffect">
                                  <p:stCondLst>
                                    <p:cond delay="0"/>
                                  </p:stCondLst>
                                  <p:childTnLst>
                                    <p:animClr clrSpc="rgb" dir="cw">
                                      <p:cBhvr>
                                        <p:cTn id="102" dur="2000" fill="hold"/>
                                        <p:tgtEl>
                                          <p:spTgt spid="344"/>
                                        </p:tgtEl>
                                        <p:attrNameLst>
                                          <p:attrName>stroke.color</p:attrName>
                                        </p:attrNameLst>
                                      </p:cBhvr>
                                      <p:to>
                                        <a:schemeClr val="tx1"/>
                                      </p:to>
                                    </p:animClr>
                                    <p:set>
                                      <p:cBhvr>
                                        <p:cTn id="103" dur="2000" fill="hold"/>
                                        <p:tgtEl>
                                          <p:spTgt spid="344"/>
                                        </p:tgtEl>
                                        <p:attrNameLst>
                                          <p:attrName>stroke.on</p:attrName>
                                        </p:attrNameLst>
                                      </p:cBhvr>
                                      <p:to>
                                        <p:strVal val="true"/>
                                      </p:to>
                                    </p:set>
                                  </p:childTnLst>
                                </p:cTn>
                              </p:par>
                              <p:par>
                                <p:cTn id="104" presetID="7" presetClass="emph" presetSubtype="2" fill="hold" nodeType="withEffect">
                                  <p:stCondLst>
                                    <p:cond delay="0"/>
                                  </p:stCondLst>
                                  <p:childTnLst>
                                    <p:animClr clrSpc="rgb" dir="cw">
                                      <p:cBhvr>
                                        <p:cTn id="105" dur="2000" fill="hold"/>
                                        <p:tgtEl>
                                          <p:spTgt spid="352"/>
                                        </p:tgtEl>
                                        <p:attrNameLst>
                                          <p:attrName>stroke.color</p:attrName>
                                        </p:attrNameLst>
                                      </p:cBhvr>
                                      <p:to>
                                        <a:schemeClr val="tx1"/>
                                      </p:to>
                                    </p:animClr>
                                    <p:set>
                                      <p:cBhvr>
                                        <p:cTn id="106" dur="2000" fill="hold"/>
                                        <p:tgtEl>
                                          <p:spTgt spid="352"/>
                                        </p:tgtEl>
                                        <p:attrNameLst>
                                          <p:attrName>stroke.on</p:attrName>
                                        </p:attrNameLst>
                                      </p:cBhvr>
                                      <p:to>
                                        <p:strVal val="true"/>
                                      </p:to>
                                    </p:set>
                                  </p:childTnLst>
                                </p:cTn>
                              </p:par>
                              <p:par>
                                <p:cTn id="107" presetID="7" presetClass="emph" presetSubtype="2" fill="hold" nodeType="withEffect">
                                  <p:stCondLst>
                                    <p:cond delay="0"/>
                                  </p:stCondLst>
                                  <p:childTnLst>
                                    <p:animClr clrSpc="rgb" dir="cw">
                                      <p:cBhvr>
                                        <p:cTn id="108" dur="2000" fill="hold"/>
                                        <p:tgtEl>
                                          <p:spTgt spid="336"/>
                                        </p:tgtEl>
                                        <p:attrNameLst>
                                          <p:attrName>stroke.color</p:attrName>
                                        </p:attrNameLst>
                                      </p:cBhvr>
                                      <p:to>
                                        <a:schemeClr val="tx1"/>
                                      </p:to>
                                    </p:animClr>
                                    <p:set>
                                      <p:cBhvr>
                                        <p:cTn id="109" dur="2000" fill="hold"/>
                                        <p:tgtEl>
                                          <p:spTgt spid="336"/>
                                        </p:tgtEl>
                                        <p:attrNameLst>
                                          <p:attrName>stroke.on</p:attrName>
                                        </p:attrNameLst>
                                      </p:cBhvr>
                                      <p:to>
                                        <p:strVal val="true"/>
                                      </p:to>
                                    </p:set>
                                  </p:childTnLst>
                                </p:cTn>
                              </p:par>
                              <p:par>
                                <p:cTn id="110" presetID="7" presetClass="emph" presetSubtype="2" fill="hold" nodeType="withEffect">
                                  <p:stCondLst>
                                    <p:cond delay="0"/>
                                  </p:stCondLst>
                                  <p:childTnLst>
                                    <p:animClr clrSpc="rgb" dir="cw">
                                      <p:cBhvr>
                                        <p:cTn id="111" dur="2000" fill="hold"/>
                                        <p:tgtEl>
                                          <p:spTgt spid="328"/>
                                        </p:tgtEl>
                                        <p:attrNameLst>
                                          <p:attrName>stroke.color</p:attrName>
                                        </p:attrNameLst>
                                      </p:cBhvr>
                                      <p:to>
                                        <a:schemeClr val="tx1"/>
                                      </p:to>
                                    </p:animClr>
                                    <p:set>
                                      <p:cBhvr>
                                        <p:cTn id="112" dur="2000" fill="hold"/>
                                        <p:tgtEl>
                                          <p:spTgt spid="328"/>
                                        </p:tgtEl>
                                        <p:attrNameLst>
                                          <p:attrName>stroke.on</p:attrName>
                                        </p:attrNameLst>
                                      </p:cBhvr>
                                      <p:to>
                                        <p:strVal val="true"/>
                                      </p:to>
                                    </p:set>
                                  </p:childTnLst>
                                </p:cTn>
                              </p:par>
                              <p:par>
                                <p:cTn id="113" presetID="1" presetClass="emph" presetSubtype="2" fill="hold" nodeType="withEffect">
                                  <p:stCondLst>
                                    <p:cond delay="0"/>
                                  </p:stCondLst>
                                  <p:childTnLst>
                                    <p:animClr clrSpc="rgb" dir="cw">
                                      <p:cBhvr>
                                        <p:cTn id="114" dur="2000" fill="hold"/>
                                        <p:tgtEl>
                                          <p:spTgt spid="350"/>
                                        </p:tgtEl>
                                        <p:attrNameLst>
                                          <p:attrName>fillcolor</p:attrName>
                                        </p:attrNameLst>
                                      </p:cBhvr>
                                      <p:to>
                                        <a:srgbClr val="D9D9D9"/>
                                      </p:to>
                                    </p:animClr>
                                    <p:set>
                                      <p:cBhvr>
                                        <p:cTn id="115" dur="2000" fill="hold"/>
                                        <p:tgtEl>
                                          <p:spTgt spid="350"/>
                                        </p:tgtEl>
                                        <p:attrNameLst>
                                          <p:attrName>fill.type</p:attrName>
                                        </p:attrNameLst>
                                      </p:cBhvr>
                                      <p:to>
                                        <p:strVal val="solid"/>
                                      </p:to>
                                    </p:set>
                                    <p:set>
                                      <p:cBhvr>
                                        <p:cTn id="116" dur="2000" fill="hold"/>
                                        <p:tgtEl>
                                          <p:spTgt spid="350"/>
                                        </p:tgtEl>
                                        <p:attrNameLst>
                                          <p:attrName>fill.on</p:attrName>
                                        </p:attrNameLst>
                                      </p:cBhvr>
                                      <p:to>
                                        <p:strVal val="true"/>
                                      </p:to>
                                    </p:set>
                                  </p:childTnLst>
                                </p:cTn>
                              </p:par>
                              <p:par>
                                <p:cTn id="117" presetID="1" presetClass="emph" presetSubtype="2" fill="hold" nodeType="withEffect">
                                  <p:stCondLst>
                                    <p:cond delay="0"/>
                                  </p:stCondLst>
                                  <p:childTnLst>
                                    <p:animClr clrSpc="rgb" dir="cw">
                                      <p:cBhvr>
                                        <p:cTn id="118" dur="2000" fill="hold"/>
                                        <p:tgtEl>
                                          <p:spTgt spid="342"/>
                                        </p:tgtEl>
                                        <p:attrNameLst>
                                          <p:attrName>fillcolor</p:attrName>
                                        </p:attrNameLst>
                                      </p:cBhvr>
                                      <p:to>
                                        <a:srgbClr val="D9D9D9"/>
                                      </p:to>
                                    </p:animClr>
                                    <p:set>
                                      <p:cBhvr>
                                        <p:cTn id="119" dur="2000" fill="hold"/>
                                        <p:tgtEl>
                                          <p:spTgt spid="342"/>
                                        </p:tgtEl>
                                        <p:attrNameLst>
                                          <p:attrName>fill.type</p:attrName>
                                        </p:attrNameLst>
                                      </p:cBhvr>
                                      <p:to>
                                        <p:strVal val="solid"/>
                                      </p:to>
                                    </p:set>
                                    <p:set>
                                      <p:cBhvr>
                                        <p:cTn id="120" dur="2000" fill="hold"/>
                                        <p:tgtEl>
                                          <p:spTgt spid="342"/>
                                        </p:tgtEl>
                                        <p:attrNameLst>
                                          <p:attrName>fill.on</p:attrName>
                                        </p:attrNameLst>
                                      </p:cBhvr>
                                      <p:to>
                                        <p:strVal val="true"/>
                                      </p:to>
                                    </p:set>
                                  </p:childTnLst>
                                </p:cTn>
                              </p:par>
                              <p:par>
                                <p:cTn id="121" presetID="1" presetClass="emph" presetSubtype="2" fill="hold" nodeType="withEffect">
                                  <p:stCondLst>
                                    <p:cond delay="0"/>
                                  </p:stCondLst>
                                  <p:childTnLst>
                                    <p:animClr clrSpc="rgb" dir="cw">
                                      <p:cBhvr>
                                        <p:cTn id="122" dur="2000" fill="hold"/>
                                        <p:tgtEl>
                                          <p:spTgt spid="334"/>
                                        </p:tgtEl>
                                        <p:attrNameLst>
                                          <p:attrName>fillcolor</p:attrName>
                                        </p:attrNameLst>
                                      </p:cBhvr>
                                      <p:to>
                                        <a:srgbClr val="D9D9D9"/>
                                      </p:to>
                                    </p:animClr>
                                    <p:set>
                                      <p:cBhvr>
                                        <p:cTn id="123" dur="2000" fill="hold"/>
                                        <p:tgtEl>
                                          <p:spTgt spid="334"/>
                                        </p:tgtEl>
                                        <p:attrNameLst>
                                          <p:attrName>fill.type</p:attrName>
                                        </p:attrNameLst>
                                      </p:cBhvr>
                                      <p:to>
                                        <p:strVal val="solid"/>
                                      </p:to>
                                    </p:set>
                                    <p:set>
                                      <p:cBhvr>
                                        <p:cTn id="124" dur="2000" fill="hold"/>
                                        <p:tgtEl>
                                          <p:spTgt spid="334"/>
                                        </p:tgtEl>
                                        <p:attrNameLst>
                                          <p:attrName>fill.on</p:attrName>
                                        </p:attrNameLst>
                                      </p:cBhvr>
                                      <p:to>
                                        <p:strVal val="true"/>
                                      </p:to>
                                    </p:set>
                                  </p:childTnLst>
                                </p:cTn>
                              </p:par>
                              <p:par>
                                <p:cTn id="125" presetID="1" presetClass="emph" presetSubtype="2" fill="hold" nodeType="withEffect">
                                  <p:stCondLst>
                                    <p:cond delay="0"/>
                                  </p:stCondLst>
                                  <p:childTnLst>
                                    <p:animClr clrSpc="rgb" dir="cw">
                                      <p:cBhvr>
                                        <p:cTn id="126" dur="2000" fill="hold"/>
                                        <p:tgtEl>
                                          <p:spTgt spid="326"/>
                                        </p:tgtEl>
                                        <p:attrNameLst>
                                          <p:attrName>fillcolor</p:attrName>
                                        </p:attrNameLst>
                                      </p:cBhvr>
                                      <p:to>
                                        <a:srgbClr val="D9D9D9"/>
                                      </p:to>
                                    </p:animClr>
                                    <p:set>
                                      <p:cBhvr>
                                        <p:cTn id="127" dur="2000" fill="hold"/>
                                        <p:tgtEl>
                                          <p:spTgt spid="326"/>
                                        </p:tgtEl>
                                        <p:attrNameLst>
                                          <p:attrName>fill.type</p:attrName>
                                        </p:attrNameLst>
                                      </p:cBhvr>
                                      <p:to>
                                        <p:strVal val="solid"/>
                                      </p:to>
                                    </p:set>
                                    <p:set>
                                      <p:cBhvr>
                                        <p:cTn id="128" dur="2000" fill="hold"/>
                                        <p:tgtEl>
                                          <p:spTgt spid="326"/>
                                        </p:tgtEl>
                                        <p:attrNameLst>
                                          <p:attrName>fill.on</p:attrName>
                                        </p:attrNameLst>
                                      </p:cBhvr>
                                      <p:to>
                                        <p:strVal val="true"/>
                                      </p:to>
                                    </p:set>
                                  </p:childTnLst>
                                </p:cTn>
                              </p:par>
                              <p:par>
                                <p:cTn id="129" presetID="1" presetClass="exit" presetSubtype="0" fill="hold" grpId="0" nodeType="withEffect">
                                  <p:stCondLst>
                                    <p:cond delay="0"/>
                                  </p:stCondLst>
                                  <p:childTnLst>
                                    <p:set>
                                      <p:cBhvr>
                                        <p:cTn id="130" dur="1" fill="hold">
                                          <p:stCondLst>
                                            <p:cond delay="0"/>
                                          </p:stCondLst>
                                        </p:cTn>
                                        <p:tgtEl>
                                          <p:spTgt spid="353"/>
                                        </p:tgtEl>
                                        <p:attrNameLst>
                                          <p:attrName>style.visibility</p:attrName>
                                        </p:attrNameLst>
                                      </p:cBhvr>
                                      <p:to>
                                        <p:strVal val="hidden"/>
                                      </p:to>
                                    </p:set>
                                  </p:childTnLst>
                                </p:cTn>
                              </p:par>
                              <p:par>
                                <p:cTn id="131" presetID="1" presetClass="entr" presetSubtype="0" fill="hold" nodeType="withEffect">
                                  <p:stCondLst>
                                    <p:cond delay="0"/>
                                  </p:stCondLst>
                                  <p:childTnLst>
                                    <p:set>
                                      <p:cBhvr>
                                        <p:cTn id="132" dur="1" fill="hold">
                                          <p:stCondLst>
                                            <p:cond delay="0"/>
                                          </p:stCondLst>
                                        </p:cTn>
                                        <p:tgtEl>
                                          <p:spTgt spid="401"/>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3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P spid="318" grpId="0" animBg="1"/>
      <p:bldP spid="326" grpId="0" animBg="1"/>
      <p:bldP spid="327" grpId="0" animBg="1"/>
      <p:bldP spid="334" grpId="0" animBg="1"/>
      <p:bldP spid="335" grpId="0" animBg="1"/>
      <p:bldP spid="342" grpId="0" animBg="1"/>
      <p:bldP spid="343" grpId="0" animBg="1"/>
      <p:bldP spid="350" grpId="0" animBg="1"/>
      <p:bldP spid="351" grpId="0" animBg="1"/>
      <p:bldP spid="353" grpId="0"/>
      <p:bldP spid="353" grpId="1"/>
      <p:bldP spid="382" grpId="0" animBg="1"/>
      <p:bldP spid="354" grpId="0"/>
      <p:bldP spid="385"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LISA</a:t>
            </a:r>
          </a:p>
        </p:txBody>
      </p:sp>
      <p:sp>
        <p:nvSpPr>
          <p:cNvPr id="3" name="Content Placeholder 2"/>
          <p:cNvSpPr>
            <a:spLocks noGrp="1"/>
          </p:cNvSpPr>
          <p:nvPr>
            <p:ph idx="1"/>
          </p:nvPr>
        </p:nvSpPr>
        <p:spPr/>
        <p:txBody>
          <a:bodyPr/>
          <a:lstStyle/>
          <a:p>
            <a:r>
              <a:rPr lang="en-US" sz="2100" dirty="0"/>
              <a:t>Kevin K. Chang, </a:t>
            </a:r>
            <a:r>
              <a:rPr lang="en-US" sz="2100" dirty="0" err="1"/>
              <a:t>Prashant</a:t>
            </a:r>
            <a:r>
              <a:rPr lang="en-US" sz="2100" dirty="0"/>
              <a:t> J. Nair, </a:t>
            </a:r>
            <a:r>
              <a:rPr lang="en-US" sz="2100" dirty="0" err="1"/>
              <a:t>Saugata</a:t>
            </a:r>
            <a:r>
              <a:rPr lang="en-US" sz="2100" dirty="0"/>
              <a:t> </a:t>
            </a:r>
            <a:r>
              <a:rPr lang="en-US" sz="2100" dirty="0" err="1"/>
              <a:t>Ghose</a:t>
            </a:r>
            <a:r>
              <a:rPr lang="en-US" sz="2100" dirty="0"/>
              <a:t>, </a:t>
            </a:r>
            <a:r>
              <a:rPr lang="en-US" sz="2100" dirty="0" err="1"/>
              <a:t>Donghyuk</a:t>
            </a:r>
            <a:r>
              <a:rPr lang="en-US" sz="2100" dirty="0"/>
              <a:t> Lee, </a:t>
            </a:r>
            <a:r>
              <a:rPr lang="en-US" sz="2100" dirty="0" err="1"/>
              <a:t>Moinuddin</a:t>
            </a:r>
            <a:r>
              <a:rPr lang="en-US" sz="2100" dirty="0"/>
              <a:t> K. </a:t>
            </a:r>
            <a:r>
              <a:rPr lang="en-US" sz="2100" dirty="0" err="1"/>
              <a:t>Qureshi</a:t>
            </a:r>
            <a:r>
              <a:rPr lang="en-US" sz="2100" dirty="0"/>
              <a:t>, and Onur Mutlu,</a:t>
            </a:r>
            <a:br>
              <a:rPr lang="en-US" sz="2100" dirty="0"/>
            </a:br>
            <a:r>
              <a:rPr lang="en-US" sz="2100" b="1" dirty="0">
                <a:hlinkClick r:id="rId2"/>
              </a:rPr>
              <a:t>"Low-Cost Inter-Linked Subarrays (LISA): Enabling Fast Inter-Subarray Data Movement in DRAM"</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125</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537180"/>
            <a:ext cx="9144000" cy="908044"/>
          </a:xfrm>
          <a:prstGeom prst="rect">
            <a:avLst/>
          </a:prstGeom>
        </p:spPr>
      </p:pic>
      <p:pic>
        <p:nvPicPr>
          <p:cNvPr id="6" name="Picture 5"/>
          <p:cNvPicPr>
            <a:picLocks noChangeAspect="1"/>
          </p:cNvPicPr>
          <p:nvPr/>
        </p:nvPicPr>
        <p:blipFill>
          <a:blip r:embed="rId8"/>
          <a:stretch>
            <a:fillRect/>
          </a:stretch>
        </p:blipFill>
        <p:spPr>
          <a:xfrm>
            <a:off x="0" y="5526638"/>
            <a:ext cx="9144000" cy="710674"/>
          </a:xfrm>
          <a:prstGeom prst="rect">
            <a:avLst/>
          </a:prstGeom>
        </p:spPr>
      </p:pic>
    </p:spTree>
    <p:extLst>
      <p:ext uri="{BB962C8B-B14F-4D97-AF65-F5344CB8AC3E}">
        <p14:creationId xmlns:p14="http://schemas.microsoft.com/office/powerpoint/2010/main" val="3663444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200" dirty="0"/>
              <a:t>Reducing Memory Latency by Exploiting Memory Access Patterns</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482807004"/>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04800" y="25400"/>
            <a:ext cx="8229600" cy="889000"/>
          </a:xfrm>
        </p:spPr>
        <p:txBody>
          <a:bodyPr/>
          <a:lstStyle/>
          <a:p>
            <a:pPr algn="l"/>
            <a:r>
              <a:rPr lang="en-US" dirty="0" err="1">
                <a:latin typeface="Cambria" panose="02040503050406030204" pitchFamily="18" charset="0"/>
              </a:rPr>
              <a:t>ChargeCache</a:t>
            </a:r>
            <a:r>
              <a:rPr lang="en-US" dirty="0">
                <a:latin typeface="Cambria" panose="02040503050406030204" pitchFamily="18" charset="0"/>
              </a:rPr>
              <a:t>: Executive Summary</a:t>
            </a:r>
          </a:p>
        </p:txBody>
      </p:sp>
      <p:sp>
        <p:nvSpPr>
          <p:cNvPr id="5" name="Content Placeholder 2"/>
          <p:cNvSpPr txBox="1">
            <a:spLocks/>
          </p:cNvSpPr>
          <p:nvPr/>
        </p:nvSpPr>
        <p:spPr>
          <a:xfrm>
            <a:off x="152400" y="943128"/>
            <a:ext cx="8686800" cy="538449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sng" strike="noStrike" kern="1200" cap="none" spc="0" normalizeH="0" baseline="0" noProof="0" dirty="0">
                <a:ln>
                  <a:noFill/>
                </a:ln>
                <a:solidFill>
                  <a:srgbClr val="FF0066"/>
                </a:solidFill>
                <a:effectLst/>
                <a:uLnTx/>
                <a:uFillTx/>
                <a:latin typeface="Cambria" panose="02040503050406030204" pitchFamily="18" charset="0"/>
                <a:ea typeface="+mn-ea"/>
                <a:cs typeface="+mn-cs"/>
              </a:rPr>
              <a:t>Goal</a:t>
            </a:r>
            <a:r>
              <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 </a:t>
            </a:r>
            <a:r>
              <a:rPr kumimoji="0" lang="tr-TR" sz="2400" b="0"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Reduce average DRAM access latency with no modification to the existing DRAM chips</a:t>
            </a:r>
            <a:endParaRPr kumimoji="0" lang="en-US" sz="2400" b="0" i="0" u="none" strike="noStrike" kern="1200" cap="none" spc="0" normalizeH="0" baseline="0" noProof="0" dirty="0">
              <a:ln>
                <a:noFill/>
              </a:ln>
              <a:solidFill>
                <a:srgbClr val="FF0066"/>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rPr>
              <a:t>Observations</a:t>
            </a:r>
            <a:r>
              <a:rPr kumimoji="0" lang="en-US" sz="24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endParaRPr kumimoji="0" lang="en-US" sz="20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971550" marR="0" lvl="1" indent="-514350" algn="l" defTabSz="914400" rtl="0" eaLnBrk="1" fontAlgn="auto" latinLnBrk="0" hangingPunct="1">
              <a:lnSpc>
                <a:spcPct val="100000"/>
              </a:lnSpc>
              <a:spcBef>
                <a:spcPct val="20000"/>
              </a:spcBef>
              <a:spcAft>
                <a:spcPts val="0"/>
              </a:spcAft>
              <a:buClrTx/>
              <a:buSzTx/>
              <a:buFont typeface="+mj-lt"/>
              <a:buAutoNum type="arabicParenR"/>
              <a:tabLst/>
              <a:defRPr/>
            </a:pP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 highly-charged</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DRAM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row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can be accessed with low latency</a:t>
            </a:r>
          </a:p>
          <a:p>
            <a:pPr marL="971550" marR="0" lvl="1" indent="-514350" algn="l" defTabSz="914400" rtl="0" eaLnBrk="1" fontAlgn="auto" latinLnBrk="0" hangingPunct="1">
              <a:lnSpc>
                <a:spcPct val="100000"/>
              </a:lnSpc>
              <a:spcBef>
                <a:spcPct val="20000"/>
              </a:spcBef>
              <a:spcAft>
                <a:spcPts val="0"/>
              </a:spcAft>
              <a:buClrTx/>
              <a:buSzTx/>
              <a:buFont typeface="+mj-lt"/>
              <a:buAutoNum type="arabicParenR"/>
              <a:tabLst/>
              <a:defRPr/>
            </a:pP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row’s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 is restored when the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row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is accessed</a:t>
            </a:r>
          </a:p>
          <a:p>
            <a:pPr marL="971550" marR="0" lvl="1" indent="-514350" algn="l" defTabSz="914400" rtl="0" eaLnBrk="1" fontAlgn="auto" latinLnBrk="0" hangingPunct="1">
              <a:lnSpc>
                <a:spcPct val="100000"/>
              </a:lnSpc>
              <a:spcBef>
                <a:spcPct val="20000"/>
              </a:spcBef>
              <a:spcAft>
                <a:spcPts val="0"/>
              </a:spcAft>
              <a:buClrTx/>
              <a:buSzTx/>
              <a:buFont typeface="+mj-lt"/>
              <a:buAutoNum type="arabicParenR"/>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recently-accessed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row</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is</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likely to be accessed</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again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a:t>
            </a:r>
            <a:endParaRPr kumimoji="0" lang="tr-TR"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457200" marR="0" lvl="1"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Row Level Temporal Locality (RLTL)</a:t>
            </a:r>
            <a:endPar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1" i="0" u="sng" strike="noStrike" kern="1200" cap="none" spc="0" normalizeH="0" baseline="0" noProof="0" dirty="0">
                <a:ln>
                  <a:noFill/>
                </a:ln>
                <a:solidFill>
                  <a:srgbClr val="0066FF"/>
                </a:solidFill>
                <a:effectLst/>
                <a:uLnTx/>
                <a:uFillTx/>
                <a:latin typeface="Cambria" panose="02040503050406030204" pitchFamily="18" charset="0"/>
                <a:ea typeface="+mn-ea"/>
                <a:cs typeface="+mn-cs"/>
              </a:rPr>
              <a:t>Key Idea</a:t>
            </a:r>
            <a:r>
              <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 </a:t>
            </a:r>
            <a:r>
              <a:rPr kumimoji="0" lang="tr-TR"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Track recently-accessed DRAM rows and use lower timing parameters if such rows are accessed again</a:t>
            </a:r>
            <a:endParaRPr kumimoji="0" lang="en-US" sz="24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4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ChargeCache</a:t>
            </a:r>
            <a:r>
              <a:rPr kumimoji="0" lang="en-US" sz="24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endParaRPr kumimoji="0" lang="tr-TR" sz="2400" b="1" i="0" u="sng"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Low cost &amp; no modifications to the DRAM</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Higher performance (</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8.6-</a:t>
            </a:r>
            <a:r>
              <a:rPr kumimoji="0" lang="tr-TR"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10.6</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on average for </a:t>
            </a:r>
            <a:r>
              <a:rPr kumimoji="0" lang="tr-TR"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8</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-core)</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Lower DRAM energy (</a:t>
            </a:r>
            <a:r>
              <a:rPr kumimoji="0" lang="tr-TR"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7.9</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 on average)</a:t>
            </a:r>
          </a:p>
        </p:txBody>
      </p:sp>
    </p:spTree>
    <p:extLst>
      <p:ext uri="{BB962C8B-B14F-4D97-AF65-F5344CB8AC3E}">
        <p14:creationId xmlns:p14="http://schemas.microsoft.com/office/powerpoint/2010/main" val="755786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DRAM"/>
          <p:cNvSpPr/>
          <p:nvPr/>
        </p:nvSpPr>
        <p:spPr>
          <a:xfrm>
            <a:off x="625066" y="3552455"/>
            <a:ext cx="438912" cy="138230"/>
          </a:xfrm>
          <a:prstGeom prst="roundRect">
            <a:avLst>
              <a:gd name="adj" fmla="val 0"/>
            </a:avLst>
          </a:prstGeom>
          <a:solidFill>
            <a:srgbClr val="FF0000"/>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DRAM"/>
          <p:cNvSpPr/>
          <p:nvPr/>
        </p:nvSpPr>
        <p:spPr>
          <a:xfrm>
            <a:off x="625066" y="3429000"/>
            <a:ext cx="438912" cy="138230"/>
          </a:xfrm>
          <a:prstGeom prst="roundRect">
            <a:avLst>
              <a:gd name="adj" fmla="val 20672"/>
            </a:avLst>
          </a:prstGeom>
          <a:solidFill>
            <a:srgbClr val="FF0000"/>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DRAM"/>
          <p:cNvSpPr/>
          <p:nvPr/>
        </p:nvSpPr>
        <p:spPr>
          <a:xfrm>
            <a:off x="625066" y="3686737"/>
            <a:ext cx="438912" cy="265503"/>
          </a:xfrm>
          <a:prstGeom prst="roundRect">
            <a:avLst>
              <a:gd name="adj" fmla="val 0"/>
            </a:avLst>
          </a:prstGeom>
          <a:solidFill>
            <a:srgbClr val="FF0000"/>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2" name="Group 11"/>
          <p:cNvGrpSpPr/>
          <p:nvPr/>
        </p:nvGrpSpPr>
        <p:grpSpPr>
          <a:xfrm>
            <a:off x="2020824" y="3955534"/>
            <a:ext cx="6966129" cy="921266"/>
            <a:chOff x="2743849" y="3427979"/>
            <a:chExt cx="6243104" cy="921266"/>
          </a:xfrm>
        </p:grpSpPr>
        <p:sp>
          <p:nvSpPr>
            <p:cNvPr id="35" name="Rectangle 34"/>
            <p:cNvSpPr/>
            <p:nvPr/>
          </p:nvSpPr>
          <p:spPr>
            <a:xfrm>
              <a:off x="2743849" y="3427979"/>
              <a:ext cx="6189223"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p:txBody>
        </p:sp>
        <p:sp>
          <p:nvSpPr>
            <p:cNvPr id="44" name="67Text"/>
            <p:cNvSpPr txBox="1"/>
            <p:nvPr/>
          </p:nvSpPr>
          <p:spPr>
            <a:xfrm>
              <a:off x="7634774" y="3434845"/>
              <a:ext cx="1352179"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Data 0</a:t>
              </a:r>
            </a:p>
          </p:txBody>
        </p:sp>
      </p:grpSp>
      <p:grpSp>
        <p:nvGrpSpPr>
          <p:cNvPr id="11" name="Group 10"/>
          <p:cNvGrpSpPr/>
          <p:nvPr/>
        </p:nvGrpSpPr>
        <p:grpSpPr>
          <a:xfrm>
            <a:off x="2020824" y="2060448"/>
            <a:ext cx="6905919" cy="981707"/>
            <a:chOff x="2751424" y="1532893"/>
            <a:chExt cx="6181648" cy="981707"/>
          </a:xfrm>
        </p:grpSpPr>
        <p:sp>
          <p:nvSpPr>
            <p:cNvPr id="4" name="Rectangle 3"/>
            <p:cNvSpPr/>
            <p:nvPr/>
          </p:nvSpPr>
          <p:spPr>
            <a:xfrm>
              <a:off x="2751424" y="1600198"/>
              <a:ext cx="6181648"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p:txBody>
        </p:sp>
        <p:sp>
          <p:nvSpPr>
            <p:cNvPr id="42" name="67Text"/>
            <p:cNvSpPr txBox="1"/>
            <p:nvPr/>
          </p:nvSpPr>
          <p:spPr>
            <a:xfrm>
              <a:off x="7558751" y="1532893"/>
              <a:ext cx="1367086"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Data 1</a:t>
              </a:r>
            </a:p>
          </p:txBody>
        </p:sp>
      </p:grpSp>
      <p:sp>
        <p:nvSpPr>
          <p:cNvPr id="121" name="TextBox 44"/>
          <p:cNvSpPr txBox="1"/>
          <p:nvPr/>
        </p:nvSpPr>
        <p:spPr>
          <a:xfrm>
            <a:off x="2057400" y="1716861"/>
            <a:ext cx="821027"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Cell</a:t>
            </a:r>
          </a:p>
        </p:txBody>
      </p:sp>
      <p:cxnSp>
        <p:nvCxnSpPr>
          <p:cNvPr id="117" name="Straight Arrow Connector 116"/>
          <p:cNvCxnSpPr/>
          <p:nvPr/>
        </p:nvCxnSpPr>
        <p:spPr>
          <a:xfrm>
            <a:off x="2020823" y="4866789"/>
            <a:ext cx="6912250" cy="3148"/>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18" name="67Text"/>
          <p:cNvSpPr txBox="1"/>
          <p:nvPr/>
        </p:nvSpPr>
        <p:spPr>
          <a:xfrm>
            <a:off x="7848600" y="4876800"/>
            <a:ext cx="1295400" cy="4572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time</a:t>
            </a:r>
          </a:p>
        </p:txBody>
      </p:sp>
      <p:sp>
        <p:nvSpPr>
          <p:cNvPr id="94" name="67Text"/>
          <p:cNvSpPr txBox="1"/>
          <p:nvPr/>
        </p:nvSpPr>
        <p:spPr>
          <a:xfrm rot="16200000">
            <a:off x="378611" y="3273143"/>
            <a:ext cx="2742182" cy="451403"/>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a:t>
            </a:r>
            <a:endPar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cxnSp>
        <p:nvCxnSpPr>
          <p:cNvPr id="123" name="Straight Arrow Connector 122"/>
          <p:cNvCxnSpPr/>
          <p:nvPr/>
        </p:nvCxnSpPr>
        <p:spPr>
          <a:xfrm flipH="1" flipV="1">
            <a:off x="2020823" y="1822955"/>
            <a:ext cx="1" cy="3046982"/>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43" name="TextBox 44"/>
          <p:cNvSpPr txBox="1"/>
          <p:nvPr/>
        </p:nvSpPr>
        <p:spPr>
          <a:xfrm>
            <a:off x="2027857" y="3485196"/>
            <a:ext cx="2848943"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Sense-Amplifier</a:t>
            </a:r>
          </a:p>
        </p:txBody>
      </p:sp>
      <p:sp>
        <p:nvSpPr>
          <p:cNvPr id="13" name="Title 1"/>
          <p:cNvSpPr txBox="1">
            <a:spLocks/>
          </p:cNvSpPr>
          <p:nvPr/>
        </p:nvSpPr>
        <p:spPr>
          <a:xfrm>
            <a:off x="377953" y="66419"/>
            <a:ext cx="8382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DRAM Charge over Time</a:t>
            </a:r>
          </a:p>
        </p:txBody>
      </p:sp>
      <p:grpSp>
        <p:nvGrpSpPr>
          <p:cNvPr id="64" name="Group 63"/>
          <p:cNvGrpSpPr/>
          <p:nvPr/>
        </p:nvGrpSpPr>
        <p:grpSpPr>
          <a:xfrm>
            <a:off x="2971800" y="2590800"/>
            <a:ext cx="1646718" cy="907533"/>
            <a:chOff x="3644559" y="2115894"/>
            <a:chExt cx="1646718" cy="907533"/>
          </a:xfrm>
        </p:grpSpPr>
        <p:cxnSp>
          <p:nvCxnSpPr>
            <p:cNvPr id="130" name="Straight Arrow Connector 129"/>
            <p:cNvCxnSpPr/>
            <p:nvPr/>
          </p:nvCxnSpPr>
          <p:spPr>
            <a:xfrm>
              <a:off x="3644559" y="2115894"/>
              <a:ext cx="1646718" cy="522391"/>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V="1">
              <a:off x="3648800" y="2788026"/>
              <a:ext cx="1642477" cy="235401"/>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2027879" y="2590800"/>
            <a:ext cx="925633" cy="903652"/>
            <a:chOff x="2733751" y="1688418"/>
            <a:chExt cx="925633" cy="903652"/>
          </a:xfrm>
        </p:grpSpPr>
        <p:cxnSp>
          <p:nvCxnSpPr>
            <p:cNvPr id="125" name="Straight Arrow Connector 124"/>
            <p:cNvCxnSpPr/>
            <p:nvPr/>
          </p:nvCxnSpPr>
          <p:spPr>
            <a:xfrm>
              <a:off x="2744984" y="1688418"/>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2733751" y="2592070"/>
              <a:ext cx="911353" cy="0"/>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618518" y="2145963"/>
            <a:ext cx="1867094" cy="1116969"/>
            <a:chOff x="4565094" y="1579885"/>
            <a:chExt cx="1867094" cy="1116969"/>
          </a:xfrm>
        </p:grpSpPr>
        <p:cxnSp>
          <p:nvCxnSpPr>
            <p:cNvPr id="139" name="Straight Arrow Connector 138"/>
            <p:cNvCxnSpPr/>
            <p:nvPr/>
          </p:nvCxnSpPr>
          <p:spPr>
            <a:xfrm flipV="1">
              <a:off x="4565094" y="1579885"/>
              <a:ext cx="1867094" cy="1116969"/>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4565095" y="1582172"/>
              <a:ext cx="1856932" cy="971424"/>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71" name="67Text"/>
          <p:cNvSpPr txBox="1"/>
          <p:nvPr/>
        </p:nvSpPr>
        <p:spPr>
          <a:xfrm>
            <a:off x="2949395" y="4879064"/>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Sensing</a:t>
            </a:r>
          </a:p>
        </p:txBody>
      </p:sp>
      <p:cxnSp>
        <p:nvCxnSpPr>
          <p:cNvPr id="72" name="Straight Arrow Connector 71"/>
          <p:cNvCxnSpPr/>
          <p:nvPr/>
        </p:nvCxnSpPr>
        <p:spPr>
          <a:xfrm flipH="1">
            <a:off x="4572000" y="4796330"/>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6" name="67Text"/>
          <p:cNvSpPr txBox="1"/>
          <p:nvPr/>
        </p:nvSpPr>
        <p:spPr>
          <a:xfrm>
            <a:off x="4854395" y="4866789"/>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Restore</a:t>
            </a:r>
          </a:p>
        </p:txBody>
      </p:sp>
      <p:cxnSp>
        <p:nvCxnSpPr>
          <p:cNvPr id="85" name="Straight Arrow Connector 84"/>
          <p:cNvCxnSpPr/>
          <p:nvPr/>
        </p:nvCxnSpPr>
        <p:spPr>
          <a:xfrm>
            <a:off x="6629400" y="4796838"/>
            <a:ext cx="5078" cy="156314"/>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86" name="Oval 85"/>
          <p:cNvSpPr/>
          <p:nvPr/>
        </p:nvSpPr>
        <p:spPr>
          <a:xfrm>
            <a:off x="609600" y="189945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1" name="Straight Connector 100"/>
          <p:cNvCxnSpPr>
            <a:stCxn id="169" idx="0"/>
            <a:endCxn id="86" idx="4"/>
          </p:cNvCxnSpPr>
          <p:nvPr/>
        </p:nvCxnSpPr>
        <p:spPr>
          <a:xfrm flipH="1" flipV="1">
            <a:off x="838200" y="2356659"/>
            <a:ext cx="6322" cy="1072341"/>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2" name="DRAM"/>
          <p:cNvSpPr/>
          <p:nvPr/>
        </p:nvSpPr>
        <p:spPr>
          <a:xfrm>
            <a:off x="614615" y="3429000"/>
            <a:ext cx="457200" cy="533400"/>
          </a:xfrm>
          <a:prstGeom prst="roundRect">
            <a:avLst>
              <a:gd name="adj" fmla="val 11319"/>
            </a:avLst>
          </a:prstGeom>
          <a:no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621030" y="1910889"/>
            <a:ext cx="438912" cy="438912"/>
          </a:xfrm>
          <a:prstGeom prst="ellipse">
            <a:avLst/>
          </a:prstGeom>
          <a:solidFill>
            <a:srgbClr val="FF000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Down Arrow 156"/>
          <p:cNvSpPr/>
          <p:nvPr/>
        </p:nvSpPr>
        <p:spPr>
          <a:xfrm>
            <a:off x="689609" y="2375200"/>
            <a:ext cx="301752" cy="1046941"/>
          </a:xfrm>
          <a:prstGeom prst="downArrow">
            <a:avLst>
              <a:gd name="adj1" fmla="val 50000"/>
              <a:gd name="adj2" fmla="val 125000"/>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Down Arrow 158"/>
          <p:cNvSpPr/>
          <p:nvPr/>
        </p:nvSpPr>
        <p:spPr>
          <a:xfrm rot="10800000">
            <a:off x="691514" y="2375199"/>
            <a:ext cx="301752" cy="1053736"/>
          </a:xfrm>
          <a:prstGeom prst="downArrow">
            <a:avLst>
              <a:gd name="adj1" fmla="val 50000"/>
              <a:gd name="adj2" fmla="val 125000"/>
            </a:avLst>
          </a:prstGeom>
          <a:solidFill>
            <a:srgbClr val="FF0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67" name="Straight Connector 166"/>
          <p:cNvCxnSpPr>
            <a:endCxn id="86" idx="0"/>
          </p:cNvCxnSpPr>
          <p:nvPr/>
        </p:nvCxnSpPr>
        <p:spPr>
          <a:xfrm>
            <a:off x="838200" y="1821576"/>
            <a:ext cx="0" cy="77883"/>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56" name="67Text"/>
          <p:cNvSpPr txBox="1"/>
          <p:nvPr/>
        </p:nvSpPr>
        <p:spPr>
          <a:xfrm>
            <a:off x="359664" y="1224149"/>
            <a:ext cx="97496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Cell</a:t>
            </a:r>
          </a:p>
        </p:txBody>
      </p:sp>
      <p:sp>
        <p:nvSpPr>
          <p:cNvPr id="58" name="67Text"/>
          <p:cNvSpPr txBox="1"/>
          <p:nvPr/>
        </p:nvSpPr>
        <p:spPr>
          <a:xfrm>
            <a:off x="-718946" y="4166379"/>
            <a:ext cx="3004946"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Sense</a:t>
            </a:r>
            <a:endParaRPr kumimoji="0" lang="tr-TR"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Amplifier</a:t>
            </a:r>
          </a:p>
        </p:txBody>
      </p:sp>
      <p:sp>
        <p:nvSpPr>
          <p:cNvPr id="62" name="67Text"/>
          <p:cNvSpPr txBox="1"/>
          <p:nvPr/>
        </p:nvSpPr>
        <p:spPr>
          <a:xfrm>
            <a:off x="6524260" y="4883666"/>
            <a:ext cx="1781540"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Precharge</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5" name="Group 4"/>
          <p:cNvGrpSpPr/>
          <p:nvPr/>
        </p:nvGrpSpPr>
        <p:grpSpPr>
          <a:xfrm>
            <a:off x="6485612" y="2145963"/>
            <a:ext cx="971304" cy="1239630"/>
            <a:chOff x="6485612" y="1383963"/>
            <a:chExt cx="971304" cy="1239630"/>
          </a:xfrm>
        </p:grpSpPr>
        <p:cxnSp>
          <p:nvCxnSpPr>
            <p:cNvPr id="74" name="Straight Arrow Connector 73"/>
            <p:cNvCxnSpPr/>
            <p:nvPr/>
          </p:nvCxnSpPr>
          <p:spPr>
            <a:xfrm>
              <a:off x="6485612" y="1385846"/>
              <a:ext cx="971304" cy="1237747"/>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6485612" y="1383963"/>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47" name="Rectangle 46"/>
          <p:cNvSpPr/>
          <p:nvPr/>
        </p:nvSpPr>
        <p:spPr>
          <a:xfrm>
            <a:off x="4876800"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R/W</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8" name="Rectangle 47"/>
          <p:cNvSpPr/>
          <p:nvPr/>
        </p:nvSpPr>
        <p:spPr>
          <a:xfrm>
            <a:off x="2551176"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49" name="Rectangle 48"/>
          <p:cNvSpPr/>
          <p:nvPr/>
        </p:nvSpPr>
        <p:spPr>
          <a:xfrm>
            <a:off x="6230112"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54" name="Straight Arrow Connector 53"/>
          <p:cNvCxnSpPr/>
          <p:nvPr/>
        </p:nvCxnSpPr>
        <p:spPr>
          <a:xfrm>
            <a:off x="2057400" y="2766719"/>
            <a:ext cx="6438900" cy="0"/>
          </a:xfrm>
          <a:prstGeom prst="straightConnector1">
            <a:avLst/>
          </a:prstGeom>
          <a:ln w="38100" cap="rnd">
            <a:solidFill>
              <a:srgbClr val="FF0066"/>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7569944" y="1600200"/>
            <a:ext cx="344642" cy="1166519"/>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59" name="67Text"/>
          <p:cNvSpPr txBox="1"/>
          <p:nvPr/>
        </p:nvSpPr>
        <p:spPr>
          <a:xfrm>
            <a:off x="6807767" y="867771"/>
            <a:ext cx="2183833" cy="730165"/>
          </a:xfrm>
          <a:prstGeom prst="rect">
            <a:avLst/>
          </a:prstGeom>
          <a:noFill/>
          <a:ln w="19050">
            <a:solidFill>
              <a:srgbClr val="FF0066"/>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Access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 Level</a:t>
            </a:r>
            <a:endPar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cxnSp>
        <p:nvCxnSpPr>
          <p:cNvPr id="60" name="Straight Arrow Connector 59"/>
          <p:cNvCxnSpPr>
            <a:stCxn id="48" idx="3"/>
          </p:cNvCxnSpPr>
          <p:nvPr/>
        </p:nvCxnSpPr>
        <p:spPr>
          <a:xfrm>
            <a:off x="3397257" y="5719230"/>
            <a:ext cx="1479543"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6" name="67Text"/>
          <p:cNvSpPr txBox="1"/>
          <p:nvPr/>
        </p:nvSpPr>
        <p:spPr>
          <a:xfrm>
            <a:off x="3547872" y="5338207"/>
            <a:ext cx="1091004"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tRCD</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67" name="Straight Arrow Connector 66"/>
          <p:cNvCxnSpPr/>
          <p:nvPr/>
        </p:nvCxnSpPr>
        <p:spPr>
          <a:xfrm>
            <a:off x="3048000" y="6400800"/>
            <a:ext cx="3846690"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68" name="67Text"/>
          <p:cNvSpPr txBox="1"/>
          <p:nvPr/>
        </p:nvSpPr>
        <p:spPr>
          <a:xfrm>
            <a:off x="4343400" y="6022064"/>
            <a:ext cx="1091004"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tRAS</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55" name="Straight Arrow Connector 54"/>
          <p:cNvCxnSpPr/>
          <p:nvPr/>
        </p:nvCxnSpPr>
        <p:spPr>
          <a:xfrm flipH="1">
            <a:off x="2971800" y="4793929"/>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69" name="Oval 68"/>
          <p:cNvSpPr/>
          <p:nvPr/>
        </p:nvSpPr>
        <p:spPr>
          <a:xfrm>
            <a:off x="5272034" y="2645664"/>
            <a:ext cx="196078" cy="215492"/>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Oval 69"/>
          <p:cNvSpPr/>
          <p:nvPr/>
        </p:nvSpPr>
        <p:spPr>
          <a:xfrm>
            <a:off x="6466211" y="2052220"/>
            <a:ext cx="196078" cy="215492"/>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3" name="Straight Arrow Connector 72"/>
          <p:cNvCxnSpPr>
            <a:stCxn id="69" idx="1"/>
          </p:cNvCxnSpPr>
          <p:nvPr/>
        </p:nvCxnSpPr>
        <p:spPr>
          <a:xfrm flipH="1" flipV="1">
            <a:off x="4093375" y="1644566"/>
            <a:ext cx="1207374" cy="103265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70" idx="1"/>
            <a:endCxn id="79" idx="2"/>
          </p:cNvCxnSpPr>
          <p:nvPr/>
        </p:nvCxnSpPr>
        <p:spPr>
          <a:xfrm flipH="1" flipV="1">
            <a:off x="5446746" y="1644565"/>
            <a:ext cx="1048180" cy="439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67Text"/>
          <p:cNvSpPr txBox="1"/>
          <p:nvPr/>
        </p:nvSpPr>
        <p:spPr>
          <a:xfrm>
            <a:off x="2235767" y="914400"/>
            <a:ext cx="2183833" cy="730165"/>
          </a:xfrm>
          <a:prstGeom prst="rect">
            <a:avLst/>
          </a:prstGeom>
          <a:noFill/>
          <a:ln w="28575">
            <a:solidFill>
              <a:schemeClr val="tx1"/>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Access</a:t>
            </a:r>
          </a:p>
        </p:txBody>
      </p:sp>
      <p:sp>
        <p:nvSpPr>
          <p:cNvPr id="79" name="67Text"/>
          <p:cNvSpPr txBox="1"/>
          <p:nvPr/>
        </p:nvSpPr>
        <p:spPr>
          <a:xfrm>
            <a:off x="4663379" y="914400"/>
            <a:ext cx="1566734" cy="730165"/>
          </a:xfrm>
          <a:prstGeom prst="rect">
            <a:avLst/>
          </a:prstGeom>
          <a:noFill/>
          <a:ln w="28575">
            <a:solidFill>
              <a:schemeClr val="tx1"/>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Precharge</a:t>
            </a:r>
          </a:p>
        </p:txBody>
      </p:sp>
    </p:spTree>
    <p:extLst>
      <p:ext uri="{BB962C8B-B14F-4D97-AF65-F5344CB8AC3E}">
        <p14:creationId xmlns:p14="http://schemas.microsoft.com/office/powerpoint/2010/main" val="5437739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wipe(left)">
                                      <p:cBhvr>
                                        <p:cTn id="15" dur="500"/>
                                        <p:tgtEl>
                                          <p:spTgt spid="59"/>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par>
                                <p:cTn id="19" presetID="22" presetClass="entr" presetSubtype="8" fill="hold" nodeType="withEffect">
                                  <p:stCondLst>
                                    <p:cond delay="0"/>
                                  </p:stCondLst>
                                  <p:childTnLst>
                                    <p:set>
                                      <p:cBhvr>
                                        <p:cTn id="20" dur="1" fill="hold">
                                          <p:stCondLst>
                                            <p:cond delay="0"/>
                                          </p:stCondLst>
                                        </p:cTn>
                                        <p:tgtEl>
                                          <p:spTgt spid="54"/>
                                        </p:tgtEl>
                                        <p:attrNameLst>
                                          <p:attrName>style.visibility</p:attrName>
                                        </p:attrNameLst>
                                      </p:cBhvr>
                                      <p:to>
                                        <p:strVal val="visible"/>
                                      </p:to>
                                    </p:set>
                                    <p:animEffect transition="in" filter="wipe(left)">
                                      <p:cBhvr>
                                        <p:cTn id="21" dur="500"/>
                                        <p:tgtEl>
                                          <p:spTgt spid="5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wipe(left)">
                                      <p:cBhvr>
                                        <p:cTn id="26" dur="1000"/>
                                        <p:tgtEl>
                                          <p:spTgt spid="64"/>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wipe(left)">
                                      <p:cBhvr>
                                        <p:cTn id="29" dur="500"/>
                                        <p:tgtEl>
                                          <p:spTgt spid="48"/>
                                        </p:tgtEl>
                                      </p:cBhvr>
                                    </p:animEffect>
                                  </p:childTnLst>
                                </p:cTn>
                              </p:par>
                              <p:par>
                                <p:cTn id="30" presetID="22" presetClass="exit" presetSubtype="1" fill="hold" grpId="0" nodeType="withEffect">
                                  <p:stCondLst>
                                    <p:cond delay="0"/>
                                  </p:stCondLst>
                                  <p:childTnLst>
                                    <p:animEffect transition="out" filter="wipe(up)">
                                      <p:cBhvr>
                                        <p:cTn id="31" dur="500"/>
                                        <p:tgtEl>
                                          <p:spTgt spid="148"/>
                                        </p:tgtEl>
                                      </p:cBhvr>
                                    </p:animEffect>
                                    <p:set>
                                      <p:cBhvr>
                                        <p:cTn id="32" dur="1" fill="hold">
                                          <p:stCondLst>
                                            <p:cond delay="499"/>
                                          </p:stCondLst>
                                        </p:cTn>
                                        <p:tgtEl>
                                          <p:spTgt spid="148"/>
                                        </p:tgtEl>
                                        <p:attrNameLst>
                                          <p:attrName>style.visibility</p:attrName>
                                        </p:attrNameLst>
                                      </p:cBhvr>
                                      <p:to>
                                        <p:strVal val="hidden"/>
                                      </p:to>
                                    </p:set>
                                  </p:childTnLst>
                                </p:cTn>
                              </p:par>
                              <p:par>
                                <p:cTn id="33" presetID="22" presetClass="entr" presetSubtype="1" fill="hold" grpId="0" nodeType="withEffect">
                                  <p:stCondLst>
                                    <p:cond delay="0"/>
                                  </p:stCondLst>
                                  <p:childTnLst>
                                    <p:set>
                                      <p:cBhvr>
                                        <p:cTn id="34" dur="1" fill="hold">
                                          <p:stCondLst>
                                            <p:cond delay="0"/>
                                          </p:stCondLst>
                                        </p:cTn>
                                        <p:tgtEl>
                                          <p:spTgt spid="157"/>
                                        </p:tgtEl>
                                        <p:attrNameLst>
                                          <p:attrName>style.visibility</p:attrName>
                                        </p:attrNameLst>
                                      </p:cBhvr>
                                      <p:to>
                                        <p:strVal val="visible"/>
                                      </p:to>
                                    </p:set>
                                    <p:animEffect transition="in" filter="wipe(up)">
                                      <p:cBhvr>
                                        <p:cTn id="35" dur="500"/>
                                        <p:tgtEl>
                                          <p:spTgt spid="157"/>
                                        </p:tgtEl>
                                      </p:cBhvr>
                                    </p:animEffect>
                                  </p:childTnLst>
                                </p:cTn>
                              </p:par>
                              <p:par>
                                <p:cTn id="36" presetID="22" presetClass="exit" presetSubtype="1" fill="hold" grpId="1" nodeType="withEffect">
                                  <p:stCondLst>
                                    <p:cond delay="500"/>
                                  </p:stCondLst>
                                  <p:childTnLst>
                                    <p:animEffect transition="out" filter="wipe(up)">
                                      <p:cBhvr>
                                        <p:cTn id="37" dur="500"/>
                                        <p:tgtEl>
                                          <p:spTgt spid="157"/>
                                        </p:tgtEl>
                                      </p:cBhvr>
                                    </p:animEffect>
                                    <p:set>
                                      <p:cBhvr>
                                        <p:cTn id="38" dur="1" fill="hold">
                                          <p:stCondLst>
                                            <p:cond delay="499"/>
                                          </p:stCondLst>
                                        </p:cTn>
                                        <p:tgtEl>
                                          <p:spTgt spid="157"/>
                                        </p:tgtEl>
                                        <p:attrNameLst>
                                          <p:attrName>style.visibility</p:attrName>
                                        </p:attrNameLst>
                                      </p:cBhvr>
                                      <p:to>
                                        <p:strVal val="hidden"/>
                                      </p:to>
                                    </p:set>
                                  </p:childTnLst>
                                </p:cTn>
                              </p:par>
                              <p:par>
                                <p:cTn id="39" presetID="22" presetClass="entr" presetSubtype="4" fill="hold" grpId="0" nodeType="withEffect">
                                  <p:stCondLst>
                                    <p:cond delay="500"/>
                                  </p:stCondLst>
                                  <p:childTnLst>
                                    <p:set>
                                      <p:cBhvr>
                                        <p:cTn id="40" dur="1" fill="hold">
                                          <p:stCondLst>
                                            <p:cond delay="0"/>
                                          </p:stCondLst>
                                        </p:cTn>
                                        <p:tgtEl>
                                          <p:spTgt spid="168"/>
                                        </p:tgtEl>
                                        <p:attrNameLst>
                                          <p:attrName>style.visibility</p:attrName>
                                        </p:attrNameLst>
                                      </p:cBhvr>
                                      <p:to>
                                        <p:strVal val="visible"/>
                                      </p:to>
                                    </p:set>
                                    <p:animEffect transition="in" filter="wipe(down)">
                                      <p:cBhvr>
                                        <p:cTn id="41" dur="500"/>
                                        <p:tgtEl>
                                          <p:spTgt spid="168"/>
                                        </p:tgtEl>
                                      </p:cBhvr>
                                    </p:animEffect>
                                  </p:childTnLst>
                                </p:cTn>
                              </p:par>
                            </p:childTnLst>
                          </p:cTn>
                        </p:par>
                        <p:par>
                          <p:cTn id="42" fill="hold">
                            <p:stCondLst>
                              <p:cond delay="1000"/>
                            </p:stCondLst>
                            <p:childTnLst>
                              <p:par>
                                <p:cTn id="43" presetID="1" presetClass="entr" presetSubtype="0" fill="hold" grpId="0" nodeType="afterEffect">
                                  <p:stCondLst>
                                    <p:cond delay="0"/>
                                  </p:stCondLst>
                                  <p:childTnLst>
                                    <p:set>
                                      <p:cBhvr>
                                        <p:cTn id="44" dur="1" fill="hold">
                                          <p:stCondLst>
                                            <p:cond delay="0"/>
                                          </p:stCondLst>
                                        </p:cTn>
                                        <p:tgtEl>
                                          <p:spTgt spid="71"/>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0"/>
                                  </p:stCondLst>
                                  <p:childTnLst>
                                    <p:set>
                                      <p:cBhvr>
                                        <p:cTn id="47" dur="1" fill="hold">
                                          <p:stCondLst>
                                            <p:cond delay="0"/>
                                          </p:stCondLst>
                                        </p:cTn>
                                        <p:tgtEl>
                                          <p:spTgt spid="72"/>
                                        </p:tgtEl>
                                        <p:attrNameLst>
                                          <p:attrName>style.visibility</p:attrName>
                                        </p:attrNameLst>
                                      </p:cBhvr>
                                      <p:to>
                                        <p:strVal val="visible"/>
                                      </p:to>
                                    </p:se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5"/>
                                        </p:tgtEl>
                                        <p:attrNameLst>
                                          <p:attrName>style.visibility</p:attrName>
                                        </p:attrNameLst>
                                      </p:cBhvr>
                                      <p:to>
                                        <p:strVal val="visible"/>
                                      </p:to>
                                    </p:set>
                                    <p:animEffect transition="in" filter="wipe(left)">
                                      <p:cBhvr>
                                        <p:cTn id="55" dur="1500"/>
                                        <p:tgtEl>
                                          <p:spTgt spid="65"/>
                                        </p:tgtEl>
                                      </p:cBhvr>
                                    </p:animEffect>
                                  </p:childTnLst>
                                </p:cTn>
                              </p:par>
                              <p:par>
                                <p:cTn id="56" presetID="22" presetClass="entr" presetSubtype="4" fill="hold" grpId="0" nodeType="withEffect">
                                  <p:stCondLst>
                                    <p:cond delay="0"/>
                                  </p:stCondLst>
                                  <p:childTnLst>
                                    <p:set>
                                      <p:cBhvr>
                                        <p:cTn id="57" dur="1" fill="hold">
                                          <p:stCondLst>
                                            <p:cond delay="0"/>
                                          </p:stCondLst>
                                        </p:cTn>
                                        <p:tgtEl>
                                          <p:spTgt spid="169"/>
                                        </p:tgtEl>
                                        <p:attrNameLst>
                                          <p:attrName>style.visibility</p:attrName>
                                        </p:attrNameLst>
                                      </p:cBhvr>
                                      <p:to>
                                        <p:strVal val="visible"/>
                                      </p:to>
                                    </p:set>
                                    <p:animEffect transition="in" filter="wipe(down)">
                                      <p:cBhvr>
                                        <p:cTn id="58" dur="500"/>
                                        <p:tgtEl>
                                          <p:spTgt spid="169"/>
                                        </p:tgtEl>
                                      </p:cBhvr>
                                    </p:animEffect>
                                  </p:childTnLst>
                                </p:cTn>
                              </p:par>
                              <p:par>
                                <p:cTn id="59" presetID="22" presetClass="entr" presetSubtype="4" fill="hold" grpId="0" nodeType="withEffect">
                                  <p:stCondLst>
                                    <p:cond delay="500"/>
                                  </p:stCondLst>
                                  <p:childTnLst>
                                    <p:set>
                                      <p:cBhvr>
                                        <p:cTn id="60" dur="1" fill="hold">
                                          <p:stCondLst>
                                            <p:cond delay="0"/>
                                          </p:stCondLst>
                                        </p:cTn>
                                        <p:tgtEl>
                                          <p:spTgt spid="159"/>
                                        </p:tgtEl>
                                        <p:attrNameLst>
                                          <p:attrName>style.visibility</p:attrName>
                                        </p:attrNameLst>
                                      </p:cBhvr>
                                      <p:to>
                                        <p:strVal val="visible"/>
                                      </p:to>
                                    </p:set>
                                    <p:animEffect transition="in" filter="wipe(down)">
                                      <p:cBhvr>
                                        <p:cTn id="61" dur="500"/>
                                        <p:tgtEl>
                                          <p:spTgt spid="159"/>
                                        </p:tgtEl>
                                      </p:cBhvr>
                                    </p:animEffect>
                                  </p:childTnLst>
                                </p:cTn>
                              </p:par>
                              <p:par>
                                <p:cTn id="62" presetID="22" presetClass="exit" presetSubtype="4" fill="hold" grpId="1" nodeType="withEffect">
                                  <p:stCondLst>
                                    <p:cond delay="1000"/>
                                  </p:stCondLst>
                                  <p:childTnLst>
                                    <p:animEffect transition="out" filter="wipe(down)">
                                      <p:cBhvr>
                                        <p:cTn id="63" dur="500"/>
                                        <p:tgtEl>
                                          <p:spTgt spid="159"/>
                                        </p:tgtEl>
                                      </p:cBhvr>
                                    </p:animEffect>
                                    <p:set>
                                      <p:cBhvr>
                                        <p:cTn id="64" dur="1" fill="hold">
                                          <p:stCondLst>
                                            <p:cond delay="499"/>
                                          </p:stCondLst>
                                        </p:cTn>
                                        <p:tgtEl>
                                          <p:spTgt spid="159"/>
                                        </p:tgtEl>
                                        <p:attrNameLst>
                                          <p:attrName>style.visibility</p:attrName>
                                        </p:attrNameLst>
                                      </p:cBhvr>
                                      <p:to>
                                        <p:strVal val="hidden"/>
                                      </p:to>
                                    </p:set>
                                  </p:childTnLst>
                                </p:cTn>
                              </p:par>
                              <p:par>
                                <p:cTn id="65" presetID="22" presetClass="entr" presetSubtype="4" fill="hold" grpId="1" nodeType="withEffect">
                                  <p:stCondLst>
                                    <p:cond delay="1000"/>
                                  </p:stCondLst>
                                  <p:childTnLst>
                                    <p:set>
                                      <p:cBhvr>
                                        <p:cTn id="66" dur="1" fill="hold">
                                          <p:stCondLst>
                                            <p:cond delay="0"/>
                                          </p:stCondLst>
                                        </p:cTn>
                                        <p:tgtEl>
                                          <p:spTgt spid="148"/>
                                        </p:tgtEl>
                                        <p:attrNameLst>
                                          <p:attrName>style.visibility</p:attrName>
                                        </p:attrNameLst>
                                      </p:cBhvr>
                                      <p:to>
                                        <p:strVal val="visible"/>
                                      </p:to>
                                    </p:set>
                                    <p:animEffect transition="in" filter="wipe(down)">
                                      <p:cBhvr>
                                        <p:cTn id="67" dur="500"/>
                                        <p:tgtEl>
                                          <p:spTgt spid="148"/>
                                        </p:tgtEl>
                                      </p:cBhvr>
                                    </p:animEffect>
                                  </p:childTnLst>
                                </p:cTn>
                              </p:par>
                            </p:childTnLst>
                          </p:cTn>
                        </p:par>
                        <p:par>
                          <p:cTn id="68" fill="hold">
                            <p:stCondLst>
                              <p:cond delay="1500"/>
                            </p:stCondLst>
                            <p:childTnLst>
                              <p:par>
                                <p:cTn id="69" presetID="1" presetClass="entr" presetSubtype="0" fill="hold" grpId="0" nodeType="after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childTnLst>
                          </p:cTn>
                        </p:par>
                        <p:par>
                          <p:cTn id="71" fill="hold">
                            <p:stCondLst>
                              <p:cond delay="1500"/>
                            </p:stCondLst>
                            <p:childTnLst>
                              <p:par>
                                <p:cTn id="72" presetID="1" presetClass="entr" presetSubtype="0" fill="hold" nodeType="afterEffect">
                                  <p:stCondLst>
                                    <p:cond delay="0"/>
                                  </p:stCondLst>
                                  <p:childTnLst>
                                    <p:set>
                                      <p:cBhvr>
                                        <p:cTn id="73" dur="1" fill="hold">
                                          <p:stCondLst>
                                            <p:cond delay="0"/>
                                          </p:stCondLst>
                                        </p:cTn>
                                        <p:tgtEl>
                                          <p:spTgt spid="8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9"/>
                                        </p:tgtEl>
                                        <p:attrNameLst>
                                          <p:attrName>style.visibility</p:attrName>
                                        </p:attrNameLst>
                                      </p:cBhvr>
                                      <p:to>
                                        <p:strVal val="visible"/>
                                      </p:to>
                                    </p:set>
                                    <p:animEffect transition="in" filter="fade">
                                      <p:cBhvr>
                                        <p:cTn id="78" dur="500"/>
                                        <p:tgtEl>
                                          <p:spTgt spid="69"/>
                                        </p:tgtEl>
                                      </p:cBhvr>
                                    </p:animEffect>
                                  </p:childTnLst>
                                </p:cTn>
                              </p:par>
                              <p:par>
                                <p:cTn id="79" presetID="10" presetClass="entr" presetSubtype="0" fill="hold" nodeType="withEffect">
                                  <p:stCondLst>
                                    <p:cond delay="0"/>
                                  </p:stCondLst>
                                  <p:childTnLst>
                                    <p:set>
                                      <p:cBhvr>
                                        <p:cTn id="80" dur="1" fill="hold">
                                          <p:stCondLst>
                                            <p:cond delay="0"/>
                                          </p:stCondLst>
                                        </p:cTn>
                                        <p:tgtEl>
                                          <p:spTgt spid="73"/>
                                        </p:tgtEl>
                                        <p:attrNameLst>
                                          <p:attrName>style.visibility</p:attrName>
                                        </p:attrNameLst>
                                      </p:cBhvr>
                                      <p:to>
                                        <p:strVal val="visible"/>
                                      </p:to>
                                    </p:set>
                                    <p:animEffect transition="in" filter="fade">
                                      <p:cBhvr>
                                        <p:cTn id="81" dur="500"/>
                                        <p:tgtEl>
                                          <p:spTgt spid="73"/>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78"/>
                                        </p:tgtEl>
                                        <p:attrNameLst>
                                          <p:attrName>style.visibility</p:attrName>
                                        </p:attrNameLst>
                                      </p:cBhvr>
                                      <p:to>
                                        <p:strVal val="visible"/>
                                      </p:to>
                                    </p:set>
                                    <p:animEffect transition="in" filter="fade">
                                      <p:cBhvr>
                                        <p:cTn id="84" dur="500"/>
                                        <p:tgtEl>
                                          <p:spTgt spid="78"/>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wipe(left)">
                                      <p:cBhvr>
                                        <p:cTn id="88" dur="500"/>
                                        <p:tgtEl>
                                          <p:spTgt spid="47"/>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66"/>
                                        </p:tgtEl>
                                        <p:attrNameLst>
                                          <p:attrName>style.visibility</p:attrName>
                                        </p:attrNameLst>
                                      </p:cBhvr>
                                      <p:to>
                                        <p:strVal val="visible"/>
                                      </p:to>
                                    </p:set>
                                    <p:animEffect transition="in" filter="wipe(left)">
                                      <p:cBhvr>
                                        <p:cTn id="93" dur="500"/>
                                        <p:tgtEl>
                                          <p:spTgt spid="66"/>
                                        </p:tgtEl>
                                      </p:cBhvr>
                                    </p:animEffect>
                                  </p:childTnLst>
                                </p:cTn>
                              </p:par>
                              <p:par>
                                <p:cTn id="94" presetID="22" presetClass="entr" presetSubtype="8"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wipe(left)">
                                      <p:cBhvr>
                                        <p:cTn id="96" dur="500"/>
                                        <p:tgtEl>
                                          <p:spTgt spid="6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79"/>
                                        </p:tgtEl>
                                        <p:attrNameLst>
                                          <p:attrName>style.visibility</p:attrName>
                                        </p:attrNameLst>
                                      </p:cBhvr>
                                      <p:to>
                                        <p:strVal val="visible"/>
                                      </p:to>
                                    </p:set>
                                    <p:animEffect transition="in" filter="fade">
                                      <p:cBhvr>
                                        <p:cTn id="101" dur="500"/>
                                        <p:tgtEl>
                                          <p:spTgt spid="79"/>
                                        </p:tgtEl>
                                      </p:cBhvr>
                                    </p:animEffect>
                                  </p:childTnLst>
                                </p:cTn>
                              </p:par>
                              <p:par>
                                <p:cTn id="102" presetID="10" presetClass="entr" presetSubtype="0" fill="hold" nodeType="withEffect">
                                  <p:stCondLst>
                                    <p:cond delay="0"/>
                                  </p:stCondLst>
                                  <p:childTnLst>
                                    <p:set>
                                      <p:cBhvr>
                                        <p:cTn id="103" dur="1" fill="hold">
                                          <p:stCondLst>
                                            <p:cond delay="0"/>
                                          </p:stCondLst>
                                        </p:cTn>
                                        <p:tgtEl>
                                          <p:spTgt spid="77"/>
                                        </p:tgtEl>
                                        <p:attrNameLst>
                                          <p:attrName>style.visibility</p:attrName>
                                        </p:attrNameLst>
                                      </p:cBhvr>
                                      <p:to>
                                        <p:strVal val="visible"/>
                                      </p:to>
                                    </p:set>
                                    <p:animEffect transition="in" filter="fade">
                                      <p:cBhvr>
                                        <p:cTn id="104" dur="500"/>
                                        <p:tgtEl>
                                          <p:spTgt spid="77"/>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70"/>
                                        </p:tgtEl>
                                        <p:attrNameLst>
                                          <p:attrName>style.visibility</p:attrName>
                                        </p:attrNameLst>
                                      </p:cBhvr>
                                      <p:to>
                                        <p:strVal val="visible"/>
                                      </p:to>
                                    </p:set>
                                    <p:animEffect transition="in" filter="fade">
                                      <p:cBhvr>
                                        <p:cTn id="107" dur="500"/>
                                        <p:tgtEl>
                                          <p:spTgt spid="70"/>
                                        </p:tgtEl>
                                      </p:cBhvr>
                                    </p:animEffec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grpId="0" nodeType="clickEffect">
                                  <p:stCondLst>
                                    <p:cond delay="0"/>
                                  </p:stCondLst>
                                  <p:childTnLst>
                                    <p:set>
                                      <p:cBhvr>
                                        <p:cTn id="111" dur="1" fill="hold">
                                          <p:stCondLst>
                                            <p:cond delay="0"/>
                                          </p:stCondLst>
                                        </p:cTn>
                                        <p:tgtEl>
                                          <p:spTgt spid="62"/>
                                        </p:tgtEl>
                                        <p:attrNameLst>
                                          <p:attrName>style.visibility</p:attrName>
                                        </p:attrNameLst>
                                      </p:cBhvr>
                                      <p:to>
                                        <p:strVal val="visible"/>
                                      </p:to>
                                    </p:set>
                                  </p:childTnLst>
                                </p:cTn>
                              </p:par>
                              <p:par>
                                <p:cTn id="112" presetID="22" presetClass="entr" presetSubtype="8" fill="hold" nodeType="withEffect">
                                  <p:stCondLst>
                                    <p:cond delay="0"/>
                                  </p:stCondLst>
                                  <p:childTnLst>
                                    <p:set>
                                      <p:cBhvr>
                                        <p:cTn id="113" dur="1" fill="hold">
                                          <p:stCondLst>
                                            <p:cond delay="0"/>
                                          </p:stCondLst>
                                        </p:cTn>
                                        <p:tgtEl>
                                          <p:spTgt spid="5"/>
                                        </p:tgtEl>
                                        <p:attrNameLst>
                                          <p:attrName>style.visibility</p:attrName>
                                        </p:attrNameLst>
                                      </p:cBhvr>
                                      <p:to>
                                        <p:strVal val="visible"/>
                                      </p:to>
                                    </p:set>
                                    <p:animEffect transition="in" filter="wipe(left)">
                                      <p:cBhvr>
                                        <p:cTn id="114" dur="1000"/>
                                        <p:tgtEl>
                                          <p:spTgt spid="5"/>
                                        </p:tgtEl>
                                      </p:cBhvr>
                                    </p:animEffect>
                                  </p:childTnLst>
                                </p:cTn>
                              </p:par>
                              <p:par>
                                <p:cTn id="115" presetID="22" presetClass="exit" presetSubtype="1" fill="hold" grpId="1" nodeType="withEffect">
                                  <p:stCondLst>
                                    <p:cond delay="0"/>
                                  </p:stCondLst>
                                  <p:childTnLst>
                                    <p:animEffect transition="out" filter="wipe(up)">
                                      <p:cBhvr>
                                        <p:cTn id="116" dur="500"/>
                                        <p:tgtEl>
                                          <p:spTgt spid="169"/>
                                        </p:tgtEl>
                                      </p:cBhvr>
                                    </p:animEffect>
                                    <p:set>
                                      <p:cBhvr>
                                        <p:cTn id="117" dur="1" fill="hold">
                                          <p:stCondLst>
                                            <p:cond delay="499"/>
                                          </p:stCondLst>
                                        </p:cTn>
                                        <p:tgtEl>
                                          <p:spTgt spid="169"/>
                                        </p:tgtEl>
                                        <p:attrNameLst>
                                          <p:attrName>style.visibility</p:attrName>
                                        </p:attrNameLst>
                                      </p:cBhvr>
                                      <p:to>
                                        <p:strVal val="hidden"/>
                                      </p:to>
                                    </p:set>
                                  </p:childTnLst>
                                </p:cTn>
                              </p:par>
                              <p:par>
                                <p:cTn id="118" presetID="22" presetClass="exit" presetSubtype="1" fill="hold" grpId="1" nodeType="withEffect">
                                  <p:stCondLst>
                                    <p:cond delay="400"/>
                                  </p:stCondLst>
                                  <p:childTnLst>
                                    <p:animEffect transition="out" filter="wipe(up)">
                                      <p:cBhvr>
                                        <p:cTn id="119" dur="500"/>
                                        <p:tgtEl>
                                          <p:spTgt spid="168"/>
                                        </p:tgtEl>
                                      </p:cBhvr>
                                    </p:animEffect>
                                    <p:set>
                                      <p:cBhvr>
                                        <p:cTn id="120" dur="1" fill="hold">
                                          <p:stCondLst>
                                            <p:cond delay="499"/>
                                          </p:stCondLst>
                                        </p:cTn>
                                        <p:tgtEl>
                                          <p:spTgt spid="168"/>
                                        </p:tgtEl>
                                        <p:attrNameLst>
                                          <p:attrName>style.visibility</p:attrName>
                                        </p:attrNameLst>
                                      </p:cBhvr>
                                      <p:to>
                                        <p:strVal val="hidden"/>
                                      </p:to>
                                    </p:set>
                                  </p:childTnLst>
                                </p:cTn>
                              </p:par>
                              <p:par>
                                <p:cTn id="121" presetID="22" presetClass="entr" presetSubtype="8" fill="hold" grpId="0" nodeType="withEffect">
                                  <p:stCondLst>
                                    <p:cond delay="0"/>
                                  </p:stCondLst>
                                  <p:childTnLst>
                                    <p:set>
                                      <p:cBhvr>
                                        <p:cTn id="122" dur="1" fill="hold">
                                          <p:stCondLst>
                                            <p:cond delay="0"/>
                                          </p:stCondLst>
                                        </p:cTn>
                                        <p:tgtEl>
                                          <p:spTgt spid="49"/>
                                        </p:tgtEl>
                                        <p:attrNameLst>
                                          <p:attrName>style.visibility</p:attrName>
                                        </p:attrNameLst>
                                      </p:cBhvr>
                                      <p:to>
                                        <p:strVal val="visible"/>
                                      </p:to>
                                    </p:set>
                                    <p:animEffect transition="in" filter="wipe(left)">
                                      <p:cBhvr>
                                        <p:cTn id="123" dur="500"/>
                                        <p:tgtEl>
                                          <p:spTgt spid="49"/>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8" fill="hold" grpId="0" nodeType="clickEffect">
                                  <p:stCondLst>
                                    <p:cond delay="0"/>
                                  </p:stCondLst>
                                  <p:childTnLst>
                                    <p:set>
                                      <p:cBhvr>
                                        <p:cTn id="127" dur="1" fill="hold">
                                          <p:stCondLst>
                                            <p:cond delay="0"/>
                                          </p:stCondLst>
                                        </p:cTn>
                                        <p:tgtEl>
                                          <p:spTgt spid="68"/>
                                        </p:tgtEl>
                                        <p:attrNameLst>
                                          <p:attrName>style.visibility</p:attrName>
                                        </p:attrNameLst>
                                      </p:cBhvr>
                                      <p:to>
                                        <p:strVal val="visible"/>
                                      </p:to>
                                    </p:set>
                                    <p:animEffect transition="in" filter="wipe(left)">
                                      <p:cBhvr>
                                        <p:cTn id="128" dur="500"/>
                                        <p:tgtEl>
                                          <p:spTgt spid="68"/>
                                        </p:tgtEl>
                                      </p:cBhvr>
                                    </p:animEffect>
                                  </p:childTnLst>
                                </p:cTn>
                              </p:par>
                              <p:par>
                                <p:cTn id="129" presetID="22" presetClass="entr" presetSubtype="8" fill="hold" nodeType="withEffect">
                                  <p:stCondLst>
                                    <p:cond delay="0"/>
                                  </p:stCondLst>
                                  <p:childTnLst>
                                    <p:set>
                                      <p:cBhvr>
                                        <p:cTn id="130" dur="1" fill="hold">
                                          <p:stCondLst>
                                            <p:cond delay="0"/>
                                          </p:stCondLst>
                                        </p:cTn>
                                        <p:tgtEl>
                                          <p:spTgt spid="67"/>
                                        </p:tgtEl>
                                        <p:attrNameLst>
                                          <p:attrName>style.visibility</p:attrName>
                                        </p:attrNameLst>
                                      </p:cBhvr>
                                      <p:to>
                                        <p:strVal val="visible"/>
                                      </p:to>
                                    </p:set>
                                    <p:animEffect transition="in" filter="wipe(left)">
                                      <p:cBhvr>
                                        <p:cTn id="13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8" grpId="1" animBg="1"/>
      <p:bldP spid="169" grpId="0" animBg="1"/>
      <p:bldP spid="169" grpId="1" animBg="1"/>
      <p:bldP spid="121" grpId="0"/>
      <p:bldP spid="43" grpId="0"/>
      <p:bldP spid="71" grpId="0"/>
      <p:bldP spid="76" grpId="0"/>
      <p:bldP spid="148" grpId="0" animBg="1"/>
      <p:bldP spid="148" grpId="1" animBg="1"/>
      <p:bldP spid="157" grpId="0" animBg="1"/>
      <p:bldP spid="157" grpId="1" animBg="1"/>
      <p:bldP spid="159" grpId="0" animBg="1"/>
      <p:bldP spid="159" grpId="1" animBg="1"/>
      <p:bldP spid="62" grpId="0"/>
      <p:bldP spid="47" grpId="0" animBg="1"/>
      <p:bldP spid="48" grpId="0" animBg="1"/>
      <p:bldP spid="49" grpId="0" animBg="1"/>
      <p:bldP spid="59" grpId="0" animBg="1"/>
      <p:bldP spid="66" grpId="0"/>
      <p:bldP spid="68" grpId="0"/>
      <p:bldP spid="69" grpId="0" animBg="1"/>
      <p:bldP spid="70" grpId="0" animBg="1"/>
      <p:bldP spid="78" grpId="0" animBg="1"/>
      <p:bldP spid="79"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77953" y="66419"/>
            <a:ext cx="8382000" cy="761999"/>
          </a:xfrm>
          <a:prstGeom prst="rect">
            <a:avLst/>
          </a:prstGeom>
        </p:spPr>
        <p:txBody>
          <a:bodyPr vert="horz" lIns="91440" tIns="45720" rIns="91440" bIns="45720" rtlCol="0" anchor="b">
            <a:normAutofit fontScale="7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60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Accessing Highly-charged Rows</a:t>
            </a:r>
            <a:endParaRPr kumimoji="0" lang="en-US" sz="6000" b="0"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grpSp>
        <p:nvGrpSpPr>
          <p:cNvPr id="41" name="Group 40"/>
          <p:cNvGrpSpPr/>
          <p:nvPr/>
        </p:nvGrpSpPr>
        <p:grpSpPr>
          <a:xfrm>
            <a:off x="685801" y="3955534"/>
            <a:ext cx="8301152" cy="921266"/>
            <a:chOff x="2743849" y="3427979"/>
            <a:chExt cx="6243104" cy="921266"/>
          </a:xfrm>
        </p:grpSpPr>
        <p:sp>
          <p:nvSpPr>
            <p:cNvPr id="45" name="Rectangle 44"/>
            <p:cNvSpPr/>
            <p:nvPr/>
          </p:nvSpPr>
          <p:spPr>
            <a:xfrm>
              <a:off x="2743849" y="3427979"/>
              <a:ext cx="6189223"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p:txBody>
        </p:sp>
        <p:sp>
          <p:nvSpPr>
            <p:cNvPr id="46" name="67Text"/>
            <p:cNvSpPr txBox="1"/>
            <p:nvPr/>
          </p:nvSpPr>
          <p:spPr>
            <a:xfrm>
              <a:off x="7634774" y="3434845"/>
              <a:ext cx="1352179"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Data 0</a:t>
              </a:r>
            </a:p>
          </p:txBody>
        </p:sp>
      </p:grpSp>
      <p:grpSp>
        <p:nvGrpSpPr>
          <p:cNvPr id="47" name="Group 46"/>
          <p:cNvGrpSpPr/>
          <p:nvPr/>
        </p:nvGrpSpPr>
        <p:grpSpPr>
          <a:xfrm>
            <a:off x="685801" y="2127753"/>
            <a:ext cx="8229599" cy="920247"/>
            <a:chOff x="2751424" y="1600198"/>
            <a:chExt cx="6235662" cy="920247"/>
          </a:xfrm>
        </p:grpSpPr>
        <p:sp>
          <p:nvSpPr>
            <p:cNvPr id="48" name="Rectangle 47"/>
            <p:cNvSpPr/>
            <p:nvPr/>
          </p:nvSpPr>
          <p:spPr>
            <a:xfrm>
              <a:off x="2751424" y="1600198"/>
              <a:ext cx="6181648"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mbria" panose="02040503050406030204" pitchFamily="18" charset="0"/>
                <a:ea typeface="+mn-ea"/>
                <a:cs typeface="+mn-cs"/>
              </a:endParaRPr>
            </a:p>
          </p:txBody>
        </p:sp>
        <p:sp>
          <p:nvSpPr>
            <p:cNvPr id="49" name="67Text"/>
            <p:cNvSpPr txBox="1"/>
            <p:nvPr/>
          </p:nvSpPr>
          <p:spPr>
            <a:xfrm>
              <a:off x="7620000" y="1606045"/>
              <a:ext cx="1367086"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Data 1</a:t>
              </a:r>
            </a:p>
          </p:txBody>
        </p:sp>
      </p:grpSp>
      <p:sp>
        <p:nvSpPr>
          <p:cNvPr id="50" name="TextBox 44"/>
          <p:cNvSpPr txBox="1"/>
          <p:nvPr/>
        </p:nvSpPr>
        <p:spPr>
          <a:xfrm>
            <a:off x="838200" y="1716861"/>
            <a:ext cx="821027"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Cell</a:t>
            </a:r>
          </a:p>
        </p:txBody>
      </p:sp>
      <p:cxnSp>
        <p:nvCxnSpPr>
          <p:cNvPr id="51" name="Straight Arrow Connector 50"/>
          <p:cNvCxnSpPr/>
          <p:nvPr/>
        </p:nvCxnSpPr>
        <p:spPr>
          <a:xfrm flipV="1">
            <a:off x="680004" y="4869937"/>
            <a:ext cx="8253069" cy="13729"/>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2" name="67Text"/>
          <p:cNvSpPr txBox="1"/>
          <p:nvPr/>
        </p:nvSpPr>
        <p:spPr>
          <a:xfrm>
            <a:off x="7848600" y="4876800"/>
            <a:ext cx="1295400" cy="4572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time</a:t>
            </a:r>
          </a:p>
        </p:txBody>
      </p:sp>
      <p:sp>
        <p:nvSpPr>
          <p:cNvPr id="53" name="67Text"/>
          <p:cNvSpPr txBox="1"/>
          <p:nvPr/>
        </p:nvSpPr>
        <p:spPr>
          <a:xfrm rot="16200000">
            <a:off x="-916789" y="3273143"/>
            <a:ext cx="2742182" cy="451403"/>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a:t>
            </a:r>
            <a:endPar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cxnSp>
        <p:nvCxnSpPr>
          <p:cNvPr id="54" name="Straight Arrow Connector 53"/>
          <p:cNvCxnSpPr/>
          <p:nvPr/>
        </p:nvCxnSpPr>
        <p:spPr>
          <a:xfrm flipH="1" flipV="1">
            <a:off x="685800" y="1822955"/>
            <a:ext cx="1" cy="3046982"/>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5" name="TextBox 44"/>
          <p:cNvSpPr txBox="1"/>
          <p:nvPr/>
        </p:nvSpPr>
        <p:spPr>
          <a:xfrm>
            <a:off x="685800" y="3485196"/>
            <a:ext cx="2848943"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mbria" panose="02040503050406030204" pitchFamily="18" charset="0"/>
                <a:ea typeface="+mn-ea"/>
                <a:cs typeface="+mn-cs"/>
              </a:rPr>
              <a:t>Sense-Amplifier</a:t>
            </a:r>
          </a:p>
        </p:txBody>
      </p:sp>
      <p:sp>
        <p:nvSpPr>
          <p:cNvPr id="69" name="67Text"/>
          <p:cNvSpPr txBox="1"/>
          <p:nvPr/>
        </p:nvSpPr>
        <p:spPr>
          <a:xfrm>
            <a:off x="2438400" y="4879064"/>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Sensing</a:t>
            </a:r>
          </a:p>
        </p:txBody>
      </p:sp>
      <p:cxnSp>
        <p:nvCxnSpPr>
          <p:cNvPr id="70" name="Straight Arrow Connector 69"/>
          <p:cNvCxnSpPr/>
          <p:nvPr/>
        </p:nvCxnSpPr>
        <p:spPr>
          <a:xfrm flipH="1">
            <a:off x="4638165" y="4796330"/>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3" name="67Text"/>
          <p:cNvSpPr txBox="1"/>
          <p:nvPr/>
        </p:nvSpPr>
        <p:spPr>
          <a:xfrm>
            <a:off x="4884572" y="4866789"/>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Restore</a:t>
            </a:r>
          </a:p>
        </p:txBody>
      </p:sp>
      <p:cxnSp>
        <p:nvCxnSpPr>
          <p:cNvPr id="77" name="Straight Arrow Connector 76"/>
          <p:cNvCxnSpPr/>
          <p:nvPr/>
        </p:nvCxnSpPr>
        <p:spPr>
          <a:xfrm>
            <a:off x="6470373" y="4796838"/>
            <a:ext cx="5078" cy="156314"/>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8" name="67Text"/>
          <p:cNvSpPr txBox="1"/>
          <p:nvPr/>
        </p:nvSpPr>
        <p:spPr>
          <a:xfrm>
            <a:off x="6448060" y="4883666"/>
            <a:ext cx="1781540"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tr-TR"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Precharge</a:t>
            </a:r>
            <a:endPar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grpSp>
        <p:nvGrpSpPr>
          <p:cNvPr id="19" name="Group 18"/>
          <p:cNvGrpSpPr/>
          <p:nvPr/>
        </p:nvGrpSpPr>
        <p:grpSpPr>
          <a:xfrm>
            <a:off x="685800" y="2115312"/>
            <a:ext cx="4695460" cy="720352"/>
            <a:chOff x="2782710" y="2115312"/>
            <a:chExt cx="4695460" cy="720352"/>
          </a:xfrm>
        </p:grpSpPr>
        <p:cxnSp>
          <p:nvCxnSpPr>
            <p:cNvPr id="89" name="Straight Arrow Connector 88"/>
            <p:cNvCxnSpPr/>
            <p:nvPr/>
          </p:nvCxnSpPr>
          <p:spPr>
            <a:xfrm>
              <a:off x="2782710" y="2145963"/>
              <a:ext cx="914400" cy="0"/>
            </a:xfrm>
            <a:prstGeom prst="straightConnector1">
              <a:avLst/>
            </a:prstGeom>
            <a:ln w="38100" cap="rnd">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3717431" y="2148707"/>
              <a:ext cx="681099" cy="676948"/>
            </a:xfrm>
            <a:prstGeom prst="straightConnector1">
              <a:avLst/>
            </a:prstGeom>
            <a:ln w="38100" cap="rnd">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4417970" y="2119251"/>
              <a:ext cx="2247893" cy="716413"/>
            </a:xfrm>
            <a:prstGeom prst="straightConnector1">
              <a:avLst/>
            </a:prstGeom>
            <a:ln w="38100" cap="rnd">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6668910" y="2115312"/>
              <a:ext cx="809260" cy="0"/>
            </a:xfrm>
            <a:prstGeom prst="straightConnector1">
              <a:avLst/>
            </a:prstGeom>
            <a:ln w="38100" cap="rnd">
              <a:solidFill>
                <a:srgbClr val="00B050"/>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741560" y="2119251"/>
            <a:ext cx="3827393" cy="1351313"/>
            <a:chOff x="2774373" y="2119251"/>
            <a:chExt cx="3827393" cy="1351313"/>
          </a:xfrm>
        </p:grpSpPr>
        <p:cxnSp>
          <p:nvCxnSpPr>
            <p:cNvPr id="91" name="Straight Arrow Connector 90"/>
            <p:cNvCxnSpPr/>
            <p:nvPr/>
          </p:nvCxnSpPr>
          <p:spPr>
            <a:xfrm flipV="1">
              <a:off x="3737080" y="3134591"/>
              <a:ext cx="758324" cy="328264"/>
            </a:xfrm>
            <a:prstGeom prst="straightConnector1">
              <a:avLst/>
            </a:prstGeom>
            <a:ln w="38100" cap="rnd">
              <a:solidFill>
                <a:srgbClr val="00B050"/>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2774373" y="3470564"/>
              <a:ext cx="911353" cy="0"/>
            </a:xfrm>
            <a:prstGeom prst="straightConnector1">
              <a:avLst/>
            </a:prstGeom>
            <a:ln w="38100" cap="rnd">
              <a:solidFill>
                <a:srgbClr val="00B050"/>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4551633" y="2119251"/>
              <a:ext cx="2050133" cy="992643"/>
            </a:xfrm>
            <a:prstGeom prst="straightConnector1">
              <a:avLst/>
            </a:prstGeom>
            <a:ln w="38100" cap="rnd">
              <a:solidFill>
                <a:srgbClr val="00B050"/>
              </a:solidFill>
              <a:prstDash val="dash"/>
              <a:tailEnd type="none" w="lg" len="med"/>
            </a:ln>
          </p:spPr>
          <p:style>
            <a:lnRef idx="1">
              <a:schemeClr val="accent1"/>
            </a:lnRef>
            <a:fillRef idx="0">
              <a:schemeClr val="accent1"/>
            </a:fillRef>
            <a:effectRef idx="0">
              <a:schemeClr val="accent1"/>
            </a:effectRef>
            <a:fontRef idx="minor">
              <a:schemeClr val="tx1"/>
            </a:fontRef>
          </p:style>
        </p:cxnSp>
      </p:grpSp>
      <p:cxnSp>
        <p:nvCxnSpPr>
          <p:cNvPr id="62" name="Straight Arrow Connector 61"/>
          <p:cNvCxnSpPr/>
          <p:nvPr/>
        </p:nvCxnSpPr>
        <p:spPr>
          <a:xfrm flipV="1">
            <a:off x="741560" y="2766719"/>
            <a:ext cx="7259440" cy="2847"/>
          </a:xfrm>
          <a:prstGeom prst="straightConnector1">
            <a:avLst/>
          </a:prstGeom>
          <a:ln w="38100" cap="rnd">
            <a:solidFill>
              <a:srgbClr val="FF0066"/>
            </a:solidFill>
            <a:prstDash val="dash"/>
            <a:tailEnd type="none" w="lg" len="med"/>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3810000"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R/W</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2" name="Rectangle 71"/>
          <p:cNvSpPr/>
          <p:nvPr/>
        </p:nvSpPr>
        <p:spPr>
          <a:xfrm>
            <a:off x="1287519"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ACT</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74" name="Rectangle 73"/>
          <p:cNvSpPr/>
          <p:nvPr/>
        </p:nvSpPr>
        <p:spPr>
          <a:xfrm>
            <a:off x="5394438"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cxnSp>
        <p:nvCxnSpPr>
          <p:cNvPr id="75" name="Straight Arrow Connector 74"/>
          <p:cNvCxnSpPr>
            <a:stCxn id="72" idx="3"/>
            <a:endCxn id="71" idx="1"/>
          </p:cNvCxnSpPr>
          <p:nvPr/>
        </p:nvCxnSpPr>
        <p:spPr>
          <a:xfrm>
            <a:off x="2133600" y="5719230"/>
            <a:ext cx="1676400"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76" name="67Text"/>
          <p:cNvSpPr txBox="1"/>
          <p:nvPr/>
        </p:nvSpPr>
        <p:spPr>
          <a:xfrm>
            <a:off x="2414196" y="5317807"/>
            <a:ext cx="1091004"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tRCD</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82" name="Straight Arrow Connector 81"/>
          <p:cNvCxnSpPr/>
          <p:nvPr/>
        </p:nvCxnSpPr>
        <p:spPr>
          <a:xfrm>
            <a:off x="1676400" y="6400800"/>
            <a:ext cx="4148959" cy="0"/>
          </a:xfrm>
          <a:prstGeom prst="straightConnector1">
            <a:avLst/>
          </a:prstGeom>
          <a:ln w="381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83" name="67Text"/>
          <p:cNvSpPr txBox="1"/>
          <p:nvPr/>
        </p:nvSpPr>
        <p:spPr>
          <a:xfrm>
            <a:off x="3328596" y="6022064"/>
            <a:ext cx="1091004"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tRAS</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sp>
        <p:nvSpPr>
          <p:cNvPr id="84" name="Rectangle 83"/>
          <p:cNvSpPr/>
          <p:nvPr/>
        </p:nvSpPr>
        <p:spPr>
          <a:xfrm>
            <a:off x="3810000" y="5528730"/>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R/W</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5" name="Rectangle 84"/>
          <p:cNvSpPr/>
          <p:nvPr/>
        </p:nvSpPr>
        <p:spPr>
          <a:xfrm>
            <a:off x="5402319" y="5529397"/>
            <a:ext cx="846081" cy="381000"/>
          </a:xfrm>
          <a:prstGeom prst="rect">
            <a:avLst/>
          </a:prstGeom>
          <a:solidFill>
            <a:schemeClr val="tx1">
              <a:lumMod val="65000"/>
              <a:lumOff val="3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PRE</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8" name="Oval 7"/>
          <p:cNvSpPr/>
          <p:nvPr/>
        </p:nvSpPr>
        <p:spPr>
          <a:xfrm>
            <a:off x="4152900" y="2661820"/>
            <a:ext cx="196078" cy="215492"/>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6" name="Oval 85"/>
          <p:cNvSpPr/>
          <p:nvPr/>
        </p:nvSpPr>
        <p:spPr>
          <a:xfrm>
            <a:off x="5486400" y="2052220"/>
            <a:ext cx="196078" cy="215492"/>
          </a:xfrm>
          <a:prstGeom prst="ellipse">
            <a:avLst/>
          </a:prstGeom>
          <a:solidFill>
            <a:srgbClr val="0000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87" name="Straight Arrow Connector 86"/>
          <p:cNvCxnSpPr>
            <a:stCxn id="8" idx="0"/>
          </p:cNvCxnSpPr>
          <p:nvPr/>
        </p:nvCxnSpPr>
        <p:spPr>
          <a:xfrm flipH="1" flipV="1">
            <a:off x="3848100" y="1651477"/>
            <a:ext cx="402839" cy="101034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6" idx="7"/>
            <a:endCxn id="98" idx="2"/>
          </p:cNvCxnSpPr>
          <p:nvPr/>
        </p:nvCxnSpPr>
        <p:spPr>
          <a:xfrm flipV="1">
            <a:off x="5653763" y="1644565"/>
            <a:ext cx="1108315" cy="43921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1671322" y="4800600"/>
            <a:ext cx="5078" cy="156314"/>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97" name="67Text"/>
          <p:cNvSpPr txBox="1"/>
          <p:nvPr/>
        </p:nvSpPr>
        <p:spPr>
          <a:xfrm>
            <a:off x="2514600" y="914400"/>
            <a:ext cx="2183833" cy="730165"/>
          </a:xfrm>
          <a:prstGeom prst="rect">
            <a:avLst/>
          </a:prstGeom>
          <a:noFill/>
          <a:ln w="28575">
            <a:solidFill>
              <a:schemeClr val="tx1"/>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Access</a:t>
            </a:r>
          </a:p>
        </p:txBody>
      </p:sp>
      <p:sp>
        <p:nvSpPr>
          <p:cNvPr id="98" name="67Text"/>
          <p:cNvSpPr txBox="1"/>
          <p:nvPr/>
        </p:nvSpPr>
        <p:spPr>
          <a:xfrm>
            <a:off x="5436167" y="914400"/>
            <a:ext cx="2651822" cy="730165"/>
          </a:xfrm>
          <a:prstGeom prst="rect">
            <a:avLst/>
          </a:prstGeom>
          <a:noFill/>
          <a:ln w="28575">
            <a:solidFill>
              <a:schemeClr val="tx1"/>
            </a:solidFill>
          </a:ln>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Ready to Precharge</a:t>
            </a:r>
          </a:p>
        </p:txBody>
      </p:sp>
      <p:cxnSp>
        <p:nvCxnSpPr>
          <p:cNvPr id="101" name="Straight Arrow Connector 100"/>
          <p:cNvCxnSpPr/>
          <p:nvPr/>
        </p:nvCxnSpPr>
        <p:spPr>
          <a:xfrm flipV="1">
            <a:off x="3254761" y="1638640"/>
            <a:ext cx="216499" cy="123867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0" name="Oval 99"/>
          <p:cNvSpPr/>
          <p:nvPr/>
        </p:nvSpPr>
        <p:spPr>
          <a:xfrm>
            <a:off x="4433834" y="2036064"/>
            <a:ext cx="196078" cy="21549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Oval 98"/>
          <p:cNvSpPr/>
          <p:nvPr/>
        </p:nvSpPr>
        <p:spPr>
          <a:xfrm>
            <a:off x="3156722" y="2661820"/>
            <a:ext cx="196078" cy="215492"/>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02" name="Straight Arrow Connector 101"/>
          <p:cNvCxnSpPr>
            <a:stCxn id="100" idx="7"/>
          </p:cNvCxnSpPr>
          <p:nvPr/>
        </p:nvCxnSpPr>
        <p:spPr>
          <a:xfrm flipV="1">
            <a:off x="4601197" y="1651477"/>
            <a:ext cx="834970" cy="41614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3" name="Group 102"/>
          <p:cNvGrpSpPr/>
          <p:nvPr/>
        </p:nvGrpSpPr>
        <p:grpSpPr>
          <a:xfrm>
            <a:off x="685800" y="2590800"/>
            <a:ext cx="925633" cy="903652"/>
            <a:chOff x="2733751" y="1688418"/>
            <a:chExt cx="925633" cy="903652"/>
          </a:xfrm>
        </p:grpSpPr>
        <p:cxnSp>
          <p:nvCxnSpPr>
            <p:cNvPr id="104" name="Straight Arrow Connector 103"/>
            <p:cNvCxnSpPr/>
            <p:nvPr/>
          </p:nvCxnSpPr>
          <p:spPr>
            <a:xfrm>
              <a:off x="2744984" y="1688418"/>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05" name="Straight Arrow Connector 104"/>
            <p:cNvCxnSpPr/>
            <p:nvPr/>
          </p:nvCxnSpPr>
          <p:spPr>
            <a:xfrm>
              <a:off x="2733751" y="2592070"/>
              <a:ext cx="911353" cy="0"/>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1629882" y="2590800"/>
            <a:ext cx="1646718" cy="907533"/>
            <a:chOff x="3644559" y="2115894"/>
            <a:chExt cx="1646718" cy="907533"/>
          </a:xfrm>
        </p:grpSpPr>
        <p:cxnSp>
          <p:nvCxnSpPr>
            <p:cNvPr id="107" name="Straight Arrow Connector 106"/>
            <p:cNvCxnSpPr/>
            <p:nvPr/>
          </p:nvCxnSpPr>
          <p:spPr>
            <a:xfrm>
              <a:off x="3644559" y="2115894"/>
              <a:ext cx="1646718" cy="522391"/>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flipV="1">
              <a:off x="3648800" y="2788026"/>
              <a:ext cx="1642477" cy="235401"/>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109" name="Group 108"/>
          <p:cNvGrpSpPr/>
          <p:nvPr/>
        </p:nvGrpSpPr>
        <p:grpSpPr>
          <a:xfrm>
            <a:off x="3314506" y="2159966"/>
            <a:ext cx="2324294" cy="1102967"/>
            <a:chOff x="4565094" y="1593888"/>
            <a:chExt cx="2324294" cy="1102967"/>
          </a:xfrm>
        </p:grpSpPr>
        <p:cxnSp>
          <p:nvCxnSpPr>
            <p:cNvPr id="110" name="Straight Arrow Connector 109"/>
            <p:cNvCxnSpPr/>
            <p:nvPr/>
          </p:nvCxnSpPr>
          <p:spPr>
            <a:xfrm flipV="1">
              <a:off x="4565094" y="1593888"/>
              <a:ext cx="2324294" cy="1102967"/>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4565095" y="1593888"/>
              <a:ext cx="2228967" cy="959708"/>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5639046" y="2145963"/>
            <a:ext cx="971304" cy="1239630"/>
            <a:chOff x="6485612" y="1383963"/>
            <a:chExt cx="971304" cy="1239630"/>
          </a:xfrm>
        </p:grpSpPr>
        <p:cxnSp>
          <p:nvCxnSpPr>
            <p:cNvPr id="113" name="Straight Arrow Connector 112"/>
            <p:cNvCxnSpPr/>
            <p:nvPr/>
          </p:nvCxnSpPr>
          <p:spPr>
            <a:xfrm>
              <a:off x="6485612" y="1385846"/>
              <a:ext cx="971304" cy="1237747"/>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6485612" y="1383963"/>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253967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nodeType="clickEffect">
                                  <p:stCondLst>
                                    <p:cond delay="0"/>
                                  </p:stCondLst>
                                  <p:childTnLst>
                                    <p:animEffect transition="out" filter="wipe(right)">
                                      <p:cBhvr>
                                        <p:cTn id="6" dur="500"/>
                                        <p:tgtEl>
                                          <p:spTgt spid="112"/>
                                        </p:tgtEl>
                                      </p:cBhvr>
                                    </p:animEffect>
                                    <p:set>
                                      <p:cBhvr>
                                        <p:cTn id="7" dur="1" fill="hold">
                                          <p:stCondLst>
                                            <p:cond delay="499"/>
                                          </p:stCondLst>
                                        </p:cTn>
                                        <p:tgtEl>
                                          <p:spTgt spid="112"/>
                                        </p:tgtEl>
                                        <p:attrNameLst>
                                          <p:attrName>style.visibility</p:attrName>
                                        </p:attrNameLst>
                                      </p:cBhvr>
                                      <p:to>
                                        <p:strVal val="hidden"/>
                                      </p:to>
                                    </p:set>
                                  </p:childTnLst>
                                </p:cTn>
                              </p:par>
                            </p:childTnLst>
                          </p:cTn>
                        </p:par>
                        <p:par>
                          <p:cTn id="8" fill="hold">
                            <p:stCondLst>
                              <p:cond delay="500"/>
                            </p:stCondLst>
                            <p:childTnLst>
                              <p:par>
                                <p:cTn id="9" presetID="22" presetClass="exit" presetSubtype="2" fill="hold" nodeType="afterEffect">
                                  <p:stCondLst>
                                    <p:cond delay="0"/>
                                  </p:stCondLst>
                                  <p:childTnLst>
                                    <p:animEffect transition="out" filter="wipe(right)">
                                      <p:cBhvr>
                                        <p:cTn id="10" dur="500"/>
                                        <p:tgtEl>
                                          <p:spTgt spid="109"/>
                                        </p:tgtEl>
                                      </p:cBhvr>
                                    </p:animEffect>
                                    <p:set>
                                      <p:cBhvr>
                                        <p:cTn id="11" dur="1" fill="hold">
                                          <p:stCondLst>
                                            <p:cond delay="499"/>
                                          </p:stCondLst>
                                        </p:cTn>
                                        <p:tgtEl>
                                          <p:spTgt spid="109"/>
                                        </p:tgtEl>
                                        <p:attrNameLst>
                                          <p:attrName>style.visibility</p:attrName>
                                        </p:attrNameLst>
                                      </p:cBhvr>
                                      <p:to>
                                        <p:strVal val="hidden"/>
                                      </p:to>
                                    </p:set>
                                  </p:childTnLst>
                                </p:cTn>
                              </p:par>
                            </p:childTnLst>
                          </p:cTn>
                        </p:par>
                        <p:par>
                          <p:cTn id="12" fill="hold">
                            <p:stCondLst>
                              <p:cond delay="1000"/>
                            </p:stCondLst>
                            <p:childTnLst>
                              <p:par>
                                <p:cTn id="13" presetID="22" presetClass="exit" presetSubtype="2" fill="hold" nodeType="afterEffect">
                                  <p:stCondLst>
                                    <p:cond delay="0"/>
                                  </p:stCondLst>
                                  <p:childTnLst>
                                    <p:animEffect transition="out" filter="wipe(right)">
                                      <p:cBhvr>
                                        <p:cTn id="14" dur="500"/>
                                        <p:tgtEl>
                                          <p:spTgt spid="106"/>
                                        </p:tgtEl>
                                      </p:cBhvr>
                                    </p:animEffect>
                                    <p:set>
                                      <p:cBhvr>
                                        <p:cTn id="15" dur="1" fill="hold">
                                          <p:stCondLst>
                                            <p:cond delay="499"/>
                                          </p:stCondLst>
                                        </p:cTn>
                                        <p:tgtEl>
                                          <p:spTgt spid="106"/>
                                        </p:tgtEl>
                                        <p:attrNameLst>
                                          <p:attrName>style.visibility</p:attrName>
                                        </p:attrNameLst>
                                      </p:cBhvr>
                                      <p:to>
                                        <p:strVal val="hidden"/>
                                      </p:to>
                                    </p:set>
                                  </p:childTnLst>
                                </p:cTn>
                              </p:par>
                            </p:childTnLst>
                          </p:cTn>
                        </p:par>
                        <p:par>
                          <p:cTn id="16" fill="hold">
                            <p:stCondLst>
                              <p:cond delay="1500"/>
                            </p:stCondLst>
                            <p:childTnLst>
                              <p:par>
                                <p:cTn id="17" presetID="22" presetClass="exit" presetSubtype="2" fill="hold" nodeType="afterEffect">
                                  <p:stCondLst>
                                    <p:cond delay="0"/>
                                  </p:stCondLst>
                                  <p:childTnLst>
                                    <p:animEffect transition="out" filter="wipe(right)">
                                      <p:cBhvr>
                                        <p:cTn id="18" dur="500"/>
                                        <p:tgtEl>
                                          <p:spTgt spid="103"/>
                                        </p:tgtEl>
                                      </p:cBhvr>
                                    </p:animEffect>
                                    <p:set>
                                      <p:cBhvr>
                                        <p:cTn id="19" dur="1" fill="hold">
                                          <p:stCondLst>
                                            <p:cond delay="499"/>
                                          </p:stCondLst>
                                        </p:cTn>
                                        <p:tgtEl>
                                          <p:spTgt spid="10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2000"/>
                                        <p:tgtEl>
                                          <p:spTgt spid="19"/>
                                        </p:tgtEl>
                                      </p:cBhvr>
                                    </p:animEffect>
                                  </p:childTnLst>
                                </p:cTn>
                              </p:par>
                              <p:par>
                                <p:cTn id="25" presetID="22" presetClass="entr" presetSubtype="8"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2000"/>
                                        <p:tgtEl>
                                          <p:spTgt spid="22"/>
                                        </p:tgtEl>
                                      </p:cBhvr>
                                    </p:animEffect>
                                  </p:childTnLst>
                                </p:cTn>
                              </p:par>
                              <p:par>
                                <p:cTn id="28" presetID="3" presetClass="emph" presetSubtype="2" fill="hold" grpId="0" nodeType="withEffect">
                                  <p:stCondLst>
                                    <p:cond delay="0"/>
                                  </p:stCondLst>
                                  <p:childTnLst>
                                    <p:animClr clrSpc="rgb" dir="cw">
                                      <p:cBhvr override="childStyle">
                                        <p:cTn id="29" dur="1300" fill="hold"/>
                                        <p:tgtEl>
                                          <p:spTgt spid="50"/>
                                        </p:tgtEl>
                                        <p:attrNameLst>
                                          <p:attrName>style.color</p:attrName>
                                        </p:attrNameLst>
                                      </p:cBhvr>
                                      <p:to>
                                        <a:srgbClr val="00B050"/>
                                      </p:to>
                                    </p:animClr>
                                  </p:childTnLst>
                                </p:cTn>
                              </p:par>
                              <p:par>
                                <p:cTn id="30" presetID="3" presetClass="emph" presetSubtype="2" fill="hold" grpId="0" nodeType="withEffect">
                                  <p:stCondLst>
                                    <p:cond delay="0"/>
                                  </p:stCondLst>
                                  <p:childTnLst>
                                    <p:animClr clrSpc="rgb" dir="cw">
                                      <p:cBhvr override="childStyle">
                                        <p:cTn id="31" dur="1300" fill="hold"/>
                                        <p:tgtEl>
                                          <p:spTgt spid="55"/>
                                        </p:tgtEl>
                                        <p:attrNameLst>
                                          <p:attrName>style.color</p:attrName>
                                        </p:attrNameLst>
                                      </p:cBhvr>
                                      <p:to>
                                        <a:srgbClr val="00B050"/>
                                      </p:to>
                                    </p:animClr>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99"/>
                                        </p:tgtEl>
                                        <p:attrNameLst>
                                          <p:attrName>style.visibility</p:attrName>
                                        </p:attrNameLst>
                                      </p:cBhvr>
                                      <p:to>
                                        <p:strVal val="visible"/>
                                      </p:to>
                                    </p:set>
                                    <p:animEffect transition="in" filter="fade">
                                      <p:cBhvr>
                                        <p:cTn id="36" dur="500"/>
                                        <p:tgtEl>
                                          <p:spTgt spid="99"/>
                                        </p:tgtEl>
                                      </p:cBhvr>
                                    </p:animEffect>
                                  </p:childTnLst>
                                </p:cTn>
                              </p:par>
                              <p:par>
                                <p:cTn id="37" presetID="10" presetClass="entr" presetSubtype="0" fill="hold" nodeType="withEffect">
                                  <p:stCondLst>
                                    <p:cond delay="0"/>
                                  </p:stCondLst>
                                  <p:childTnLst>
                                    <p:set>
                                      <p:cBhvr>
                                        <p:cTn id="38" dur="1" fill="hold">
                                          <p:stCondLst>
                                            <p:cond delay="0"/>
                                          </p:stCondLst>
                                        </p:cTn>
                                        <p:tgtEl>
                                          <p:spTgt spid="101"/>
                                        </p:tgtEl>
                                        <p:attrNameLst>
                                          <p:attrName>style.visibility</p:attrName>
                                        </p:attrNameLst>
                                      </p:cBhvr>
                                      <p:to>
                                        <p:strVal val="visible"/>
                                      </p:to>
                                    </p:set>
                                    <p:animEffect transition="in" filter="fade">
                                      <p:cBhvr>
                                        <p:cTn id="39" dur="500"/>
                                        <p:tgtEl>
                                          <p:spTgt spid="10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0"/>
                                        </p:tgtEl>
                                        <p:attrNameLst>
                                          <p:attrName>style.visibility</p:attrName>
                                        </p:attrNameLst>
                                      </p:cBhvr>
                                      <p:to>
                                        <p:strVal val="visible"/>
                                      </p:to>
                                    </p:set>
                                    <p:animEffect transition="in" filter="fade">
                                      <p:cBhvr>
                                        <p:cTn id="42" dur="500"/>
                                        <p:tgtEl>
                                          <p:spTgt spid="100"/>
                                        </p:tgtEl>
                                      </p:cBhvr>
                                    </p:animEffect>
                                  </p:childTnLst>
                                </p:cTn>
                              </p:par>
                              <p:par>
                                <p:cTn id="43" presetID="10" presetClass="entr" presetSubtype="0" fill="hold" nodeType="withEffect">
                                  <p:stCondLst>
                                    <p:cond delay="0"/>
                                  </p:stCondLst>
                                  <p:childTnLst>
                                    <p:set>
                                      <p:cBhvr>
                                        <p:cTn id="44" dur="1" fill="hold">
                                          <p:stCondLst>
                                            <p:cond delay="0"/>
                                          </p:stCondLst>
                                        </p:cTn>
                                        <p:tgtEl>
                                          <p:spTgt spid="102"/>
                                        </p:tgtEl>
                                        <p:attrNameLst>
                                          <p:attrName>style.visibility</p:attrName>
                                        </p:attrNameLst>
                                      </p:cBhvr>
                                      <p:to>
                                        <p:strVal val="visible"/>
                                      </p:to>
                                    </p:set>
                                    <p:animEffect transition="in" filter="fade">
                                      <p:cBhvr>
                                        <p:cTn id="45" dur="500"/>
                                        <p:tgtEl>
                                          <p:spTgt spid="102"/>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mph" presetSubtype="0" grpId="0" nodeType="clickEffect">
                                  <p:stCondLst>
                                    <p:cond delay="0"/>
                                  </p:stCondLst>
                                  <p:childTnLst>
                                    <p:set>
                                      <p:cBhvr rctx="PPT">
                                        <p:cTn id="49" dur="indefinite"/>
                                        <p:tgtEl>
                                          <p:spTgt spid="71"/>
                                        </p:tgtEl>
                                        <p:attrNameLst>
                                          <p:attrName>style.opacity</p:attrName>
                                        </p:attrNameLst>
                                      </p:cBhvr>
                                      <p:to>
                                        <p:strVal val="0.5"/>
                                      </p:to>
                                    </p:set>
                                    <p:animEffect filter="image" prLst="opacity: 0.5">
                                      <p:cBhvr rctx="IE">
                                        <p:cTn id="50" dur="indefinite"/>
                                        <p:tgtEl>
                                          <p:spTgt spid="71"/>
                                        </p:tgtEl>
                                      </p:cBhvr>
                                    </p:animEffect>
                                  </p:childTnLst>
                                </p:cTn>
                              </p:par>
                              <p:par>
                                <p:cTn id="51" presetID="1"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35" presetClass="path" presetSubtype="0" accel="50000" decel="50000" fill="hold" grpId="1" nodeType="withEffect">
                                  <p:stCondLst>
                                    <p:cond delay="0"/>
                                  </p:stCondLst>
                                  <p:childTnLst>
                                    <p:animMotion origin="layout" path="M 2.77778E-6 2.22222E-6 L -0.10452 -0.0007 " pathEditMode="relative" rAng="0" ptsTypes="AA">
                                      <p:cBhvr>
                                        <p:cTn id="54" dur="2000" fill="hold"/>
                                        <p:tgtEl>
                                          <p:spTgt spid="84"/>
                                        </p:tgtEl>
                                        <p:attrNameLst>
                                          <p:attrName>ppt_x</p:attrName>
                                          <p:attrName>ppt_y</p:attrName>
                                        </p:attrNameLst>
                                      </p:cBhvr>
                                      <p:rCtr x="-5226" y="-46"/>
                                    </p:animMotion>
                                  </p:childTnLst>
                                </p:cTn>
                              </p:par>
                              <p:par>
                                <p:cTn id="55" presetID="9" presetClass="emph" presetSubtype="0" grpId="0" nodeType="withEffect">
                                  <p:stCondLst>
                                    <p:cond delay="0"/>
                                  </p:stCondLst>
                                  <p:childTnLst>
                                    <p:set>
                                      <p:cBhvr rctx="PPT">
                                        <p:cTn id="56" dur="indefinite"/>
                                        <p:tgtEl>
                                          <p:spTgt spid="74"/>
                                        </p:tgtEl>
                                        <p:attrNameLst>
                                          <p:attrName>style.opacity</p:attrName>
                                        </p:attrNameLst>
                                      </p:cBhvr>
                                      <p:to>
                                        <p:strVal val="0.5"/>
                                      </p:to>
                                    </p:set>
                                    <p:animEffect filter="image" prLst="opacity: 0.5">
                                      <p:cBhvr rctx="IE">
                                        <p:cTn id="57" dur="indefinite"/>
                                        <p:tgtEl>
                                          <p:spTgt spid="74"/>
                                        </p:tgtEl>
                                      </p:cBhvr>
                                    </p:animEffect>
                                  </p:childTnLst>
                                </p:cTn>
                              </p:par>
                              <p:par>
                                <p:cTn id="58" presetID="1" presetClass="entr" presetSubtype="0" fill="hold" grpId="0" nodeType="withEffect">
                                  <p:stCondLst>
                                    <p:cond delay="0"/>
                                  </p:stCondLst>
                                  <p:childTnLst>
                                    <p:set>
                                      <p:cBhvr>
                                        <p:cTn id="59" dur="1" fill="hold">
                                          <p:stCondLst>
                                            <p:cond delay="0"/>
                                          </p:stCondLst>
                                        </p:cTn>
                                        <p:tgtEl>
                                          <p:spTgt spid="85"/>
                                        </p:tgtEl>
                                        <p:attrNameLst>
                                          <p:attrName>style.visibility</p:attrName>
                                        </p:attrNameLst>
                                      </p:cBhvr>
                                      <p:to>
                                        <p:strVal val="visible"/>
                                      </p:to>
                                    </p:set>
                                  </p:childTnLst>
                                </p:cTn>
                              </p:par>
                              <p:par>
                                <p:cTn id="60" presetID="35" presetClass="path" presetSubtype="0" accel="50000" decel="50000" fill="hold" grpId="1" nodeType="withEffect">
                                  <p:stCondLst>
                                    <p:cond delay="0"/>
                                  </p:stCondLst>
                                  <p:childTnLst>
                                    <p:animMotion origin="layout" path="M 8.33333E-7 2.22222E-6 L -0.12031 -0.0007 " pathEditMode="relative" rAng="0" ptsTypes="AA">
                                      <p:cBhvr>
                                        <p:cTn id="61" dur="2000" fill="hold"/>
                                        <p:tgtEl>
                                          <p:spTgt spid="85"/>
                                        </p:tgtEl>
                                        <p:attrNameLst>
                                          <p:attrName>ppt_x</p:attrName>
                                          <p:attrName>ppt_y</p:attrName>
                                        </p:attrNameLst>
                                      </p:cBhvr>
                                      <p:rCtr x="-6024" y="-46"/>
                                    </p:animMotion>
                                  </p:childTnLst>
                                </p:cTn>
                              </p:par>
                              <p:par>
                                <p:cTn id="62" presetID="1" presetClass="emph" presetSubtype="2" fill="hold" nodeType="withEffect">
                                  <p:stCondLst>
                                    <p:cond delay="0"/>
                                  </p:stCondLst>
                                  <p:childTnLst>
                                    <p:animClr clrSpc="rgb" dir="cw">
                                      <p:cBhvr>
                                        <p:cTn id="63" dur="1000" fill="hold"/>
                                        <p:tgtEl>
                                          <p:spTgt spid="85"/>
                                        </p:tgtEl>
                                        <p:attrNameLst>
                                          <p:attrName>fillcolor</p:attrName>
                                        </p:attrNameLst>
                                      </p:cBhvr>
                                      <p:to>
                                        <a:srgbClr val="00B050"/>
                                      </p:to>
                                    </p:animClr>
                                    <p:set>
                                      <p:cBhvr>
                                        <p:cTn id="64" dur="1000" fill="hold"/>
                                        <p:tgtEl>
                                          <p:spTgt spid="85"/>
                                        </p:tgtEl>
                                        <p:attrNameLst>
                                          <p:attrName>fill.type</p:attrName>
                                        </p:attrNameLst>
                                      </p:cBhvr>
                                      <p:to>
                                        <p:strVal val="solid"/>
                                      </p:to>
                                    </p:set>
                                    <p:set>
                                      <p:cBhvr>
                                        <p:cTn id="65" dur="1000" fill="hold"/>
                                        <p:tgtEl>
                                          <p:spTgt spid="85"/>
                                        </p:tgtEl>
                                        <p:attrNameLst>
                                          <p:attrName>fill.on</p:attrName>
                                        </p:attrNameLst>
                                      </p:cBhvr>
                                      <p:to>
                                        <p:strVal val="true"/>
                                      </p:to>
                                    </p:set>
                                  </p:childTnLst>
                                </p:cTn>
                              </p:par>
                              <p:par>
                                <p:cTn id="66" presetID="1" presetClass="emph" presetSubtype="2" fill="hold" nodeType="withEffect">
                                  <p:stCondLst>
                                    <p:cond delay="0"/>
                                  </p:stCondLst>
                                  <p:childTnLst>
                                    <p:animClr clrSpc="rgb" dir="cw">
                                      <p:cBhvr>
                                        <p:cTn id="67" dur="1000" fill="hold"/>
                                        <p:tgtEl>
                                          <p:spTgt spid="84"/>
                                        </p:tgtEl>
                                        <p:attrNameLst>
                                          <p:attrName>fillcolor</p:attrName>
                                        </p:attrNameLst>
                                      </p:cBhvr>
                                      <p:to>
                                        <a:srgbClr val="00B050"/>
                                      </p:to>
                                    </p:animClr>
                                    <p:set>
                                      <p:cBhvr>
                                        <p:cTn id="68" dur="1000" fill="hold"/>
                                        <p:tgtEl>
                                          <p:spTgt spid="84"/>
                                        </p:tgtEl>
                                        <p:attrNameLst>
                                          <p:attrName>fill.type</p:attrName>
                                        </p:attrNameLst>
                                      </p:cBhvr>
                                      <p:to>
                                        <p:strVal val="solid"/>
                                      </p:to>
                                    </p:set>
                                    <p:set>
                                      <p:cBhvr>
                                        <p:cTn id="69" dur="1000" fill="hold"/>
                                        <p:tgtEl>
                                          <p:spTgt spid="84"/>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5" grpId="0"/>
      <p:bldP spid="71" grpId="0" animBg="1"/>
      <p:bldP spid="74" grpId="0" animBg="1"/>
      <p:bldP spid="84" grpId="0" animBg="1"/>
      <p:bldP spid="84" grpId="1" animBg="1"/>
      <p:bldP spid="85" grpId="0" animBg="1"/>
      <p:bldP spid="85" grpId="1" animBg="1"/>
      <p:bldP spid="100" grpId="0" animBg="1"/>
      <p:bldP spid="9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Two Major Sources of Latency Inefficiency</a:t>
            </a:r>
          </a:p>
        </p:txBody>
      </p:sp>
      <p:sp>
        <p:nvSpPr>
          <p:cNvPr id="3" name="Content Placeholder 2"/>
          <p:cNvSpPr>
            <a:spLocks noGrp="1"/>
          </p:cNvSpPr>
          <p:nvPr>
            <p:ph idx="1"/>
          </p:nvPr>
        </p:nvSpPr>
        <p:spPr/>
        <p:txBody>
          <a:bodyPr/>
          <a:lstStyle/>
          <a:p>
            <a:r>
              <a:rPr lang="en-US" dirty="0">
                <a:solidFill>
                  <a:srgbClr val="FF0000"/>
                </a:solidFill>
              </a:rPr>
              <a:t>Modern DRAM is not designed for low latency</a:t>
            </a:r>
          </a:p>
          <a:p>
            <a:pPr lvl="1"/>
            <a:r>
              <a:rPr lang="en-US" dirty="0"/>
              <a:t>Main focus is cost-per-bit (capacity)</a:t>
            </a:r>
          </a:p>
          <a:p>
            <a:endParaRPr lang="en-US" dirty="0"/>
          </a:p>
          <a:p>
            <a:r>
              <a:rPr lang="en-US" dirty="0">
                <a:solidFill>
                  <a:srgbClr val="FF0000"/>
                </a:solidFill>
              </a:rPr>
              <a:t>Modern DRAM latency is determined by worst case conditions and worst case devices</a:t>
            </a:r>
          </a:p>
          <a:p>
            <a:pPr lvl="1"/>
            <a:r>
              <a:rPr lang="en-US" dirty="0"/>
              <a:t>Much of memory latency is unnecessary</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Rounded Rectangle 4"/>
          <p:cNvSpPr/>
          <p:nvPr/>
        </p:nvSpPr>
        <p:spPr>
          <a:xfrm rot="21340188">
            <a:off x="349867" y="4504108"/>
            <a:ext cx="8046720" cy="1936242"/>
          </a:xfrm>
          <a:prstGeom prst="roundRect">
            <a:avLst/>
          </a:prstGeom>
          <a:solidFill>
            <a:sysClr val="window" lastClr="FFFFFF"/>
          </a:solidFill>
          <a:ln w="12700" cap="flat" cmpd="sng" algn="ctr">
            <a:solidFill>
              <a:sysClr val="windowText" lastClr="000000"/>
            </a:solidFill>
            <a:prstDash val="solid"/>
          </a:ln>
          <a:effectLst/>
          <a:scene3d>
            <a:camera prst="orthographicFront">
              <a:rot lat="0" lon="0" rev="21360000"/>
            </a:camera>
            <a:lightRig rig="threePt" dir="t"/>
          </a:scene3d>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srgbClr val="0000FF"/>
                </a:solidFill>
                <a:effectLst/>
                <a:uLnTx/>
                <a:uFillTx/>
                <a:latin typeface="Calibri"/>
                <a:ea typeface="+mn-ea"/>
                <a:cs typeface="+mn-cs"/>
              </a:rPr>
              <a:t>Our Goal: Reduce Memory Latency at the Source of the Problem</a:t>
            </a:r>
          </a:p>
        </p:txBody>
      </p:sp>
    </p:spTree>
    <p:extLst>
      <p:ext uri="{BB962C8B-B14F-4D97-AF65-F5344CB8AC3E}">
        <p14:creationId xmlns:p14="http://schemas.microsoft.com/office/powerpoint/2010/main" val="379699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itchFamily="18" charset="0"/>
              </a:rPr>
              <a:t>Observation 1</a:t>
            </a:r>
          </a:p>
        </p:txBody>
      </p:sp>
      <p:sp>
        <p:nvSpPr>
          <p:cNvPr id="3" name="Content Placeholder 2"/>
          <p:cNvSpPr>
            <a:spLocks noGrp="1"/>
          </p:cNvSpPr>
          <p:nvPr>
            <p:ph idx="1"/>
          </p:nvPr>
        </p:nvSpPr>
        <p:spPr/>
        <p:txBody>
          <a:bodyPr/>
          <a:lstStyle/>
          <a:p>
            <a:pPr marL="0" indent="0">
              <a:buNone/>
            </a:pPr>
            <a:r>
              <a:rPr lang="tr-TR" dirty="0">
                <a:latin typeface="Cambria" pitchFamily="18" charset="0"/>
              </a:rPr>
              <a:t>A </a:t>
            </a:r>
            <a:r>
              <a:rPr lang="tr-TR" dirty="0">
                <a:solidFill>
                  <a:srgbClr val="FF0066"/>
                </a:solidFill>
                <a:latin typeface="Cambria" pitchFamily="18" charset="0"/>
              </a:rPr>
              <a:t>highly-charged</a:t>
            </a:r>
            <a:r>
              <a:rPr lang="en-US" dirty="0">
                <a:latin typeface="Cambria" pitchFamily="18" charset="0"/>
              </a:rPr>
              <a:t> </a:t>
            </a:r>
            <a:r>
              <a:rPr lang="tr-TR" dirty="0">
                <a:latin typeface="Cambria" pitchFamily="18" charset="0"/>
              </a:rPr>
              <a:t>DRAM </a:t>
            </a:r>
            <a:r>
              <a:rPr lang="en-US" dirty="0">
                <a:latin typeface="Cambria" pitchFamily="18" charset="0"/>
              </a:rPr>
              <a:t>row </a:t>
            </a:r>
            <a:r>
              <a:rPr lang="tr-TR" dirty="0">
                <a:latin typeface="Cambria" pitchFamily="18" charset="0"/>
              </a:rPr>
              <a:t>can be accessed with </a:t>
            </a:r>
            <a:r>
              <a:rPr lang="tr-TR" dirty="0">
                <a:solidFill>
                  <a:srgbClr val="0066FF"/>
                </a:solidFill>
                <a:latin typeface="Cambria" pitchFamily="18" charset="0"/>
              </a:rPr>
              <a:t>low latency</a:t>
            </a:r>
          </a:p>
          <a:p>
            <a:pPr marL="457200" indent="-457200"/>
            <a:r>
              <a:rPr lang="tr-TR" sz="3200" dirty="0"/>
              <a:t>tRCD:</a:t>
            </a:r>
            <a:r>
              <a:rPr lang="tr-TR" sz="3200" b="1" dirty="0"/>
              <a:t> 44%</a:t>
            </a:r>
          </a:p>
          <a:p>
            <a:pPr marL="457200" indent="-457200"/>
            <a:r>
              <a:rPr lang="tr-TR" sz="3200" dirty="0"/>
              <a:t>tRAS:</a:t>
            </a:r>
            <a:r>
              <a:rPr lang="tr-TR" sz="3200" b="1" dirty="0"/>
              <a:t> 37%</a:t>
            </a:r>
            <a:endParaRPr lang="tr-TR" sz="3200" dirty="0">
              <a:solidFill>
                <a:srgbClr val="0066FF"/>
              </a:solidFill>
              <a:latin typeface="Cambria" pitchFamily="18" charset="0"/>
            </a:endParaRPr>
          </a:p>
          <a:p>
            <a:endParaRPr lang="en-US" i="1" dirty="0">
              <a:latin typeface="Cambria" pitchFamily="18" charset="0"/>
            </a:endParaRPr>
          </a:p>
        </p:txBody>
      </p:sp>
      <p:sp>
        <p:nvSpPr>
          <p:cNvPr id="4" name="Down Arrow 3"/>
          <p:cNvSpPr/>
          <p:nvPr/>
        </p:nvSpPr>
        <p:spPr>
          <a:xfrm>
            <a:off x="3117572" y="2362200"/>
            <a:ext cx="463828" cy="762000"/>
          </a:xfrm>
          <a:prstGeom prst="downArrow">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p:cNvSpPr txBox="1"/>
          <p:nvPr/>
        </p:nvSpPr>
        <p:spPr>
          <a:xfrm>
            <a:off x="457200" y="4267200"/>
            <a:ext cx="8494721" cy="1754326"/>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5400" b="1" i="0" u="none" strike="noStrike" kern="1200" cap="none" spc="0" normalizeH="0" baseline="0" noProof="0" dirty="0">
                <a:ln>
                  <a:noFill/>
                </a:ln>
                <a:solidFill>
                  <a:prstClr val="black"/>
                </a:solidFill>
                <a:effectLst/>
                <a:uLnTx/>
                <a:uFillTx/>
                <a:latin typeface="Calibri"/>
                <a:ea typeface="+mn-ea"/>
                <a:cs typeface="+mn-cs"/>
              </a:rPr>
              <a:t>How does a row become </a:t>
            </a:r>
            <a:r>
              <a:rPr kumimoji="0" lang="tr-TR" sz="5400" b="1" i="0" u="none" strike="noStrike" kern="1200" cap="none" spc="0" normalizeH="0" baseline="0" noProof="0" dirty="0">
                <a:ln>
                  <a:noFill/>
                </a:ln>
                <a:solidFill>
                  <a:srgbClr val="FF0066"/>
                </a:solidFill>
                <a:effectLst/>
                <a:uLnTx/>
                <a:uFillTx/>
                <a:latin typeface="Calibri"/>
                <a:ea typeface="+mn-ea"/>
                <a:cs typeface="+mn-cs"/>
              </a:rPr>
              <a:t>highly-charged</a:t>
            </a:r>
            <a:r>
              <a:rPr kumimoji="0" lang="tr-TR" sz="5400" b="1" i="0" u="none" strike="noStrike" kern="1200" cap="none" spc="0" normalizeH="0" baseline="0" noProof="0" dirty="0">
                <a:ln>
                  <a:noFill/>
                </a:ln>
                <a:solidFill>
                  <a:prstClr val="black"/>
                </a:solidFill>
                <a:effectLst/>
                <a:uLnTx/>
                <a:uFillTx/>
                <a:latin typeface="Calibri"/>
                <a:ea typeface="+mn-ea"/>
                <a:cs typeface="+mn-cs"/>
              </a:rPr>
              <a:t>?</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10912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77953" y="66419"/>
            <a:ext cx="8382000" cy="761999"/>
          </a:xfrm>
          <a:prstGeom prst="rect">
            <a:avLst/>
          </a:prstGeom>
        </p:spPr>
        <p:txBody>
          <a:bodyPr vert="horz" lIns="91440" tIns="45720" rIns="91440" bIns="45720" rtlCol="0" anchor="b">
            <a:normAutofit fontScale="55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How Does</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 </a:t>
            </a:r>
            <a:r>
              <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a</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 Row </a:t>
            </a:r>
            <a:r>
              <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Become </a:t>
            </a:r>
            <a:r>
              <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H</a:t>
            </a:r>
            <a:r>
              <a:rPr kumimoji="0" lang="tr-TR"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ighly-Charged?</a:t>
            </a:r>
            <a:endParaRPr kumimoji="0" lang="en-US" sz="6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sp>
        <p:nvSpPr>
          <p:cNvPr id="47" name="Content Placeholder 2"/>
          <p:cNvSpPr txBox="1">
            <a:spLocks/>
          </p:cNvSpPr>
          <p:nvPr/>
        </p:nvSpPr>
        <p:spPr>
          <a:xfrm>
            <a:off x="377952" y="982409"/>
            <a:ext cx="7184897" cy="24096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cells </a:t>
            </a:r>
            <a:r>
              <a:rPr kumimoji="0" lang="tr-TR"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lose charge </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over time</a:t>
            </a: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Two ways of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restoring a row’s charge</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3200" b="0"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Refresh Operation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tr-TR" sz="32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Access</a:t>
            </a:r>
            <a:endParaRPr kumimoji="0" lang="en-US" sz="3200" b="0" i="0"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57" name="Straight Arrow Connector 56"/>
          <p:cNvCxnSpPr/>
          <p:nvPr/>
        </p:nvCxnSpPr>
        <p:spPr>
          <a:xfrm flipV="1">
            <a:off x="936967" y="5585494"/>
            <a:ext cx="7977352" cy="55169"/>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59" name="67Text"/>
          <p:cNvSpPr txBox="1"/>
          <p:nvPr/>
        </p:nvSpPr>
        <p:spPr>
          <a:xfrm>
            <a:off x="7611776" y="5603288"/>
            <a:ext cx="1295400" cy="4572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time</a:t>
            </a:r>
          </a:p>
        </p:txBody>
      </p:sp>
      <p:cxnSp>
        <p:nvCxnSpPr>
          <p:cNvPr id="61" name="Straight Arrow Connector 60"/>
          <p:cNvCxnSpPr/>
          <p:nvPr/>
        </p:nvCxnSpPr>
        <p:spPr>
          <a:xfrm flipH="1">
            <a:off x="931491" y="5554188"/>
            <a:ext cx="3096" cy="132625"/>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68" name="67Text"/>
          <p:cNvSpPr txBox="1"/>
          <p:nvPr/>
        </p:nvSpPr>
        <p:spPr>
          <a:xfrm>
            <a:off x="2815288" y="5647971"/>
            <a:ext cx="1981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Refresh</a:t>
            </a:r>
            <a:endParaRPr kumimoji="0" lang="en-US" sz="2800" b="1" i="1" u="none" strike="noStrike" kern="1200" cap="none" spc="0" normalizeH="0" baseline="0" noProof="0" dirty="0">
              <a:ln>
                <a:noFill/>
              </a:ln>
              <a:solidFill>
                <a:srgbClr val="FF0066"/>
              </a:solidFill>
              <a:effectLst/>
              <a:uLnTx/>
              <a:uFillTx/>
              <a:latin typeface="Cambria" panose="02040503050406030204" pitchFamily="18" charset="0"/>
              <a:ea typeface="+mn-ea"/>
              <a:cs typeface="+mn-cs"/>
            </a:endParaRPr>
          </a:p>
        </p:txBody>
      </p:sp>
      <p:cxnSp>
        <p:nvCxnSpPr>
          <p:cNvPr id="69" name="Straight Arrow Connector 68"/>
          <p:cNvCxnSpPr/>
          <p:nvPr/>
        </p:nvCxnSpPr>
        <p:spPr>
          <a:xfrm flipH="1">
            <a:off x="3824938" y="5552721"/>
            <a:ext cx="3096" cy="132625"/>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0" name="67Text"/>
          <p:cNvSpPr txBox="1"/>
          <p:nvPr/>
        </p:nvSpPr>
        <p:spPr>
          <a:xfrm rot="16200000">
            <a:off x="-122164" y="4383887"/>
            <a:ext cx="1599182" cy="451403"/>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rPr>
              <a:t>charge</a:t>
            </a:r>
            <a:endParaRPr kumimoji="0" lang="en-US" sz="3200" b="1" i="1" u="none" strike="noStrike" kern="1200" cap="none" spc="0" normalizeH="0" baseline="0" noProof="0" dirty="0">
              <a:ln>
                <a:noFill/>
              </a:ln>
              <a:solidFill>
                <a:srgbClr val="000000"/>
              </a:solidFill>
              <a:effectLst/>
              <a:uLnTx/>
              <a:uFillTx/>
              <a:latin typeface="Cambria" panose="02040503050406030204" pitchFamily="18" charset="0"/>
              <a:ea typeface="+mn-ea"/>
              <a:cs typeface="+mn-cs"/>
            </a:endParaRPr>
          </a:p>
        </p:txBody>
      </p:sp>
      <p:cxnSp>
        <p:nvCxnSpPr>
          <p:cNvPr id="73" name="Straight Arrow Connector 72"/>
          <p:cNvCxnSpPr/>
          <p:nvPr/>
        </p:nvCxnSpPr>
        <p:spPr>
          <a:xfrm flipH="1" flipV="1">
            <a:off x="929824" y="3473587"/>
            <a:ext cx="5847" cy="2129701"/>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952500" y="3961888"/>
            <a:ext cx="2781300" cy="61011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sp>
        <p:nvSpPr>
          <p:cNvPr id="81" name="67Text"/>
          <p:cNvSpPr txBox="1"/>
          <p:nvPr/>
        </p:nvSpPr>
        <p:spPr>
          <a:xfrm>
            <a:off x="5581650" y="5647971"/>
            <a:ext cx="1981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Refresh</a:t>
            </a:r>
            <a:endParaRPr kumimoji="0" lang="en-US" sz="2800" b="1" i="1" u="none" strike="noStrike" kern="1200" cap="none" spc="0" normalizeH="0" baseline="0" noProof="0" dirty="0">
              <a:ln>
                <a:noFill/>
              </a:ln>
              <a:solidFill>
                <a:srgbClr val="FF0066"/>
              </a:solidFill>
              <a:effectLst/>
              <a:uLnTx/>
              <a:uFillTx/>
              <a:latin typeface="Cambria" panose="02040503050406030204" pitchFamily="18" charset="0"/>
              <a:ea typeface="+mn-ea"/>
              <a:cs typeface="+mn-cs"/>
            </a:endParaRPr>
          </a:p>
        </p:txBody>
      </p:sp>
      <p:cxnSp>
        <p:nvCxnSpPr>
          <p:cNvPr id="82" name="Straight Arrow Connector 81"/>
          <p:cNvCxnSpPr/>
          <p:nvPr/>
        </p:nvCxnSpPr>
        <p:spPr>
          <a:xfrm flipH="1">
            <a:off x="6591300" y="5552721"/>
            <a:ext cx="3096" cy="132625"/>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3750629" y="3961888"/>
            <a:ext cx="1" cy="61011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sp>
        <p:nvSpPr>
          <p:cNvPr id="89" name="67Text"/>
          <p:cNvSpPr txBox="1"/>
          <p:nvPr/>
        </p:nvSpPr>
        <p:spPr>
          <a:xfrm>
            <a:off x="4156364" y="5622319"/>
            <a:ext cx="1981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Access</a:t>
            </a:r>
            <a:endParaRPr kumimoji="0" lang="en-US" sz="2800" b="1" i="1" u="none" strike="noStrike" kern="1200" cap="none" spc="0" normalizeH="0" baseline="0" noProof="0" dirty="0">
              <a:ln>
                <a:noFill/>
              </a:ln>
              <a:solidFill>
                <a:srgbClr val="0066FF"/>
              </a:solidFill>
              <a:effectLst/>
              <a:uLnTx/>
              <a:uFillTx/>
              <a:latin typeface="Cambria" panose="02040503050406030204" pitchFamily="18" charset="0"/>
              <a:ea typeface="+mn-ea"/>
              <a:cs typeface="+mn-cs"/>
            </a:endParaRPr>
          </a:p>
        </p:txBody>
      </p:sp>
      <p:cxnSp>
        <p:nvCxnSpPr>
          <p:cNvPr id="90" name="Straight Arrow Connector 89"/>
          <p:cNvCxnSpPr/>
          <p:nvPr/>
        </p:nvCxnSpPr>
        <p:spPr>
          <a:xfrm flipH="1">
            <a:off x="5169110" y="5539963"/>
            <a:ext cx="3096" cy="132625"/>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6520428" y="3961888"/>
            <a:ext cx="2471172" cy="61011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3720078" y="3961888"/>
            <a:ext cx="2800350" cy="319871"/>
            <a:chOff x="5581650" y="2735218"/>
            <a:chExt cx="2800350" cy="319871"/>
          </a:xfrm>
        </p:grpSpPr>
        <p:cxnSp>
          <p:nvCxnSpPr>
            <p:cNvPr id="23" name="Straight Arrow Connector 22"/>
            <p:cNvCxnSpPr/>
            <p:nvPr/>
          </p:nvCxnSpPr>
          <p:spPr>
            <a:xfrm>
              <a:off x="8382000" y="2742688"/>
              <a:ext cx="0" cy="305056"/>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5581650" y="2743200"/>
              <a:ext cx="1375064" cy="304544"/>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954359" y="2742688"/>
              <a:ext cx="1" cy="312401"/>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6977984" y="2735218"/>
              <a:ext cx="1375064" cy="304544"/>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cxnSp>
        <p:nvCxnSpPr>
          <p:cNvPr id="27" name="Straight Arrow Connector 26"/>
          <p:cNvCxnSpPr/>
          <p:nvPr/>
        </p:nvCxnSpPr>
        <p:spPr>
          <a:xfrm>
            <a:off x="3739128" y="3961888"/>
            <a:ext cx="2781300" cy="61011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520428" y="3961888"/>
            <a:ext cx="0" cy="616462"/>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4648200" y="3763828"/>
            <a:ext cx="785162" cy="8081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388024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xEl>
                                              <p:pRg st="0" end="0"/>
                                            </p:txEl>
                                          </p:spTgt>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79"/>
                                        </p:tgtEl>
                                        <p:attrNameLst>
                                          <p:attrName>style.visibility</p:attrName>
                                        </p:attrNameLst>
                                      </p:cBhvr>
                                      <p:to>
                                        <p:strVal val="visible"/>
                                      </p:to>
                                    </p:set>
                                    <p:animEffect transition="in" filter="wipe(left)">
                                      <p:cBhvr>
                                        <p:cTn id="9" dur="500"/>
                                        <p:tgtEl>
                                          <p:spTgt spid="79"/>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7">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7">
                                            <p:txEl>
                                              <p:pRg st="2" end="2"/>
                                            </p:txEl>
                                          </p:spTgt>
                                        </p:tgtEl>
                                        <p:attrNameLst>
                                          <p:attrName>style.visibility</p:attrName>
                                        </p:attrNameLst>
                                      </p:cBhvr>
                                      <p:to>
                                        <p:strVal val="visible"/>
                                      </p:to>
                                    </p:set>
                                  </p:childTnLst>
                                </p:cTn>
                              </p:par>
                              <p:par>
                                <p:cTn id="18" presetID="22" presetClass="entr" presetSubtype="4" fill="hold" nodeType="withEffect">
                                  <p:stCondLst>
                                    <p:cond delay="0"/>
                                  </p:stCondLst>
                                  <p:childTnLst>
                                    <p:set>
                                      <p:cBhvr>
                                        <p:cTn id="19" dur="1" fill="hold">
                                          <p:stCondLst>
                                            <p:cond delay="0"/>
                                          </p:stCondLst>
                                        </p:cTn>
                                        <p:tgtEl>
                                          <p:spTgt spid="84"/>
                                        </p:tgtEl>
                                        <p:attrNameLst>
                                          <p:attrName>style.visibility</p:attrName>
                                        </p:attrNameLst>
                                      </p:cBhvr>
                                      <p:to>
                                        <p:strVal val="visible"/>
                                      </p:to>
                                    </p:set>
                                    <p:animEffect transition="in" filter="wipe(down)">
                                      <p:cBhvr>
                                        <p:cTn id="20" dur="500"/>
                                        <p:tgtEl>
                                          <p:spTgt spid="84"/>
                                        </p:tgtEl>
                                      </p:cBhvr>
                                    </p:animEffect>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wipe(left)">
                                      <p:cBhvr>
                                        <p:cTn id="27" dur="500"/>
                                        <p:tgtEl>
                                          <p:spTgt spid="68"/>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81"/>
                                        </p:tgtEl>
                                        <p:attrNameLst>
                                          <p:attrName>style.visibility</p:attrName>
                                        </p:attrNameLst>
                                      </p:cBhvr>
                                      <p:to>
                                        <p:strVal val="visible"/>
                                      </p:to>
                                    </p:set>
                                    <p:animEffect transition="in" filter="wipe(left)">
                                      <p:cBhvr>
                                        <p:cTn id="30" dur="500"/>
                                        <p:tgtEl>
                                          <p:spTgt spid="81"/>
                                        </p:tgtEl>
                                      </p:cBhvr>
                                    </p:animEffect>
                                  </p:childTnLst>
                                </p:cTn>
                              </p:par>
                            </p:childTnLst>
                          </p:cTn>
                        </p:par>
                        <p:par>
                          <p:cTn id="31" fill="hold">
                            <p:stCondLst>
                              <p:cond delay="1000"/>
                            </p:stCondLst>
                            <p:childTnLst>
                              <p:par>
                                <p:cTn id="32" presetID="22" presetClass="entr" presetSubtype="4"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par>
                          <p:cTn id="35" fill="hold">
                            <p:stCondLst>
                              <p:cond delay="1500"/>
                            </p:stCondLst>
                            <p:childTnLst>
                              <p:par>
                                <p:cTn id="36" presetID="22" presetClass="entr" presetSubtype="8" fill="hold" nodeType="afterEffect">
                                  <p:stCondLst>
                                    <p:cond delay="0"/>
                                  </p:stCondLst>
                                  <p:childTnLst>
                                    <p:set>
                                      <p:cBhvr>
                                        <p:cTn id="37" dur="1" fill="hold">
                                          <p:stCondLst>
                                            <p:cond delay="0"/>
                                          </p:stCondLst>
                                        </p:cTn>
                                        <p:tgtEl>
                                          <p:spTgt spid="95"/>
                                        </p:tgtEl>
                                        <p:attrNameLst>
                                          <p:attrName>style.visibility</p:attrName>
                                        </p:attrNameLst>
                                      </p:cBhvr>
                                      <p:to>
                                        <p:strVal val="visible"/>
                                      </p:to>
                                    </p:set>
                                    <p:animEffect transition="in" filter="wipe(left)">
                                      <p:cBhvr>
                                        <p:cTn id="38" dur="500"/>
                                        <p:tgtEl>
                                          <p:spTgt spid="95"/>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7">
                                            <p:txEl>
                                              <p:pRg st="3" end="3"/>
                                            </p:txEl>
                                          </p:spTgt>
                                        </p:tgtEl>
                                        <p:attrNameLst>
                                          <p:attrName>style.visibility</p:attrName>
                                        </p:attrNameLst>
                                      </p:cBhvr>
                                      <p:to>
                                        <p:strVal val="visible"/>
                                      </p:to>
                                    </p:set>
                                  </p:childTnLst>
                                </p:cTn>
                              </p:par>
                              <p:par>
                                <p:cTn id="43" presetID="22" presetClass="entr" presetSubtype="8" fill="hold" grpId="0" nodeType="withEffect">
                                  <p:stCondLst>
                                    <p:cond delay="0"/>
                                  </p:stCondLst>
                                  <p:childTnLst>
                                    <p:set>
                                      <p:cBhvr>
                                        <p:cTn id="44" dur="1" fill="hold">
                                          <p:stCondLst>
                                            <p:cond delay="0"/>
                                          </p:stCondLst>
                                        </p:cTn>
                                        <p:tgtEl>
                                          <p:spTgt spid="89"/>
                                        </p:tgtEl>
                                        <p:attrNameLst>
                                          <p:attrName>style.visibility</p:attrName>
                                        </p:attrNameLst>
                                      </p:cBhvr>
                                      <p:to>
                                        <p:strVal val="visible"/>
                                      </p:to>
                                    </p:set>
                                    <p:animEffect transition="in" filter="wipe(left)">
                                      <p:cBhvr>
                                        <p:cTn id="45" dur="500"/>
                                        <p:tgtEl>
                                          <p:spTgt spid="89"/>
                                        </p:tgtEl>
                                      </p:cBhvr>
                                    </p:animEffect>
                                  </p:childTnLst>
                                </p:cTn>
                              </p:par>
                              <p:par>
                                <p:cTn id="46" presetID="22" presetClass="entr" presetSubtype="4" fill="hold" nodeType="withEffect">
                                  <p:stCondLst>
                                    <p:cond delay="0"/>
                                  </p:stCondLst>
                                  <p:childTnLst>
                                    <p:set>
                                      <p:cBhvr>
                                        <p:cTn id="47" dur="1" fill="hold">
                                          <p:stCondLst>
                                            <p:cond delay="0"/>
                                          </p:stCondLst>
                                        </p:cTn>
                                        <p:tgtEl>
                                          <p:spTgt spid="90"/>
                                        </p:tgtEl>
                                        <p:attrNameLst>
                                          <p:attrName>style.visibility</p:attrName>
                                        </p:attrNameLst>
                                      </p:cBhvr>
                                      <p:to>
                                        <p:strVal val="visible"/>
                                      </p:to>
                                    </p:set>
                                    <p:animEffect transition="in" filter="wipe(down)">
                                      <p:cBhvr>
                                        <p:cTn id="48" dur="500"/>
                                        <p:tgtEl>
                                          <p:spTgt spid="90"/>
                                        </p:tgtEl>
                                      </p:cBhvr>
                                    </p:animEffect>
                                  </p:childTnLst>
                                </p:cTn>
                              </p:par>
                              <p:par>
                                <p:cTn id="49" presetID="10" presetClass="exit" presetSubtype="0" fill="hold" nodeType="withEffect">
                                  <p:stCondLst>
                                    <p:cond delay="0"/>
                                  </p:stCondLst>
                                  <p:childTnLst>
                                    <p:animEffect transition="out" filter="fade">
                                      <p:cBhvr>
                                        <p:cTn id="50" dur="500"/>
                                        <p:tgtEl>
                                          <p:spTgt spid="27"/>
                                        </p:tgtEl>
                                      </p:cBhvr>
                                    </p:animEffect>
                                    <p:set>
                                      <p:cBhvr>
                                        <p:cTn id="51" dur="1" fill="hold">
                                          <p:stCondLst>
                                            <p:cond delay="499"/>
                                          </p:stCondLst>
                                        </p:cTn>
                                        <p:tgtEl>
                                          <p:spTgt spid="27"/>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28"/>
                                        </p:tgtEl>
                                      </p:cBhvr>
                                    </p:animEffect>
                                    <p:set>
                                      <p:cBhvr>
                                        <p:cTn id="54" dur="1" fill="hold">
                                          <p:stCondLst>
                                            <p:cond delay="499"/>
                                          </p:stCondLst>
                                        </p:cTn>
                                        <p:tgtEl>
                                          <p:spTgt spid="28"/>
                                        </p:tgtEl>
                                        <p:attrNameLst>
                                          <p:attrName>style.visibility</p:attrName>
                                        </p:attrNameLst>
                                      </p:cBhvr>
                                      <p:to>
                                        <p:strVal val="hidden"/>
                                      </p:to>
                                    </p:set>
                                  </p:childTnLst>
                                </p:cTn>
                              </p:par>
                            </p:childTnLst>
                          </p:cTn>
                        </p:par>
                        <p:par>
                          <p:cTn id="55" fill="hold">
                            <p:stCondLst>
                              <p:cond delay="500"/>
                            </p:stCondLst>
                            <p:childTnLst>
                              <p:par>
                                <p:cTn id="56" presetID="22" presetClass="entr" presetSubtype="8" fill="hold" nodeType="after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wipe(left)">
                                      <p:cBhvr>
                                        <p:cTn id="58" dur="1000"/>
                                        <p:tgtEl>
                                          <p:spTgt spid="4"/>
                                        </p:tgtEl>
                                      </p:cBhvr>
                                    </p:animEffect>
                                  </p:childTnLst>
                                </p:cTn>
                              </p:par>
                            </p:childTnLst>
                          </p:cTn>
                        </p:par>
                        <p:par>
                          <p:cTn id="59" fill="hold">
                            <p:stCondLst>
                              <p:cond delay="1500"/>
                            </p:stCondLst>
                            <p:childTnLst>
                              <p:par>
                                <p:cTn id="60" presetID="10" presetClass="entr" presetSubtype="0" fill="hold" grpId="0" nodeType="after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81" grpId="0"/>
      <p:bldP spid="89" grpId="0"/>
      <p:bldP spid="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itchFamily="18" charset="0"/>
              </a:rPr>
              <a:t>Observation 2</a:t>
            </a:r>
          </a:p>
        </p:txBody>
      </p:sp>
      <p:sp>
        <p:nvSpPr>
          <p:cNvPr id="3" name="Content Placeholder 2"/>
          <p:cNvSpPr>
            <a:spLocks noGrp="1"/>
          </p:cNvSpPr>
          <p:nvPr>
            <p:ph idx="1"/>
          </p:nvPr>
        </p:nvSpPr>
        <p:spPr/>
        <p:txBody>
          <a:bodyPr/>
          <a:lstStyle/>
          <a:p>
            <a:pPr marL="0" lvl="1" indent="0">
              <a:spcBef>
                <a:spcPts val="1000"/>
              </a:spcBef>
              <a:buNone/>
            </a:pPr>
            <a:r>
              <a:rPr lang="tr-TR" sz="3600" dirty="0">
                <a:latin typeface="Cambria" panose="02040503050406030204" pitchFamily="18" charset="0"/>
              </a:rPr>
              <a:t>A </a:t>
            </a:r>
            <a:r>
              <a:rPr lang="en-US" sz="3600" dirty="0">
                <a:latin typeface="Cambria" panose="02040503050406030204" pitchFamily="18" charset="0"/>
              </a:rPr>
              <a:t>row’s </a:t>
            </a:r>
            <a:r>
              <a:rPr lang="tr-TR" sz="3600" dirty="0">
                <a:latin typeface="Cambria" panose="02040503050406030204" pitchFamily="18" charset="0"/>
              </a:rPr>
              <a:t>charge is </a:t>
            </a:r>
            <a:r>
              <a:rPr lang="tr-TR" sz="3600" dirty="0">
                <a:solidFill>
                  <a:srgbClr val="FF0066"/>
                </a:solidFill>
                <a:latin typeface="Cambria" panose="02040503050406030204" pitchFamily="18" charset="0"/>
              </a:rPr>
              <a:t>restored</a:t>
            </a:r>
            <a:r>
              <a:rPr lang="tr-TR" sz="3600" dirty="0">
                <a:latin typeface="Cambria" panose="02040503050406030204" pitchFamily="18" charset="0"/>
              </a:rPr>
              <a:t> when the </a:t>
            </a:r>
            <a:r>
              <a:rPr lang="en-US" sz="3600" dirty="0">
                <a:latin typeface="Cambria" panose="02040503050406030204" pitchFamily="18" charset="0"/>
              </a:rPr>
              <a:t>row </a:t>
            </a:r>
            <a:r>
              <a:rPr lang="tr-TR" sz="3600" dirty="0">
                <a:latin typeface="Cambria" panose="02040503050406030204" pitchFamily="18" charset="0"/>
              </a:rPr>
              <a:t>is </a:t>
            </a:r>
            <a:r>
              <a:rPr lang="tr-TR" sz="3600" dirty="0">
                <a:solidFill>
                  <a:srgbClr val="0066FF"/>
                </a:solidFill>
                <a:latin typeface="Cambria" panose="02040503050406030204" pitchFamily="18" charset="0"/>
              </a:rPr>
              <a:t>accessed</a:t>
            </a:r>
            <a:endParaRPr lang="en-US" sz="3600" dirty="0">
              <a:solidFill>
                <a:srgbClr val="0066FF"/>
              </a:solidFill>
              <a:latin typeface="Cambria" panose="02040503050406030204" pitchFamily="18" charset="0"/>
            </a:endParaRPr>
          </a:p>
          <a:p>
            <a:pPr marL="0" lvl="1" indent="0">
              <a:spcBef>
                <a:spcPts val="1000"/>
              </a:spcBef>
              <a:buNone/>
            </a:pPr>
            <a:endParaRPr lang="en-US" sz="2000" dirty="0">
              <a:latin typeface="Cambria" panose="02040503050406030204" pitchFamily="18" charset="0"/>
            </a:endParaRPr>
          </a:p>
          <a:p>
            <a:pPr marL="285750" lvl="1">
              <a:spcBef>
                <a:spcPts val="1000"/>
              </a:spcBef>
              <a:buFont typeface="Arial" panose="020B0604020202020204" pitchFamily="34" charset="0"/>
              <a:buChar char="•"/>
            </a:pPr>
            <a:endParaRPr lang="en-US" sz="2000" dirty="0">
              <a:latin typeface="Cambria" panose="02040503050406030204" pitchFamily="18" charset="0"/>
            </a:endParaRPr>
          </a:p>
          <a:p>
            <a:pPr marL="285750" lvl="1">
              <a:spcBef>
                <a:spcPts val="1000"/>
              </a:spcBef>
              <a:buFont typeface="Arial" panose="020B0604020202020204" pitchFamily="34" charset="0"/>
              <a:buChar char="•"/>
            </a:pPr>
            <a:endParaRPr lang="tr-TR" sz="2000" dirty="0">
              <a:latin typeface="Cambria" panose="02040503050406030204" pitchFamily="18" charset="0"/>
            </a:endParaRPr>
          </a:p>
          <a:p>
            <a:endParaRPr lang="en-US" dirty="0"/>
          </a:p>
        </p:txBody>
      </p:sp>
      <p:sp>
        <p:nvSpPr>
          <p:cNvPr id="4" name="TextBox 3"/>
          <p:cNvSpPr txBox="1"/>
          <p:nvPr/>
        </p:nvSpPr>
        <p:spPr>
          <a:xfrm>
            <a:off x="304800" y="3992940"/>
            <a:ext cx="8494721" cy="1569660"/>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a:ea typeface="+mn-ea"/>
                <a:cs typeface="+mn-cs"/>
              </a:rPr>
              <a:t>How likely is a </a:t>
            </a:r>
            <a:r>
              <a:rPr kumimoji="0" lang="tr-TR" sz="4800" b="1" i="0" u="none" strike="noStrike" kern="1200" cap="none" spc="0" normalizeH="0" baseline="0" noProof="0" dirty="0">
                <a:ln>
                  <a:noFill/>
                </a:ln>
                <a:solidFill>
                  <a:srgbClr val="FF0066"/>
                </a:solidFill>
                <a:effectLst/>
                <a:uLnTx/>
                <a:uFillTx/>
                <a:latin typeface="Calibri"/>
                <a:ea typeface="+mn-ea"/>
                <a:cs typeface="+mn-cs"/>
              </a:rPr>
              <a:t>recently-accessed</a:t>
            </a:r>
            <a:r>
              <a:rPr kumimoji="0" lang="tr-TR" sz="4800" b="1" i="0" u="none" strike="noStrike" kern="1200" cap="none" spc="0" normalizeH="0" baseline="0" noProof="0" dirty="0">
                <a:ln>
                  <a:noFill/>
                </a:ln>
                <a:solidFill>
                  <a:prstClr val="black"/>
                </a:solidFill>
                <a:effectLst/>
                <a:uLnTx/>
                <a:uFillTx/>
                <a:latin typeface="Calibri"/>
                <a:ea typeface="+mn-ea"/>
                <a:cs typeface="+mn-cs"/>
              </a:rPr>
              <a:t> row to be accessed again?</a:t>
            </a:r>
            <a:endParaRPr kumimoji="0" lang="en-US" sz="48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445826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Chart 13"/>
          <p:cNvGraphicFramePr>
            <a:graphicFrameLocks/>
          </p:cNvGraphicFramePr>
          <p:nvPr>
            <p:extLst/>
          </p:nvPr>
        </p:nvGraphicFramePr>
        <p:xfrm>
          <a:off x="0" y="2976264"/>
          <a:ext cx="9144000" cy="3417792"/>
        </p:xfrm>
        <a:graphic>
          <a:graphicData uri="http://schemas.openxmlformats.org/drawingml/2006/chart">
            <c:chart xmlns:c="http://schemas.openxmlformats.org/drawingml/2006/chart" xmlns:r="http://schemas.openxmlformats.org/officeDocument/2006/relationships" r:id="rId3"/>
          </a:graphicData>
        </a:graphic>
      </p:graphicFrame>
      <p:sp>
        <p:nvSpPr>
          <p:cNvPr id="13" name="Title 1"/>
          <p:cNvSpPr txBox="1">
            <a:spLocks/>
          </p:cNvSpPr>
          <p:nvPr/>
        </p:nvSpPr>
        <p:spPr>
          <a:xfrm>
            <a:off x="0" y="66419"/>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tr-TR"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rPr>
              <a:t>Row Level Temporal Locality (RLTL)</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j-ea"/>
              <a:cs typeface="+mj-cs"/>
            </a:endParaRPr>
          </a:p>
        </p:txBody>
      </p:sp>
      <p:sp>
        <p:nvSpPr>
          <p:cNvPr id="8" name="TextBox 7"/>
          <p:cNvSpPr txBox="1"/>
          <p:nvPr/>
        </p:nvSpPr>
        <p:spPr>
          <a:xfrm>
            <a:off x="8382000" y="3043535"/>
            <a:ext cx="990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66FF"/>
                </a:solidFill>
                <a:effectLst/>
                <a:uLnTx/>
                <a:uFillTx/>
                <a:latin typeface="Cambria" pitchFamily="18" charset="0"/>
                <a:ea typeface="+mn-ea"/>
                <a:cs typeface="+mn-cs"/>
              </a:rPr>
              <a:t>86%</a:t>
            </a:r>
            <a:endParaRPr kumimoji="0" lang="en-US" sz="2400" b="1" i="0" u="none" strike="noStrike" kern="1200" cap="none" spc="0" normalizeH="0" baseline="0" noProof="0" dirty="0">
              <a:ln>
                <a:noFill/>
              </a:ln>
              <a:solidFill>
                <a:srgbClr val="0066FF"/>
              </a:solidFill>
              <a:effectLst/>
              <a:uLnTx/>
              <a:uFillTx/>
              <a:latin typeface="Cambria" pitchFamily="18" charset="0"/>
              <a:ea typeface="+mn-ea"/>
              <a:cs typeface="+mn-cs"/>
            </a:endParaRPr>
          </a:p>
        </p:txBody>
      </p:sp>
      <p:sp>
        <p:nvSpPr>
          <p:cNvPr id="3" name="Oval 2"/>
          <p:cNvSpPr/>
          <p:nvPr/>
        </p:nvSpPr>
        <p:spPr>
          <a:xfrm>
            <a:off x="3429000" y="3505200"/>
            <a:ext cx="609600" cy="1600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15" name="Chart 14"/>
          <p:cNvGraphicFramePr>
            <a:graphicFrameLocks/>
          </p:cNvGraphicFramePr>
          <p:nvPr>
            <p:extLst/>
          </p:nvPr>
        </p:nvGraphicFramePr>
        <p:xfrm>
          <a:off x="27122" y="3043535"/>
          <a:ext cx="9116878" cy="3417792"/>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p:cNvSpPr txBox="1"/>
          <p:nvPr/>
        </p:nvSpPr>
        <p:spPr>
          <a:xfrm>
            <a:off x="8382000" y="3043535"/>
            <a:ext cx="990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0066FF"/>
                </a:solidFill>
                <a:effectLst/>
                <a:uLnTx/>
                <a:uFillTx/>
                <a:latin typeface="Cambria" pitchFamily="18" charset="0"/>
                <a:ea typeface="+mn-ea"/>
                <a:cs typeface="+mn-cs"/>
              </a:rPr>
              <a:t>97%</a:t>
            </a:r>
            <a:endParaRPr kumimoji="0" lang="en-US" sz="2400" b="1" i="0" u="none" strike="noStrike" kern="1200" cap="none" spc="0" normalizeH="0" baseline="0" noProof="0" dirty="0">
              <a:ln>
                <a:noFill/>
              </a:ln>
              <a:solidFill>
                <a:srgbClr val="0066FF"/>
              </a:solidFill>
              <a:effectLst/>
              <a:uLnTx/>
              <a:uFillTx/>
              <a:latin typeface="Cambria" pitchFamily="18" charset="0"/>
              <a:ea typeface="+mn-ea"/>
              <a:cs typeface="+mn-cs"/>
            </a:endParaRPr>
          </a:p>
        </p:txBody>
      </p:sp>
      <p:sp>
        <p:nvSpPr>
          <p:cNvPr id="57" name="Content Placeholder 2"/>
          <p:cNvSpPr txBox="1">
            <a:spLocks/>
          </p:cNvSpPr>
          <p:nvPr/>
        </p:nvSpPr>
        <p:spPr>
          <a:xfrm>
            <a:off x="377952" y="982408"/>
            <a:ext cx="8382001" cy="5113591"/>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 </a:t>
            </a:r>
            <a:r>
              <a:rPr kumimoji="0" lang="tr-TR" sz="3200" b="1"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recently-accessed</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DRAM row</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is</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likely to be accessed</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again</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a:t>
            </a:r>
            <a:r>
              <a:rPr kumimoji="0" lang="tr-TR"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-RLTL</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Fraction of rows that are accessed within time </a:t>
            </a:r>
            <a:r>
              <a:rPr kumimoji="0" lang="en-US" sz="3200" b="1"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after their previous access</a:t>
            </a:r>
          </a:p>
        </p:txBody>
      </p:sp>
      <p:sp>
        <p:nvSpPr>
          <p:cNvPr id="5" name="TextBox 4"/>
          <p:cNvSpPr txBox="1"/>
          <p:nvPr/>
        </p:nvSpPr>
        <p:spPr>
          <a:xfrm>
            <a:off x="1143000" y="5906869"/>
            <a:ext cx="7239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mn-cs"/>
              </a:rPr>
              <a:t>8ms – RLTL for single-core workloads</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17"/>
          <p:cNvSpPr txBox="1"/>
          <p:nvPr/>
        </p:nvSpPr>
        <p:spPr>
          <a:xfrm>
            <a:off x="1295400" y="5906869"/>
            <a:ext cx="7239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uLnTx/>
                <a:uFillTx/>
                <a:latin typeface="Calibri"/>
                <a:ea typeface="+mn-ea"/>
                <a:cs typeface="+mn-cs"/>
              </a:rPr>
              <a:t>8ms – RLTL for eight-core workloads</a:t>
            </a:r>
            <a:endParaRPr kumimoji="0" lang="en-US" sz="36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1615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graphicEl>
                                              <a:chart seriesIdx="-3" categoryIdx="-3" bldStep="gridLegend"/>
                                            </p:graphicEl>
                                          </p:spTgt>
                                        </p:tgtEl>
                                        <p:attrNameLst>
                                          <p:attrName>style.visibility</p:attrName>
                                        </p:attrNameLst>
                                      </p:cBhvr>
                                      <p:to>
                                        <p:strVal val="visible"/>
                                      </p:to>
                                    </p:set>
                                    <p:animEffect transition="in" filter="fade">
                                      <p:cBhvr>
                                        <p:cTn id="15" dur="500"/>
                                        <p:tgtEl>
                                          <p:spTgt spid="14">
                                            <p:graphicEl>
                                              <a:chart seriesIdx="-3" categoryIdx="-3" bldStep="gridLegend"/>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graphicEl>
                                              <a:chart seriesIdx="0" categoryIdx="-4" bldStep="series"/>
                                            </p:graphicEl>
                                          </p:spTgt>
                                        </p:tgtEl>
                                        <p:attrNameLst>
                                          <p:attrName>style.visibility</p:attrName>
                                        </p:attrNameLst>
                                      </p:cBhvr>
                                      <p:to>
                                        <p:strVal val="visible"/>
                                      </p:to>
                                    </p:set>
                                    <p:animEffect transition="in" filter="fade">
                                      <p:cBhvr>
                                        <p:cTn id="20" dur="500"/>
                                        <p:tgtEl>
                                          <p:spTgt spid="14">
                                            <p:graphicEl>
                                              <a:chart seriesIdx="0" categoryIdx="-4" bldStep="series"/>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4">
                                            <p:graphicEl>
                                              <a:chart seriesIdx="0" categoryIdx="-4" bldStep="series"/>
                                            </p:graphicEl>
                                          </p:spTgt>
                                        </p:tgtEl>
                                      </p:cBhvr>
                                    </p:animEffect>
                                    <p:set>
                                      <p:cBhvr>
                                        <p:cTn id="36" dur="1" fill="hold">
                                          <p:stCondLst>
                                            <p:cond delay="499"/>
                                          </p:stCondLst>
                                        </p:cTn>
                                        <p:tgtEl>
                                          <p:spTgt spid="14">
                                            <p:graphicEl>
                                              <a:chart seriesIdx="0" categoryIdx="-4" bldStep="series"/>
                                            </p:graphic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
                                        </p:tgtEl>
                                      </p:cBhvr>
                                    </p:animEffect>
                                    <p:set>
                                      <p:cBhvr>
                                        <p:cTn id="39" dur="1" fill="hold">
                                          <p:stCondLst>
                                            <p:cond delay="499"/>
                                          </p:stCondLst>
                                        </p:cTn>
                                        <p:tgtEl>
                                          <p:spTgt spid="3"/>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14">
                                            <p:graphicEl>
                                              <a:chart seriesIdx="-3" categoryIdx="-3" bldStep="gridLegend"/>
                                            </p:graphicEl>
                                          </p:spTgt>
                                        </p:tgtEl>
                                      </p:cBhvr>
                                    </p:animEffect>
                                    <p:set>
                                      <p:cBhvr>
                                        <p:cTn id="42" dur="1" fill="hold">
                                          <p:stCondLst>
                                            <p:cond delay="499"/>
                                          </p:stCondLst>
                                        </p:cTn>
                                        <p:tgtEl>
                                          <p:spTgt spid="14">
                                            <p:graphicEl>
                                              <a:chart seriesIdx="-3" categoryIdx="-3" bldStep="gridLegend"/>
                                            </p:graphicEl>
                                          </p:spTgt>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xit" presetSubtype="0" fill="hold" grpId="1" nodeType="withEffect">
                                  <p:stCondLst>
                                    <p:cond delay="0"/>
                                  </p:stCondLst>
                                  <p:childTnLst>
                                    <p:animEffect transition="out" filter="fade">
                                      <p:cBhvr>
                                        <p:cTn id="53" dur="500"/>
                                        <p:tgtEl>
                                          <p:spTgt spid="5"/>
                                        </p:tgtEl>
                                      </p:cBhvr>
                                    </p:animEffect>
                                    <p:set>
                                      <p:cBhvr>
                                        <p:cTn id="54" dur="1" fill="hold">
                                          <p:stCondLst>
                                            <p:cond delay="499"/>
                                          </p:stCondLst>
                                        </p:cTn>
                                        <p:tgtEl>
                                          <p:spTgt spid="5"/>
                                        </p:tgtEl>
                                        <p:attrNameLst>
                                          <p:attrName>style.visibility</p:attrName>
                                        </p:attrNameLst>
                                      </p:cBhvr>
                                      <p:to>
                                        <p:strVal val="hidden"/>
                                      </p:to>
                                    </p:se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Sub>
          <a:bldChart bld="series"/>
        </p:bldSub>
      </p:bldGraphic>
      <p:bldGraphic spid="14" grpId="1">
        <p:bldSub>
          <a:bldChart bld="series"/>
        </p:bldSub>
      </p:bldGraphic>
      <p:bldP spid="8" grpId="0"/>
      <p:bldP spid="8" grpId="1"/>
      <p:bldP spid="3" grpId="0" animBg="1"/>
      <p:bldP spid="3" grpId="1" animBg="1"/>
      <p:bldGraphic spid="15" grpId="0">
        <p:bldAsOne/>
      </p:bldGraphic>
      <p:bldP spid="16" grpId="0"/>
      <p:bldP spid="5" grpId="0"/>
      <p:bldP spid="5" grpId="1"/>
      <p:bldP spid="18"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z="5400" dirty="0">
                <a:latin typeface="Cambria" pitchFamily="18" charset="0"/>
              </a:rPr>
              <a:t>Key Idea</a:t>
            </a:r>
            <a:endParaRPr lang="en-US" sz="5400" dirty="0">
              <a:latin typeface="Cambria" pitchFamily="18" charset="0"/>
            </a:endParaRPr>
          </a:p>
        </p:txBody>
      </p:sp>
      <p:sp>
        <p:nvSpPr>
          <p:cNvPr id="4" name="TextBox 3"/>
          <p:cNvSpPr txBox="1"/>
          <p:nvPr/>
        </p:nvSpPr>
        <p:spPr>
          <a:xfrm>
            <a:off x="271272" y="2057400"/>
            <a:ext cx="8494721" cy="1938992"/>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Track </a:t>
            </a:r>
            <a:r>
              <a:rPr kumimoji="0" lang="tr-TR" sz="4000" b="1" i="0" u="none" strike="noStrike" kern="1200" cap="none" spc="0" normalizeH="0" baseline="0" noProof="0" dirty="0">
                <a:ln>
                  <a:noFill/>
                </a:ln>
                <a:solidFill>
                  <a:srgbClr val="FF0066"/>
                </a:solidFill>
                <a:effectLst/>
                <a:uLnTx/>
                <a:uFillTx/>
                <a:latin typeface="Cambria" panose="02040503050406030204" pitchFamily="18" charset="0"/>
                <a:ea typeface="+mn-ea"/>
                <a:cs typeface="+mn-cs"/>
              </a:rPr>
              <a:t>recently-accessed</a:t>
            </a:r>
            <a:r>
              <a:rPr kumimoji="0" lang="tr-TR"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DRAM rows and use </a:t>
            </a:r>
            <a:r>
              <a:rPr kumimoji="0" lang="tr-TR" sz="4000" b="1" i="0" u="none" strike="noStrike" kern="1200" cap="none" spc="0" normalizeH="0" baseline="0" noProof="0" dirty="0">
                <a:ln>
                  <a:noFill/>
                </a:ln>
                <a:solidFill>
                  <a:srgbClr val="0066FF"/>
                </a:solidFill>
                <a:effectLst/>
                <a:uLnTx/>
                <a:uFillTx/>
                <a:latin typeface="Cambria" panose="02040503050406030204" pitchFamily="18" charset="0"/>
                <a:ea typeface="+mn-ea"/>
                <a:cs typeface="+mn-cs"/>
              </a:rPr>
              <a:t>lower timing parameters</a:t>
            </a:r>
            <a:r>
              <a:rPr kumimoji="0" lang="tr-TR" sz="40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if such rows are accessed again</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0755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latin typeface="Cambria" panose="02040503050406030204" pitchFamily="18" charset="0"/>
              </a:rPr>
              <a:t>ChargeCache Overview</a:t>
            </a:r>
            <a:endParaRPr lang="en-US" dirty="0">
              <a:latin typeface="Cambria" panose="02040503050406030204" pitchFamily="18" charset="0"/>
            </a:endParaRPr>
          </a:p>
        </p:txBody>
      </p:sp>
      <p:sp>
        <p:nvSpPr>
          <p:cNvPr id="4" name="Rectangle 3"/>
          <p:cNvSpPr/>
          <p:nvPr/>
        </p:nvSpPr>
        <p:spPr>
          <a:xfrm>
            <a:off x="876300" y="1905000"/>
            <a:ext cx="2781300" cy="29833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Memory Controller</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 name="Rectangle 4"/>
          <p:cNvSpPr/>
          <p:nvPr/>
        </p:nvSpPr>
        <p:spPr>
          <a:xfrm>
            <a:off x="990600" y="2438400"/>
            <a:ext cx="2514600" cy="2286000"/>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ChargeCache</a:t>
            </a:r>
            <a:endParaRPr kumimoji="0" lang="en-US" sz="2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6" name="Rectangle 5"/>
          <p:cNvSpPr/>
          <p:nvPr/>
        </p:nvSpPr>
        <p:spPr>
          <a:xfrm>
            <a:off x="1219200" y="2895600"/>
            <a:ext cx="2057400" cy="3912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1219200" y="3352800"/>
            <a:ext cx="2057400" cy="3912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1219200" y="3825498"/>
            <a:ext cx="2057400" cy="3912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1219200" y="4256932"/>
            <a:ext cx="2057400" cy="3912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0" name="Group 9"/>
          <p:cNvGrpSpPr/>
          <p:nvPr/>
        </p:nvGrpSpPr>
        <p:grpSpPr>
          <a:xfrm>
            <a:off x="4873753" y="2589085"/>
            <a:ext cx="2743200" cy="459105"/>
            <a:chOff x="4724400" y="2590800"/>
            <a:chExt cx="2743200" cy="459105"/>
          </a:xfrm>
          <a:solidFill>
            <a:srgbClr val="00B050"/>
          </a:solidFill>
        </p:grpSpPr>
        <p:sp>
          <p:nvSpPr>
            <p:cNvPr id="11" name="Oval 10"/>
            <p:cNvSpPr/>
            <p:nvPr/>
          </p:nvSpPr>
          <p:spPr>
            <a:xfrm>
              <a:off x="56388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2" name="Oval 11"/>
            <p:cNvSpPr/>
            <p:nvPr/>
          </p:nvSpPr>
          <p:spPr>
            <a:xfrm>
              <a:off x="60960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3" name="Oval 12"/>
            <p:cNvSpPr/>
            <p:nvPr/>
          </p:nvSpPr>
          <p:spPr>
            <a:xfrm>
              <a:off x="65532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4" name="Oval 13"/>
            <p:cNvSpPr/>
            <p:nvPr/>
          </p:nvSpPr>
          <p:spPr>
            <a:xfrm>
              <a:off x="7010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5" name="Oval 14"/>
            <p:cNvSpPr/>
            <p:nvPr/>
          </p:nvSpPr>
          <p:spPr>
            <a:xfrm>
              <a:off x="4724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6" name="Oval 15"/>
            <p:cNvSpPr/>
            <p:nvPr/>
          </p:nvSpPr>
          <p:spPr>
            <a:xfrm>
              <a:off x="51816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22" name="Group 21"/>
          <p:cNvGrpSpPr/>
          <p:nvPr/>
        </p:nvGrpSpPr>
        <p:grpSpPr>
          <a:xfrm>
            <a:off x="4876800" y="2141220"/>
            <a:ext cx="2743200" cy="459105"/>
            <a:chOff x="5794247" y="2066735"/>
            <a:chExt cx="2743200" cy="459105"/>
          </a:xfrm>
          <a:solidFill>
            <a:srgbClr val="00B050"/>
          </a:solidFill>
        </p:grpSpPr>
        <p:sp>
          <p:nvSpPr>
            <p:cNvPr id="23" name="Oval 22"/>
            <p:cNvSpPr/>
            <p:nvPr/>
          </p:nvSpPr>
          <p:spPr>
            <a:xfrm>
              <a:off x="6708647" y="206864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4" name="Oval 23"/>
            <p:cNvSpPr/>
            <p:nvPr/>
          </p:nvSpPr>
          <p:spPr>
            <a:xfrm>
              <a:off x="7165847" y="206864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5" name="Oval 24"/>
            <p:cNvSpPr/>
            <p:nvPr/>
          </p:nvSpPr>
          <p:spPr>
            <a:xfrm>
              <a:off x="7623047" y="206864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6" name="Oval 25"/>
            <p:cNvSpPr/>
            <p:nvPr/>
          </p:nvSpPr>
          <p:spPr>
            <a:xfrm>
              <a:off x="8080247" y="206673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7" name="Oval 26"/>
            <p:cNvSpPr/>
            <p:nvPr/>
          </p:nvSpPr>
          <p:spPr>
            <a:xfrm>
              <a:off x="5794247" y="206673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8" name="Oval 27"/>
            <p:cNvSpPr/>
            <p:nvPr/>
          </p:nvSpPr>
          <p:spPr>
            <a:xfrm>
              <a:off x="6251447" y="206673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72" name="Group 71"/>
          <p:cNvGrpSpPr/>
          <p:nvPr/>
        </p:nvGrpSpPr>
        <p:grpSpPr>
          <a:xfrm>
            <a:off x="4876800" y="1684020"/>
            <a:ext cx="2743200" cy="459105"/>
            <a:chOff x="4876800" y="1684020"/>
            <a:chExt cx="2743200" cy="459105"/>
          </a:xfrm>
          <a:solidFill>
            <a:srgbClr val="00B050"/>
          </a:solidFill>
        </p:grpSpPr>
        <p:sp>
          <p:nvSpPr>
            <p:cNvPr id="17" name="Oval 16"/>
            <p:cNvSpPr/>
            <p:nvPr/>
          </p:nvSpPr>
          <p:spPr>
            <a:xfrm>
              <a:off x="5791200" y="16859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8" name="Oval 17"/>
            <p:cNvSpPr/>
            <p:nvPr/>
          </p:nvSpPr>
          <p:spPr>
            <a:xfrm>
              <a:off x="6705600" y="16859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9" name="Oval 18"/>
            <p:cNvSpPr/>
            <p:nvPr/>
          </p:nvSpPr>
          <p:spPr>
            <a:xfrm>
              <a:off x="6248400" y="16859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0" name="Oval 19"/>
            <p:cNvSpPr/>
            <p:nvPr/>
          </p:nvSpPr>
          <p:spPr>
            <a:xfrm>
              <a:off x="7162800" y="16840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1" name="Oval 20"/>
            <p:cNvSpPr/>
            <p:nvPr/>
          </p:nvSpPr>
          <p:spPr>
            <a:xfrm>
              <a:off x="4876800" y="16840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29" name="Oval 28"/>
            <p:cNvSpPr/>
            <p:nvPr/>
          </p:nvSpPr>
          <p:spPr>
            <a:xfrm>
              <a:off x="5334000" y="16840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3" name="Group 2"/>
          <p:cNvGrpSpPr/>
          <p:nvPr/>
        </p:nvGrpSpPr>
        <p:grpSpPr>
          <a:xfrm>
            <a:off x="4876800" y="3051810"/>
            <a:ext cx="2743200" cy="459105"/>
            <a:chOff x="4876800" y="3051810"/>
            <a:chExt cx="2743200" cy="459105"/>
          </a:xfrm>
          <a:solidFill>
            <a:srgbClr val="00B050"/>
          </a:solidFill>
        </p:grpSpPr>
        <p:sp>
          <p:nvSpPr>
            <p:cNvPr id="30" name="Oval 29"/>
            <p:cNvSpPr/>
            <p:nvPr/>
          </p:nvSpPr>
          <p:spPr>
            <a:xfrm>
              <a:off x="5791200" y="305371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1" name="Oval 30"/>
            <p:cNvSpPr/>
            <p:nvPr/>
          </p:nvSpPr>
          <p:spPr>
            <a:xfrm>
              <a:off x="6248400" y="305371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2" name="Oval 31"/>
            <p:cNvSpPr/>
            <p:nvPr/>
          </p:nvSpPr>
          <p:spPr>
            <a:xfrm>
              <a:off x="6705600" y="305371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3" name="Oval 32"/>
            <p:cNvSpPr/>
            <p:nvPr/>
          </p:nvSpPr>
          <p:spPr>
            <a:xfrm>
              <a:off x="7162800" y="305181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4" name="Oval 33"/>
            <p:cNvSpPr/>
            <p:nvPr/>
          </p:nvSpPr>
          <p:spPr>
            <a:xfrm>
              <a:off x="4876800" y="305181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5" name="Oval 34"/>
            <p:cNvSpPr/>
            <p:nvPr/>
          </p:nvSpPr>
          <p:spPr>
            <a:xfrm>
              <a:off x="5334000" y="305181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36" name="Oval 35"/>
          <p:cNvSpPr/>
          <p:nvPr/>
        </p:nvSpPr>
        <p:spPr>
          <a:xfrm>
            <a:off x="5791200" y="3962400"/>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7" name="Oval 36"/>
          <p:cNvSpPr/>
          <p:nvPr/>
        </p:nvSpPr>
        <p:spPr>
          <a:xfrm>
            <a:off x="6248400" y="3962400"/>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8" name="Oval 37"/>
          <p:cNvSpPr/>
          <p:nvPr/>
        </p:nvSpPr>
        <p:spPr>
          <a:xfrm>
            <a:off x="6705600" y="3962400"/>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39" name="Oval 38"/>
          <p:cNvSpPr/>
          <p:nvPr/>
        </p:nvSpPr>
        <p:spPr>
          <a:xfrm>
            <a:off x="7162800" y="3960495"/>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0" name="Group 39"/>
          <p:cNvGrpSpPr/>
          <p:nvPr/>
        </p:nvGrpSpPr>
        <p:grpSpPr>
          <a:xfrm>
            <a:off x="4876800" y="3507105"/>
            <a:ext cx="2743200" cy="459105"/>
            <a:chOff x="5794247" y="3432620"/>
            <a:chExt cx="2743200" cy="459105"/>
          </a:xfrm>
          <a:solidFill>
            <a:srgbClr val="00B050"/>
          </a:solidFill>
        </p:grpSpPr>
        <p:sp>
          <p:nvSpPr>
            <p:cNvPr id="41" name="Oval 40"/>
            <p:cNvSpPr/>
            <p:nvPr/>
          </p:nvSpPr>
          <p:spPr>
            <a:xfrm>
              <a:off x="6708647" y="34345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2" name="Oval 41"/>
            <p:cNvSpPr/>
            <p:nvPr/>
          </p:nvSpPr>
          <p:spPr>
            <a:xfrm>
              <a:off x="7165847" y="34345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3" name="Oval 42"/>
            <p:cNvSpPr/>
            <p:nvPr/>
          </p:nvSpPr>
          <p:spPr>
            <a:xfrm>
              <a:off x="7623047" y="343452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Oval 43"/>
            <p:cNvSpPr/>
            <p:nvPr/>
          </p:nvSpPr>
          <p:spPr>
            <a:xfrm>
              <a:off x="8080247" y="34326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5" name="Oval 44"/>
            <p:cNvSpPr/>
            <p:nvPr/>
          </p:nvSpPr>
          <p:spPr>
            <a:xfrm>
              <a:off x="5794247" y="34326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6" name="Oval 45"/>
            <p:cNvSpPr/>
            <p:nvPr/>
          </p:nvSpPr>
          <p:spPr>
            <a:xfrm>
              <a:off x="6251447" y="343262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47" name="Oval 46"/>
          <p:cNvSpPr/>
          <p:nvPr/>
        </p:nvSpPr>
        <p:spPr>
          <a:xfrm>
            <a:off x="4876800" y="3960495"/>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8" name="Oval 47"/>
          <p:cNvSpPr/>
          <p:nvPr/>
        </p:nvSpPr>
        <p:spPr>
          <a:xfrm>
            <a:off x="5334000" y="3960495"/>
            <a:ext cx="457200" cy="457200"/>
          </a:xfrm>
          <a:prstGeom prst="ellipse">
            <a:avLst/>
          </a:prstGeom>
          <a:solidFill>
            <a:srgbClr val="00B05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nvGrpSpPr>
          <p:cNvPr id="49" name="Group 48"/>
          <p:cNvGrpSpPr/>
          <p:nvPr/>
        </p:nvGrpSpPr>
        <p:grpSpPr>
          <a:xfrm>
            <a:off x="4885183" y="2600515"/>
            <a:ext cx="2724912" cy="440817"/>
            <a:chOff x="4583430" y="2539526"/>
            <a:chExt cx="2724912" cy="440817"/>
          </a:xfrm>
          <a:solidFill>
            <a:srgbClr val="00B050"/>
          </a:solidFill>
        </p:grpSpPr>
        <p:sp>
          <p:nvSpPr>
            <p:cNvPr id="50" name="Oval 49"/>
            <p:cNvSpPr/>
            <p:nvPr/>
          </p:nvSpPr>
          <p:spPr>
            <a:xfrm>
              <a:off x="54978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1" name="Oval 50"/>
            <p:cNvSpPr/>
            <p:nvPr/>
          </p:nvSpPr>
          <p:spPr>
            <a:xfrm>
              <a:off x="59550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2" name="Oval 51"/>
            <p:cNvSpPr/>
            <p:nvPr/>
          </p:nvSpPr>
          <p:spPr>
            <a:xfrm>
              <a:off x="64122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3" name="Oval 52"/>
            <p:cNvSpPr/>
            <p:nvPr/>
          </p:nvSpPr>
          <p:spPr>
            <a:xfrm>
              <a:off x="68694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4" name="Oval 53"/>
            <p:cNvSpPr/>
            <p:nvPr/>
          </p:nvSpPr>
          <p:spPr>
            <a:xfrm>
              <a:off x="45834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55" name="Oval 54"/>
            <p:cNvSpPr/>
            <p:nvPr/>
          </p:nvSpPr>
          <p:spPr>
            <a:xfrm>
              <a:off x="50406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sp>
        <p:nvSpPr>
          <p:cNvPr id="56" name="TextBox 55"/>
          <p:cNvSpPr txBox="1"/>
          <p:nvPr/>
        </p:nvSpPr>
        <p:spPr>
          <a:xfrm>
            <a:off x="4102173" y="5103573"/>
            <a:ext cx="53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rPr>
              <a:t>A</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sp>
        <p:nvSpPr>
          <p:cNvPr id="57" name="TextBox 56"/>
          <p:cNvSpPr txBox="1"/>
          <p:nvPr/>
        </p:nvSpPr>
        <p:spPr>
          <a:xfrm>
            <a:off x="7584443" y="2084174"/>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:B</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8" name="TextBox 57"/>
          <p:cNvSpPr txBox="1"/>
          <p:nvPr/>
        </p:nvSpPr>
        <p:spPr>
          <a:xfrm>
            <a:off x="7597142" y="3037732"/>
            <a:ext cx="5562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59" name="TextBox 58"/>
          <p:cNvSpPr txBox="1"/>
          <p:nvPr/>
        </p:nvSpPr>
        <p:spPr>
          <a:xfrm>
            <a:off x="7581395" y="2514916"/>
            <a:ext cx="549147"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t>
            </a:r>
            <a:endPar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0" name="TextBox 59"/>
          <p:cNvSpPr txBox="1"/>
          <p:nvPr/>
        </p:nvSpPr>
        <p:spPr>
          <a:xfrm>
            <a:off x="7610095" y="3442990"/>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1" name="TextBox 60"/>
          <p:cNvSpPr txBox="1"/>
          <p:nvPr/>
        </p:nvSpPr>
        <p:spPr>
          <a:xfrm>
            <a:off x="7610095" y="3894475"/>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:F</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2" name="TextBox 61"/>
          <p:cNvSpPr txBox="1"/>
          <p:nvPr/>
        </p:nvSpPr>
        <p:spPr>
          <a:xfrm>
            <a:off x="2385131" y="5148590"/>
            <a:ext cx="19050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Requests: </a:t>
            </a:r>
            <a:endParaRPr kumimoji="0" lang="en-US" sz="28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63" name="TextBox 62"/>
          <p:cNvSpPr txBox="1"/>
          <p:nvPr/>
        </p:nvSpPr>
        <p:spPr>
          <a:xfrm>
            <a:off x="7597142" y="1600516"/>
            <a:ext cx="5334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5" name="Straight Arrow Connector 64"/>
          <p:cNvCxnSpPr>
            <a:stCxn id="6" idx="3"/>
            <a:endCxn id="21" idx="2"/>
          </p:cNvCxnSpPr>
          <p:nvPr/>
        </p:nvCxnSpPr>
        <p:spPr>
          <a:xfrm flipV="1">
            <a:off x="3276600" y="1912620"/>
            <a:ext cx="1600200" cy="117861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p:cNvSpPr txBox="1"/>
          <p:nvPr/>
        </p:nvSpPr>
        <p:spPr>
          <a:xfrm>
            <a:off x="4633031" y="5103573"/>
            <a:ext cx="53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rPr>
              <a:t>D</a:t>
            </a:r>
            <a:endParaRPr kumimoji="0" lang="en-US" sz="36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cxnSp>
        <p:nvCxnSpPr>
          <p:cNvPr id="68" name="Straight Arrow Connector 67"/>
          <p:cNvCxnSpPr>
            <a:endCxn id="34" idx="2"/>
          </p:cNvCxnSpPr>
          <p:nvPr/>
        </p:nvCxnSpPr>
        <p:spPr>
          <a:xfrm flipV="1">
            <a:off x="3276600" y="3280410"/>
            <a:ext cx="1600200" cy="2680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5166431" y="5116273"/>
            <a:ext cx="533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Cambria" panose="02040503050406030204" pitchFamily="18" charset="0"/>
                <a:ea typeface="+mn-ea"/>
                <a:cs typeface="+mn-cs"/>
              </a:rPr>
              <a:t>A</a:t>
            </a:r>
            <a:endParaRPr kumimoji="0" lang="en-US" sz="3600" b="1" i="0" u="none" strike="noStrike" kern="1200" cap="none" spc="0" normalizeH="0" baseline="0" noProof="0" dirty="0">
              <a:ln>
                <a:noFill/>
              </a:ln>
              <a:solidFill>
                <a:srgbClr val="0066FF"/>
              </a:solidFill>
              <a:effectLst>
                <a:outerShdw blurRad="38100" dist="38100" dir="2700000" algn="tl">
                  <a:srgbClr val="000000">
                    <a:alpha val="43137"/>
                  </a:srgbClr>
                </a:outerShdw>
              </a:effectLst>
              <a:uLnTx/>
              <a:uFillTx/>
              <a:latin typeface="Cambria" panose="02040503050406030204" pitchFamily="18" charset="0"/>
              <a:ea typeface="+mn-ea"/>
              <a:cs typeface="+mn-cs"/>
            </a:endParaRPr>
          </a:p>
        </p:txBody>
      </p:sp>
      <p:pic>
        <p:nvPicPr>
          <p:cNvPr id="71" name="Picture 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14131" y="5116273"/>
            <a:ext cx="739069" cy="739069"/>
          </a:xfrm>
          <a:prstGeom prst="rect">
            <a:avLst/>
          </a:prstGeom>
        </p:spPr>
      </p:pic>
      <p:sp>
        <p:nvSpPr>
          <p:cNvPr id="73" name="TextBox 72"/>
          <p:cNvSpPr txBox="1"/>
          <p:nvPr/>
        </p:nvSpPr>
        <p:spPr>
          <a:xfrm>
            <a:off x="5420495" y="977596"/>
            <a:ext cx="1905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6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rPr>
              <a:t>DRAM</a:t>
            </a:r>
            <a:endParaRPr kumimoji="0" lang="en-US" sz="3600" b="1" i="0" u="sng"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4" name="TextBox 73"/>
          <p:cNvSpPr txBox="1"/>
          <p:nvPr/>
        </p:nvSpPr>
        <p:spPr>
          <a:xfrm>
            <a:off x="2000250" y="2796407"/>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7" name="TextBox 76"/>
          <p:cNvSpPr txBox="1"/>
          <p:nvPr/>
        </p:nvSpPr>
        <p:spPr>
          <a:xfrm>
            <a:off x="2007676" y="3240723"/>
            <a:ext cx="533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D</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78" name="TextBox 77"/>
          <p:cNvSpPr txBox="1"/>
          <p:nvPr/>
        </p:nvSpPr>
        <p:spPr>
          <a:xfrm>
            <a:off x="1485899" y="5892225"/>
            <a:ext cx="35021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FF0066"/>
                </a:solidFill>
                <a:effectLst/>
                <a:uLnTx/>
                <a:uFillTx/>
                <a:latin typeface="Calibri"/>
                <a:ea typeface="+mn-ea"/>
                <a:cs typeface="+mn-cs"/>
              </a:rPr>
              <a:t>ChargeCache Miss:</a:t>
            </a:r>
            <a:endParaRPr kumimoji="0" lang="en-US" sz="3200" b="1" i="0" u="none" strike="noStrike" kern="1200" cap="none" spc="0" normalizeH="0" baseline="0" noProof="0" dirty="0">
              <a:ln>
                <a:noFill/>
              </a:ln>
              <a:solidFill>
                <a:srgbClr val="FF0066"/>
              </a:solidFill>
              <a:effectLst/>
              <a:uLnTx/>
              <a:uFillTx/>
              <a:latin typeface="Calibri"/>
              <a:ea typeface="+mn-ea"/>
              <a:cs typeface="+mn-cs"/>
            </a:endParaRPr>
          </a:p>
        </p:txBody>
      </p:sp>
      <p:sp>
        <p:nvSpPr>
          <p:cNvPr id="79" name="TextBox 78"/>
          <p:cNvSpPr txBox="1"/>
          <p:nvPr/>
        </p:nvSpPr>
        <p:spPr>
          <a:xfrm>
            <a:off x="4778574" y="5885587"/>
            <a:ext cx="38892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a:ea typeface="+mn-ea"/>
                <a:cs typeface="+mn-cs"/>
              </a:rPr>
              <a:t>Use </a:t>
            </a:r>
            <a:r>
              <a:rPr kumimoji="0" lang="tr-TR" sz="3200" b="1" i="0" u="none" strike="noStrike" kern="1200" cap="none" spc="0" normalizeH="0" baseline="0" noProof="0" dirty="0">
                <a:ln>
                  <a:noFill/>
                </a:ln>
                <a:solidFill>
                  <a:srgbClr val="FF0066"/>
                </a:solidFill>
                <a:effectLst/>
                <a:uLnTx/>
                <a:uFillTx/>
                <a:latin typeface="Calibri"/>
                <a:ea typeface="+mn-ea"/>
                <a:cs typeface="+mn-cs"/>
              </a:rPr>
              <a:t>Default</a:t>
            </a:r>
            <a:r>
              <a:rPr kumimoji="0" lang="tr-TR" sz="3200" b="1" i="0" u="none" strike="noStrike" kern="1200" cap="none" spc="0" normalizeH="0" baseline="0" noProof="0" dirty="0">
                <a:ln>
                  <a:noFill/>
                </a:ln>
                <a:solidFill>
                  <a:prstClr val="black"/>
                </a:solidFill>
                <a:effectLst/>
                <a:uLnTx/>
                <a:uFillTx/>
                <a:latin typeface="Calibri"/>
                <a:ea typeface="+mn-ea"/>
                <a:cs typeface="+mn-cs"/>
              </a:rPr>
              <a:t> Timings</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
        <p:nvSpPr>
          <p:cNvPr id="80" name="TextBox 79"/>
          <p:cNvSpPr txBox="1"/>
          <p:nvPr/>
        </p:nvSpPr>
        <p:spPr>
          <a:xfrm>
            <a:off x="1692473" y="5892225"/>
            <a:ext cx="350215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0066FF"/>
                </a:solidFill>
                <a:effectLst/>
                <a:uLnTx/>
                <a:uFillTx/>
                <a:latin typeface="Calibri"/>
                <a:ea typeface="+mn-ea"/>
                <a:cs typeface="+mn-cs"/>
              </a:rPr>
              <a:t>ChargeCache Hit:</a:t>
            </a:r>
            <a:endParaRPr kumimoji="0" lang="en-US" sz="3200" b="1" i="0" u="none" strike="noStrike" kern="1200" cap="none" spc="0" normalizeH="0" baseline="0" noProof="0" dirty="0">
              <a:ln>
                <a:noFill/>
              </a:ln>
              <a:solidFill>
                <a:srgbClr val="0066FF"/>
              </a:solidFill>
              <a:effectLst/>
              <a:uLnTx/>
              <a:uFillTx/>
              <a:latin typeface="Calibri"/>
              <a:ea typeface="+mn-ea"/>
              <a:cs typeface="+mn-cs"/>
            </a:endParaRPr>
          </a:p>
        </p:txBody>
      </p:sp>
      <p:sp>
        <p:nvSpPr>
          <p:cNvPr id="81" name="TextBox 80"/>
          <p:cNvSpPr txBox="1"/>
          <p:nvPr/>
        </p:nvSpPr>
        <p:spPr>
          <a:xfrm>
            <a:off x="4861631" y="5867400"/>
            <a:ext cx="388924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Calibri"/>
                <a:ea typeface="+mn-ea"/>
                <a:cs typeface="+mn-cs"/>
              </a:rPr>
              <a:t>Use </a:t>
            </a:r>
            <a:r>
              <a:rPr kumimoji="0" lang="tr-TR" sz="3200" b="1" i="0" u="none" strike="noStrike" kern="1200" cap="none" spc="0" normalizeH="0" baseline="0" noProof="0" dirty="0">
                <a:ln>
                  <a:noFill/>
                </a:ln>
                <a:solidFill>
                  <a:srgbClr val="0066FF"/>
                </a:solidFill>
                <a:effectLst/>
                <a:uLnTx/>
                <a:uFillTx/>
                <a:latin typeface="Calibri"/>
                <a:ea typeface="+mn-ea"/>
                <a:cs typeface="+mn-cs"/>
              </a:rPr>
              <a:t>Lower</a:t>
            </a:r>
            <a:r>
              <a:rPr kumimoji="0" lang="tr-TR" sz="3200" b="1" i="0" u="none" strike="noStrike" kern="1200" cap="none" spc="0" normalizeH="0" baseline="0" noProof="0" dirty="0">
                <a:ln>
                  <a:noFill/>
                </a:ln>
                <a:solidFill>
                  <a:prstClr val="black"/>
                </a:solidFill>
                <a:effectLst/>
                <a:uLnTx/>
                <a:uFillTx/>
                <a:latin typeface="Calibri"/>
                <a:ea typeface="+mn-ea"/>
                <a:cs typeface="+mn-cs"/>
              </a:rPr>
              <a:t> Timings</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29586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1000" fill="hold"/>
                                        <p:tgtEl>
                                          <p:spTgt spid="56"/>
                                        </p:tgtEl>
                                        <p:attrNameLst>
                                          <p:attrName>ppt_x</p:attrName>
                                        </p:attrNameLst>
                                      </p:cBhvr>
                                      <p:tavLst>
                                        <p:tav tm="0">
                                          <p:val>
                                            <p:strVal val="1+#ppt_w/2"/>
                                          </p:val>
                                        </p:tav>
                                        <p:tav tm="100000">
                                          <p:val>
                                            <p:strVal val="#ppt_x"/>
                                          </p:val>
                                        </p:tav>
                                      </p:tavLst>
                                    </p:anim>
                                    <p:anim calcmode="lin" valueType="num">
                                      <p:cBhvr additive="base">
                                        <p:cTn id="8" dur="10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800" tmFilter="0, 0; .2, .5; .8, .5; 1, 0"/>
                                        <p:tgtEl>
                                          <p:spTgt spid="72"/>
                                        </p:tgtEl>
                                      </p:cBhvr>
                                    </p:animEffect>
                                    <p:animScale>
                                      <p:cBhvr>
                                        <p:cTn id="19" dur="400" autoRev="1" fill="hold"/>
                                        <p:tgtEl>
                                          <p:spTgt spid="72"/>
                                        </p:tgtEl>
                                      </p:cBhvr>
                                      <p:by x="105000" y="105000"/>
                                    </p:animScale>
                                  </p:childTnLst>
                                </p:cTn>
                              </p:par>
                              <p:par>
                                <p:cTn id="20" presetID="10" presetClass="entr" presetSubtype="0" fill="hold" grpId="0" nodeType="withEffect">
                                  <p:stCondLst>
                                    <p:cond delay="500"/>
                                  </p:stCondLst>
                                  <p:childTnLst>
                                    <p:set>
                                      <p:cBhvr>
                                        <p:cTn id="21" dur="1" fill="hold">
                                          <p:stCondLst>
                                            <p:cond delay="0"/>
                                          </p:stCondLst>
                                        </p:cTn>
                                        <p:tgtEl>
                                          <p:spTgt spid="74"/>
                                        </p:tgtEl>
                                        <p:attrNameLst>
                                          <p:attrName>style.visibility</p:attrName>
                                        </p:attrNameLst>
                                      </p:cBhvr>
                                      <p:to>
                                        <p:strVal val="visible"/>
                                      </p:to>
                                    </p:set>
                                    <p:animEffect transition="in" filter="fade">
                                      <p:cBhvr>
                                        <p:cTn id="22" dur="500"/>
                                        <p:tgtEl>
                                          <p:spTgt spid="74"/>
                                        </p:tgtEl>
                                      </p:cBhvr>
                                    </p:animEffect>
                                  </p:childTnLst>
                                </p:cTn>
                              </p:par>
                            </p:childTnLst>
                          </p:cTn>
                        </p:par>
                        <p:par>
                          <p:cTn id="23" fill="hold">
                            <p:stCondLst>
                              <p:cond delay="1000"/>
                            </p:stCondLst>
                            <p:childTnLst>
                              <p:par>
                                <p:cTn id="24" presetID="22" presetClass="entr" presetSubtype="8" fill="hold"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wipe(left)">
                                      <p:cBhvr>
                                        <p:cTn id="26" dur="1000"/>
                                        <p:tgtEl>
                                          <p:spTgt spid="65"/>
                                        </p:tgtEl>
                                      </p:cBhvr>
                                    </p:animEffect>
                                  </p:childTnLst>
                                </p:cTn>
                              </p:par>
                              <p:par>
                                <p:cTn id="27" presetID="10" presetClass="exit" presetSubtype="0" fill="hold" grpId="2" nodeType="withEffect">
                                  <p:stCondLst>
                                    <p:cond delay="0"/>
                                  </p:stCondLst>
                                  <p:childTnLst>
                                    <p:animEffect transition="out" filter="fade">
                                      <p:cBhvr>
                                        <p:cTn id="28" dur="500"/>
                                        <p:tgtEl>
                                          <p:spTgt spid="78"/>
                                        </p:tgtEl>
                                      </p:cBhvr>
                                    </p:animEffect>
                                    <p:set>
                                      <p:cBhvr>
                                        <p:cTn id="29" dur="1" fill="hold">
                                          <p:stCondLst>
                                            <p:cond delay="499"/>
                                          </p:stCondLst>
                                        </p:cTn>
                                        <p:tgtEl>
                                          <p:spTgt spid="78"/>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79"/>
                                        </p:tgtEl>
                                      </p:cBhvr>
                                    </p:animEffect>
                                    <p:set>
                                      <p:cBhvr>
                                        <p:cTn id="32" dur="1" fill="hold">
                                          <p:stCondLst>
                                            <p:cond delay="499"/>
                                          </p:stCondLst>
                                        </p:cTn>
                                        <p:tgtEl>
                                          <p:spTgt spid="7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additive="base">
                                        <p:cTn id="37" dur="1000" fill="hold"/>
                                        <p:tgtEl>
                                          <p:spTgt spid="67"/>
                                        </p:tgtEl>
                                        <p:attrNameLst>
                                          <p:attrName>ppt_x</p:attrName>
                                        </p:attrNameLst>
                                      </p:cBhvr>
                                      <p:tavLst>
                                        <p:tav tm="0">
                                          <p:val>
                                            <p:strVal val="1+#ppt_w/2"/>
                                          </p:val>
                                        </p:tav>
                                        <p:tav tm="100000">
                                          <p:val>
                                            <p:strVal val="#ppt_x"/>
                                          </p:val>
                                        </p:tav>
                                      </p:tavLst>
                                    </p:anim>
                                    <p:anim calcmode="lin" valueType="num">
                                      <p:cBhvr additive="base">
                                        <p:cTn id="38" dur="1000" fill="hold"/>
                                        <p:tgtEl>
                                          <p:spTgt spid="6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3" nodeType="clickEffect">
                                  <p:stCondLst>
                                    <p:cond delay="0"/>
                                  </p:stCondLst>
                                  <p:childTnLst>
                                    <p:set>
                                      <p:cBhvr>
                                        <p:cTn id="42" dur="1" fill="hold">
                                          <p:stCondLst>
                                            <p:cond delay="0"/>
                                          </p:stCondLst>
                                        </p:cTn>
                                        <p:tgtEl>
                                          <p:spTgt spid="78"/>
                                        </p:tgtEl>
                                        <p:attrNameLst>
                                          <p:attrName>style.visibility</p:attrName>
                                        </p:attrNameLst>
                                      </p:cBhvr>
                                      <p:to>
                                        <p:strVal val="visible"/>
                                      </p:to>
                                    </p:set>
                                    <p:animEffect transition="in" filter="fade">
                                      <p:cBhvr>
                                        <p:cTn id="43" dur="500"/>
                                        <p:tgtEl>
                                          <p:spTgt spid="78"/>
                                        </p:tgtEl>
                                      </p:cBhvr>
                                    </p:animEffect>
                                  </p:childTnLst>
                                </p:cTn>
                              </p:par>
                              <p:par>
                                <p:cTn id="44" presetID="10" presetClass="entr" presetSubtype="0" fill="hold" grpId="3" nodeType="withEffect">
                                  <p:stCondLst>
                                    <p:cond delay="0"/>
                                  </p:stCondLst>
                                  <p:childTnLst>
                                    <p:set>
                                      <p:cBhvr>
                                        <p:cTn id="45" dur="1" fill="hold">
                                          <p:stCondLst>
                                            <p:cond delay="0"/>
                                          </p:stCondLst>
                                        </p:cTn>
                                        <p:tgtEl>
                                          <p:spTgt spid="79"/>
                                        </p:tgtEl>
                                        <p:attrNameLst>
                                          <p:attrName>style.visibility</p:attrName>
                                        </p:attrNameLst>
                                      </p:cBhvr>
                                      <p:to>
                                        <p:strVal val="visible"/>
                                      </p:to>
                                    </p:set>
                                    <p:animEffect transition="in" filter="fade">
                                      <p:cBhvr>
                                        <p:cTn id="46" dur="500"/>
                                        <p:tgtEl>
                                          <p:spTgt spid="7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nodeType="clickEffect">
                                  <p:stCondLst>
                                    <p:cond delay="0"/>
                                  </p:stCondLst>
                                  <p:childTnLst>
                                    <p:animEffect transition="out" filter="fade">
                                      <p:cBhvr>
                                        <p:cTn id="50" dur="800" tmFilter="0, 0; .2, .5; .8, .5; 1, 0"/>
                                        <p:tgtEl>
                                          <p:spTgt spid="3"/>
                                        </p:tgtEl>
                                      </p:cBhvr>
                                    </p:animEffect>
                                    <p:animScale>
                                      <p:cBhvr>
                                        <p:cTn id="51" dur="400" autoRev="1" fill="hold"/>
                                        <p:tgtEl>
                                          <p:spTgt spid="3"/>
                                        </p:tgtEl>
                                      </p:cBhvr>
                                      <p:by x="105000" y="105000"/>
                                    </p:animScale>
                                  </p:childTnLst>
                                </p:cTn>
                              </p:par>
                              <p:par>
                                <p:cTn id="52" presetID="10" presetClass="entr" presetSubtype="0" fill="hold" grpId="0" nodeType="withEffect">
                                  <p:stCondLst>
                                    <p:cond delay="600"/>
                                  </p:stCondLst>
                                  <p:childTnLst>
                                    <p:set>
                                      <p:cBhvr>
                                        <p:cTn id="53" dur="1" fill="hold">
                                          <p:stCondLst>
                                            <p:cond delay="0"/>
                                          </p:stCondLst>
                                        </p:cTn>
                                        <p:tgtEl>
                                          <p:spTgt spid="77"/>
                                        </p:tgtEl>
                                        <p:attrNameLst>
                                          <p:attrName>style.visibility</p:attrName>
                                        </p:attrNameLst>
                                      </p:cBhvr>
                                      <p:to>
                                        <p:strVal val="visible"/>
                                      </p:to>
                                    </p:set>
                                    <p:animEffect transition="in" filter="fade">
                                      <p:cBhvr>
                                        <p:cTn id="54" dur="500"/>
                                        <p:tgtEl>
                                          <p:spTgt spid="77"/>
                                        </p:tgtEl>
                                      </p:cBhvr>
                                    </p:animEffect>
                                  </p:childTnLst>
                                </p:cTn>
                              </p:par>
                            </p:childTnLst>
                          </p:cTn>
                        </p:par>
                        <p:par>
                          <p:cTn id="55" fill="hold">
                            <p:stCondLst>
                              <p:cond delay="1100"/>
                            </p:stCondLst>
                            <p:childTnLst>
                              <p:par>
                                <p:cTn id="56" presetID="22" presetClass="entr" presetSubtype="8" fill="hold" nodeType="afterEffect">
                                  <p:stCondLst>
                                    <p:cond delay="0"/>
                                  </p:stCondLst>
                                  <p:childTnLst>
                                    <p:set>
                                      <p:cBhvr>
                                        <p:cTn id="57" dur="1" fill="hold">
                                          <p:stCondLst>
                                            <p:cond delay="0"/>
                                          </p:stCondLst>
                                        </p:cTn>
                                        <p:tgtEl>
                                          <p:spTgt spid="68"/>
                                        </p:tgtEl>
                                        <p:attrNameLst>
                                          <p:attrName>style.visibility</p:attrName>
                                        </p:attrNameLst>
                                      </p:cBhvr>
                                      <p:to>
                                        <p:strVal val="visible"/>
                                      </p:to>
                                    </p:set>
                                    <p:animEffect transition="in" filter="wipe(left)">
                                      <p:cBhvr>
                                        <p:cTn id="58" dur="1000"/>
                                        <p:tgtEl>
                                          <p:spTgt spid="68"/>
                                        </p:tgtEl>
                                      </p:cBhvr>
                                    </p:animEffect>
                                  </p:childTnLst>
                                </p:cTn>
                              </p:par>
                              <p:par>
                                <p:cTn id="59" presetID="10" presetClass="exit" presetSubtype="0" fill="hold" grpId="4" nodeType="withEffect">
                                  <p:stCondLst>
                                    <p:cond delay="0"/>
                                  </p:stCondLst>
                                  <p:childTnLst>
                                    <p:animEffect transition="out" filter="fade">
                                      <p:cBhvr>
                                        <p:cTn id="60" dur="500"/>
                                        <p:tgtEl>
                                          <p:spTgt spid="78"/>
                                        </p:tgtEl>
                                      </p:cBhvr>
                                    </p:animEffect>
                                    <p:set>
                                      <p:cBhvr>
                                        <p:cTn id="61" dur="1" fill="hold">
                                          <p:stCondLst>
                                            <p:cond delay="499"/>
                                          </p:stCondLst>
                                        </p:cTn>
                                        <p:tgtEl>
                                          <p:spTgt spid="78"/>
                                        </p:tgtEl>
                                        <p:attrNameLst>
                                          <p:attrName>style.visibility</p:attrName>
                                        </p:attrNameLst>
                                      </p:cBhvr>
                                      <p:to>
                                        <p:strVal val="hidden"/>
                                      </p:to>
                                    </p:set>
                                  </p:childTnLst>
                                </p:cTn>
                              </p:par>
                              <p:par>
                                <p:cTn id="62" presetID="10" presetClass="exit" presetSubtype="0" fill="hold" grpId="4" nodeType="withEffect">
                                  <p:stCondLst>
                                    <p:cond delay="0"/>
                                  </p:stCondLst>
                                  <p:childTnLst>
                                    <p:animEffect transition="out" filter="fade">
                                      <p:cBhvr>
                                        <p:cTn id="63" dur="500"/>
                                        <p:tgtEl>
                                          <p:spTgt spid="79"/>
                                        </p:tgtEl>
                                      </p:cBhvr>
                                    </p:animEffect>
                                    <p:set>
                                      <p:cBhvr>
                                        <p:cTn id="64" dur="1" fill="hold">
                                          <p:stCondLst>
                                            <p:cond delay="499"/>
                                          </p:stCondLst>
                                        </p:cTn>
                                        <p:tgtEl>
                                          <p:spTgt spid="7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2" presetClass="entr" presetSubtype="2" fill="hold" grpId="0" nodeType="clickEffect">
                                  <p:stCondLst>
                                    <p:cond delay="0"/>
                                  </p:stCondLst>
                                  <p:childTnLst>
                                    <p:set>
                                      <p:cBhvr>
                                        <p:cTn id="68" dur="1" fill="hold">
                                          <p:stCondLst>
                                            <p:cond delay="0"/>
                                          </p:stCondLst>
                                        </p:cTn>
                                        <p:tgtEl>
                                          <p:spTgt spid="70"/>
                                        </p:tgtEl>
                                        <p:attrNameLst>
                                          <p:attrName>style.visibility</p:attrName>
                                        </p:attrNameLst>
                                      </p:cBhvr>
                                      <p:to>
                                        <p:strVal val="visible"/>
                                      </p:to>
                                    </p:set>
                                    <p:anim calcmode="lin" valueType="num">
                                      <p:cBhvr additive="base">
                                        <p:cTn id="69" dur="1000" fill="hold"/>
                                        <p:tgtEl>
                                          <p:spTgt spid="70"/>
                                        </p:tgtEl>
                                        <p:attrNameLst>
                                          <p:attrName>ppt_x</p:attrName>
                                        </p:attrNameLst>
                                      </p:cBhvr>
                                      <p:tavLst>
                                        <p:tav tm="0">
                                          <p:val>
                                            <p:strVal val="1+#ppt_w/2"/>
                                          </p:val>
                                        </p:tav>
                                        <p:tav tm="100000">
                                          <p:val>
                                            <p:strVal val="#ppt_x"/>
                                          </p:val>
                                        </p:tav>
                                      </p:tavLst>
                                    </p:anim>
                                    <p:anim calcmode="lin" valueType="num">
                                      <p:cBhvr additive="base">
                                        <p:cTn id="70" dur="1000" fill="hold"/>
                                        <p:tgtEl>
                                          <p:spTgt spid="70"/>
                                        </p:tgtEl>
                                        <p:attrNameLst>
                                          <p:attrName>ppt_y</p:attrName>
                                        </p:attrNameLst>
                                      </p:cBhvr>
                                      <p:tavLst>
                                        <p:tav tm="0">
                                          <p:val>
                                            <p:strVal val="#ppt_y"/>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78"/>
                                        </p:tgtEl>
                                      </p:cBhvr>
                                    </p:animEffect>
                                    <p:set>
                                      <p:cBhvr>
                                        <p:cTn id="75" dur="1" fill="hold">
                                          <p:stCondLst>
                                            <p:cond delay="499"/>
                                          </p:stCondLst>
                                        </p:cTn>
                                        <p:tgtEl>
                                          <p:spTgt spid="78"/>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79"/>
                                        </p:tgtEl>
                                      </p:cBhvr>
                                    </p:animEffect>
                                    <p:set>
                                      <p:cBhvr>
                                        <p:cTn id="78" dur="1" fill="hold">
                                          <p:stCondLst>
                                            <p:cond delay="499"/>
                                          </p:stCondLst>
                                        </p:cTn>
                                        <p:tgtEl>
                                          <p:spTgt spid="79"/>
                                        </p:tgtEl>
                                        <p:attrNameLst>
                                          <p:attrName>style.visibility</p:attrName>
                                        </p:attrNameLst>
                                      </p:cBhvr>
                                      <p:to>
                                        <p:strVal val="hidden"/>
                                      </p:to>
                                    </p:se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80"/>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81"/>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7" presetClass="emph" presetSubtype="2" fill="hold" nodeType="clickEffect">
                                  <p:stCondLst>
                                    <p:cond delay="0"/>
                                  </p:stCondLst>
                                  <p:childTnLst>
                                    <p:animClr clrSpc="rgb" dir="cw">
                                      <p:cBhvr>
                                        <p:cTn id="87" dur="1000" fill="hold"/>
                                        <p:tgtEl>
                                          <p:spTgt spid="65"/>
                                        </p:tgtEl>
                                        <p:attrNameLst>
                                          <p:attrName>stroke.color</p:attrName>
                                        </p:attrNameLst>
                                      </p:cBhvr>
                                      <p:to>
                                        <a:srgbClr val="0066FF"/>
                                      </p:to>
                                    </p:animClr>
                                    <p:set>
                                      <p:cBhvr>
                                        <p:cTn id="88" dur="1000" fill="hold"/>
                                        <p:tgtEl>
                                          <p:spTgt spid="65"/>
                                        </p:tgtEl>
                                        <p:attrNameLst>
                                          <p:attrName>stroke.on</p:attrName>
                                        </p:attrNameLst>
                                      </p:cBhvr>
                                      <p:to>
                                        <p:strVal val="true"/>
                                      </p:to>
                                    </p:set>
                                  </p:childTnLst>
                                </p:cTn>
                              </p:par>
                              <p:par>
                                <p:cTn id="89" presetID="3" presetClass="emph" presetSubtype="2" fill="hold" grpId="1" nodeType="withEffect">
                                  <p:stCondLst>
                                    <p:cond delay="0"/>
                                  </p:stCondLst>
                                  <p:childTnLst>
                                    <p:animClr clrSpc="rgb" dir="cw">
                                      <p:cBhvr override="childStyle">
                                        <p:cTn id="90" dur="2000" fill="hold"/>
                                        <p:tgtEl>
                                          <p:spTgt spid="74"/>
                                        </p:tgtEl>
                                        <p:attrNameLst>
                                          <p:attrName>style.color</p:attrName>
                                        </p:attrNameLst>
                                      </p:cBhvr>
                                      <p:to>
                                        <a:srgbClr val="0066FF"/>
                                      </p:to>
                                    </p:animClr>
                                  </p:childTnLst>
                                </p:cTn>
                              </p:par>
                              <p:par>
                                <p:cTn id="91" presetID="26" presetClass="emph" presetSubtype="0" fill="hold" nodeType="withEffect">
                                  <p:stCondLst>
                                    <p:cond delay="300"/>
                                  </p:stCondLst>
                                  <p:childTnLst>
                                    <p:animEffect transition="out" filter="fade">
                                      <p:cBhvr>
                                        <p:cTn id="92" dur="800" tmFilter="0, 0; .2, .5; .8, .5; 1, 0"/>
                                        <p:tgtEl>
                                          <p:spTgt spid="65"/>
                                        </p:tgtEl>
                                      </p:cBhvr>
                                    </p:animEffect>
                                    <p:animScale>
                                      <p:cBhvr>
                                        <p:cTn id="93" dur="400" autoRev="1" fill="hold"/>
                                        <p:tgtEl>
                                          <p:spTgt spid="65"/>
                                        </p:tgtEl>
                                      </p:cBhvr>
                                      <p:by x="105000" y="105000"/>
                                    </p:animScale>
                                  </p:childTnLst>
                                </p:cTn>
                              </p:par>
                              <p:par>
                                <p:cTn id="94" presetID="26" presetClass="emph" presetSubtype="0" fill="hold" nodeType="withEffect">
                                  <p:stCondLst>
                                    <p:cond delay="800"/>
                                  </p:stCondLst>
                                  <p:childTnLst>
                                    <p:animEffect transition="out" filter="fade">
                                      <p:cBhvr>
                                        <p:cTn id="95" dur="800" tmFilter="0, 0; .2, .5; .8, .5; 1, 0"/>
                                        <p:tgtEl>
                                          <p:spTgt spid="72"/>
                                        </p:tgtEl>
                                      </p:cBhvr>
                                    </p:animEffect>
                                    <p:animScale>
                                      <p:cBhvr>
                                        <p:cTn id="96" dur="400" autoRev="1" fill="hold"/>
                                        <p:tgtEl>
                                          <p:spTgt spid="72"/>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2" presetClass="entr" presetSubtype="2" fill="hold" nodeType="clickEffect">
                                  <p:stCondLst>
                                    <p:cond delay="0"/>
                                  </p:stCondLst>
                                  <p:childTnLst>
                                    <p:set>
                                      <p:cBhvr>
                                        <p:cTn id="100" dur="1" fill="hold">
                                          <p:stCondLst>
                                            <p:cond delay="0"/>
                                          </p:stCondLst>
                                        </p:cTn>
                                        <p:tgtEl>
                                          <p:spTgt spid="71"/>
                                        </p:tgtEl>
                                        <p:attrNameLst>
                                          <p:attrName>style.visibility</p:attrName>
                                        </p:attrNameLst>
                                      </p:cBhvr>
                                      <p:to>
                                        <p:strVal val="visible"/>
                                      </p:to>
                                    </p:set>
                                    <p:anim calcmode="lin" valueType="num">
                                      <p:cBhvr additive="base">
                                        <p:cTn id="101" dur="1000" fill="hold"/>
                                        <p:tgtEl>
                                          <p:spTgt spid="71"/>
                                        </p:tgtEl>
                                        <p:attrNameLst>
                                          <p:attrName>ppt_x</p:attrName>
                                        </p:attrNameLst>
                                      </p:cBhvr>
                                      <p:tavLst>
                                        <p:tav tm="0">
                                          <p:val>
                                            <p:strVal val="1+#ppt_w/2"/>
                                          </p:val>
                                        </p:tav>
                                        <p:tav tm="100000">
                                          <p:val>
                                            <p:strVal val="#ppt_x"/>
                                          </p:val>
                                        </p:tav>
                                      </p:tavLst>
                                    </p:anim>
                                    <p:anim calcmode="lin" valueType="num">
                                      <p:cBhvr additive="base">
                                        <p:cTn id="102" dur="1000" fill="hold"/>
                                        <p:tgtEl>
                                          <p:spTgt spid="71"/>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22" presetClass="exit" presetSubtype="2" fill="hold" nodeType="afterEffect">
                                  <p:stCondLst>
                                    <p:cond delay="0"/>
                                  </p:stCondLst>
                                  <p:childTnLst>
                                    <p:animEffect transition="out" filter="wipe(right)">
                                      <p:cBhvr>
                                        <p:cTn id="105" dur="1500"/>
                                        <p:tgtEl>
                                          <p:spTgt spid="65"/>
                                        </p:tgtEl>
                                      </p:cBhvr>
                                    </p:animEffect>
                                    <p:set>
                                      <p:cBhvr>
                                        <p:cTn id="106" dur="1" fill="hold">
                                          <p:stCondLst>
                                            <p:cond delay="1499"/>
                                          </p:stCondLst>
                                        </p:cTn>
                                        <p:tgtEl>
                                          <p:spTgt spid="65"/>
                                        </p:tgtEl>
                                        <p:attrNameLst>
                                          <p:attrName>style.visibility</p:attrName>
                                        </p:attrNameLst>
                                      </p:cBhvr>
                                      <p:to>
                                        <p:strVal val="hidden"/>
                                      </p:to>
                                    </p:set>
                                  </p:childTnLst>
                                </p:cTn>
                              </p:par>
                              <p:par>
                                <p:cTn id="107" presetID="22" presetClass="exit" presetSubtype="2" fill="hold" nodeType="withEffect">
                                  <p:stCondLst>
                                    <p:cond delay="0"/>
                                  </p:stCondLst>
                                  <p:childTnLst>
                                    <p:animEffect transition="out" filter="wipe(right)">
                                      <p:cBhvr>
                                        <p:cTn id="108" dur="1500"/>
                                        <p:tgtEl>
                                          <p:spTgt spid="68"/>
                                        </p:tgtEl>
                                      </p:cBhvr>
                                    </p:animEffect>
                                    <p:set>
                                      <p:cBhvr>
                                        <p:cTn id="109" dur="1" fill="hold">
                                          <p:stCondLst>
                                            <p:cond delay="1499"/>
                                          </p:stCondLst>
                                        </p:cTn>
                                        <p:tgtEl>
                                          <p:spTgt spid="68"/>
                                        </p:tgtEl>
                                        <p:attrNameLst>
                                          <p:attrName>style.visibility</p:attrName>
                                        </p:attrNameLst>
                                      </p:cBhvr>
                                      <p:to>
                                        <p:strVal val="hidden"/>
                                      </p:to>
                                    </p:set>
                                  </p:childTnLst>
                                </p:cTn>
                              </p:par>
                              <p:par>
                                <p:cTn id="110" presetID="10" presetClass="exit" presetSubtype="0" fill="hold" grpId="2" nodeType="withEffect">
                                  <p:stCondLst>
                                    <p:cond delay="0"/>
                                  </p:stCondLst>
                                  <p:childTnLst>
                                    <p:animEffect transition="out" filter="fade">
                                      <p:cBhvr>
                                        <p:cTn id="111" dur="500"/>
                                        <p:tgtEl>
                                          <p:spTgt spid="74"/>
                                        </p:tgtEl>
                                      </p:cBhvr>
                                    </p:animEffect>
                                    <p:set>
                                      <p:cBhvr>
                                        <p:cTn id="112" dur="1" fill="hold">
                                          <p:stCondLst>
                                            <p:cond delay="499"/>
                                          </p:stCondLst>
                                        </p:cTn>
                                        <p:tgtEl>
                                          <p:spTgt spid="74"/>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77"/>
                                        </p:tgtEl>
                                      </p:cBhvr>
                                    </p:animEffect>
                                    <p:set>
                                      <p:cBhvr>
                                        <p:cTn id="115" dur="1" fill="hold">
                                          <p:stCondLst>
                                            <p:cond delay="499"/>
                                          </p:stCondLst>
                                        </p:cTn>
                                        <p:tgtEl>
                                          <p:spTgt spid="77"/>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80"/>
                                        </p:tgtEl>
                                      </p:cBhvr>
                                    </p:animEffect>
                                    <p:set>
                                      <p:cBhvr>
                                        <p:cTn id="118" dur="1" fill="hold">
                                          <p:stCondLst>
                                            <p:cond delay="499"/>
                                          </p:stCondLst>
                                        </p:cTn>
                                        <p:tgtEl>
                                          <p:spTgt spid="80"/>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81"/>
                                        </p:tgtEl>
                                      </p:cBhvr>
                                    </p:animEffect>
                                    <p:set>
                                      <p:cBhvr>
                                        <p:cTn id="121" dur="1" fill="hold">
                                          <p:stCondLst>
                                            <p:cond delay="499"/>
                                          </p:stCondLst>
                                        </p:cTn>
                                        <p:tgtEl>
                                          <p:spTgt spid="8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67" grpId="0"/>
      <p:bldP spid="70" grpId="0"/>
      <p:bldP spid="74" grpId="0"/>
      <p:bldP spid="74" grpId="1"/>
      <p:bldP spid="74" grpId="2"/>
      <p:bldP spid="77" grpId="0"/>
      <p:bldP spid="77" grpId="1"/>
      <p:bldP spid="78" grpId="0"/>
      <p:bldP spid="78" grpId="1"/>
      <p:bldP spid="78" grpId="2"/>
      <p:bldP spid="78" grpId="3"/>
      <p:bldP spid="78" grpId="4"/>
      <p:bldP spid="79" grpId="0"/>
      <p:bldP spid="79" grpId="1"/>
      <p:bldP spid="79" grpId="2"/>
      <p:bldP spid="79" grpId="3"/>
      <p:bldP spid="79" grpId="4"/>
      <p:bldP spid="80" grpId="0"/>
      <p:bldP spid="80" grpId="1"/>
      <p:bldP spid="81" grpId="0"/>
      <p:bldP spid="81" grpId="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rPr>
              <a:t>Area and Power </a:t>
            </a:r>
            <a:r>
              <a:rPr lang="tr-TR" dirty="0">
                <a:latin typeface="Cambria" panose="02040503050406030204" pitchFamily="18" charset="0"/>
              </a:rPr>
              <a:t>Overhead</a:t>
            </a:r>
            <a:endParaRPr lang="en-US" dirty="0">
              <a:latin typeface="Cambria" panose="02040503050406030204" pitchFamily="18" charset="0"/>
            </a:endParaRPr>
          </a:p>
        </p:txBody>
      </p:sp>
      <p:sp>
        <p:nvSpPr>
          <p:cNvPr id="3" name="Content Placeholder 2"/>
          <p:cNvSpPr>
            <a:spLocks noGrp="1"/>
          </p:cNvSpPr>
          <p:nvPr>
            <p:ph idx="1"/>
          </p:nvPr>
        </p:nvSpPr>
        <p:spPr/>
        <p:txBody>
          <a:bodyPr/>
          <a:lstStyle/>
          <a:p>
            <a:r>
              <a:rPr lang="en-US" b="1" dirty="0">
                <a:latin typeface="Cambria" panose="02040503050406030204" pitchFamily="18" charset="0"/>
              </a:rPr>
              <a:t>Modeled with CACTI</a:t>
            </a:r>
            <a:endParaRPr lang="tr-TR" b="1" dirty="0">
              <a:latin typeface="Cambria" panose="02040503050406030204" pitchFamily="18" charset="0"/>
            </a:endParaRPr>
          </a:p>
          <a:p>
            <a:endParaRPr lang="en-US" b="1" dirty="0">
              <a:latin typeface="Cambria" panose="02040503050406030204" pitchFamily="18" charset="0"/>
            </a:endParaRPr>
          </a:p>
          <a:p>
            <a:r>
              <a:rPr lang="tr-TR" b="1" dirty="0">
                <a:latin typeface="Cambria" panose="02040503050406030204" pitchFamily="18" charset="0"/>
              </a:rPr>
              <a:t>Area</a:t>
            </a:r>
          </a:p>
          <a:p>
            <a:pPr lvl="1"/>
            <a:r>
              <a:rPr lang="tr-TR" dirty="0">
                <a:latin typeface="Cambria" panose="02040503050406030204" pitchFamily="18" charset="0"/>
              </a:rPr>
              <a:t>~5KB for 128-entry ChargeCache</a:t>
            </a:r>
          </a:p>
          <a:p>
            <a:pPr lvl="1">
              <a:buClr>
                <a:schemeClr val="tx1"/>
              </a:buClr>
            </a:pPr>
            <a:r>
              <a:rPr lang="tr-TR" dirty="0">
                <a:solidFill>
                  <a:srgbClr val="FF0066"/>
                </a:solidFill>
                <a:latin typeface="Cambria" panose="02040503050406030204" pitchFamily="18" charset="0"/>
              </a:rPr>
              <a:t>0.24%</a:t>
            </a:r>
            <a:r>
              <a:rPr lang="tr-TR" dirty="0">
                <a:latin typeface="Cambria" panose="02040503050406030204" pitchFamily="18" charset="0"/>
              </a:rPr>
              <a:t> of a 4MB Last Level Cache (LLC) area</a:t>
            </a:r>
          </a:p>
          <a:p>
            <a:pPr marL="457200" lvl="1" indent="0">
              <a:buNone/>
            </a:pPr>
            <a:endParaRPr lang="tr-TR" dirty="0">
              <a:latin typeface="Cambria" panose="02040503050406030204" pitchFamily="18" charset="0"/>
            </a:endParaRPr>
          </a:p>
          <a:p>
            <a:r>
              <a:rPr lang="tr-TR" b="1" dirty="0">
                <a:latin typeface="Cambria" panose="02040503050406030204" pitchFamily="18" charset="0"/>
              </a:rPr>
              <a:t>Power Consumption</a:t>
            </a:r>
          </a:p>
          <a:p>
            <a:pPr lvl="1"/>
            <a:r>
              <a:rPr lang="tr-TR" dirty="0">
                <a:latin typeface="Cambria" panose="02040503050406030204" pitchFamily="18" charset="0"/>
              </a:rPr>
              <a:t>0.15 mW on average (static + dynamic)</a:t>
            </a:r>
          </a:p>
          <a:p>
            <a:pPr lvl="1">
              <a:buClr>
                <a:schemeClr val="tx1"/>
              </a:buClr>
            </a:pPr>
            <a:r>
              <a:rPr lang="tr-TR" dirty="0">
                <a:solidFill>
                  <a:srgbClr val="FF0066"/>
                </a:solidFill>
                <a:latin typeface="Cambria" panose="02040503050406030204" pitchFamily="18" charset="0"/>
              </a:rPr>
              <a:t>0.23%</a:t>
            </a:r>
            <a:r>
              <a:rPr lang="tr-TR" dirty="0">
                <a:latin typeface="Cambria" panose="02040503050406030204" pitchFamily="18" charset="0"/>
              </a:rPr>
              <a:t> of the 4MB LLC power consumption</a:t>
            </a:r>
            <a:endParaRPr lang="en-US" dirty="0">
              <a:latin typeface="Cambria" panose="02040503050406030204" pitchFamily="18" charset="0"/>
            </a:endParaRPr>
          </a:p>
        </p:txBody>
      </p:sp>
    </p:spTree>
    <p:extLst>
      <p:ext uri="{BB962C8B-B14F-4D97-AF65-F5344CB8AC3E}">
        <p14:creationId xmlns:p14="http://schemas.microsoft.com/office/powerpoint/2010/main" val="3550402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dirty="0">
                <a:latin typeface="Cambria" panose="02040503050406030204" pitchFamily="18" charset="0"/>
              </a:rPr>
              <a:t>Methodology</a:t>
            </a:r>
            <a:endParaRPr lang="en-US" dirty="0">
              <a:latin typeface="Cambria" panose="02040503050406030204" pitchFamily="18" charset="0"/>
            </a:endParaRPr>
          </a:p>
        </p:txBody>
      </p:sp>
      <p:sp>
        <p:nvSpPr>
          <p:cNvPr id="3" name="Content Placeholder 2"/>
          <p:cNvSpPr>
            <a:spLocks noGrp="1"/>
          </p:cNvSpPr>
          <p:nvPr>
            <p:ph idx="1"/>
          </p:nvPr>
        </p:nvSpPr>
        <p:spPr>
          <a:xfrm>
            <a:off x="381000" y="838200"/>
            <a:ext cx="8382000" cy="5638800"/>
          </a:xfrm>
        </p:spPr>
        <p:txBody>
          <a:bodyPr/>
          <a:lstStyle/>
          <a:p>
            <a:r>
              <a:rPr lang="tr-TR" sz="2800" b="1" dirty="0">
                <a:latin typeface="Cambria" panose="02040503050406030204" pitchFamily="18" charset="0"/>
              </a:rPr>
              <a:t>Simulator</a:t>
            </a:r>
          </a:p>
          <a:p>
            <a:pPr lvl="1"/>
            <a:r>
              <a:rPr lang="tr-TR" sz="2400" dirty="0">
                <a:latin typeface="Cambria" panose="02040503050406030204" pitchFamily="18" charset="0"/>
              </a:rPr>
              <a:t>DRAM Simulator (Ramulator </a:t>
            </a:r>
            <a:r>
              <a:rPr lang="en-US" sz="2400" i="1" kern="0" dirty="0">
                <a:solidFill>
                  <a:srgbClr val="0000CC"/>
                </a:solidFill>
                <a:latin typeface="Cambria" panose="02040503050406030204" pitchFamily="18" charset="0"/>
              </a:rPr>
              <a:t>[</a:t>
            </a:r>
            <a:r>
              <a:rPr lang="tr-TR" sz="2400" i="1" kern="0" dirty="0">
                <a:solidFill>
                  <a:srgbClr val="0000CC"/>
                </a:solidFill>
                <a:latin typeface="Cambria" panose="02040503050406030204" pitchFamily="18" charset="0"/>
              </a:rPr>
              <a:t>Kim</a:t>
            </a:r>
            <a:r>
              <a:rPr lang="en-US" sz="2400" i="1" kern="0" dirty="0">
                <a:solidFill>
                  <a:srgbClr val="0000CC"/>
                </a:solidFill>
                <a:latin typeface="Cambria" panose="02040503050406030204" pitchFamily="18" charset="0"/>
              </a:rPr>
              <a:t>+, </a:t>
            </a:r>
            <a:r>
              <a:rPr lang="tr-TR" sz="2400" i="1" kern="0" dirty="0">
                <a:solidFill>
                  <a:srgbClr val="0000CC"/>
                </a:solidFill>
                <a:latin typeface="Cambria" panose="02040503050406030204" pitchFamily="18" charset="0"/>
              </a:rPr>
              <a:t>CAL</a:t>
            </a:r>
            <a:r>
              <a:rPr lang="en-US" sz="2400" i="1" kern="0" dirty="0">
                <a:solidFill>
                  <a:srgbClr val="0000CC"/>
                </a:solidFill>
                <a:latin typeface="Cambria" panose="02040503050406030204" pitchFamily="18" charset="0"/>
              </a:rPr>
              <a:t>’1</a:t>
            </a:r>
            <a:r>
              <a:rPr lang="tr-TR" sz="2400" i="1" kern="0" dirty="0">
                <a:solidFill>
                  <a:srgbClr val="0000CC"/>
                </a:solidFill>
                <a:latin typeface="Cambria" panose="02040503050406030204" pitchFamily="18" charset="0"/>
              </a:rPr>
              <a:t>5</a:t>
            </a:r>
            <a:r>
              <a:rPr lang="en-US" sz="2400" i="1" kern="0" dirty="0">
                <a:solidFill>
                  <a:srgbClr val="0000CC"/>
                </a:solidFill>
                <a:latin typeface="Cambria" panose="02040503050406030204" pitchFamily="18" charset="0"/>
              </a:rPr>
              <a:t>]</a:t>
            </a:r>
            <a:r>
              <a:rPr lang="tr-TR" sz="2400" kern="0" dirty="0">
                <a:latin typeface="Cambria" panose="02040503050406030204" pitchFamily="18" charset="0"/>
              </a:rPr>
              <a:t>)</a:t>
            </a:r>
          </a:p>
          <a:p>
            <a:pPr marL="914400" lvl="2" indent="0">
              <a:buNone/>
            </a:pPr>
            <a:r>
              <a:rPr lang="tr-TR" sz="2000" i="1" kern="0" dirty="0">
                <a:solidFill>
                  <a:srgbClr val="0066FF"/>
                </a:solidFill>
                <a:latin typeface="Cambria" panose="02040503050406030204" pitchFamily="18" charset="0"/>
              </a:rPr>
              <a:t>https://github.com/CMU-SAFARI/ramulator</a:t>
            </a:r>
          </a:p>
          <a:p>
            <a:r>
              <a:rPr lang="tr-TR" sz="2800" b="1" kern="0" dirty="0">
                <a:latin typeface="Cambria" panose="02040503050406030204" pitchFamily="18" charset="0"/>
              </a:rPr>
              <a:t>Workloads</a:t>
            </a:r>
          </a:p>
          <a:p>
            <a:pPr lvl="1"/>
            <a:r>
              <a:rPr lang="tr-TR" sz="2400" kern="0" dirty="0">
                <a:solidFill>
                  <a:srgbClr val="FF0066"/>
                </a:solidFill>
                <a:latin typeface="Cambria" panose="02040503050406030204" pitchFamily="18" charset="0"/>
              </a:rPr>
              <a:t>22 single-core workloads</a:t>
            </a:r>
          </a:p>
          <a:p>
            <a:pPr lvl="2"/>
            <a:r>
              <a:rPr lang="tr-TR" sz="2000" kern="0" dirty="0">
                <a:latin typeface="Cambria" panose="02040503050406030204" pitchFamily="18" charset="0"/>
              </a:rPr>
              <a:t>SPEC CPU2006, TPC, STREAM</a:t>
            </a:r>
          </a:p>
          <a:p>
            <a:pPr lvl="1"/>
            <a:r>
              <a:rPr lang="tr-TR" sz="2400" kern="0" dirty="0">
                <a:solidFill>
                  <a:srgbClr val="FF0066"/>
                </a:solidFill>
                <a:latin typeface="Cambria" panose="02040503050406030204" pitchFamily="18" charset="0"/>
              </a:rPr>
              <a:t>20 multi-programmed </a:t>
            </a:r>
            <a:r>
              <a:rPr lang="en-US" sz="2400" kern="0" dirty="0">
                <a:solidFill>
                  <a:srgbClr val="FF0066"/>
                </a:solidFill>
                <a:latin typeface="Cambria" panose="02040503050406030204" pitchFamily="18" charset="0"/>
              </a:rPr>
              <a:t>8-core </a:t>
            </a:r>
            <a:r>
              <a:rPr lang="tr-TR" sz="2400" kern="0" dirty="0">
                <a:solidFill>
                  <a:srgbClr val="FF0066"/>
                </a:solidFill>
                <a:latin typeface="Cambria" panose="02040503050406030204" pitchFamily="18" charset="0"/>
              </a:rPr>
              <a:t>workloads</a:t>
            </a:r>
          </a:p>
          <a:p>
            <a:pPr lvl="2"/>
            <a:r>
              <a:rPr lang="tr-TR" sz="2000" kern="0" dirty="0">
                <a:latin typeface="Cambria" panose="02040503050406030204" pitchFamily="18" charset="0"/>
              </a:rPr>
              <a:t>By randomly choosing from single-core workloads</a:t>
            </a:r>
          </a:p>
          <a:p>
            <a:pPr lvl="1"/>
            <a:r>
              <a:rPr lang="tr-TR" sz="2400" kern="0" dirty="0">
                <a:latin typeface="Cambria" panose="02040503050406030204" pitchFamily="18" charset="0"/>
              </a:rPr>
              <a:t>Execute at least </a:t>
            </a:r>
            <a:r>
              <a:rPr lang="tr-TR" sz="2400" kern="0" dirty="0">
                <a:solidFill>
                  <a:srgbClr val="FF0066"/>
                </a:solidFill>
                <a:latin typeface="Cambria" panose="02040503050406030204" pitchFamily="18" charset="0"/>
              </a:rPr>
              <a:t>1 billion</a:t>
            </a:r>
            <a:r>
              <a:rPr lang="tr-TR" sz="2400" kern="0" dirty="0">
                <a:latin typeface="Cambria" panose="02040503050406030204" pitchFamily="18" charset="0"/>
              </a:rPr>
              <a:t> representative </a:t>
            </a:r>
            <a:r>
              <a:rPr lang="tr-TR" sz="2400" kern="0" dirty="0">
                <a:solidFill>
                  <a:srgbClr val="FF0066"/>
                </a:solidFill>
                <a:latin typeface="Cambria" panose="02040503050406030204" pitchFamily="18" charset="0"/>
              </a:rPr>
              <a:t>instructions</a:t>
            </a:r>
            <a:r>
              <a:rPr lang="tr-TR" sz="2400" kern="0" dirty="0">
                <a:latin typeface="Cambria" panose="02040503050406030204" pitchFamily="18" charset="0"/>
              </a:rPr>
              <a:t> per core (Pinpoints)</a:t>
            </a:r>
          </a:p>
          <a:p>
            <a:r>
              <a:rPr lang="tr-TR" sz="2800" b="1" kern="0" dirty="0">
                <a:latin typeface="Cambria" panose="02040503050406030204" pitchFamily="18" charset="0"/>
              </a:rPr>
              <a:t>System Parameters</a:t>
            </a:r>
          </a:p>
          <a:p>
            <a:pPr lvl="1"/>
            <a:r>
              <a:rPr lang="tr-TR" sz="2400" kern="0" dirty="0">
                <a:latin typeface="Cambria" panose="02040503050406030204" pitchFamily="18" charset="0"/>
              </a:rPr>
              <a:t>1/8 core system with 4MB LLC</a:t>
            </a:r>
          </a:p>
          <a:p>
            <a:pPr lvl="1"/>
            <a:r>
              <a:rPr lang="tr-TR" sz="2400" kern="0" dirty="0">
                <a:latin typeface="Cambria" panose="02040503050406030204" pitchFamily="18" charset="0"/>
              </a:rPr>
              <a:t>Default </a:t>
            </a:r>
            <a:r>
              <a:rPr lang="tr-TR" sz="2400" kern="0" dirty="0">
                <a:solidFill>
                  <a:srgbClr val="FF0066"/>
                </a:solidFill>
                <a:latin typeface="Cambria" panose="02040503050406030204" pitchFamily="18" charset="0"/>
              </a:rPr>
              <a:t>tRCD</a:t>
            </a:r>
            <a:r>
              <a:rPr lang="tr-TR" sz="2400" kern="0" dirty="0">
                <a:latin typeface="Cambria" panose="02040503050406030204" pitchFamily="18" charset="0"/>
              </a:rPr>
              <a:t>/</a:t>
            </a:r>
            <a:r>
              <a:rPr lang="tr-TR" sz="2400" kern="0" dirty="0">
                <a:solidFill>
                  <a:srgbClr val="FF0066"/>
                </a:solidFill>
                <a:latin typeface="Cambria" panose="02040503050406030204" pitchFamily="18" charset="0"/>
              </a:rPr>
              <a:t>tRAS</a:t>
            </a:r>
            <a:r>
              <a:rPr lang="tr-TR" sz="2400" kern="0" dirty="0">
                <a:latin typeface="Cambria" panose="02040503050406030204" pitchFamily="18" charset="0"/>
              </a:rPr>
              <a:t> of </a:t>
            </a:r>
            <a:r>
              <a:rPr lang="tr-TR" sz="2400" kern="0" dirty="0">
                <a:solidFill>
                  <a:srgbClr val="0066FF"/>
                </a:solidFill>
                <a:latin typeface="Cambria" panose="02040503050406030204" pitchFamily="18" charset="0"/>
              </a:rPr>
              <a:t>11</a:t>
            </a:r>
            <a:r>
              <a:rPr lang="tr-TR" sz="2400" kern="0" dirty="0">
                <a:latin typeface="Cambria" panose="02040503050406030204" pitchFamily="18" charset="0"/>
              </a:rPr>
              <a:t>/</a:t>
            </a:r>
            <a:r>
              <a:rPr lang="tr-TR" sz="2400" kern="0" dirty="0">
                <a:solidFill>
                  <a:srgbClr val="0066FF"/>
                </a:solidFill>
                <a:latin typeface="Cambria" panose="02040503050406030204" pitchFamily="18" charset="0"/>
              </a:rPr>
              <a:t>28</a:t>
            </a:r>
            <a:r>
              <a:rPr lang="tr-TR" sz="2400" kern="0" dirty="0">
                <a:latin typeface="Cambria" panose="02040503050406030204" pitchFamily="18" charset="0"/>
              </a:rPr>
              <a:t> cycles</a:t>
            </a:r>
          </a:p>
          <a:p>
            <a:pPr lvl="1"/>
            <a:endParaRPr lang="en-US" sz="2800" b="1" dirty="0"/>
          </a:p>
        </p:txBody>
      </p:sp>
    </p:spTree>
    <p:extLst>
      <p:ext uri="{BB962C8B-B14F-4D97-AF65-F5344CB8AC3E}">
        <p14:creationId xmlns:p14="http://schemas.microsoft.com/office/powerpoint/2010/main" val="3802557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Chart 29"/>
          <p:cNvGraphicFramePr>
            <a:graphicFrameLocks/>
          </p:cNvGraphicFramePr>
          <p:nvPr>
            <p:extLst/>
          </p:nvPr>
        </p:nvGraphicFramePr>
        <p:xfrm>
          <a:off x="-144180" y="2438400"/>
          <a:ext cx="9191297" cy="3186112"/>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lstStyle/>
          <a:p>
            <a:r>
              <a:rPr lang="tr-TR" dirty="0">
                <a:latin typeface="Cambria" panose="02040503050406030204" pitchFamily="18" charset="0"/>
              </a:rPr>
              <a:t>Single-core Performance</a:t>
            </a:r>
            <a:endParaRPr lang="en-US" dirty="0">
              <a:latin typeface="Cambria" panose="02040503050406030204" pitchFamily="18" charset="0"/>
            </a:endParaRPr>
          </a:p>
        </p:txBody>
      </p:sp>
      <p:grpSp>
        <p:nvGrpSpPr>
          <p:cNvPr id="12" name="Group 11"/>
          <p:cNvGrpSpPr/>
          <p:nvPr/>
        </p:nvGrpSpPr>
        <p:grpSpPr>
          <a:xfrm>
            <a:off x="685800" y="1034534"/>
            <a:ext cx="1365920" cy="369332"/>
            <a:chOff x="685800" y="1034534"/>
            <a:chExt cx="1084217" cy="369332"/>
          </a:xfrm>
        </p:grpSpPr>
        <p:sp>
          <p:nvSpPr>
            <p:cNvPr id="10" name="Rectangle 9"/>
            <p:cNvSpPr/>
            <p:nvPr/>
          </p:nvSpPr>
          <p:spPr>
            <a:xfrm>
              <a:off x="685800" y="1066800"/>
              <a:ext cx="304800"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008017" y="1034534"/>
              <a:ext cx="762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p:cNvGrpSpPr/>
          <p:nvPr/>
        </p:nvGrpSpPr>
        <p:grpSpPr>
          <a:xfrm>
            <a:off x="3581400" y="1065615"/>
            <a:ext cx="1884317" cy="369332"/>
            <a:chOff x="685800" y="1034534"/>
            <a:chExt cx="1884317" cy="369332"/>
          </a:xfrm>
        </p:grpSpPr>
        <p:sp>
          <p:nvSpPr>
            <p:cNvPr id="14" name="Rectangle 13"/>
            <p:cNvSpPr/>
            <p:nvPr/>
          </p:nvSpPr>
          <p:spPr>
            <a:xfrm>
              <a:off x="685800" y="1066800"/>
              <a:ext cx="304800" cy="304800"/>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1008017" y="1034534"/>
              <a:ext cx="156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ChargeCache</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p:cNvGrpSpPr/>
          <p:nvPr/>
        </p:nvGrpSpPr>
        <p:grpSpPr>
          <a:xfrm>
            <a:off x="685800" y="1556266"/>
            <a:ext cx="2743199" cy="369332"/>
            <a:chOff x="685800" y="1034534"/>
            <a:chExt cx="2743199" cy="369332"/>
          </a:xfrm>
        </p:grpSpPr>
        <p:sp>
          <p:nvSpPr>
            <p:cNvPr id="17" name="Rectangle 16"/>
            <p:cNvSpPr/>
            <p:nvPr/>
          </p:nvSpPr>
          <p:spPr>
            <a:xfrm>
              <a:off x="685800" y="1066800"/>
              <a:ext cx="304800" cy="304800"/>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1008016" y="1034534"/>
              <a:ext cx="2420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ChargeCache + NUAT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2" name="Group 21"/>
          <p:cNvGrpSpPr/>
          <p:nvPr/>
        </p:nvGrpSpPr>
        <p:grpSpPr>
          <a:xfrm>
            <a:off x="3581400" y="1553896"/>
            <a:ext cx="3124200" cy="369332"/>
            <a:chOff x="685800" y="1034534"/>
            <a:chExt cx="3124200" cy="369332"/>
          </a:xfrm>
        </p:grpSpPr>
        <p:sp>
          <p:nvSpPr>
            <p:cNvPr id="23" name="Rectangle 22"/>
            <p:cNvSpPr/>
            <p:nvPr/>
          </p:nvSpPr>
          <p:spPr>
            <a:xfrm>
              <a:off x="685800" y="1066800"/>
              <a:ext cx="3048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008016" y="1034534"/>
              <a:ext cx="28019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LL-DRAM (Upper bound)</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28" name="Oval 27"/>
          <p:cNvSpPr/>
          <p:nvPr/>
        </p:nvSpPr>
        <p:spPr>
          <a:xfrm>
            <a:off x="6096000" y="3330241"/>
            <a:ext cx="990600" cy="101315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Oval 28"/>
          <p:cNvSpPr/>
          <p:nvPr/>
        </p:nvSpPr>
        <p:spPr>
          <a:xfrm>
            <a:off x="7467600" y="2514600"/>
            <a:ext cx="990600" cy="18039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Oval 24"/>
          <p:cNvSpPr/>
          <p:nvPr/>
        </p:nvSpPr>
        <p:spPr>
          <a:xfrm>
            <a:off x="3200400" y="3139740"/>
            <a:ext cx="876300" cy="1279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TextBox 30"/>
          <p:cNvSpPr txBox="1"/>
          <p:nvPr/>
        </p:nvSpPr>
        <p:spPr>
          <a:xfrm>
            <a:off x="304800" y="4802214"/>
            <a:ext cx="8494721" cy="1446550"/>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black"/>
                </a:solidFill>
                <a:effectLst/>
                <a:uLnTx/>
                <a:uFillTx/>
                <a:latin typeface="Calibri"/>
                <a:ea typeface="+mn-ea"/>
                <a:cs typeface="+mn-cs"/>
              </a:rPr>
              <a:t>ChargeCache improves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black"/>
                </a:solidFill>
                <a:effectLst/>
                <a:uLnTx/>
                <a:uFillTx/>
                <a:latin typeface="Calibri"/>
                <a:ea typeface="+mn-ea"/>
                <a:cs typeface="+mn-cs"/>
              </a:rPr>
              <a:t>single-core performance</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519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0">
                                            <p:graphicEl>
                                              <a:chart seriesIdx="-3" categoryIdx="-3" bldStep="gridLegend"/>
                                            </p:graphicEl>
                                          </p:spTgt>
                                        </p:tgtEl>
                                        <p:attrNameLst>
                                          <p:attrName>style.visibility</p:attrName>
                                        </p:attrNameLst>
                                      </p:cBhvr>
                                      <p:to>
                                        <p:strVal val="visible"/>
                                      </p:to>
                                    </p:set>
                                    <p:animEffect transition="in" filter="wipe(down)">
                                      <p:cBhvr>
                                        <p:cTn id="7" dur="500"/>
                                        <p:tgtEl>
                                          <p:spTgt spid="30">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0">
                                            <p:graphicEl>
                                              <a:chart seriesIdx="0" categoryIdx="-4" bldStep="series"/>
                                            </p:graphicEl>
                                          </p:spTgt>
                                        </p:tgtEl>
                                        <p:attrNameLst>
                                          <p:attrName>style.visibility</p:attrName>
                                        </p:attrNameLst>
                                      </p:cBhvr>
                                      <p:to>
                                        <p:strVal val="visible"/>
                                      </p:to>
                                    </p:set>
                                    <p:animEffect transition="in" filter="wipe(down)">
                                      <p:cBhvr>
                                        <p:cTn id="12" dur="500"/>
                                        <p:tgtEl>
                                          <p:spTgt spid="30">
                                            <p:graphicEl>
                                              <a:chart seriesIdx="0" categoryIdx="-4" bldStep="series"/>
                                            </p:graphic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30">
                                            <p:graphicEl>
                                              <a:chart seriesIdx="1" categoryIdx="-4" bldStep="series"/>
                                            </p:graphicEl>
                                          </p:spTgt>
                                        </p:tgtEl>
                                        <p:attrNameLst>
                                          <p:attrName>style.visibility</p:attrName>
                                        </p:attrNameLst>
                                      </p:cBhvr>
                                      <p:to>
                                        <p:strVal val="visible"/>
                                      </p:to>
                                    </p:set>
                                    <p:animEffect transition="in" filter="wipe(down)">
                                      <p:cBhvr>
                                        <p:cTn id="20" dur="500"/>
                                        <p:tgtEl>
                                          <p:spTgt spid="30">
                                            <p:graphicEl>
                                              <a:chart seriesIdx="1" categoryIdx="-4" bldStep="series"/>
                                            </p:graphic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0">
                                            <p:graphicEl>
                                              <a:chart seriesIdx="2" categoryIdx="-4" bldStep="series"/>
                                            </p:graphicEl>
                                          </p:spTgt>
                                        </p:tgtEl>
                                        <p:attrNameLst>
                                          <p:attrName>style.visibility</p:attrName>
                                        </p:attrNameLst>
                                      </p:cBhvr>
                                      <p:to>
                                        <p:strVal val="visible"/>
                                      </p:to>
                                    </p:set>
                                    <p:animEffect transition="in" filter="wipe(down)">
                                      <p:cBhvr>
                                        <p:cTn id="28" dur="500"/>
                                        <p:tgtEl>
                                          <p:spTgt spid="30">
                                            <p:graphicEl>
                                              <a:chart seriesIdx="2" categoryIdx="-4" bldStep="series"/>
                                            </p:graphic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30">
                                            <p:graphicEl>
                                              <a:chart seriesIdx="3" categoryIdx="-4" bldStep="series"/>
                                            </p:graphicEl>
                                          </p:spTgt>
                                        </p:tgtEl>
                                        <p:attrNameLst>
                                          <p:attrName>style.visibility</p:attrName>
                                        </p:attrNameLst>
                                      </p:cBhvr>
                                      <p:to>
                                        <p:strVal val="visible"/>
                                      </p:to>
                                    </p:set>
                                    <p:animEffect transition="in" filter="wipe(down)">
                                      <p:cBhvr>
                                        <p:cTn id="39" dur="500"/>
                                        <p:tgtEl>
                                          <p:spTgt spid="30">
                                            <p:graphicEl>
                                              <a:chart seriesIdx="3" categoryIdx="-4" bldStep="series"/>
                                            </p:graphic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fade">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 calcmode="lin" valueType="num">
                                      <p:cBhvr additive="base">
                                        <p:cTn id="55" dur="500" fill="hold"/>
                                        <p:tgtEl>
                                          <p:spTgt spid="31"/>
                                        </p:tgtEl>
                                        <p:attrNameLst>
                                          <p:attrName>ppt_x</p:attrName>
                                        </p:attrNameLst>
                                      </p:cBhvr>
                                      <p:tavLst>
                                        <p:tav tm="0">
                                          <p:val>
                                            <p:strVal val="#ppt_x"/>
                                          </p:val>
                                        </p:tav>
                                        <p:tav tm="100000">
                                          <p:val>
                                            <p:strVal val="#ppt_x"/>
                                          </p:val>
                                        </p:tav>
                                      </p:tavLst>
                                    </p:anim>
                                    <p:anim calcmode="lin" valueType="num">
                                      <p:cBhvr additive="base">
                                        <p:cTn id="56"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0" grpId="0">
        <p:bldSub>
          <a:bldChart bld="series"/>
        </p:bldSub>
      </p:bldGraphic>
      <p:bldP spid="28" grpId="0" animBg="1"/>
      <p:bldP spid="29" grpId="0" animBg="1"/>
      <p:bldP spid="25" grpId="0" animBg="1"/>
      <p:bldP spid="31"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rPr>
              <a:t>Eight-core </a:t>
            </a:r>
            <a:r>
              <a:rPr lang="tr-TR" dirty="0">
                <a:latin typeface="Cambria" panose="02040503050406030204" pitchFamily="18" charset="0"/>
              </a:rPr>
              <a:t>Performance</a:t>
            </a:r>
            <a:endParaRPr lang="en-US" dirty="0">
              <a:latin typeface="Cambria" panose="02040503050406030204" pitchFamily="18" charset="0"/>
            </a:endParaRPr>
          </a:p>
        </p:txBody>
      </p:sp>
      <p:grpSp>
        <p:nvGrpSpPr>
          <p:cNvPr id="12" name="Group 11"/>
          <p:cNvGrpSpPr/>
          <p:nvPr/>
        </p:nvGrpSpPr>
        <p:grpSpPr>
          <a:xfrm>
            <a:off x="685800" y="1034534"/>
            <a:ext cx="1293911" cy="369332"/>
            <a:chOff x="685800" y="1034534"/>
            <a:chExt cx="1293911" cy="369332"/>
          </a:xfrm>
        </p:grpSpPr>
        <p:sp>
          <p:nvSpPr>
            <p:cNvPr id="10" name="Rectangle 9"/>
            <p:cNvSpPr/>
            <p:nvPr/>
          </p:nvSpPr>
          <p:spPr>
            <a:xfrm>
              <a:off x="685800" y="1066800"/>
              <a:ext cx="304800" cy="304800"/>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1008016" y="1034534"/>
              <a:ext cx="97169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NUAT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p:cNvGrpSpPr/>
          <p:nvPr/>
        </p:nvGrpSpPr>
        <p:grpSpPr>
          <a:xfrm>
            <a:off x="3581400" y="1065615"/>
            <a:ext cx="1884317" cy="369332"/>
            <a:chOff x="685800" y="1034534"/>
            <a:chExt cx="1884317" cy="369332"/>
          </a:xfrm>
        </p:grpSpPr>
        <p:sp>
          <p:nvSpPr>
            <p:cNvPr id="14" name="Rectangle 13"/>
            <p:cNvSpPr/>
            <p:nvPr/>
          </p:nvSpPr>
          <p:spPr>
            <a:xfrm>
              <a:off x="685800" y="1066800"/>
              <a:ext cx="304800" cy="304800"/>
            </a:xfrm>
            <a:prstGeom prst="rect">
              <a:avLst/>
            </a:prstGeom>
            <a:solidFill>
              <a:srgbClr val="FF00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1008017" y="1034534"/>
              <a:ext cx="15621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ChargeCache</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p:cNvGrpSpPr/>
          <p:nvPr/>
        </p:nvGrpSpPr>
        <p:grpSpPr>
          <a:xfrm>
            <a:off x="685800" y="1556266"/>
            <a:ext cx="2743199" cy="369332"/>
            <a:chOff x="685800" y="1034534"/>
            <a:chExt cx="2743199" cy="369332"/>
          </a:xfrm>
        </p:grpSpPr>
        <p:sp>
          <p:nvSpPr>
            <p:cNvPr id="17" name="Rectangle 16"/>
            <p:cNvSpPr/>
            <p:nvPr/>
          </p:nvSpPr>
          <p:spPr>
            <a:xfrm>
              <a:off x="685800" y="1066800"/>
              <a:ext cx="304800" cy="304800"/>
            </a:xfrm>
            <a:prstGeom prst="rect">
              <a:avLst/>
            </a:prstGeom>
            <a:solidFill>
              <a:srgbClr val="0066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TextBox 17"/>
            <p:cNvSpPr txBox="1"/>
            <p:nvPr/>
          </p:nvSpPr>
          <p:spPr>
            <a:xfrm>
              <a:off x="1008016" y="1034534"/>
              <a:ext cx="24209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ChargeCache + NUAT</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2" name="Group 21"/>
          <p:cNvGrpSpPr/>
          <p:nvPr/>
        </p:nvGrpSpPr>
        <p:grpSpPr>
          <a:xfrm>
            <a:off x="3581400" y="1553896"/>
            <a:ext cx="3200399" cy="371702"/>
            <a:chOff x="685800" y="1034534"/>
            <a:chExt cx="3200399" cy="371702"/>
          </a:xfrm>
        </p:grpSpPr>
        <p:sp>
          <p:nvSpPr>
            <p:cNvPr id="23" name="Rectangle 22"/>
            <p:cNvSpPr/>
            <p:nvPr/>
          </p:nvSpPr>
          <p:spPr>
            <a:xfrm>
              <a:off x="685800" y="1066800"/>
              <a:ext cx="30480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p:cNvSpPr txBox="1"/>
            <p:nvPr/>
          </p:nvSpPr>
          <p:spPr>
            <a:xfrm>
              <a:off x="1008016" y="1034534"/>
              <a:ext cx="2878183" cy="3717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LL-DRAM (Upperbound)</a:t>
              </a:r>
              <a:endParaRPr kumimoji="0" lang="en-US" sz="1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sp>
        <p:nvSpPr>
          <p:cNvPr id="25" name="TextBox 24"/>
          <p:cNvSpPr txBox="1"/>
          <p:nvPr/>
        </p:nvSpPr>
        <p:spPr>
          <a:xfrm>
            <a:off x="1742700" y="988671"/>
            <a:ext cx="1076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lumMod val="75000"/>
                    <a:lumOff val="25000"/>
                  </a:prstClr>
                </a:solidFill>
                <a:effectLst/>
                <a:uLnTx/>
                <a:uFillTx/>
                <a:latin typeface="Calibri"/>
                <a:ea typeface="+mn-ea"/>
                <a:cs typeface="+mn-cs"/>
              </a:rPr>
              <a:t>2.5%</a:t>
            </a:r>
            <a:endParaRPr kumimoji="0" lang="en-US" sz="2800" b="1" i="0" u="none" strike="noStrike" kern="1200" cap="none" spc="0" normalizeH="0" baseline="0" noProof="0" dirty="0">
              <a:ln>
                <a:noFill/>
              </a:ln>
              <a:solidFill>
                <a:prstClr val="black">
                  <a:lumMod val="75000"/>
                  <a:lumOff val="25000"/>
                </a:prstClr>
              </a:solidFill>
              <a:effectLst/>
              <a:uLnTx/>
              <a:uFillTx/>
              <a:latin typeface="Calibri"/>
              <a:ea typeface="+mn-ea"/>
              <a:cs typeface="+mn-cs"/>
            </a:endParaRPr>
          </a:p>
        </p:txBody>
      </p:sp>
      <p:sp>
        <p:nvSpPr>
          <p:cNvPr id="26" name="TextBox 25"/>
          <p:cNvSpPr txBox="1"/>
          <p:nvPr/>
        </p:nvSpPr>
        <p:spPr>
          <a:xfrm>
            <a:off x="5465717" y="988671"/>
            <a:ext cx="1028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FF0066"/>
                </a:solidFill>
                <a:effectLst/>
                <a:uLnTx/>
                <a:uFillTx/>
                <a:latin typeface="Calibri"/>
                <a:ea typeface="+mn-ea"/>
                <a:cs typeface="+mn-cs"/>
              </a:rPr>
              <a:t>9%</a:t>
            </a:r>
            <a:endParaRPr kumimoji="0" lang="en-US" sz="2800" b="1" i="0" u="none" strike="noStrike" kern="1200" cap="none" spc="0" normalizeH="0" baseline="0" noProof="0" dirty="0">
              <a:ln>
                <a:noFill/>
              </a:ln>
              <a:solidFill>
                <a:srgbClr val="FF0066"/>
              </a:solidFill>
              <a:effectLst/>
              <a:uLnTx/>
              <a:uFillTx/>
              <a:latin typeface="Calibri"/>
              <a:ea typeface="+mn-ea"/>
              <a:cs typeface="+mn-cs"/>
            </a:endParaRPr>
          </a:p>
        </p:txBody>
      </p:sp>
      <p:graphicFrame>
        <p:nvGraphicFramePr>
          <p:cNvPr id="27" name="Chart 26"/>
          <p:cNvGraphicFramePr>
            <a:graphicFrameLocks/>
          </p:cNvGraphicFramePr>
          <p:nvPr>
            <p:extLst/>
          </p:nvPr>
        </p:nvGraphicFramePr>
        <p:xfrm>
          <a:off x="0" y="2667000"/>
          <a:ext cx="9144000" cy="2819400"/>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p:cNvSpPr txBox="1"/>
          <p:nvPr/>
        </p:nvSpPr>
        <p:spPr>
          <a:xfrm>
            <a:off x="6646817" y="1524000"/>
            <a:ext cx="10287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Calibri"/>
                <a:ea typeface="+mn-ea"/>
                <a:cs typeface="+mn-cs"/>
              </a:rPr>
              <a:t>13%</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30" name="TextBox 29"/>
          <p:cNvSpPr txBox="1"/>
          <p:nvPr/>
        </p:nvSpPr>
        <p:spPr>
          <a:xfrm>
            <a:off x="304800" y="4802214"/>
            <a:ext cx="8494721" cy="1446550"/>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black"/>
                </a:solidFill>
                <a:effectLst/>
                <a:uLnTx/>
                <a:uFillTx/>
                <a:latin typeface="Calibri"/>
                <a:ea typeface="+mn-ea"/>
                <a:cs typeface="+mn-cs"/>
              </a:rPr>
              <a:t>ChargeCache significantly improves multi-core performance</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2313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7">
                                            <p:graphicEl>
                                              <a:chart seriesIdx="-3" categoryIdx="-3" bldStep="gridLegend"/>
                                            </p:graphicEl>
                                          </p:spTgt>
                                        </p:tgtEl>
                                        <p:attrNameLst>
                                          <p:attrName>style.visibility</p:attrName>
                                        </p:attrNameLst>
                                      </p:cBhvr>
                                      <p:to>
                                        <p:strVal val="visible"/>
                                      </p:to>
                                    </p:set>
                                    <p:animEffect transition="in" filter="wipe(down)">
                                      <p:cBhvr>
                                        <p:cTn id="7" dur="500"/>
                                        <p:tgtEl>
                                          <p:spTgt spid="27">
                                            <p:graphicEl>
                                              <a:chart seriesIdx="-3" categoryIdx="-3" bldStep="gridLegen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7">
                                            <p:graphicEl>
                                              <a:chart seriesIdx="0" categoryIdx="-4" bldStep="series"/>
                                            </p:graphicEl>
                                          </p:spTgt>
                                        </p:tgtEl>
                                        <p:attrNameLst>
                                          <p:attrName>style.visibility</p:attrName>
                                        </p:attrNameLst>
                                      </p:cBhvr>
                                      <p:to>
                                        <p:strVal val="visible"/>
                                      </p:to>
                                    </p:set>
                                    <p:animEffect transition="in" filter="wipe(down)">
                                      <p:cBhvr>
                                        <p:cTn id="12" dur="500"/>
                                        <p:tgtEl>
                                          <p:spTgt spid="27">
                                            <p:graphicEl>
                                              <a:chart seriesIdx="0" categoryIdx="-4" bldStep="series"/>
                                            </p:graphic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7">
                                            <p:graphicEl>
                                              <a:chart seriesIdx="1" categoryIdx="-4" bldStep="series"/>
                                            </p:graphicEl>
                                          </p:spTgt>
                                        </p:tgtEl>
                                        <p:attrNameLst>
                                          <p:attrName>style.visibility</p:attrName>
                                        </p:attrNameLst>
                                      </p:cBhvr>
                                      <p:to>
                                        <p:strVal val="visible"/>
                                      </p:to>
                                    </p:set>
                                    <p:animEffect transition="in" filter="wipe(down)">
                                      <p:cBhvr>
                                        <p:cTn id="23" dur="500"/>
                                        <p:tgtEl>
                                          <p:spTgt spid="27">
                                            <p:graphicEl>
                                              <a:chart seriesIdx="1" categoryIdx="-4" bldStep="series"/>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7">
                                            <p:graphicEl>
                                              <a:chart seriesIdx="2" categoryIdx="-4" bldStep="series"/>
                                            </p:graphicEl>
                                          </p:spTgt>
                                        </p:tgtEl>
                                        <p:attrNameLst>
                                          <p:attrName>style.visibility</p:attrName>
                                        </p:attrNameLst>
                                      </p:cBhvr>
                                      <p:to>
                                        <p:strVal val="visible"/>
                                      </p:to>
                                    </p:set>
                                    <p:animEffect transition="in" filter="wipe(down)">
                                      <p:cBhvr>
                                        <p:cTn id="34" dur="500"/>
                                        <p:tgtEl>
                                          <p:spTgt spid="27">
                                            <p:graphicEl>
                                              <a:chart seriesIdx="2" categoryIdx="-4" bldStep="series"/>
                                            </p:graphic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7">
                                            <p:graphicEl>
                                              <a:chart seriesIdx="3" categoryIdx="-4" bldStep="series"/>
                                            </p:graphicEl>
                                          </p:spTgt>
                                        </p:tgtEl>
                                        <p:attrNameLst>
                                          <p:attrName>style.visibility</p:attrName>
                                        </p:attrNameLst>
                                      </p:cBhvr>
                                      <p:to>
                                        <p:strVal val="visible"/>
                                      </p:to>
                                    </p:set>
                                    <p:animEffect transition="in" filter="wipe(down)">
                                      <p:cBhvr>
                                        <p:cTn id="42" dur="500"/>
                                        <p:tgtEl>
                                          <p:spTgt spid="27">
                                            <p:graphicEl>
                                              <a:chart seriesIdx="3" categoryIdx="-4" bldStep="series"/>
                                            </p:graphic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500"/>
                                        <p:tgtEl>
                                          <p:spTgt spid="2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0"/>
                                        </p:tgtEl>
                                        <p:attrNameLst>
                                          <p:attrName>style.visibility</p:attrName>
                                        </p:attrNameLst>
                                      </p:cBhvr>
                                      <p:to>
                                        <p:strVal val="visible"/>
                                      </p:to>
                                    </p:set>
                                    <p:anim calcmode="lin" valueType="num">
                                      <p:cBhvr additive="base">
                                        <p:cTn id="53" dur="500" fill="hold"/>
                                        <p:tgtEl>
                                          <p:spTgt spid="30"/>
                                        </p:tgtEl>
                                        <p:attrNameLst>
                                          <p:attrName>ppt_x</p:attrName>
                                        </p:attrNameLst>
                                      </p:cBhvr>
                                      <p:tavLst>
                                        <p:tav tm="0">
                                          <p:val>
                                            <p:strVal val="#ppt_x"/>
                                          </p:val>
                                        </p:tav>
                                        <p:tav tm="100000">
                                          <p:val>
                                            <p:strVal val="#ppt_x"/>
                                          </p:val>
                                        </p:tav>
                                      </p:tavLst>
                                    </p:anim>
                                    <p:anim calcmode="lin" valueType="num">
                                      <p:cBhvr additive="base">
                                        <p:cTn id="5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Graphic spid="27" grpId="0">
        <p:bldSub>
          <a:bldChart bld="series"/>
        </p:bldSub>
      </p:bldGraphic>
      <p:bldP spid="29" grpId="0"/>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What Causes </a:t>
            </a:r>
            <a:br>
              <a:rPr lang="en-US" dirty="0">
                <a:latin typeface="Garamond" charset="0"/>
              </a:rPr>
            </a:br>
            <a:r>
              <a:rPr lang="en-US" dirty="0">
                <a:latin typeface="Garamond" charset="0"/>
              </a:rPr>
              <a:t>the Long Memory Latency?</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3537798432"/>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rPr>
              <a:t>DRAM </a:t>
            </a:r>
            <a:r>
              <a:rPr lang="tr-TR" dirty="0">
                <a:latin typeface="Cambria" panose="02040503050406030204" pitchFamily="18" charset="0"/>
              </a:rPr>
              <a:t>Energy Savings</a:t>
            </a:r>
            <a:endParaRPr lang="en-US" dirty="0">
              <a:latin typeface="Cambria" panose="02040503050406030204" pitchFamily="18" charset="0"/>
            </a:endParaRPr>
          </a:p>
        </p:txBody>
      </p:sp>
      <p:graphicFrame>
        <p:nvGraphicFramePr>
          <p:cNvPr id="4" name="Chart 3"/>
          <p:cNvGraphicFramePr>
            <a:graphicFrameLocks/>
          </p:cNvGraphicFramePr>
          <p:nvPr>
            <p:extLst/>
          </p:nvPr>
        </p:nvGraphicFramePr>
        <p:xfrm>
          <a:off x="1016933" y="1515875"/>
          <a:ext cx="7110133" cy="3826249"/>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304800" y="5334000"/>
            <a:ext cx="8494721" cy="769441"/>
          </a:xfrm>
          <a:prstGeom prst="rect">
            <a:avLst/>
          </a:prstGeom>
          <a:solidFill>
            <a:schemeClr val="accent4">
              <a:lumMod val="20000"/>
              <a:lumOff val="80000"/>
            </a:schemeClr>
          </a:solidFill>
          <a:ln w="38100">
            <a:solidFill>
              <a:srgbClr val="0066FF"/>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400" b="1" i="0" u="none" strike="noStrike" kern="1200" cap="none" spc="0" normalizeH="0" baseline="0" noProof="0" dirty="0">
                <a:ln>
                  <a:noFill/>
                </a:ln>
                <a:solidFill>
                  <a:prstClr val="black"/>
                </a:solidFill>
                <a:effectLst/>
                <a:uLnTx/>
                <a:uFillTx/>
                <a:latin typeface="Calibri"/>
                <a:ea typeface="+mn-ea"/>
                <a:cs typeface="+mn-cs"/>
              </a:rPr>
              <a:t>ChargeCache reduces DRAM energy</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45740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t>
            </a:r>
            <a:r>
              <a:rPr lang="en-US" dirty="0" err="1"/>
              <a:t>ChargeCache</a:t>
            </a:r>
            <a:endParaRPr lang="en-US" dirty="0"/>
          </a:p>
        </p:txBody>
      </p:sp>
      <p:sp>
        <p:nvSpPr>
          <p:cNvPr id="3" name="Content Placeholder 2"/>
          <p:cNvSpPr>
            <a:spLocks noGrp="1"/>
          </p:cNvSpPr>
          <p:nvPr>
            <p:ph idx="1"/>
          </p:nvPr>
        </p:nvSpPr>
        <p:spPr>
          <a:xfrm>
            <a:off x="228600" y="997527"/>
            <a:ext cx="8915400" cy="5193723"/>
          </a:xfrm>
        </p:spPr>
        <p:txBody>
          <a:bodyPr/>
          <a:lstStyle/>
          <a:p>
            <a:r>
              <a:rPr lang="en-US" sz="2100" dirty="0" err="1"/>
              <a:t>Hasan</a:t>
            </a:r>
            <a:r>
              <a:rPr lang="en-US" sz="2100" dirty="0"/>
              <a:t> Hassan, Gennady Pekhimenko, </a:t>
            </a:r>
            <a:r>
              <a:rPr lang="en-US" sz="2100" dirty="0" err="1"/>
              <a:t>Nandita</a:t>
            </a:r>
            <a:r>
              <a:rPr lang="en-US" sz="2100" dirty="0"/>
              <a:t> </a:t>
            </a:r>
            <a:r>
              <a:rPr lang="en-US" sz="2100" dirty="0" err="1"/>
              <a:t>Vijaykumar</a:t>
            </a:r>
            <a:r>
              <a:rPr lang="en-US" sz="2100" dirty="0"/>
              <a:t>, </a:t>
            </a:r>
            <a:r>
              <a:rPr lang="en-US" sz="2100" dirty="0" err="1"/>
              <a:t>Vivek</a:t>
            </a:r>
            <a:r>
              <a:rPr lang="en-US" sz="2100" dirty="0"/>
              <a:t> Seshadri, </a:t>
            </a:r>
            <a:r>
              <a:rPr lang="en-US" sz="2100" dirty="0" err="1"/>
              <a:t>Donghyuk</a:t>
            </a:r>
            <a:r>
              <a:rPr lang="en-US" sz="2100" dirty="0"/>
              <a:t> Lee, </a:t>
            </a:r>
            <a:r>
              <a:rPr lang="en-US" sz="2100" dirty="0" err="1"/>
              <a:t>Oguz</a:t>
            </a:r>
            <a:r>
              <a:rPr lang="en-US" sz="2100" dirty="0"/>
              <a:t> </a:t>
            </a:r>
            <a:r>
              <a:rPr lang="en-US" sz="2100" dirty="0" err="1"/>
              <a:t>Ergin</a:t>
            </a:r>
            <a:r>
              <a:rPr lang="en-US" sz="2100" dirty="0"/>
              <a:t>, and Onur Mutlu,</a:t>
            </a:r>
            <a:br>
              <a:rPr lang="en-US" sz="2100" dirty="0"/>
            </a:br>
            <a:r>
              <a:rPr lang="en-US" sz="2100" b="1" dirty="0">
                <a:hlinkClick r:id="rId2"/>
              </a:rPr>
              <a:t>"ChargeCache: Reducing DRAM Latency by Exploiting Row Access Locality"</a:t>
            </a:r>
            <a:r>
              <a:rPr lang="en-US" sz="2100" dirty="0"/>
              <a:t> </a:t>
            </a:r>
            <a:br>
              <a:rPr lang="en-US" sz="2100" dirty="0"/>
            </a:br>
            <a:r>
              <a:rPr lang="en-US" sz="2100" i="1" dirty="0"/>
              <a:t>Proceedings of the </a:t>
            </a:r>
            <a:r>
              <a:rPr lang="en-US" sz="2100" i="1" dirty="0">
                <a:hlinkClick r:id="rId3"/>
              </a:rPr>
              <a:t>22nd International Symposium on High-Performance Computer Architecture</a:t>
            </a:r>
            <a:r>
              <a:rPr lang="en-US" sz="2100" i="1" dirty="0"/>
              <a:t> (</a:t>
            </a:r>
            <a:r>
              <a:rPr lang="en-US" sz="2100" b="1" i="1" dirty="0"/>
              <a:t>HPCA</a:t>
            </a:r>
            <a:r>
              <a:rPr lang="en-US" sz="2100" i="1" dirty="0"/>
              <a:t>)</a:t>
            </a:r>
            <a:r>
              <a:rPr lang="en-US" sz="2100" dirty="0"/>
              <a:t>, Barcelona, Spain, March 2016. </a:t>
            </a:r>
            <a:br>
              <a:rPr lang="en-US" sz="2100" dirty="0"/>
            </a:br>
            <a:r>
              <a:rPr lang="en-US" sz="2100" dirty="0"/>
              <a:t>[</a:t>
            </a:r>
            <a:r>
              <a:rPr lang="en-US" sz="2100" dirty="0">
                <a:hlinkClick r:id="rId4"/>
              </a:rPr>
              <a:t>Slides (pptx)</a:t>
            </a:r>
            <a:r>
              <a:rPr lang="en-US" sz="2100" dirty="0"/>
              <a:t> </a:t>
            </a:r>
            <a:r>
              <a:rPr lang="en-US" sz="2100" dirty="0">
                <a:hlinkClick r:id="rId5"/>
              </a:rPr>
              <a:t>(pdf)</a:t>
            </a:r>
            <a:r>
              <a:rPr lang="en-US" sz="2100" dirty="0"/>
              <a:t>] </a:t>
            </a:r>
            <a:br>
              <a:rPr lang="en-US" sz="2100" dirty="0"/>
            </a:br>
            <a:r>
              <a:rPr lang="en-US" sz="2100" dirty="0"/>
              <a:t>[</a:t>
            </a:r>
            <a:r>
              <a:rPr lang="en-US" sz="2100" dirty="0">
                <a:hlinkClick r:id="rId6"/>
              </a:rPr>
              <a:t>Source Code</a:t>
            </a:r>
            <a:r>
              <a:rPr lang="en-US" sz="2100" dirty="0"/>
              <a:t>] </a:t>
            </a:r>
          </a:p>
          <a:p>
            <a:endParaRPr lang="en-US" sz="21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7"/>
          <a:stretch>
            <a:fillRect/>
          </a:stretch>
        </p:blipFill>
        <p:spPr>
          <a:xfrm>
            <a:off x="0" y="4315391"/>
            <a:ext cx="9144000" cy="2497985"/>
          </a:xfrm>
          <a:prstGeom prst="rect">
            <a:avLst/>
          </a:prstGeom>
        </p:spPr>
      </p:pic>
    </p:spTree>
    <p:extLst>
      <p:ext uri="{BB962C8B-B14F-4D97-AF65-F5344CB8AC3E}">
        <p14:creationId xmlns:p14="http://schemas.microsoft.com/office/powerpoint/2010/main" val="3736593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00808"/>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 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a:defRPr/>
            </a:pPr>
            <a:fld id="{8E574D81-B5DE-384D-B24B-566C679AE608}" type="slidenum">
              <a:rPr lang="en-US" smtClean="0">
                <a:solidFill>
                  <a:srgbClr val="000000"/>
                </a:solidFill>
              </a:rPr>
              <a:pPr>
                <a:defRPr/>
              </a:pPr>
              <a:t>142</a:t>
            </a:fld>
            <a:endParaRPr lang="en-US">
              <a:solidFill>
                <a:srgbClr val="000000"/>
              </a:solidFill>
            </a:endParaRPr>
          </a:p>
        </p:txBody>
      </p:sp>
    </p:spTree>
    <p:extLst>
      <p:ext uri="{BB962C8B-B14F-4D97-AF65-F5344CB8AC3E}">
        <p14:creationId xmlns:p14="http://schemas.microsoft.com/office/powerpoint/2010/main" val="99631481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000" dirty="0"/>
              <a:t>On DRAM Power Consumption</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2996887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VAMPIRE DRAM Power Model</a:t>
            </a:r>
          </a:p>
        </p:txBody>
      </p:sp>
      <p:sp>
        <p:nvSpPr>
          <p:cNvPr id="3" name="Content Placeholder 2"/>
          <p:cNvSpPr>
            <a:spLocks noGrp="1"/>
          </p:cNvSpPr>
          <p:nvPr>
            <p:ph idx="1"/>
          </p:nvPr>
        </p:nvSpPr>
        <p:spPr/>
        <p:txBody>
          <a:bodyPr/>
          <a:lstStyle/>
          <a:p>
            <a:r>
              <a:rPr lang="en-US" sz="2000" dirty="0"/>
              <a:t>Saugata Ghose, A. </a:t>
            </a:r>
            <a:r>
              <a:rPr lang="en-US" sz="2000" dirty="0" err="1"/>
              <a:t>Giray</a:t>
            </a:r>
            <a:r>
              <a:rPr lang="en-US" sz="2000" dirty="0"/>
              <a:t> </a:t>
            </a:r>
            <a:r>
              <a:rPr lang="en-US" sz="2000" dirty="0" err="1"/>
              <a:t>Yaglikci</a:t>
            </a:r>
            <a:r>
              <a:rPr lang="en-US" sz="2000" dirty="0"/>
              <a:t>, Raghav Gupta, </a:t>
            </a:r>
            <a:r>
              <a:rPr lang="en-US" sz="2000" dirty="0" err="1"/>
              <a:t>Donghyuk</a:t>
            </a:r>
            <a:r>
              <a:rPr lang="en-US" sz="2000" dirty="0"/>
              <a:t> Lee, Kais </a:t>
            </a:r>
            <a:r>
              <a:rPr lang="en-US" sz="2000" dirty="0" err="1"/>
              <a:t>Kudrolli</a:t>
            </a:r>
            <a:r>
              <a:rPr lang="en-US" sz="2000" dirty="0"/>
              <a:t>, William X. Liu, Hasan Hassan, Kevin K. Chang, </a:t>
            </a:r>
            <a:r>
              <a:rPr lang="en-US" sz="2000" dirty="0" err="1"/>
              <a:t>Niladrish</a:t>
            </a:r>
            <a:r>
              <a:rPr lang="en-US" sz="2000" dirty="0"/>
              <a:t> Chatterjee, Aditya Agrawal, Mike O'Connor, and Onur Mutlu,</a:t>
            </a:r>
            <a:br>
              <a:rPr lang="en-US" sz="2000" dirty="0"/>
            </a:br>
            <a:r>
              <a:rPr lang="en-US" sz="2000" b="1" dirty="0"/>
              <a:t>"What Your DRAM Power Models Are Not Telling You: Lessons from a Detailed Experimental Study"</a:t>
            </a:r>
            <a:r>
              <a:rPr lang="en-US" sz="2000" dirty="0"/>
              <a:t> </a:t>
            </a:r>
            <a:br>
              <a:rPr lang="en-US" sz="2000" dirty="0"/>
            </a:br>
            <a:r>
              <a:rPr lang="en-US" sz="2000" i="1" dirty="0"/>
              <a:t>Proceedings of the </a:t>
            </a:r>
            <a:r>
              <a:rPr lang="en-US" sz="2000" i="1" dirty="0">
                <a:hlinkClick r:id="rId2"/>
              </a:rPr>
              <a:t>ACM International Conference on Measurement and Modeling of Computer Systems</a:t>
            </a:r>
            <a:r>
              <a:rPr lang="en-US" sz="2000" i="1" dirty="0"/>
              <a:t> (</a:t>
            </a:r>
            <a:r>
              <a:rPr lang="en-US" sz="2000" b="1" i="1" dirty="0"/>
              <a:t>SIGMETRICS</a:t>
            </a:r>
            <a:r>
              <a:rPr lang="en-US" sz="2000" i="1" dirty="0"/>
              <a:t>)</a:t>
            </a:r>
            <a:r>
              <a:rPr lang="en-US" sz="2000" dirty="0"/>
              <a:t>, Irvine, CA, USA, June 2018. </a:t>
            </a:r>
            <a:br>
              <a:rPr lang="en-US" sz="2000" dirty="0"/>
            </a:br>
            <a:r>
              <a:rPr lang="en-US" sz="2000" dirty="0"/>
              <a:t>[</a:t>
            </a:r>
            <a:r>
              <a:rPr lang="en-US" sz="2000" dirty="0">
                <a:hlinkClick r:id="rId3"/>
              </a:rPr>
              <a:t>Abstract</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7" name="Picture 6">
            <a:extLst>
              <a:ext uri="{FF2B5EF4-FFF2-40B4-BE49-F238E27FC236}">
                <a16:creationId xmlns:a16="http://schemas.microsoft.com/office/drawing/2014/main" id="{25264329-3EB3-D04C-8267-5E1D7D5F7D6D}"/>
              </a:ext>
            </a:extLst>
          </p:cNvPr>
          <p:cNvPicPr>
            <a:picLocks noChangeAspect="1"/>
          </p:cNvPicPr>
          <p:nvPr/>
        </p:nvPicPr>
        <p:blipFill>
          <a:blip r:embed="rId4"/>
          <a:stretch>
            <a:fillRect/>
          </a:stretch>
        </p:blipFill>
        <p:spPr>
          <a:xfrm>
            <a:off x="0" y="4005064"/>
            <a:ext cx="9144000" cy="2425744"/>
          </a:xfrm>
          <a:prstGeom prst="rect">
            <a:avLst/>
          </a:prstGeom>
        </p:spPr>
      </p:pic>
    </p:spTree>
    <p:extLst>
      <p:ext uri="{BB962C8B-B14F-4D97-AF65-F5344CB8AC3E}">
        <p14:creationId xmlns:p14="http://schemas.microsoft.com/office/powerpoint/2010/main" val="2148050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12776"/>
            <a:ext cx="7924800" cy="1752600"/>
          </a:xfrm>
        </p:spPr>
        <p:txBody>
          <a:bodyPr/>
          <a:lstStyle/>
          <a:p>
            <a:r>
              <a:rPr lang="en-US" sz="4000" dirty="0" err="1"/>
              <a:t>Ramulator</a:t>
            </a:r>
            <a:r>
              <a:rPr lang="en-US" sz="4000" dirty="0"/>
              <a:t>: A Fast and Extensible DRAM Simulator </a:t>
            </a:r>
            <a:br>
              <a:rPr lang="en-US" sz="4000" dirty="0"/>
            </a:br>
            <a:r>
              <a:rPr lang="en-US" sz="4000" dirty="0"/>
              <a:t>	</a:t>
            </a:r>
            <a:r>
              <a:rPr lang="en-US" sz="3000" b="1" dirty="0"/>
              <a:t>[IEEE Comp Arch Letters’15]</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39891127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Motivation</a:t>
            </a:r>
          </a:p>
        </p:txBody>
      </p:sp>
      <p:sp>
        <p:nvSpPr>
          <p:cNvPr id="3" name="Content Placeholder 2"/>
          <p:cNvSpPr>
            <a:spLocks noGrp="1"/>
          </p:cNvSpPr>
          <p:nvPr>
            <p:ph idx="1"/>
          </p:nvPr>
        </p:nvSpPr>
        <p:spPr/>
        <p:txBody>
          <a:bodyPr/>
          <a:lstStyle/>
          <a:p>
            <a:r>
              <a:rPr lang="en-US" sz="2000" dirty="0"/>
              <a:t>DRAM and Memory Controller landscape is changing</a:t>
            </a:r>
          </a:p>
          <a:p>
            <a:r>
              <a:rPr lang="en-US" sz="2000" dirty="0"/>
              <a:t>Many new and upcoming standards</a:t>
            </a:r>
          </a:p>
          <a:p>
            <a:r>
              <a:rPr lang="en-US" sz="2000" dirty="0"/>
              <a:t>Many new controller designs</a:t>
            </a:r>
          </a:p>
          <a:p>
            <a:r>
              <a:rPr lang="en-US" sz="2000" dirty="0"/>
              <a:t>A fast and easy-to-extend simulator is very much needed</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755576" y="2708920"/>
            <a:ext cx="7315200" cy="4064000"/>
          </a:xfrm>
          <a:prstGeom prst="rect">
            <a:avLst/>
          </a:prstGeom>
        </p:spPr>
      </p:pic>
    </p:spTree>
    <p:extLst>
      <p:ext uri="{BB962C8B-B14F-4D97-AF65-F5344CB8AC3E}">
        <p14:creationId xmlns:p14="http://schemas.microsoft.com/office/powerpoint/2010/main" val="1623085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a:t>
            </a:r>
          </a:p>
        </p:txBody>
      </p:sp>
      <p:sp>
        <p:nvSpPr>
          <p:cNvPr id="3" name="Content Placeholder 2"/>
          <p:cNvSpPr>
            <a:spLocks noGrp="1"/>
          </p:cNvSpPr>
          <p:nvPr>
            <p:ph idx="1"/>
          </p:nvPr>
        </p:nvSpPr>
        <p:spPr/>
        <p:txBody>
          <a:bodyPr/>
          <a:lstStyle/>
          <a:p>
            <a:r>
              <a:rPr lang="en-US" dirty="0"/>
              <a:t>Provides out-of-the box support for many DRAM standards:</a:t>
            </a:r>
          </a:p>
          <a:p>
            <a:pPr lvl="1"/>
            <a:r>
              <a:rPr lang="en-US" dirty="0"/>
              <a:t>DDR3/4, LPDDR3/4, GDDR5, WIO1/2, HBM, plus new proposals (SALP, AL-DRAM, TLDRAM, RowClone, and SARP)</a:t>
            </a:r>
          </a:p>
          <a:p>
            <a:r>
              <a:rPr lang="en-US" dirty="0"/>
              <a:t>~2.5X faster than fastest open-source simulator</a:t>
            </a:r>
          </a:p>
          <a:p>
            <a:r>
              <a:rPr lang="en-US" dirty="0"/>
              <a:t>Modular and extensible to different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147</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827584" y="3501008"/>
            <a:ext cx="7073900" cy="2654300"/>
          </a:xfrm>
          <a:prstGeom prst="rect">
            <a:avLst/>
          </a:prstGeom>
        </p:spPr>
      </p:pic>
    </p:spTree>
    <p:extLst>
      <p:ext uri="{BB962C8B-B14F-4D97-AF65-F5344CB8AC3E}">
        <p14:creationId xmlns:p14="http://schemas.microsoft.com/office/powerpoint/2010/main" val="1847047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600" dirty="0"/>
              <a:t>Case Study: Comparison of DRAM Standards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148</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2"/>
          <a:stretch>
            <a:fillRect/>
          </a:stretch>
        </p:blipFill>
        <p:spPr>
          <a:xfrm>
            <a:off x="683568" y="4129360"/>
            <a:ext cx="6997700" cy="2540000"/>
          </a:xfrm>
          <a:prstGeom prst="rect">
            <a:avLst/>
          </a:prstGeom>
        </p:spPr>
      </p:pic>
      <p:pic>
        <p:nvPicPr>
          <p:cNvPr id="6" name="Picture 5"/>
          <p:cNvPicPr>
            <a:picLocks noChangeAspect="1"/>
          </p:cNvPicPr>
          <p:nvPr/>
        </p:nvPicPr>
        <p:blipFill>
          <a:blip r:embed="rId3"/>
          <a:stretch>
            <a:fillRect/>
          </a:stretch>
        </p:blipFill>
        <p:spPr>
          <a:xfrm>
            <a:off x="1043608" y="764704"/>
            <a:ext cx="6985000" cy="3048000"/>
          </a:xfrm>
          <a:prstGeom prst="rect">
            <a:avLst/>
          </a:prstGeom>
        </p:spPr>
      </p:pic>
      <p:sp>
        <p:nvSpPr>
          <p:cNvPr id="8" name="Rectangle 7"/>
          <p:cNvSpPr/>
          <p:nvPr/>
        </p:nvSpPr>
        <p:spPr>
          <a:xfrm>
            <a:off x="7812360" y="4604935"/>
            <a:ext cx="1944216"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Across 22 workloads, simple CPU model</a:t>
            </a:r>
          </a:p>
        </p:txBody>
      </p:sp>
    </p:spTree>
    <p:extLst>
      <p:ext uri="{BB962C8B-B14F-4D97-AF65-F5344CB8AC3E}">
        <p14:creationId xmlns:p14="http://schemas.microsoft.com/office/powerpoint/2010/main" val="31347166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Ramulator</a:t>
            </a:r>
            <a:r>
              <a:rPr lang="en-US" dirty="0"/>
              <a:t> Paper and Source Code</a:t>
            </a:r>
          </a:p>
        </p:txBody>
      </p:sp>
      <p:sp>
        <p:nvSpPr>
          <p:cNvPr id="3" name="Content Placeholder 2"/>
          <p:cNvSpPr>
            <a:spLocks noGrp="1"/>
          </p:cNvSpPr>
          <p:nvPr>
            <p:ph idx="1"/>
          </p:nvPr>
        </p:nvSpPr>
        <p:spPr/>
        <p:txBody>
          <a:bodyPr/>
          <a:lstStyle/>
          <a:p>
            <a:r>
              <a:rPr lang="en-US" dirty="0"/>
              <a:t>Yoongu Kim, </a:t>
            </a:r>
            <a:r>
              <a:rPr lang="en-US" dirty="0" err="1"/>
              <a:t>Weikun</a:t>
            </a:r>
            <a:r>
              <a:rPr lang="en-US" dirty="0"/>
              <a:t> Yang, and Onur Mutlu,</a:t>
            </a:r>
            <a:br>
              <a:rPr lang="en-US" dirty="0"/>
            </a:br>
            <a:r>
              <a:rPr lang="en-US" b="1" dirty="0">
                <a:hlinkClick r:id="rId2"/>
              </a:rPr>
              <a:t>"Ramulator: A Fast and Extensible DRAM Simulator"</a:t>
            </a:r>
            <a:br>
              <a:rPr lang="en-US" dirty="0"/>
            </a:br>
            <a:r>
              <a:rPr lang="en-US" i="1" dirty="0">
                <a:hlinkClick r:id="rId3"/>
              </a:rPr>
              <a:t>IEEE Computer Architecture Letters</a:t>
            </a:r>
            <a:r>
              <a:rPr lang="en-US" i="1" dirty="0"/>
              <a:t> (</a:t>
            </a:r>
            <a:r>
              <a:rPr lang="en-US" b="1" i="1" dirty="0"/>
              <a:t>CAL</a:t>
            </a:r>
            <a:r>
              <a:rPr lang="en-US" i="1" dirty="0"/>
              <a:t>)</a:t>
            </a:r>
            <a:r>
              <a:rPr lang="en-US" dirty="0"/>
              <a:t>, March 2015. </a:t>
            </a:r>
            <a:br>
              <a:rPr lang="en-US" dirty="0"/>
            </a:br>
            <a:r>
              <a:rPr lang="en-US" dirty="0"/>
              <a:t>[</a:t>
            </a:r>
            <a:r>
              <a:rPr lang="en-US" dirty="0">
                <a:hlinkClick r:id="rId4"/>
              </a:rPr>
              <a:t>Source Code</a:t>
            </a:r>
            <a:r>
              <a:rPr lang="en-US" dirty="0"/>
              <a:t>] </a:t>
            </a:r>
          </a:p>
          <a:p>
            <a:endParaRPr lang="en-US" dirty="0"/>
          </a:p>
          <a:p>
            <a:r>
              <a:rPr lang="en-US" dirty="0"/>
              <a:t>Source code is released under the liberal MIT License</a:t>
            </a:r>
          </a:p>
          <a:p>
            <a:pPr lvl="1"/>
            <a:r>
              <a:rPr lang="en-US" dirty="0">
                <a:hlinkClick r:id="rId4"/>
              </a:rPr>
              <a:t>https://github.com/CMU-SAFARI/ramulator</a:t>
            </a:r>
            <a:r>
              <a:rPr lang="en-US"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149</a:t>
            </a:fld>
            <a:endParaRPr kumimoji="0" lang="en-US" sz="1600" b="0" i="0" u="none" strike="noStrike" kern="1200" cap="none" spc="0" normalizeH="0" baseline="0" noProof="0">
              <a:ln>
                <a:noFill/>
              </a:ln>
              <a:solidFill>
                <a:srgbClr val="000000"/>
              </a:solidFill>
              <a:effectLst/>
              <a:uLnTx/>
              <a:uFillTx/>
              <a:latin typeface="Garamond" charset="0"/>
              <a:ea typeface="+mn-ea"/>
              <a:cs typeface="+mn-cs"/>
            </a:endParaRPr>
          </a:p>
        </p:txBody>
      </p:sp>
      <p:pic>
        <p:nvPicPr>
          <p:cNvPr id="5" name="Picture 4"/>
          <p:cNvPicPr>
            <a:picLocks noChangeAspect="1"/>
          </p:cNvPicPr>
          <p:nvPr/>
        </p:nvPicPr>
        <p:blipFill>
          <a:blip r:embed="rId5"/>
          <a:stretch>
            <a:fillRect/>
          </a:stretch>
        </p:blipFill>
        <p:spPr>
          <a:xfrm>
            <a:off x="0" y="4365104"/>
            <a:ext cx="9144000" cy="1190231"/>
          </a:xfrm>
          <a:prstGeom prst="rect">
            <a:avLst/>
          </a:prstGeom>
        </p:spPr>
      </p:pic>
    </p:spTree>
    <p:extLst>
      <p:ext uri="{BB962C8B-B14F-4D97-AF65-F5344CB8AC3E}">
        <p14:creationId xmlns:p14="http://schemas.microsoft.com/office/powerpoint/2010/main" val="34048264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2564904"/>
            <a:ext cx="8452048" cy="295232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5830055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Summary: Tackling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4044999482"/>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20416"/>
            <a:ext cx="7924800" cy="1752600"/>
          </a:xfrm>
        </p:spPr>
        <p:txBody>
          <a:bodyPr/>
          <a:lstStyle/>
          <a:p>
            <a:r>
              <a:rPr lang="en-US" sz="4000" dirty="0"/>
              <a:t>Conclusion</a:t>
            </a:r>
            <a:endParaRPr lang="en-US" sz="3000" b="1" dirty="0"/>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151</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9335976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Have We Learned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solidFill>
                  <a:srgbClr val="FF0000"/>
                </a:solidFill>
                <a:latin typeface="Tahoma" charset="0"/>
                <a:ea typeface="ＭＳ Ｐゴシック" charset="0"/>
              </a:rPr>
              <a:t>Topic 1: Main Memory Trends and Basics</a:t>
            </a:r>
          </a:p>
          <a:p>
            <a:r>
              <a:rPr lang="en-US" sz="2300" dirty="0">
                <a:solidFill>
                  <a:srgbClr val="FF0000"/>
                </a:solidFill>
                <a:latin typeface="Tahoma" charset="0"/>
                <a:ea typeface="ＭＳ Ｐゴシック" charset="0"/>
              </a:rPr>
              <a:t>Topic 2: Memory Reliability &amp; Security: RowHammer and Beyond</a:t>
            </a:r>
            <a:endParaRPr lang="en-US" dirty="0">
              <a:solidFill>
                <a:srgbClr val="FF0000"/>
              </a:solidFill>
              <a:latin typeface="Tahoma" charset="0"/>
              <a:ea typeface="ＭＳ Ｐゴシック" charset="0"/>
            </a:endParaRPr>
          </a:p>
          <a:p>
            <a:r>
              <a:rPr lang="en-US" sz="2300" dirty="0">
                <a:solidFill>
                  <a:srgbClr val="FF0000"/>
                </a:solidFill>
                <a:latin typeface="Tahoma" charset="0"/>
                <a:ea typeface="ＭＳ Ｐゴシック" charset="0"/>
              </a:rPr>
              <a:t>Topic 3: In-memory Computation</a:t>
            </a:r>
          </a:p>
          <a:p>
            <a:r>
              <a:rPr lang="en-US" sz="2300" dirty="0">
                <a:solidFill>
                  <a:srgbClr val="FF0000"/>
                </a:solidFill>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152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
        <p:nvSpPr>
          <p:cNvPr id="5" name="Rectangle 4">
            <a:extLst>
              <a:ext uri="{FF2B5EF4-FFF2-40B4-BE49-F238E27FC236}">
                <a16:creationId xmlns:a16="http://schemas.microsoft.com/office/drawing/2014/main" id="{ADF5AB1E-45C1-4D48-94D1-5AD53B80F9CB}"/>
              </a:ext>
            </a:extLst>
          </p:cNvPr>
          <p:cNvSpPr/>
          <p:nvPr/>
        </p:nvSpPr>
        <p:spPr>
          <a:xfrm>
            <a:off x="258086" y="2276872"/>
            <a:ext cx="8885913" cy="1656329"/>
          </a:xfrm>
          <a:prstGeom prst="rect">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
        <p:nvSpPr>
          <p:cNvPr id="6" name="Rectangle 5">
            <a:extLst>
              <a:ext uri="{FF2B5EF4-FFF2-40B4-BE49-F238E27FC236}">
                <a16:creationId xmlns:a16="http://schemas.microsoft.com/office/drawing/2014/main" id="{6913E975-64CF-FD40-BDB0-50552A7755E6}"/>
              </a:ext>
            </a:extLst>
          </p:cNvPr>
          <p:cNvSpPr/>
          <p:nvPr/>
        </p:nvSpPr>
        <p:spPr>
          <a:xfrm>
            <a:off x="258087" y="3933056"/>
            <a:ext cx="8885912" cy="8642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Tahoma"/>
            </a:endParaRPr>
          </a:p>
        </p:txBody>
      </p:sp>
    </p:spTree>
    <p:extLst>
      <p:ext uri="{BB962C8B-B14F-4D97-AF65-F5344CB8AC3E}">
        <p14:creationId xmlns:p14="http://schemas.microsoft.com/office/powerpoint/2010/main" val="16361383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Course Materials and Beyond</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Website for Course Slides and Papers</a:t>
            </a:r>
          </a:p>
          <a:p>
            <a:pPr lvl="1"/>
            <a:r>
              <a:rPr lang="en-US" dirty="0">
                <a:hlinkClick r:id="rId2"/>
              </a:rPr>
              <a:t>https://people.inf.ethz.ch/omutlu/acaces2018.html</a:t>
            </a:r>
            <a:r>
              <a:rPr lang="en-US" dirty="0"/>
              <a:t> </a:t>
            </a:r>
          </a:p>
          <a:p>
            <a:pPr lvl="1"/>
            <a:r>
              <a:rPr lang="en-US" dirty="0">
                <a:hlinkClick r:id="rId3"/>
              </a:rPr>
              <a:t>https://people.inf.ethz.ch/omutlu/projects.htm</a:t>
            </a:r>
            <a:r>
              <a:rPr lang="en-US" dirty="0"/>
              <a:t> </a:t>
            </a:r>
          </a:p>
          <a:p>
            <a:pPr lvl="1"/>
            <a:r>
              <a:rPr lang="en-US" dirty="0"/>
              <a:t>Final lecture notes and readings (for all topics)</a:t>
            </a:r>
          </a:p>
          <a:p>
            <a:endParaRPr lang="en-US" dirty="0">
              <a:solidFill>
                <a:srgbClr val="0000FF"/>
              </a:solidFill>
            </a:endParaRP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10977644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 Can Contact Me Any Time</a:t>
            </a:r>
          </a:p>
        </p:txBody>
      </p:sp>
      <p:sp>
        <p:nvSpPr>
          <p:cNvPr id="3" name="Content Placeholder 2"/>
          <p:cNvSpPr>
            <a:spLocks noGrp="1"/>
          </p:cNvSpPr>
          <p:nvPr>
            <p:ph idx="1"/>
          </p:nvPr>
        </p:nvSpPr>
        <p:spPr>
          <a:xfrm>
            <a:off x="228600" y="1124744"/>
            <a:ext cx="8610600" cy="5123656"/>
          </a:xfrm>
        </p:spPr>
        <p:txBody>
          <a:bodyPr/>
          <a:lstStyle/>
          <a:p>
            <a:r>
              <a:rPr lang="en-US" dirty="0">
                <a:solidFill>
                  <a:srgbClr val="0000FF"/>
                </a:solidFill>
              </a:rPr>
              <a:t>My Contact Information</a:t>
            </a:r>
          </a:p>
          <a:p>
            <a:pPr lvl="1"/>
            <a:r>
              <a:rPr lang="en-US" dirty="0"/>
              <a:t>Onur Mutlu</a:t>
            </a:r>
          </a:p>
          <a:p>
            <a:pPr lvl="1"/>
            <a:r>
              <a:rPr lang="en-US" dirty="0">
                <a:hlinkClick r:id="rId2"/>
              </a:rPr>
              <a:t>omutlu@gmail.com</a:t>
            </a:r>
            <a:r>
              <a:rPr lang="en-US" dirty="0"/>
              <a:t> </a:t>
            </a:r>
          </a:p>
          <a:p>
            <a:pPr lvl="1"/>
            <a:r>
              <a:rPr lang="en-US" dirty="0">
                <a:hlinkClick r:id="rId3"/>
              </a:rPr>
              <a:t>https://people.inf.ethz.ch/omutlu/index.html</a:t>
            </a:r>
            <a:r>
              <a:rPr lang="en-US" dirty="0"/>
              <a:t> </a:t>
            </a:r>
          </a:p>
          <a:p>
            <a:pPr lvl="1"/>
            <a:r>
              <a:rPr lang="en-US" dirty="0"/>
              <a:t>+41-79-572-1444 (my cell phone)</a:t>
            </a:r>
          </a:p>
          <a:p>
            <a:pPr lvl="1"/>
            <a:r>
              <a:rPr lang="en-US" dirty="0">
                <a:solidFill>
                  <a:srgbClr val="FF0000"/>
                </a:solidFill>
              </a:rPr>
              <a:t>You can contact me any time with questions and ideas.</a:t>
            </a:r>
          </a:p>
          <a:p>
            <a:pPr lvl="1"/>
            <a:endParaRPr lang="en-US" dirty="0"/>
          </a:p>
          <a:p>
            <a:pPr lvl="1"/>
            <a:endParaRPr lang="en-US" dirty="0"/>
          </a:p>
          <a:p>
            <a:pPr lvl="1"/>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154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44979858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Thank You!</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024"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024" rtl="0" eaLnBrk="1" fontAlgn="auto" latinLnBrk="0" hangingPunct="1">
                <a:lnSpc>
                  <a:spcPct val="100000"/>
                </a:lnSpc>
                <a:spcBef>
                  <a:spcPts val="0"/>
                </a:spcBef>
                <a:spcAft>
                  <a:spcPts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3162158418"/>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67544" y="3645024"/>
            <a:ext cx="8208912" cy="614362"/>
          </a:xfrm>
        </p:spPr>
        <p:txBody>
          <a:bodyPr>
            <a:noAutofit/>
          </a:bodyPr>
          <a:lstStyle/>
          <a:p>
            <a:r>
              <a:rPr lang="en-US" sz="2200" dirty="0">
                <a:solidFill>
                  <a:srgbClr val="0000FF"/>
                </a:solidFill>
              </a:rPr>
              <a:t>Prof. Onur Mutlu</a:t>
            </a:r>
          </a:p>
          <a:p>
            <a:r>
              <a:rPr lang="en-US" sz="2200" dirty="0">
                <a:hlinkClick r:id="rId3"/>
              </a:rPr>
              <a:t>omutlu@gmail.com</a:t>
            </a:r>
            <a:r>
              <a:rPr lang="en-US" sz="2200" dirty="0"/>
              <a:t> </a:t>
            </a:r>
          </a:p>
          <a:p>
            <a:r>
              <a:rPr lang="en-US" sz="2200" dirty="0">
                <a:hlinkClick r:id="rId4"/>
              </a:rPr>
              <a:t>https://people.inf.ethz.ch/omutlu</a:t>
            </a:r>
            <a:endParaRPr lang="en-US" sz="2200" dirty="0"/>
          </a:p>
          <a:p>
            <a:r>
              <a:rPr lang="en-US" sz="2200" dirty="0"/>
              <a:t>9-13 July 2018</a:t>
            </a:r>
          </a:p>
          <a:p>
            <a:r>
              <a:rPr lang="en-US" sz="2200" dirty="0"/>
              <a:t>HiPEAC ACACES Summer School 2018</a:t>
            </a:r>
          </a:p>
          <a:p>
            <a:endParaRPr lang="en-US" sz="2200" dirty="0"/>
          </a:p>
          <a:p>
            <a:pPr algn="l"/>
            <a:endParaRPr lang="en-US" sz="2200" dirty="0"/>
          </a:p>
        </p:txBody>
      </p:sp>
      <p:pic>
        <p:nvPicPr>
          <p:cNvPr id="7" name="Picture 6" descr="safari.png"/>
          <p:cNvPicPr>
            <a:picLocks noChangeAspect="1"/>
          </p:cNvPicPr>
          <p:nvPr/>
        </p:nvPicPr>
        <p:blipFill>
          <a:blip r:embed="rId5" cstate="print"/>
          <a:stretch>
            <a:fillRect/>
          </a:stretch>
        </p:blipFill>
        <p:spPr>
          <a:xfrm>
            <a:off x="179512" y="6453336"/>
            <a:ext cx="1080120" cy="312522"/>
          </a:xfrm>
          <a:prstGeom prst="rect">
            <a:avLst/>
          </a:prstGeom>
        </p:spPr>
      </p:pic>
      <p:pic>
        <p:nvPicPr>
          <p:cNvPr id="11" name="Picture 18"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04" y="5229200"/>
            <a:ext cx="1387508" cy="1152128"/>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Title 1"/>
          <p:cNvSpPr>
            <a:spLocks noGrp="1"/>
          </p:cNvSpPr>
          <p:nvPr>
            <p:ph type="ctrTitle"/>
          </p:nvPr>
        </p:nvSpPr>
        <p:spPr>
          <a:xfrm>
            <a:off x="107504" y="1299592"/>
            <a:ext cx="8820472" cy="2201416"/>
          </a:xfrm>
        </p:spPr>
        <p:txBody>
          <a:bodyPr>
            <a:normAutofit/>
          </a:bodyPr>
          <a:lstStyle/>
          <a:p>
            <a:pPr algn="ctr"/>
            <a:r>
              <a:rPr lang="en-US" sz="3600" dirty="0"/>
              <a:t>Memory Systems </a:t>
            </a:r>
            <a:br>
              <a:rPr lang="en-US" sz="3600" dirty="0"/>
            </a:br>
            <a:r>
              <a:rPr lang="en-US" sz="3600" dirty="0"/>
              <a:t>and Memory-Centric Computing Systems</a:t>
            </a:r>
            <a:br>
              <a:rPr lang="en-US" sz="3600" dirty="0"/>
            </a:br>
            <a:r>
              <a:rPr lang="en-US" sz="3600" dirty="0">
                <a:solidFill>
                  <a:srgbClr val="FF0000"/>
                </a:solidFill>
              </a:rPr>
              <a:t>Topic 4: Low-Latency Memory</a:t>
            </a:r>
          </a:p>
        </p:txBody>
      </p:sp>
      <p:pic>
        <p:nvPicPr>
          <p:cNvPr id="10" name="Picture 2" descr="ETH Zurich short logo, black"/>
          <p:cNvPicPr>
            <a:picLocks noChangeAspect="1" noChangeArrowheads="1"/>
          </p:cNvPicPr>
          <p:nvPr/>
        </p:nvPicPr>
        <p:blipFill rotWithShape="1">
          <a:blip r:embed="rId7">
            <a:extLst>
              <a:ext uri="{28A0092B-C50C-407E-A947-70E740481C1C}">
                <a14:useLocalDpi xmlns:a14="http://schemas.microsoft.com/office/drawing/2010/main" val="0"/>
              </a:ext>
            </a:extLst>
          </a:blip>
          <a:srcRect l="6982" t="19970" r="7940" b="18111"/>
          <a:stretch/>
        </p:blipFill>
        <p:spPr bwMode="auto">
          <a:xfrm>
            <a:off x="3261625" y="5805264"/>
            <a:ext cx="2750535" cy="783754"/>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7" descr="Burgundy_CMU_JPG_Logo.jpg">
            <a:extLst>
              <a:ext uri="{FF2B5EF4-FFF2-40B4-BE49-F238E27FC236}">
                <a16:creationId xmlns:a16="http://schemas.microsoft.com/office/drawing/2014/main" id="{FDEF4BF8-4C42-2C48-ACA7-CAA3C1B63EDB}"/>
              </a:ext>
            </a:extLst>
          </p:cNvPr>
          <p:cNvPicPr>
            <a:picLocks noChangeAspect="1"/>
          </p:cNvPicPr>
          <p:nvPr/>
        </p:nvPicPr>
        <p:blipFill>
          <a:blip r:embed="rId8" cstate="print"/>
          <a:stretch>
            <a:fillRect/>
          </a:stretch>
        </p:blipFill>
        <p:spPr>
          <a:xfrm>
            <a:off x="6478027" y="5805264"/>
            <a:ext cx="2532185" cy="914400"/>
          </a:xfrm>
          <a:prstGeom prst="rect">
            <a:avLst/>
          </a:prstGeom>
        </p:spPr>
      </p:pic>
    </p:spTree>
    <p:extLst>
      <p:ext uri="{BB962C8B-B14F-4D97-AF65-F5344CB8AC3E}">
        <p14:creationId xmlns:p14="http://schemas.microsoft.com/office/powerpoint/2010/main" val="604906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Tackling the Fixed Latency Mindset</a:t>
            </a:r>
          </a:p>
        </p:txBody>
      </p:sp>
      <p:sp>
        <p:nvSpPr>
          <p:cNvPr id="3" name="Content Placeholder 2"/>
          <p:cNvSpPr>
            <a:spLocks noGrp="1"/>
          </p:cNvSpPr>
          <p:nvPr>
            <p:ph idx="1"/>
          </p:nvPr>
        </p:nvSpPr>
        <p:spPr>
          <a:xfrm>
            <a:off x="228600" y="836712"/>
            <a:ext cx="8610600" cy="4876800"/>
          </a:xfrm>
        </p:spPr>
        <p:txBody>
          <a:bodyPr/>
          <a:lstStyle/>
          <a:p>
            <a:r>
              <a:rPr lang="en-US" dirty="0"/>
              <a:t>Reliable operation latency is actually very heterogeneous</a:t>
            </a:r>
          </a:p>
          <a:p>
            <a:pPr lvl="1"/>
            <a:r>
              <a:rPr lang="en-US" dirty="0"/>
              <a:t>Across temperatures, chips, parts of a chip, voltage levels, </a:t>
            </a:r>
            <a:r>
              <a:rPr lang="is-IS" dirty="0"/>
              <a:t>…</a:t>
            </a:r>
          </a:p>
          <a:p>
            <a:pPr lvl="1"/>
            <a:endParaRPr lang="is-IS" sz="1600" dirty="0"/>
          </a:p>
          <a:p>
            <a:r>
              <a:rPr lang="is-IS" dirty="0"/>
              <a:t>Idea: </a:t>
            </a:r>
            <a:r>
              <a:rPr lang="is-IS" dirty="0">
                <a:solidFill>
                  <a:srgbClr val="0000FF"/>
                </a:solidFill>
              </a:rPr>
              <a:t>Dynamically find out and use the lowest latency one can reliably access a memory location with</a:t>
            </a:r>
          </a:p>
          <a:p>
            <a:pPr lvl="1"/>
            <a:r>
              <a:rPr lang="is-IS" dirty="0"/>
              <a:t>Adaptive-Latency DRAM [HPCA 2015]</a:t>
            </a:r>
          </a:p>
          <a:p>
            <a:pPr lvl="1"/>
            <a:r>
              <a:rPr lang="is-IS" dirty="0"/>
              <a:t>Flexible-Latency DRAM [SIGMETRICS 2016]</a:t>
            </a:r>
          </a:p>
          <a:p>
            <a:pPr lvl="1"/>
            <a:r>
              <a:rPr lang="is-IS" dirty="0"/>
              <a:t>Design-Induced Variation-Aware DRAM [SIGMETRICS 2017]</a:t>
            </a:r>
          </a:p>
          <a:p>
            <a:pPr lvl="1"/>
            <a:r>
              <a:rPr lang="is-IS" dirty="0"/>
              <a:t>Voltron [SIGMETRICS 2017]</a:t>
            </a:r>
          </a:p>
          <a:p>
            <a:pPr lvl="1"/>
            <a:r>
              <a:rPr lang="is-IS" dirty="0"/>
              <a:t>DRAM Latency PUF [HPCA 2018]</a:t>
            </a:r>
          </a:p>
          <a:p>
            <a:pPr lvl="1"/>
            <a:r>
              <a:rPr lang="is-IS" dirty="0"/>
              <a:t>...</a:t>
            </a:r>
          </a:p>
          <a:p>
            <a:pPr lvl="1"/>
            <a:endParaRPr lang="is-IS" sz="1800" dirty="0"/>
          </a:p>
          <a:p>
            <a:r>
              <a:rPr lang="is-IS" dirty="0">
                <a:solidFill>
                  <a:srgbClr val="FF0000"/>
                </a:solidFill>
              </a:rPr>
              <a:t>We would like to find sources of latency heterogeneity and exploit them to minimize latency</a:t>
            </a:r>
          </a:p>
          <a:p>
            <a:endParaRPr lang="en-US"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14451501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Latency Variation in Memory Chips</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grpSp>
        <p:nvGrpSpPr>
          <p:cNvPr id="55" name="Group 54"/>
          <p:cNvGrpSpPr/>
          <p:nvPr/>
        </p:nvGrpSpPr>
        <p:grpSpPr>
          <a:xfrm>
            <a:off x="741777" y="4953000"/>
            <a:ext cx="8040641" cy="992612"/>
            <a:chOff x="224591" y="5243899"/>
            <a:chExt cx="8510476" cy="992613"/>
          </a:xfrm>
        </p:grpSpPr>
        <p:grpSp>
          <p:nvGrpSpPr>
            <p:cNvPr id="56" name="Group 55"/>
            <p:cNvGrpSpPr/>
            <p:nvPr/>
          </p:nvGrpSpPr>
          <p:grpSpPr>
            <a:xfrm>
              <a:off x="224591" y="5243899"/>
              <a:ext cx="8510476" cy="523229"/>
              <a:chOff x="352625" y="3223796"/>
              <a:chExt cx="8510476" cy="523229"/>
            </a:xfrm>
          </p:grpSpPr>
          <p:cxnSp>
            <p:nvCxnSpPr>
              <p:cNvPr id="58" name="Straight Arrow Connector 57"/>
              <p:cNvCxnSpPr/>
              <p:nvPr/>
            </p:nvCxnSpPr>
            <p:spPr>
              <a:xfrm>
                <a:off x="1161179" y="3511042"/>
                <a:ext cx="6781800" cy="0"/>
              </a:xfrm>
              <a:prstGeom prst="straightConnector1">
                <a:avLst/>
              </a:prstGeom>
              <a:noFill/>
              <a:ln w="44450" cap="rnd" cmpd="sng" algn="ctr">
                <a:solidFill>
                  <a:sysClr val="windowText" lastClr="000000">
                    <a:lumMod val="65000"/>
                    <a:lumOff val="35000"/>
                  </a:sysClr>
                </a:solidFill>
                <a:prstDash val="solid"/>
                <a:miter lim="800000"/>
                <a:headEnd type="arrow" w="lg" len="lg"/>
                <a:tailEnd type="arrow" w="lg" len="lg"/>
              </a:ln>
              <a:effectLst/>
            </p:spPr>
          </p:cxnSp>
          <p:sp>
            <p:nvSpPr>
              <p:cNvPr id="59" name="TextBox 58"/>
              <p:cNvSpPr txBox="1"/>
              <p:nvPr/>
            </p:nvSpPr>
            <p:spPr>
              <a:xfrm>
                <a:off x="7871906" y="3223804"/>
                <a:ext cx="991195"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
                    <a:cs typeface="+mn-cs"/>
                  </a:rPr>
                  <a:t>High</a:t>
                </a:r>
              </a:p>
            </p:txBody>
          </p:sp>
          <p:sp>
            <p:nvSpPr>
              <p:cNvPr id="60" name="TextBox 59"/>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
                    <a:cs typeface="+mn-cs"/>
                  </a:rPr>
                  <a:t>Low</a:t>
                </a:r>
              </a:p>
            </p:txBody>
          </p:sp>
        </p:grpSp>
        <p:sp>
          <p:nvSpPr>
            <p:cNvPr id="57" name="TextBox 56"/>
            <p:cNvSpPr txBox="1"/>
            <p:nvPr/>
          </p:nvSpPr>
          <p:spPr>
            <a:xfrm>
              <a:off x="2964359" y="5713292"/>
              <a:ext cx="292784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a:ln>
                    <a:noFill/>
                  </a:ln>
                  <a:solidFill>
                    <a:prstClr val="black">
                      <a:lumMod val="65000"/>
                      <a:lumOff val="35000"/>
                    </a:prstClr>
                  </a:solidFill>
                  <a:effectLst/>
                  <a:uLnTx/>
                  <a:uFillTx/>
                  <a:latin typeface="Gill Sans MT"/>
                  <a:ea typeface=""/>
                  <a:cs typeface="+mn-cs"/>
                </a:rPr>
                <a:t>DRAM Latency</a:t>
              </a:r>
            </a:p>
          </p:txBody>
        </p:sp>
      </p:grpSp>
      <p:grpSp>
        <p:nvGrpSpPr>
          <p:cNvPr id="61" name="Group 60"/>
          <p:cNvGrpSpPr/>
          <p:nvPr/>
        </p:nvGrpSpPr>
        <p:grpSpPr>
          <a:xfrm>
            <a:off x="4138538" y="2878490"/>
            <a:ext cx="1202573" cy="1358640"/>
            <a:chOff x="2373000" y="3289560"/>
            <a:chExt cx="1202573" cy="1358640"/>
          </a:xfrm>
        </p:grpSpPr>
        <p:pic>
          <p:nvPicPr>
            <p:cNvPr id="6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63" name="TextBox 62"/>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a:ea typeface=""/>
                  <a:cs typeface="+mn-cs"/>
                </a:rPr>
                <a:t>DRAM B</a:t>
              </a:r>
            </a:p>
          </p:txBody>
        </p:sp>
      </p:grpSp>
      <p:grpSp>
        <p:nvGrpSpPr>
          <p:cNvPr id="64" name="Group 63"/>
          <p:cNvGrpSpPr/>
          <p:nvPr/>
        </p:nvGrpSpPr>
        <p:grpSpPr>
          <a:xfrm>
            <a:off x="2019300" y="2878490"/>
            <a:ext cx="4856042" cy="2578172"/>
            <a:chOff x="2019300" y="2878490"/>
            <a:chExt cx="4856042" cy="2578172"/>
          </a:xfrm>
        </p:grpSpPr>
        <p:grpSp>
          <p:nvGrpSpPr>
            <p:cNvPr id="65" name="dram a"/>
            <p:cNvGrpSpPr/>
            <p:nvPr/>
          </p:nvGrpSpPr>
          <p:grpSpPr>
            <a:xfrm>
              <a:off x="2286832" y="2878490"/>
              <a:ext cx="1181157" cy="2578172"/>
              <a:chOff x="2445298" y="3289228"/>
              <a:chExt cx="1181157" cy="2578172"/>
            </a:xfrm>
          </p:grpSpPr>
          <p:cxnSp>
            <p:nvCxnSpPr>
              <p:cNvPr id="84" name="Straight Connector 83"/>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5" name="Oval 84"/>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grpSp>
            <p:nvGrpSpPr>
              <p:cNvPr id="86" name="Group 85"/>
              <p:cNvGrpSpPr/>
              <p:nvPr/>
            </p:nvGrpSpPr>
            <p:grpSpPr>
              <a:xfrm>
                <a:off x="2445298" y="3289228"/>
                <a:ext cx="1181157" cy="1358640"/>
                <a:chOff x="2373000" y="3289560"/>
                <a:chExt cx="1181157" cy="1358640"/>
              </a:xfrm>
            </p:grpSpPr>
            <p:pic>
              <p:nvPicPr>
                <p:cNvPr id="87"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8" name="TextBox 87"/>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
                      <a:cs typeface="+mn-cs"/>
                    </a:rPr>
                    <a:t>DRAM A</a:t>
                  </a:r>
                </a:p>
              </p:txBody>
            </p:sp>
          </p:grpSp>
        </p:grpSp>
        <p:cxnSp>
          <p:nvCxnSpPr>
            <p:cNvPr id="66" name="Straight Connector 65"/>
            <p:cNvCxnSpPr/>
            <p:nvPr/>
          </p:nvCxnSpPr>
          <p:spPr>
            <a:xfrm flipH="1" flipV="1">
              <a:off x="4729117" y="4237130"/>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67" name="Oval 66"/>
            <p:cNvSpPr>
              <a:spLocks noChangeAspect="1"/>
            </p:cNvSpPr>
            <p:nvPr/>
          </p:nvSpPr>
          <p:spPr>
            <a:xfrm>
              <a:off x="45144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grpSp>
          <p:nvGrpSpPr>
            <p:cNvPr id="68" name="dram c"/>
            <p:cNvGrpSpPr/>
            <p:nvPr/>
          </p:nvGrpSpPr>
          <p:grpSpPr>
            <a:xfrm>
              <a:off x="5372100" y="2878490"/>
              <a:ext cx="1215397" cy="2578172"/>
              <a:chOff x="2445298" y="3289228"/>
              <a:chExt cx="1215397" cy="2578172"/>
            </a:xfrm>
          </p:grpSpPr>
          <p:cxnSp>
            <p:nvCxnSpPr>
              <p:cNvPr id="79" name="Straight Connector 78"/>
              <p:cNvCxnSpPr/>
              <p:nvPr/>
            </p:nvCxnSpPr>
            <p:spPr>
              <a:xfrm flipH="1" flipV="1">
                <a:off x="3035877" y="4647868"/>
                <a:ext cx="1"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sp>
            <p:nvSpPr>
              <p:cNvPr id="80" name="Oval 79"/>
              <p:cNvSpPr>
                <a:spLocks noChangeAspect="1"/>
              </p:cNvSpPr>
              <p:nvPr/>
            </p:nvSpPr>
            <p:spPr>
              <a:xfrm>
                <a:off x="2821185" y="5442309"/>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grpSp>
            <p:nvGrpSpPr>
              <p:cNvPr id="81" name="Group 80"/>
              <p:cNvGrpSpPr/>
              <p:nvPr/>
            </p:nvGrpSpPr>
            <p:grpSpPr>
              <a:xfrm>
                <a:off x="2445298" y="3289228"/>
                <a:ext cx="1215397" cy="1358640"/>
                <a:chOff x="2373000" y="3289560"/>
                <a:chExt cx="1215397" cy="1358640"/>
              </a:xfrm>
            </p:grpSpPr>
            <p:pic>
              <p:nvPicPr>
                <p:cNvPr id="82"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3" name="TextBox 82"/>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0" cap="none" spc="0" normalizeH="0" baseline="0" noProof="0" dirty="0">
                      <a:ln>
                        <a:noFill/>
                      </a:ln>
                      <a:solidFill>
                        <a:prstClr val="black">
                          <a:lumMod val="65000"/>
                          <a:lumOff val="35000"/>
                        </a:prstClr>
                      </a:solidFill>
                      <a:effectLst/>
                      <a:uLnTx/>
                      <a:uFillTx/>
                      <a:latin typeface="Gill Sans MT"/>
                      <a:ea typeface=""/>
                      <a:cs typeface="+mn-cs"/>
                    </a:rPr>
                    <a:t>DRAM C</a:t>
                  </a:r>
                </a:p>
              </p:txBody>
            </p:sp>
          </p:grpSp>
        </p:grpSp>
        <p:grpSp>
          <p:nvGrpSpPr>
            <p:cNvPr id="69" name="fab var"/>
            <p:cNvGrpSpPr/>
            <p:nvPr/>
          </p:nvGrpSpPr>
          <p:grpSpPr>
            <a:xfrm>
              <a:off x="2019300" y="4338029"/>
              <a:ext cx="4856042" cy="857215"/>
              <a:chOff x="2057400" y="4748767"/>
              <a:chExt cx="4856042" cy="857215"/>
            </a:xfrm>
          </p:grpSpPr>
          <p:grpSp>
            <p:nvGrpSpPr>
              <p:cNvPr id="70" name="Group 69"/>
              <p:cNvGrpSpPr>
                <a:grpSpLocks noChangeAspect="1"/>
              </p:cNvGrpSpPr>
              <p:nvPr/>
            </p:nvGrpSpPr>
            <p:grpSpPr>
              <a:xfrm>
                <a:off x="2057400" y="4748767"/>
                <a:ext cx="1735529" cy="857215"/>
                <a:chOff x="1905000" y="3429000"/>
                <a:chExt cx="4800600" cy="1905000"/>
              </a:xfrm>
            </p:grpSpPr>
            <p:sp>
              <p:nvSpPr>
                <p:cNvPr id="7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sp>
              <p:nvSpPr>
                <p:cNvPr id="7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grpSp>
          <p:grpSp>
            <p:nvGrpSpPr>
              <p:cNvPr id="71" name="Group 70"/>
              <p:cNvGrpSpPr>
                <a:grpSpLocks noChangeAspect="1"/>
              </p:cNvGrpSpPr>
              <p:nvPr/>
            </p:nvGrpSpPr>
            <p:grpSpPr>
              <a:xfrm>
                <a:off x="3919607" y="4748767"/>
                <a:ext cx="1735529" cy="857215"/>
                <a:chOff x="1905000" y="3429000"/>
                <a:chExt cx="4800600" cy="1905000"/>
              </a:xfrm>
            </p:grpSpPr>
            <p:sp>
              <p:nvSpPr>
                <p:cNvPr id="75"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sp>
              <p:nvSpPr>
                <p:cNvPr id="76"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grpSp>
          <p:grpSp>
            <p:nvGrpSpPr>
              <p:cNvPr id="72" name="Group 71"/>
              <p:cNvGrpSpPr>
                <a:grpSpLocks noChangeAspect="1"/>
              </p:cNvGrpSpPr>
              <p:nvPr/>
            </p:nvGrpSpPr>
            <p:grpSpPr>
              <a:xfrm>
                <a:off x="5177913" y="4748767"/>
                <a:ext cx="1735529" cy="857215"/>
                <a:chOff x="1905000" y="3429000"/>
                <a:chExt cx="4800600" cy="1905000"/>
              </a:xfrm>
            </p:grpSpPr>
            <p:sp>
              <p:nvSpPr>
                <p:cNvPr id="73"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sp>
              <p:nvSpPr>
                <p:cNvPr id="74"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rgbClr val="F79646"/>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Gill Sans MT"/>
                    <a:ea typeface=""/>
                    <a:cs typeface="+mn-cs"/>
                  </a:endParaRPr>
                </a:p>
              </p:txBody>
            </p:sp>
          </p:grpSp>
        </p:grpSp>
      </p:grpSp>
      <p:grpSp>
        <p:nvGrpSpPr>
          <p:cNvPr id="89" name="Group 88"/>
          <p:cNvGrpSpPr/>
          <p:nvPr/>
        </p:nvGrpSpPr>
        <p:grpSpPr>
          <a:xfrm>
            <a:off x="3647581" y="4237130"/>
            <a:ext cx="2030017" cy="1219532"/>
            <a:chOff x="3647581" y="4237130"/>
            <a:chExt cx="2030017" cy="1219532"/>
          </a:xfrm>
        </p:grpSpPr>
        <p:sp>
          <p:nvSpPr>
            <p:cNvPr id="90" name="Oval 89"/>
            <p:cNvSpPr>
              <a:spLocks noChangeAspect="1"/>
            </p:cNvSpPr>
            <p:nvPr/>
          </p:nvSpPr>
          <p:spPr>
            <a:xfrm>
              <a:off x="5248213" y="5031571"/>
              <a:ext cx="429385" cy="425091"/>
            </a:xfrm>
            <a:prstGeom prst="ellipse">
              <a:avLst/>
            </a:prstGeom>
            <a:solidFill>
              <a:srgbClr val="C0504D">
                <a:lumMod val="5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sp>
          <p:nvSpPr>
            <p:cNvPr id="91" name="Oval 90"/>
            <p:cNvSpPr>
              <a:spLocks noChangeAspect="1"/>
            </p:cNvSpPr>
            <p:nvPr/>
          </p:nvSpPr>
          <p:spPr>
            <a:xfrm>
              <a:off x="4181125" y="5031571"/>
              <a:ext cx="429385" cy="425091"/>
            </a:xfrm>
            <a:prstGeom prst="ellipse">
              <a:avLst/>
            </a:prstGeom>
            <a:solidFill>
              <a:srgbClr val="C0504D">
                <a:lumMod val="40000"/>
                <a:lumOff val="6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sp>
          <p:nvSpPr>
            <p:cNvPr id="92" name="Oval 91"/>
            <p:cNvSpPr>
              <a:spLocks noChangeAspect="1"/>
            </p:cNvSpPr>
            <p:nvPr/>
          </p:nvSpPr>
          <p:spPr>
            <a:xfrm>
              <a:off x="3647581" y="5031571"/>
              <a:ext cx="429385" cy="425091"/>
            </a:xfrm>
            <a:prstGeom prst="ellipse">
              <a:avLst/>
            </a:prstGeom>
            <a:solidFill>
              <a:srgbClr val="C0504D">
                <a:lumMod val="20000"/>
                <a:lumOff val="8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sp>
          <p:nvSpPr>
            <p:cNvPr id="93" name="Oval 92"/>
            <p:cNvSpPr>
              <a:spLocks noChangeAspect="1"/>
            </p:cNvSpPr>
            <p:nvPr/>
          </p:nvSpPr>
          <p:spPr>
            <a:xfrm>
              <a:off x="4451347" y="5031571"/>
              <a:ext cx="429385" cy="425091"/>
            </a:xfrm>
            <a:prstGeom prst="ellipse">
              <a:avLst/>
            </a:prstGeom>
            <a:solidFill>
              <a:srgbClr val="C0504D">
                <a:lumMod val="60000"/>
                <a:lumOff val="40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sp>
          <p:nvSpPr>
            <p:cNvPr id="94" name="Oval 93"/>
            <p:cNvSpPr>
              <a:spLocks noChangeAspect="1"/>
            </p:cNvSpPr>
            <p:nvPr/>
          </p:nvSpPr>
          <p:spPr>
            <a:xfrm>
              <a:off x="4714669" y="5031571"/>
              <a:ext cx="429385" cy="425091"/>
            </a:xfrm>
            <a:prstGeom prst="ellipse">
              <a:avLst/>
            </a:prstGeom>
            <a:solidFill>
              <a:srgbClr val="C0504D">
                <a:lumMod val="75000"/>
              </a:srgbClr>
            </a:solidFill>
            <a:ln w="19050" cap="flat" cmpd="sng" algn="ctr">
              <a:solidFill>
                <a:sysClr val="windowText" lastClr="000000">
                  <a:lumMod val="65000"/>
                  <a:lumOff val="35000"/>
                </a:sys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4F81BD"/>
                </a:solidFill>
                <a:effectLst/>
                <a:uLnTx/>
                <a:uFillTx/>
                <a:latin typeface="Gill Sans MT"/>
                <a:ea typeface=""/>
                <a:cs typeface="+mn-cs"/>
              </a:endParaRPr>
            </a:p>
          </p:txBody>
        </p:sp>
        <p:cxnSp>
          <p:nvCxnSpPr>
            <p:cNvPr id="95" name="Straight Connector 94"/>
            <p:cNvCxnSpPr>
              <a:stCxn id="90" idx="0"/>
            </p:cNvCxnSpPr>
            <p:nvPr/>
          </p:nvCxnSpPr>
          <p:spPr>
            <a:xfrm flipH="1" flipV="1">
              <a:off x="4943811" y="4237131"/>
              <a:ext cx="519095" cy="794440"/>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6" name="Straight Connector 95"/>
            <p:cNvCxnSpPr>
              <a:stCxn id="92" idx="0"/>
            </p:cNvCxnSpPr>
            <p:nvPr/>
          </p:nvCxnSpPr>
          <p:spPr>
            <a:xfrm flipV="1">
              <a:off x="3862274" y="4249027"/>
              <a:ext cx="650052" cy="782544"/>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7" name="Straight Connector 96"/>
            <p:cNvCxnSpPr>
              <a:stCxn id="94" idx="0"/>
            </p:cNvCxnSpPr>
            <p:nvPr/>
          </p:nvCxnSpPr>
          <p:spPr>
            <a:xfrm flipH="1" flipV="1">
              <a:off x="4845377" y="4242062"/>
              <a:ext cx="83985" cy="789509"/>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8" name="Straight Connector 97"/>
            <p:cNvCxnSpPr>
              <a:stCxn id="93" idx="0"/>
              <a:endCxn id="62" idx="2"/>
            </p:cNvCxnSpPr>
            <p:nvPr/>
          </p:nvCxnSpPr>
          <p:spPr>
            <a:xfrm flipV="1">
              <a:off x="4666040" y="4237130"/>
              <a:ext cx="63077"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cxnSp>
          <p:nvCxnSpPr>
            <p:cNvPr id="99" name="Straight Connector 98"/>
            <p:cNvCxnSpPr>
              <a:stCxn id="91" idx="0"/>
            </p:cNvCxnSpPr>
            <p:nvPr/>
          </p:nvCxnSpPr>
          <p:spPr>
            <a:xfrm flipV="1">
              <a:off x="4395818" y="4237130"/>
              <a:ext cx="207144" cy="794441"/>
            </a:xfrm>
            <a:prstGeom prst="line">
              <a:avLst/>
            </a:prstGeom>
            <a:noFill/>
            <a:ln w="31750" cap="rnd" cmpd="sng" algn="ctr">
              <a:solidFill>
                <a:sysClr val="window" lastClr="FFFFFF">
                  <a:lumMod val="75000"/>
                </a:sysClr>
              </a:solidFill>
              <a:prstDash val="sysDot"/>
              <a:miter lim="800000"/>
              <a:headEnd type="none"/>
              <a:tailEnd type="none" w="lg" len="lg"/>
            </a:ln>
            <a:effectLst/>
          </p:spPr>
        </p:cxnSp>
      </p:grpSp>
      <p:grpSp>
        <p:nvGrpSpPr>
          <p:cNvPr id="100" name="Group 99"/>
          <p:cNvGrpSpPr/>
          <p:nvPr/>
        </p:nvGrpSpPr>
        <p:grpSpPr>
          <a:xfrm>
            <a:off x="5245076" y="4042855"/>
            <a:ext cx="3281668" cy="1133852"/>
            <a:chOff x="5245076" y="4042855"/>
            <a:chExt cx="3281668" cy="1133852"/>
          </a:xfrm>
        </p:grpSpPr>
        <p:cxnSp>
          <p:nvCxnSpPr>
            <p:cNvPr id="101" name="Straight Arrow Connector 100"/>
            <p:cNvCxnSpPr/>
            <p:nvPr/>
          </p:nvCxnSpPr>
          <p:spPr>
            <a:xfrm flipH="1">
              <a:off x="5529975" y="4445804"/>
              <a:ext cx="707587" cy="730903"/>
            </a:xfrm>
            <a:prstGeom prst="straightConnector1">
              <a:avLst/>
            </a:prstGeom>
            <a:noFill/>
            <a:ln w="31750" cap="rnd" cmpd="sng" algn="ctr">
              <a:solidFill>
                <a:sysClr val="windowText" lastClr="000000">
                  <a:lumMod val="50000"/>
                  <a:lumOff val="50000"/>
                </a:sysClr>
              </a:solidFill>
              <a:prstDash val="sysDash"/>
              <a:miter lim="800000"/>
              <a:tailEnd type="arrow" w="lg" len="lg"/>
            </a:ln>
            <a:effectLst/>
          </p:spPr>
        </p:cxnSp>
        <p:sp>
          <p:nvSpPr>
            <p:cNvPr id="102" name="label: dram cell"/>
            <p:cNvSpPr txBox="1"/>
            <p:nvPr/>
          </p:nvSpPr>
          <p:spPr>
            <a:xfrm>
              <a:off x="5245076" y="4042855"/>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latin typeface="Gill Sans MT"/>
                  <a:ea typeface=""/>
                  <a:cs typeface="+mn-cs"/>
                </a:rPr>
                <a:t>Slow cells</a:t>
              </a:r>
            </a:p>
          </p:txBody>
        </p:sp>
      </p:grpSp>
      <p:sp>
        <p:nvSpPr>
          <p:cNvPr id="103" name="TextBox 102"/>
          <p:cNvSpPr txBox="1"/>
          <p:nvPr/>
        </p:nvSpPr>
        <p:spPr>
          <a:xfrm>
            <a:off x="304800" y="1282205"/>
            <a:ext cx="8686800"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Gill Sans MT"/>
                <a:ea typeface=""/>
                <a:cs typeface="+mn-cs"/>
              </a:rPr>
              <a:t>Heterogeneous manufacturing &amp; operating conditions</a:t>
            </a: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 </a:t>
            </a:r>
            <a:b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br>
            <a:r>
              <a:rPr kumimoji="0" lang="en-US" sz="2800" b="0" i="0" u="none" strike="noStrike" kern="1200" cap="none" spc="0" normalizeH="0" baseline="0" noProof="0" dirty="0">
                <a:ln>
                  <a:noFill/>
                </a:ln>
                <a:solidFill>
                  <a:prstClr val="black"/>
                </a:solidFill>
                <a:effectLst/>
                <a:uLnTx/>
                <a:uFillTx/>
                <a:latin typeface="Cambria Math" panose="02040503050406030204" pitchFamily="18" charset="0"/>
                <a:ea typeface="Cambria Math" panose="02040503050406030204" pitchFamily="18" charset="0"/>
                <a:cs typeface="+mn-cs"/>
              </a:rPr>
              <a:t>	</a:t>
            </a:r>
            <a:r>
              <a:rPr kumimoji="0" lang="en-US" sz="2800" b="0" i="0" u="none" strike="noStrike" kern="1200" cap="none" spc="0" normalizeH="0" baseline="0" noProof="0" dirty="0">
                <a:ln>
                  <a:noFill/>
                </a:ln>
                <a:solidFill>
                  <a:srgbClr val="C0504D"/>
                </a:solidFill>
                <a:effectLst/>
                <a:uLnTx/>
                <a:uFillTx/>
                <a:latin typeface="Gill Sans MT"/>
                <a:ea typeface=""/>
                <a:cs typeface="+mn-cs"/>
              </a:rPr>
              <a:t>latency variation in timing parameters</a:t>
            </a:r>
          </a:p>
        </p:txBody>
      </p:sp>
    </p:spTree>
    <p:extLst>
      <p:ext uri="{BB962C8B-B14F-4D97-AF65-F5344CB8AC3E}">
        <p14:creationId xmlns:p14="http://schemas.microsoft.com/office/powerpoint/2010/main" val="1227436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4"/>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89"/>
                                        </p:tgtEl>
                                        <p:attrNameLst>
                                          <p:attrName>style.visibility</p:attrName>
                                        </p:attrNameLst>
                                      </p:cBhvr>
                                      <p:to>
                                        <p:strVal val="visible"/>
                                      </p:to>
                                    </p:set>
                                    <p:anim calcmode="lin" valueType="num">
                                      <p:cBhvr>
                                        <p:cTn id="9" dur="1000" fill="hold"/>
                                        <p:tgtEl>
                                          <p:spTgt spid="89"/>
                                        </p:tgtEl>
                                        <p:attrNameLst>
                                          <p:attrName>ppt_w</p:attrName>
                                        </p:attrNameLst>
                                      </p:cBhvr>
                                      <p:tavLst>
                                        <p:tav tm="0">
                                          <p:val>
                                            <p:strVal val="#ppt_w*0.70"/>
                                          </p:val>
                                        </p:tav>
                                        <p:tav tm="100000">
                                          <p:val>
                                            <p:strVal val="#ppt_w"/>
                                          </p:val>
                                        </p:tav>
                                      </p:tavLst>
                                    </p:anim>
                                    <p:anim calcmode="lin" valueType="num">
                                      <p:cBhvr>
                                        <p:cTn id="10" dur="1000" fill="hold"/>
                                        <p:tgtEl>
                                          <p:spTgt spid="89"/>
                                        </p:tgtEl>
                                        <p:attrNameLst>
                                          <p:attrName>ppt_h</p:attrName>
                                        </p:attrNameLst>
                                      </p:cBhvr>
                                      <p:tavLst>
                                        <p:tav tm="0">
                                          <p:val>
                                            <p:strVal val="#ppt_h"/>
                                          </p:val>
                                        </p:tav>
                                        <p:tav tm="100000">
                                          <p:val>
                                            <p:strVal val="#ppt_h"/>
                                          </p:val>
                                        </p:tav>
                                      </p:tavLst>
                                    </p:anim>
                                    <p:animEffect transition="in" filter="fade">
                                      <p:cBhvr>
                                        <p:cTn id="11" dur="1000"/>
                                        <p:tgtEl>
                                          <p:spTgt spid="89"/>
                                        </p:tgtEl>
                                      </p:cBhvr>
                                    </p:animEffect>
                                  </p:childTnLst>
                                </p:cTn>
                              </p:par>
                              <p:par>
                                <p:cTn id="12" presetID="10" presetClass="entr" presetSubtype="0" fill="hold" nodeType="withEffect">
                                  <p:stCondLst>
                                    <p:cond delay="0"/>
                                  </p:stCondLst>
                                  <p:childTnLst>
                                    <p:set>
                                      <p:cBhvr>
                                        <p:cTn id="13" dur="1" fill="hold">
                                          <p:stCondLst>
                                            <p:cond delay="0"/>
                                          </p:stCondLst>
                                        </p:cTn>
                                        <p:tgtEl>
                                          <p:spTgt spid="100"/>
                                        </p:tgtEl>
                                        <p:attrNameLst>
                                          <p:attrName>style.visibility</p:attrName>
                                        </p:attrNameLst>
                                      </p:cBhvr>
                                      <p:to>
                                        <p:strVal val="visible"/>
                                      </p:to>
                                    </p:set>
                                    <p:animEffect transition="in" filter="fade">
                                      <p:cBhvr>
                                        <p:cTn id="14"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is Latency High?</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3" name="Content Placeholder 2"/>
          <p:cNvSpPr>
            <a:spLocks noGrp="1"/>
          </p:cNvSpPr>
          <p:nvPr>
            <p:ph idx="1"/>
          </p:nvPr>
        </p:nvSpPr>
        <p:spPr/>
        <p:txBody>
          <a:bodyPr>
            <a:normAutofit/>
          </a:bodyPr>
          <a:lstStyle/>
          <a:p>
            <a:r>
              <a:rPr lang="en-US" dirty="0">
                <a:solidFill>
                  <a:srgbClr val="0070C0"/>
                </a:solidFill>
              </a:rPr>
              <a:t>DRAM latency: Delay as specified in DRAM standards</a:t>
            </a:r>
          </a:p>
          <a:p>
            <a:pPr lvl="1"/>
            <a:r>
              <a:rPr lang="en-US" dirty="0"/>
              <a:t>Doesn’t reflect true DRAM device latency</a:t>
            </a:r>
          </a:p>
          <a:p>
            <a:r>
              <a:rPr lang="en-US" dirty="0"/>
              <a:t>Imperfect manufacturing process </a:t>
            </a:r>
            <a:r>
              <a:rPr lang="en-US" dirty="0">
                <a:latin typeface="Cambria Math" panose="02040503050406030204" pitchFamily="18" charset="0"/>
                <a:ea typeface="Cambria Math" panose="02040503050406030204" pitchFamily="18" charset="0"/>
              </a:rPr>
              <a:t>→ </a:t>
            </a:r>
            <a:r>
              <a:rPr lang="en-US" dirty="0"/>
              <a:t>latency variation</a:t>
            </a:r>
          </a:p>
          <a:p>
            <a:r>
              <a:rPr lang="en-US" b="1" dirty="0"/>
              <a:t>High standard latency </a:t>
            </a:r>
            <a:r>
              <a:rPr lang="en-US" dirty="0"/>
              <a:t>chosen to increase yield</a:t>
            </a:r>
          </a:p>
          <a:p>
            <a:endParaRPr lang="en-US" b="1" dirty="0"/>
          </a:p>
          <a:p>
            <a:endParaRPr lang="en-US" b="1" dirty="0"/>
          </a:p>
          <a:p>
            <a:endParaRPr lang="en-US" b="1" dirty="0"/>
          </a:p>
          <a:p>
            <a:pPr marL="0" indent="0">
              <a:buNone/>
            </a:pPr>
            <a:endParaRPr lang="en-US" dirty="0"/>
          </a:p>
        </p:txBody>
      </p:sp>
      <p:grpSp>
        <p:nvGrpSpPr>
          <p:cNvPr id="6" name="Group 5"/>
          <p:cNvGrpSpPr/>
          <p:nvPr/>
        </p:nvGrpSpPr>
        <p:grpSpPr>
          <a:xfrm>
            <a:off x="692768" y="5363738"/>
            <a:ext cx="8040641" cy="992612"/>
            <a:chOff x="224591" y="5243899"/>
            <a:chExt cx="8510476" cy="992613"/>
          </a:xfrm>
        </p:grpSpPr>
        <p:grpSp>
          <p:nvGrpSpPr>
            <p:cNvPr id="52" name="Group 51"/>
            <p:cNvGrpSpPr/>
            <p:nvPr/>
          </p:nvGrpSpPr>
          <p:grpSpPr>
            <a:xfrm>
              <a:off x="224591" y="5243899"/>
              <a:ext cx="8510476" cy="523229"/>
              <a:chOff x="352625" y="3223796"/>
              <a:chExt cx="8510476" cy="523229"/>
            </a:xfrm>
          </p:grpSpPr>
          <p:cxnSp>
            <p:nvCxnSpPr>
              <p:cNvPr id="57" name="Straight Arrow Connector 56"/>
              <p:cNvCxnSpPr/>
              <p:nvPr/>
            </p:nvCxnSpPr>
            <p:spPr>
              <a:xfrm>
                <a:off x="1161179" y="3511042"/>
                <a:ext cx="6781800" cy="0"/>
              </a:xfrm>
              <a:prstGeom prst="straightConnector1">
                <a:avLst/>
              </a:prstGeom>
              <a:ln w="44450" cap="rnd">
                <a:solidFill>
                  <a:schemeClr val="tx1">
                    <a:lumMod val="65000"/>
                    <a:lumOff val="35000"/>
                  </a:schemeClr>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7871907" y="3223804"/>
                <a:ext cx="99119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High</a:t>
                </a:r>
              </a:p>
            </p:txBody>
          </p:sp>
          <p:sp>
            <p:nvSpPr>
              <p:cNvPr id="63" name="TextBox 62"/>
              <p:cNvSpPr txBox="1"/>
              <p:nvPr/>
            </p:nvSpPr>
            <p:spPr>
              <a:xfrm>
                <a:off x="352625" y="3223796"/>
                <a:ext cx="876704" cy="52322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Low</a:t>
                </a:r>
              </a:p>
            </p:txBody>
          </p:sp>
        </p:grpSp>
        <p:sp>
          <p:nvSpPr>
            <p:cNvPr id="65" name="TextBox 64"/>
            <p:cNvSpPr txBox="1"/>
            <p:nvPr/>
          </p:nvSpPr>
          <p:spPr>
            <a:xfrm>
              <a:off x="2900472" y="5713292"/>
              <a:ext cx="299172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Latency</a:t>
              </a:r>
            </a:p>
          </p:txBody>
        </p:sp>
      </p:grpSp>
      <p:grpSp>
        <p:nvGrpSpPr>
          <p:cNvPr id="27" name="dram a"/>
          <p:cNvGrpSpPr/>
          <p:nvPr/>
        </p:nvGrpSpPr>
        <p:grpSpPr>
          <a:xfrm>
            <a:off x="2237823" y="3289228"/>
            <a:ext cx="1181157" cy="2578172"/>
            <a:chOff x="2445298" y="3289228"/>
            <a:chExt cx="1181157" cy="2578172"/>
          </a:xfrm>
        </p:grpSpPr>
        <p:cxnSp>
          <p:nvCxnSpPr>
            <p:cNvPr id="16" name="Straight Connector 15"/>
            <p:cNvCxnSpPr>
              <a:stCxn id="68" idx="0"/>
              <a:endCxn id="64" idx="2"/>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68" name="Oval 67"/>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14" name="Group 13"/>
            <p:cNvGrpSpPr/>
            <p:nvPr/>
          </p:nvGrpSpPr>
          <p:grpSpPr>
            <a:xfrm>
              <a:off x="2445298" y="3289228"/>
              <a:ext cx="1181157" cy="1358640"/>
              <a:chOff x="2373000" y="3289560"/>
              <a:chExt cx="1181157" cy="1358640"/>
            </a:xfrm>
          </p:grpSpPr>
          <p:pic>
            <p:nvPicPr>
              <p:cNvPr id="6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10" name="TextBox 9"/>
              <p:cNvSpPr txBox="1"/>
              <p:nvPr/>
            </p:nvSpPr>
            <p:spPr>
              <a:xfrm>
                <a:off x="2373000" y="3289560"/>
                <a:ext cx="11811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A</a:t>
                </a:r>
              </a:p>
            </p:txBody>
          </p:sp>
        </p:grpSp>
      </p:grpSp>
      <p:grpSp>
        <p:nvGrpSpPr>
          <p:cNvPr id="74" name="dram b"/>
          <p:cNvGrpSpPr/>
          <p:nvPr/>
        </p:nvGrpSpPr>
        <p:grpSpPr>
          <a:xfrm>
            <a:off x="4089529" y="3289228"/>
            <a:ext cx="1202573" cy="2578172"/>
            <a:chOff x="2445298" y="3289228"/>
            <a:chExt cx="1202573" cy="2578172"/>
          </a:xfrm>
        </p:grpSpPr>
        <p:cxnSp>
          <p:nvCxnSpPr>
            <p:cNvPr id="75" name="Straight Connector 74"/>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76" name="Oval 75"/>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77" name="Group 76"/>
            <p:cNvGrpSpPr/>
            <p:nvPr/>
          </p:nvGrpSpPr>
          <p:grpSpPr>
            <a:xfrm>
              <a:off x="2445298" y="3289228"/>
              <a:ext cx="1202573" cy="1358640"/>
              <a:chOff x="2373000" y="3289560"/>
              <a:chExt cx="1202573" cy="1358640"/>
            </a:xfrm>
          </p:grpSpPr>
          <p:pic>
            <p:nvPicPr>
              <p:cNvPr id="78"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79" name="TextBox 78"/>
              <p:cNvSpPr txBox="1"/>
              <p:nvPr/>
            </p:nvSpPr>
            <p:spPr>
              <a:xfrm>
                <a:off x="2373000" y="3289560"/>
                <a:ext cx="12025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B</a:t>
                </a:r>
              </a:p>
            </p:txBody>
          </p:sp>
        </p:grpSp>
      </p:grpSp>
      <p:grpSp>
        <p:nvGrpSpPr>
          <p:cNvPr id="80" name="dram c"/>
          <p:cNvGrpSpPr/>
          <p:nvPr/>
        </p:nvGrpSpPr>
        <p:grpSpPr>
          <a:xfrm>
            <a:off x="5323091" y="3289228"/>
            <a:ext cx="1215397" cy="2578172"/>
            <a:chOff x="2445298" y="3289228"/>
            <a:chExt cx="1215397" cy="2578172"/>
          </a:xfrm>
        </p:grpSpPr>
        <p:cxnSp>
          <p:nvCxnSpPr>
            <p:cNvPr id="81" name="Straight Connector 80"/>
            <p:cNvCxnSpPr/>
            <p:nvPr/>
          </p:nvCxnSpPr>
          <p:spPr>
            <a:xfrm flipH="1" flipV="1">
              <a:off x="3035877" y="4647868"/>
              <a:ext cx="1" cy="794441"/>
            </a:xfrm>
            <a:prstGeom prst="line">
              <a:avLst/>
            </a:prstGeom>
            <a:ln w="31750" cap="rnd">
              <a:solidFill>
                <a:schemeClr val="bg1">
                  <a:lumMod val="75000"/>
                </a:schemeClr>
              </a:solidFill>
              <a:prstDash val="sysDot"/>
              <a:headEnd type="none"/>
              <a:tailEnd type="none" w="lg" len="lg"/>
            </a:ln>
          </p:spPr>
          <p:style>
            <a:lnRef idx="1">
              <a:schemeClr val="accent1"/>
            </a:lnRef>
            <a:fillRef idx="0">
              <a:schemeClr val="accent1"/>
            </a:fillRef>
            <a:effectRef idx="0">
              <a:schemeClr val="accent1"/>
            </a:effectRef>
            <a:fontRef idx="minor">
              <a:schemeClr val="tx1"/>
            </a:fontRef>
          </p:style>
        </p:cxnSp>
        <p:sp>
          <p:nvSpPr>
            <p:cNvPr id="82" name="Oval 81"/>
            <p:cNvSpPr>
              <a:spLocks noChangeAspect="1"/>
            </p:cNvSpPr>
            <p:nvPr/>
          </p:nvSpPr>
          <p:spPr>
            <a:xfrm>
              <a:off x="2821185" y="5442309"/>
              <a:ext cx="429385" cy="425091"/>
            </a:xfrm>
            <a:prstGeom prst="ellipse">
              <a:avLst/>
            </a:prstGeom>
            <a:solidFill>
              <a:schemeClr val="accent2">
                <a:lumMod val="40000"/>
                <a:lumOff val="60000"/>
              </a:schemeClr>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nvGrpSpPr>
            <p:cNvPr id="83" name="Group 82"/>
            <p:cNvGrpSpPr/>
            <p:nvPr/>
          </p:nvGrpSpPr>
          <p:grpSpPr>
            <a:xfrm>
              <a:off x="2445298" y="3289228"/>
              <a:ext cx="1215397" cy="1358640"/>
              <a:chOff x="2373000" y="3289560"/>
              <a:chExt cx="1215397" cy="1358640"/>
            </a:xfrm>
          </p:grpSpPr>
          <p:pic>
            <p:nvPicPr>
              <p:cNvPr id="8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0699" y="3742440"/>
                <a:ext cx="905760" cy="905760"/>
              </a:xfrm>
              <a:prstGeom prst="rect">
                <a:avLst/>
              </a:prstGeom>
            </p:spPr>
          </p:pic>
          <p:sp>
            <p:nvSpPr>
              <p:cNvPr id="85" name="TextBox 84"/>
              <p:cNvSpPr txBox="1"/>
              <p:nvPr/>
            </p:nvSpPr>
            <p:spPr>
              <a:xfrm>
                <a:off x="2373000" y="3289560"/>
                <a:ext cx="121539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lumMod val="65000"/>
                        <a:lumOff val="35000"/>
                      </a:prstClr>
                    </a:solidFill>
                    <a:effectLst/>
                    <a:uLnTx/>
                    <a:uFillTx/>
                    <a:latin typeface="Gill Sans MT" panose="020B0502020104020203"/>
                    <a:ea typeface=""/>
                    <a:cs typeface="+mn-cs"/>
                  </a:rPr>
                  <a:t>DRAM C</a:t>
                </a:r>
              </a:p>
            </p:txBody>
          </p:sp>
        </p:grpSp>
      </p:grpSp>
      <p:sp>
        <p:nvSpPr>
          <p:cNvPr id="92" name="TextBox 91"/>
          <p:cNvSpPr txBox="1"/>
          <p:nvPr/>
        </p:nvSpPr>
        <p:spPr>
          <a:xfrm>
            <a:off x="126972" y="4461942"/>
            <a:ext cx="2158155" cy="9541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Manufacturing</a:t>
            </a:r>
            <a:b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br>
            <a:r>
              <a:rPr kumimoji="0" lang="en-US" sz="2800" b="0" i="1" u="none" strike="noStrike" kern="1200" cap="none" spc="0" normalizeH="0" baseline="0" noProof="0" dirty="0">
                <a:ln>
                  <a:noFill/>
                </a:ln>
                <a:solidFill>
                  <a:srgbClr val="C0504D"/>
                </a:solidFill>
                <a:effectLst/>
                <a:uLnTx/>
                <a:uFillTx/>
                <a:latin typeface="Gill Sans MT" panose="020B0502020104020203"/>
                <a:ea typeface=""/>
                <a:cs typeface="+mn-cs"/>
              </a:rPr>
              <a:t>Variation</a:t>
            </a:r>
          </a:p>
        </p:txBody>
      </p:sp>
      <p:cxnSp>
        <p:nvCxnSpPr>
          <p:cNvPr id="37" name="fab line 1"/>
          <p:cNvCxnSpPr/>
          <p:nvPr/>
        </p:nvCxnSpPr>
        <p:spPr>
          <a:xfrm>
            <a:off x="2832524" y="5045088"/>
            <a:ext cx="1847517"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cxnSp>
        <p:nvCxnSpPr>
          <p:cNvPr id="94" name="fab line 2"/>
          <p:cNvCxnSpPr/>
          <p:nvPr/>
        </p:nvCxnSpPr>
        <p:spPr>
          <a:xfrm>
            <a:off x="4713491" y="5045088"/>
            <a:ext cx="1224991" cy="0"/>
          </a:xfrm>
          <a:prstGeom prst="straightConnector1">
            <a:avLst/>
          </a:prstGeom>
          <a:ln w="47625" cap="rnd">
            <a:solidFill>
              <a:schemeClr val="accent2"/>
            </a:solidFill>
            <a:headEnd type="arrow" w="lg" len="lg"/>
            <a:tailEnd type="arrow" w="lg" len="lg"/>
          </a:ln>
        </p:spPr>
        <p:style>
          <a:lnRef idx="1">
            <a:schemeClr val="accent1"/>
          </a:lnRef>
          <a:fillRef idx="0">
            <a:schemeClr val="accent1"/>
          </a:fillRef>
          <a:effectRef idx="0">
            <a:schemeClr val="accent1"/>
          </a:effectRef>
          <a:fontRef idx="minor">
            <a:schemeClr val="tx1"/>
          </a:fontRef>
        </p:style>
      </p:cxnSp>
      <p:grpSp>
        <p:nvGrpSpPr>
          <p:cNvPr id="31" name="fab var"/>
          <p:cNvGrpSpPr/>
          <p:nvPr/>
        </p:nvGrpSpPr>
        <p:grpSpPr>
          <a:xfrm>
            <a:off x="1970291" y="4748767"/>
            <a:ext cx="4856042" cy="857215"/>
            <a:chOff x="2057400" y="4748767"/>
            <a:chExt cx="4856042" cy="857215"/>
          </a:xfrm>
        </p:grpSpPr>
        <p:grpSp>
          <p:nvGrpSpPr>
            <p:cNvPr id="8" name="Group 7"/>
            <p:cNvGrpSpPr>
              <a:grpSpLocks noChangeAspect="1"/>
            </p:cNvGrpSpPr>
            <p:nvPr/>
          </p:nvGrpSpPr>
          <p:grpSpPr>
            <a:xfrm>
              <a:off x="2057400" y="4748767"/>
              <a:ext cx="1735529" cy="857215"/>
              <a:chOff x="1905000" y="3429000"/>
              <a:chExt cx="4800600" cy="1905000"/>
            </a:xfrm>
          </p:grpSpPr>
          <p:sp>
            <p:nvSpPr>
              <p:cNvPr id="66"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67"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6" name="Group 85"/>
            <p:cNvGrpSpPr>
              <a:grpSpLocks noChangeAspect="1"/>
            </p:cNvGrpSpPr>
            <p:nvPr/>
          </p:nvGrpSpPr>
          <p:grpSpPr>
            <a:xfrm>
              <a:off x="3919607" y="4748767"/>
              <a:ext cx="1735529" cy="857215"/>
              <a:chOff x="1905000" y="3429000"/>
              <a:chExt cx="4800600" cy="1905000"/>
            </a:xfrm>
          </p:grpSpPr>
          <p:sp>
            <p:nvSpPr>
              <p:cNvPr id="87"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88"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nvGrpSpPr>
            <p:cNvPr id="89" name="Group 88"/>
            <p:cNvGrpSpPr>
              <a:grpSpLocks noChangeAspect="1"/>
            </p:cNvGrpSpPr>
            <p:nvPr/>
          </p:nvGrpSpPr>
          <p:grpSpPr>
            <a:xfrm>
              <a:off x="5177913" y="4748767"/>
              <a:ext cx="1735529" cy="857215"/>
              <a:chOff x="1905000" y="3429000"/>
              <a:chExt cx="4800600" cy="1905000"/>
            </a:xfrm>
          </p:grpSpPr>
          <p:sp>
            <p:nvSpPr>
              <p:cNvPr id="90" name="Freeform 32"/>
              <p:cNvSpPr>
                <a:spLocks/>
              </p:cNvSpPr>
              <p:nvPr/>
            </p:nvSpPr>
            <p:spPr bwMode="auto">
              <a:xfrm>
                <a:off x="1905000" y="3429000"/>
                <a:ext cx="2344738" cy="1905000"/>
              </a:xfrm>
              <a:custGeom>
                <a:avLst/>
                <a:gdLst>
                  <a:gd name="T0" fmla="*/ 0 w 901"/>
                  <a:gd name="T1" fmla="*/ 720 h 721"/>
                  <a:gd name="T2" fmla="*/ 95 w 901"/>
                  <a:gd name="T3" fmla="*/ 712 h 721"/>
                  <a:gd name="T4" fmla="*/ 142 w 901"/>
                  <a:gd name="T5" fmla="*/ 704 h 721"/>
                  <a:gd name="T6" fmla="*/ 189 w 901"/>
                  <a:gd name="T7" fmla="*/ 691 h 721"/>
                  <a:gd name="T8" fmla="*/ 237 w 901"/>
                  <a:gd name="T9" fmla="*/ 675 h 721"/>
                  <a:gd name="T10" fmla="*/ 284 w 901"/>
                  <a:gd name="T11" fmla="*/ 653 h 721"/>
                  <a:gd name="T12" fmla="*/ 331 w 901"/>
                  <a:gd name="T13" fmla="*/ 623 h 721"/>
                  <a:gd name="T14" fmla="*/ 426 w 901"/>
                  <a:gd name="T15" fmla="*/ 540 h 721"/>
                  <a:gd name="T16" fmla="*/ 521 w 901"/>
                  <a:gd name="T17" fmla="*/ 422 h 721"/>
                  <a:gd name="T18" fmla="*/ 616 w 901"/>
                  <a:gd name="T19" fmla="*/ 281 h 721"/>
                  <a:gd name="T20" fmla="*/ 663 w 901"/>
                  <a:gd name="T21" fmla="*/ 209 h 721"/>
                  <a:gd name="T22" fmla="*/ 710 w 901"/>
                  <a:gd name="T23" fmla="*/ 142 h 721"/>
                  <a:gd name="T24" fmla="*/ 757 w 901"/>
                  <a:gd name="T25" fmla="*/ 83 h 721"/>
                  <a:gd name="T26" fmla="*/ 805 w 901"/>
                  <a:gd name="T27" fmla="*/ 38 h 721"/>
                  <a:gd name="T28" fmla="*/ 852 w 901"/>
                  <a:gd name="T29" fmla="*/ 9 h 721"/>
                  <a:gd name="T30" fmla="*/ 90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0" y="720"/>
                    </a:moveTo>
                    <a:lnTo>
                      <a:pt x="95" y="712"/>
                    </a:lnTo>
                    <a:lnTo>
                      <a:pt x="142" y="704"/>
                    </a:lnTo>
                    <a:lnTo>
                      <a:pt x="189" y="691"/>
                    </a:lnTo>
                    <a:lnTo>
                      <a:pt x="237" y="675"/>
                    </a:lnTo>
                    <a:lnTo>
                      <a:pt x="284" y="653"/>
                    </a:lnTo>
                    <a:lnTo>
                      <a:pt x="331" y="623"/>
                    </a:lnTo>
                    <a:lnTo>
                      <a:pt x="426" y="540"/>
                    </a:lnTo>
                    <a:lnTo>
                      <a:pt x="521" y="422"/>
                    </a:lnTo>
                    <a:lnTo>
                      <a:pt x="616" y="281"/>
                    </a:lnTo>
                    <a:lnTo>
                      <a:pt x="663" y="209"/>
                    </a:lnTo>
                    <a:lnTo>
                      <a:pt x="710" y="142"/>
                    </a:lnTo>
                    <a:lnTo>
                      <a:pt x="757" y="83"/>
                    </a:lnTo>
                    <a:lnTo>
                      <a:pt x="805" y="38"/>
                    </a:lnTo>
                    <a:lnTo>
                      <a:pt x="852" y="9"/>
                    </a:lnTo>
                    <a:lnTo>
                      <a:pt x="90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sp>
            <p:nvSpPr>
              <p:cNvPr id="91" name="Freeform 31"/>
              <p:cNvSpPr>
                <a:spLocks/>
              </p:cNvSpPr>
              <p:nvPr/>
            </p:nvSpPr>
            <p:spPr bwMode="auto">
              <a:xfrm>
                <a:off x="4267200" y="3429000"/>
                <a:ext cx="2438400" cy="1905000"/>
              </a:xfrm>
              <a:custGeom>
                <a:avLst/>
                <a:gdLst>
                  <a:gd name="T0" fmla="*/ 900 w 901"/>
                  <a:gd name="T1" fmla="*/ 720 h 721"/>
                  <a:gd name="T2" fmla="*/ 805 w 901"/>
                  <a:gd name="T3" fmla="*/ 712 h 721"/>
                  <a:gd name="T4" fmla="*/ 758 w 901"/>
                  <a:gd name="T5" fmla="*/ 704 h 721"/>
                  <a:gd name="T6" fmla="*/ 711 w 901"/>
                  <a:gd name="T7" fmla="*/ 691 h 721"/>
                  <a:gd name="T8" fmla="*/ 663 w 901"/>
                  <a:gd name="T9" fmla="*/ 675 h 721"/>
                  <a:gd name="T10" fmla="*/ 615 w 901"/>
                  <a:gd name="T11" fmla="*/ 653 h 721"/>
                  <a:gd name="T12" fmla="*/ 568 w 901"/>
                  <a:gd name="T13" fmla="*/ 623 h 721"/>
                  <a:gd name="T14" fmla="*/ 473 w 901"/>
                  <a:gd name="T15" fmla="*/ 540 h 721"/>
                  <a:gd name="T16" fmla="*/ 378 w 901"/>
                  <a:gd name="T17" fmla="*/ 422 h 721"/>
                  <a:gd name="T18" fmla="*/ 284 w 901"/>
                  <a:gd name="T19" fmla="*/ 281 h 721"/>
                  <a:gd name="T20" fmla="*/ 236 w 901"/>
                  <a:gd name="T21" fmla="*/ 209 h 721"/>
                  <a:gd name="T22" fmla="*/ 189 w 901"/>
                  <a:gd name="T23" fmla="*/ 142 h 721"/>
                  <a:gd name="T24" fmla="*/ 142 w 901"/>
                  <a:gd name="T25" fmla="*/ 83 h 721"/>
                  <a:gd name="T26" fmla="*/ 94 w 901"/>
                  <a:gd name="T27" fmla="*/ 38 h 721"/>
                  <a:gd name="T28" fmla="*/ 47 w 901"/>
                  <a:gd name="T29" fmla="*/ 9 h 721"/>
                  <a:gd name="T30" fmla="*/ 0 w 901"/>
                  <a:gd name="T31" fmla="*/ 0 h 7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1" h="721">
                    <a:moveTo>
                      <a:pt x="900" y="720"/>
                    </a:moveTo>
                    <a:lnTo>
                      <a:pt x="805" y="712"/>
                    </a:lnTo>
                    <a:lnTo>
                      <a:pt x="758" y="704"/>
                    </a:lnTo>
                    <a:lnTo>
                      <a:pt x="711" y="691"/>
                    </a:lnTo>
                    <a:lnTo>
                      <a:pt x="663" y="675"/>
                    </a:lnTo>
                    <a:lnTo>
                      <a:pt x="615" y="653"/>
                    </a:lnTo>
                    <a:lnTo>
                      <a:pt x="568" y="623"/>
                    </a:lnTo>
                    <a:lnTo>
                      <a:pt x="473" y="540"/>
                    </a:lnTo>
                    <a:lnTo>
                      <a:pt x="378" y="422"/>
                    </a:lnTo>
                    <a:lnTo>
                      <a:pt x="284" y="281"/>
                    </a:lnTo>
                    <a:lnTo>
                      <a:pt x="236" y="209"/>
                    </a:lnTo>
                    <a:lnTo>
                      <a:pt x="189" y="142"/>
                    </a:lnTo>
                    <a:lnTo>
                      <a:pt x="142" y="83"/>
                    </a:lnTo>
                    <a:lnTo>
                      <a:pt x="94" y="38"/>
                    </a:lnTo>
                    <a:lnTo>
                      <a:pt x="47" y="9"/>
                    </a:lnTo>
                    <a:lnTo>
                      <a:pt x="0" y="0"/>
                    </a:lnTo>
                  </a:path>
                </a:pathLst>
              </a:custGeom>
              <a:noFill/>
              <a:ln w="76200" cap="rnd" cmpd="sng">
                <a:solidFill>
                  <a:schemeClr val="accent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Gill Sans MT" panose="020B0502020104020203"/>
                  <a:ea typeface=""/>
                  <a:cs typeface="+mn-cs"/>
                </a:endParaRPr>
              </a:p>
            </p:txBody>
          </p:sp>
        </p:grpSp>
      </p:grpSp>
      <p:grpSp>
        <p:nvGrpSpPr>
          <p:cNvPr id="102" name="Group 101"/>
          <p:cNvGrpSpPr/>
          <p:nvPr/>
        </p:nvGrpSpPr>
        <p:grpSpPr>
          <a:xfrm>
            <a:off x="6453811" y="3296340"/>
            <a:ext cx="1460080" cy="2567188"/>
            <a:chOff x="6413080" y="3296340"/>
            <a:chExt cx="1460080" cy="2567188"/>
          </a:xfrm>
        </p:grpSpPr>
        <p:grpSp>
          <p:nvGrpSpPr>
            <p:cNvPr id="96" name="standard latency"/>
            <p:cNvGrpSpPr/>
            <p:nvPr/>
          </p:nvGrpSpPr>
          <p:grpSpPr>
            <a:xfrm>
              <a:off x="6413080" y="3296340"/>
              <a:ext cx="1460080" cy="2354643"/>
              <a:chOff x="5817951" y="3264492"/>
              <a:chExt cx="1460080" cy="2354643"/>
            </a:xfrm>
          </p:grpSpPr>
          <p:sp>
            <p:nvSpPr>
              <p:cNvPr id="97" name="TextBox 96"/>
              <p:cNvSpPr txBox="1"/>
              <p:nvPr/>
            </p:nvSpPr>
            <p:spPr>
              <a:xfrm>
                <a:off x="5817951" y="3264492"/>
                <a:ext cx="1460080" cy="95410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Standard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70C0"/>
                    </a:solidFill>
                    <a:effectLst/>
                    <a:uLnTx/>
                    <a:uFillTx/>
                    <a:latin typeface="Gill Sans MT" panose="020B0502020104020203"/>
                    <a:ea typeface=""/>
                    <a:cs typeface="+mn-cs"/>
                  </a:rPr>
                  <a:t>Latency</a:t>
                </a:r>
              </a:p>
            </p:txBody>
          </p:sp>
          <p:cxnSp>
            <p:nvCxnSpPr>
              <p:cNvPr id="98" name="Straight Connector 97"/>
              <p:cNvCxnSpPr/>
              <p:nvPr/>
            </p:nvCxnSpPr>
            <p:spPr>
              <a:xfrm flipV="1">
                <a:off x="6552912" y="4235352"/>
                <a:ext cx="0" cy="1383783"/>
              </a:xfrm>
              <a:prstGeom prst="line">
                <a:avLst/>
              </a:prstGeom>
              <a:ln w="44450" cap="rnd">
                <a:solidFill>
                  <a:srgbClr val="0070C0"/>
                </a:solidFill>
                <a:prstDash val="solid"/>
                <a:headEnd type="oval" w="lg" len="lg"/>
                <a:tailEnd type="none" w="lg" len="lg"/>
              </a:ln>
            </p:spPr>
            <p:style>
              <a:lnRef idx="1">
                <a:schemeClr val="accent1"/>
              </a:lnRef>
              <a:fillRef idx="0">
                <a:schemeClr val="accent1"/>
              </a:fillRef>
              <a:effectRef idx="0">
                <a:schemeClr val="accent1"/>
              </a:effectRef>
              <a:fontRef idx="minor">
                <a:schemeClr val="tx1"/>
              </a:fontRef>
            </p:style>
          </p:cxnSp>
        </p:grpSp>
        <p:sp>
          <p:nvSpPr>
            <p:cNvPr id="101" name="Oval 100"/>
            <p:cNvSpPr>
              <a:spLocks noChangeAspect="1"/>
            </p:cNvSpPr>
            <p:nvPr/>
          </p:nvSpPr>
          <p:spPr>
            <a:xfrm>
              <a:off x="6927314" y="5438437"/>
              <a:ext cx="429385" cy="425091"/>
            </a:xfrm>
            <a:prstGeom prst="ellipse">
              <a:avLst/>
            </a:prstGeom>
            <a:solidFill>
              <a:srgbClr val="0070C0"/>
            </a:solidFill>
            <a:ln w="1905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F81BD"/>
                </a:solidFill>
                <a:effectLst/>
                <a:uLnTx/>
                <a:uFillTx/>
                <a:latin typeface="Gill Sans MT" panose="020B0502020104020203"/>
                <a:ea typeface="+mn-ea"/>
                <a:cs typeface="+mn-cs"/>
              </a:endParaRPr>
            </a:p>
          </p:txBody>
        </p:sp>
      </p:grpSp>
    </p:spTree>
    <p:extLst>
      <p:ext uri="{BB962C8B-B14F-4D97-AF65-F5344CB8AC3E}">
        <p14:creationId xmlns:p14="http://schemas.microsoft.com/office/powerpoint/2010/main" val="152670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7" presetClass="entr" presetSubtype="10" fill="hold" nodeType="withEffect">
                                  <p:stCondLst>
                                    <p:cond delay="500"/>
                                  </p:stCondLst>
                                  <p:childTnLst>
                                    <p:set>
                                      <p:cBhvr>
                                        <p:cTn id="18" dur="1" fill="hold">
                                          <p:stCondLst>
                                            <p:cond delay="0"/>
                                          </p:stCondLst>
                                        </p:cTn>
                                        <p:tgtEl>
                                          <p:spTgt spid="80"/>
                                        </p:tgtEl>
                                        <p:attrNameLst>
                                          <p:attrName>style.visibility</p:attrName>
                                        </p:attrNameLst>
                                      </p:cBhvr>
                                      <p:to>
                                        <p:strVal val="visible"/>
                                      </p:to>
                                    </p:set>
                                    <p:anim calcmode="lin" valueType="num">
                                      <p:cBhvr>
                                        <p:cTn id="19" dur="500" fill="hold"/>
                                        <p:tgtEl>
                                          <p:spTgt spid="80"/>
                                        </p:tgtEl>
                                        <p:attrNameLst>
                                          <p:attrName>ppt_w</p:attrName>
                                        </p:attrNameLst>
                                      </p:cBhvr>
                                      <p:tavLst>
                                        <p:tav tm="0">
                                          <p:val>
                                            <p:fltVal val="0"/>
                                          </p:val>
                                        </p:tav>
                                        <p:tav tm="100000">
                                          <p:val>
                                            <p:strVal val="#ppt_w"/>
                                          </p:val>
                                        </p:tav>
                                      </p:tavLst>
                                    </p:anim>
                                    <p:anim calcmode="lin" valueType="num">
                                      <p:cBhvr>
                                        <p:cTn id="20" dur="500" fill="hold"/>
                                        <p:tgtEl>
                                          <p:spTgt spid="80"/>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500"/>
                                  </p:stCondLst>
                                  <p:childTnLst>
                                    <p:set>
                                      <p:cBhvr>
                                        <p:cTn id="22" dur="1" fill="hold">
                                          <p:stCondLst>
                                            <p:cond delay="0"/>
                                          </p:stCondLst>
                                        </p:cTn>
                                        <p:tgtEl>
                                          <p:spTgt spid="74"/>
                                        </p:tgtEl>
                                        <p:attrNameLst>
                                          <p:attrName>style.visibility</p:attrName>
                                        </p:attrNameLst>
                                      </p:cBhvr>
                                      <p:to>
                                        <p:strVal val="visible"/>
                                      </p:to>
                                    </p:set>
                                    <p:anim calcmode="lin" valueType="num">
                                      <p:cBhvr>
                                        <p:cTn id="23" dur="500" fill="hold"/>
                                        <p:tgtEl>
                                          <p:spTgt spid="74"/>
                                        </p:tgtEl>
                                        <p:attrNameLst>
                                          <p:attrName>ppt_w</p:attrName>
                                        </p:attrNameLst>
                                      </p:cBhvr>
                                      <p:tavLst>
                                        <p:tav tm="0">
                                          <p:val>
                                            <p:fltVal val="0"/>
                                          </p:val>
                                        </p:tav>
                                        <p:tav tm="100000">
                                          <p:val>
                                            <p:strVal val="#ppt_w"/>
                                          </p:val>
                                        </p:tav>
                                      </p:tavLst>
                                    </p:anim>
                                    <p:anim calcmode="lin" valueType="num">
                                      <p:cBhvr>
                                        <p:cTn id="24" dur="500" fill="hold"/>
                                        <p:tgtEl>
                                          <p:spTgt spid="7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500"/>
                                  </p:stCondLst>
                                  <p:childTnLst>
                                    <p:set>
                                      <p:cBhvr>
                                        <p:cTn id="26" dur="1" fill="hold">
                                          <p:stCondLst>
                                            <p:cond delay="0"/>
                                          </p:stCondLst>
                                        </p:cTn>
                                        <p:tgtEl>
                                          <p:spTgt spid="27"/>
                                        </p:tgtEl>
                                        <p:attrNameLst>
                                          <p:attrName>style.visibility</p:attrName>
                                        </p:attrNameLst>
                                      </p:cBhvr>
                                      <p:to>
                                        <p:strVal val="visible"/>
                                      </p:to>
                                    </p:set>
                                    <p:anim calcmode="lin" valueType="num">
                                      <p:cBhvr>
                                        <p:cTn id="27" dur="500" fill="hold"/>
                                        <p:tgtEl>
                                          <p:spTgt spid="27"/>
                                        </p:tgtEl>
                                        <p:attrNameLst>
                                          <p:attrName>ppt_w</p:attrName>
                                        </p:attrNameLst>
                                      </p:cBhvr>
                                      <p:tavLst>
                                        <p:tav tm="0">
                                          <p:val>
                                            <p:fltVal val="0"/>
                                          </p:val>
                                        </p:tav>
                                        <p:tav tm="100000">
                                          <p:val>
                                            <p:strVal val="#ppt_w"/>
                                          </p:val>
                                        </p:tav>
                                      </p:tavLst>
                                    </p:anim>
                                    <p:anim calcmode="lin" valueType="num">
                                      <p:cBhvr>
                                        <p:cTn id="28" dur="500" fill="hold"/>
                                        <p:tgtEl>
                                          <p:spTgt spid="27"/>
                                        </p:tgtEl>
                                        <p:attrNameLst>
                                          <p:attrName>ppt_h</p:attrName>
                                        </p:attrNameLst>
                                      </p:cBhvr>
                                      <p:tavLst>
                                        <p:tav tm="0">
                                          <p:val>
                                            <p:strVal val="#ppt_h"/>
                                          </p:val>
                                        </p:tav>
                                        <p:tav tm="100000">
                                          <p:val>
                                            <p:strVal val="#ppt_h"/>
                                          </p:val>
                                        </p:tav>
                                      </p:tavLst>
                                    </p:anim>
                                  </p:childTnLst>
                                </p:cTn>
                              </p:par>
                              <p:par>
                                <p:cTn id="29" presetID="16" presetClass="entr" presetSubtype="37" fill="hold" nodeType="withEffect">
                                  <p:stCondLst>
                                    <p:cond delay="3000"/>
                                  </p:stCondLst>
                                  <p:childTnLst>
                                    <p:set>
                                      <p:cBhvr>
                                        <p:cTn id="30" dur="1" fill="hold">
                                          <p:stCondLst>
                                            <p:cond delay="0"/>
                                          </p:stCondLst>
                                        </p:cTn>
                                        <p:tgtEl>
                                          <p:spTgt spid="37"/>
                                        </p:tgtEl>
                                        <p:attrNameLst>
                                          <p:attrName>style.visibility</p:attrName>
                                        </p:attrNameLst>
                                      </p:cBhvr>
                                      <p:to>
                                        <p:strVal val="visible"/>
                                      </p:to>
                                    </p:set>
                                    <p:animEffect transition="in" filter="barn(outVertical)">
                                      <p:cBhvr>
                                        <p:cTn id="31" dur="500"/>
                                        <p:tgtEl>
                                          <p:spTgt spid="37"/>
                                        </p:tgtEl>
                                      </p:cBhvr>
                                    </p:animEffect>
                                  </p:childTnLst>
                                </p:cTn>
                              </p:par>
                              <p:par>
                                <p:cTn id="32" presetID="16" presetClass="entr" presetSubtype="37" fill="hold" nodeType="withEffect">
                                  <p:stCondLst>
                                    <p:cond delay="3000"/>
                                  </p:stCondLst>
                                  <p:childTnLst>
                                    <p:set>
                                      <p:cBhvr>
                                        <p:cTn id="33" dur="1" fill="hold">
                                          <p:stCondLst>
                                            <p:cond delay="0"/>
                                          </p:stCondLst>
                                        </p:cTn>
                                        <p:tgtEl>
                                          <p:spTgt spid="94"/>
                                        </p:tgtEl>
                                        <p:attrNameLst>
                                          <p:attrName>style.visibility</p:attrName>
                                        </p:attrNameLst>
                                      </p:cBhvr>
                                      <p:to>
                                        <p:strVal val="visible"/>
                                      </p:to>
                                    </p:set>
                                    <p:animEffect transition="in" filter="barn(outVertical)">
                                      <p:cBhvr>
                                        <p:cTn id="34" dur="500"/>
                                        <p:tgtEl>
                                          <p:spTgt spid="94"/>
                                        </p:tgtEl>
                                      </p:cBhvr>
                                    </p:animEffect>
                                  </p:childTnLst>
                                </p:cTn>
                              </p:par>
                              <p:par>
                                <p:cTn id="35" presetID="1" presetClass="entr" presetSubtype="0" fill="hold" grpId="0" nodeType="withEffect">
                                  <p:stCondLst>
                                    <p:cond delay="3000"/>
                                  </p:stCondLst>
                                  <p:childTnLst>
                                    <p:set>
                                      <p:cBhvr>
                                        <p:cTn id="36" dur="1" fill="hold">
                                          <p:stCondLst>
                                            <p:cond delay="0"/>
                                          </p:stCondLst>
                                        </p:cTn>
                                        <p:tgtEl>
                                          <p:spTgt spid="9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wipe(left)">
                                      <p:cBhvr>
                                        <p:cTn id="41" dur="2000"/>
                                        <p:tgtEl>
                                          <p:spTgt spid="31"/>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800" dirty="0"/>
              <a:t>What Causes the Long Memory Latency?</a:t>
            </a:r>
          </a:p>
        </p:txBody>
      </p:sp>
      <p:sp>
        <p:nvSpPr>
          <p:cNvPr id="3" name="Content Placeholder 2"/>
          <p:cNvSpPr>
            <a:spLocks noGrp="1"/>
          </p:cNvSpPr>
          <p:nvPr>
            <p:ph idx="1"/>
          </p:nvPr>
        </p:nvSpPr>
        <p:spPr>
          <a:xfrm>
            <a:off x="228600" y="1052736"/>
            <a:ext cx="8610600" cy="5051648"/>
          </a:xfrm>
        </p:spPr>
        <p:txBody>
          <a:bodyPr/>
          <a:lstStyle/>
          <a:p>
            <a:r>
              <a:rPr lang="en-US" b="1" dirty="0">
                <a:solidFill>
                  <a:srgbClr val="FF0000"/>
                </a:solidFill>
              </a:rPr>
              <a:t>Conservative timing margins! </a:t>
            </a:r>
          </a:p>
          <a:p>
            <a:endParaRPr lang="en-US" dirty="0">
              <a:solidFill>
                <a:srgbClr val="FF0000"/>
              </a:solidFill>
            </a:endParaRPr>
          </a:p>
          <a:p>
            <a:r>
              <a:rPr lang="en-US" dirty="0">
                <a:solidFill>
                  <a:srgbClr val="0000FF"/>
                </a:solidFill>
              </a:rPr>
              <a:t>DRAM timing parameters are set to cover the worst case</a:t>
            </a:r>
          </a:p>
          <a:p>
            <a:pPr lvl="1"/>
            <a:endParaRPr lang="en-US" dirty="0"/>
          </a:p>
          <a:p>
            <a:r>
              <a:rPr lang="en-US" dirty="0">
                <a:solidFill>
                  <a:srgbClr val="FF0000"/>
                </a:solidFill>
              </a:rPr>
              <a:t>Worst-case temperatures </a:t>
            </a:r>
          </a:p>
          <a:p>
            <a:pPr lvl="1"/>
            <a:r>
              <a:rPr lang="en-US" dirty="0"/>
              <a:t>85 degrees vs. common-case</a:t>
            </a:r>
          </a:p>
          <a:p>
            <a:pPr lvl="1"/>
            <a:r>
              <a:rPr lang="en-US" dirty="0"/>
              <a:t>to enable a wide range of operating conditions</a:t>
            </a:r>
          </a:p>
          <a:p>
            <a:r>
              <a:rPr lang="en-US" dirty="0">
                <a:solidFill>
                  <a:srgbClr val="FF0000"/>
                </a:solidFill>
              </a:rPr>
              <a:t>Worst-case devices </a:t>
            </a:r>
          </a:p>
          <a:p>
            <a:pPr lvl="1"/>
            <a:r>
              <a:rPr lang="en-US" dirty="0"/>
              <a:t>DRAM cell with smallest charge across any acceptable device</a:t>
            </a:r>
          </a:p>
          <a:p>
            <a:pPr lvl="1"/>
            <a:r>
              <a:rPr lang="en-US" dirty="0"/>
              <a:t>to tolerate process variation at acceptable yield</a:t>
            </a:r>
          </a:p>
          <a:p>
            <a:pPr lvl="1"/>
            <a:endParaRPr lang="en-US" dirty="0"/>
          </a:p>
          <a:p>
            <a:r>
              <a:rPr lang="en-US" dirty="0">
                <a:solidFill>
                  <a:srgbClr val="0000FF"/>
                </a:solidFill>
              </a:rPr>
              <a:t>This leads to large timing margins for the common case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3843435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r>
              <a:rPr lang="en-US" dirty="0">
                <a:latin typeface="Garamond" charset="0"/>
                <a:ea typeface="ＭＳ Ｐゴシック" charset="0"/>
                <a:cs typeface="ＭＳ Ｐゴシック" charset="0"/>
              </a:rPr>
              <a:t>What Will You Learn in This Course?</a:t>
            </a:r>
          </a:p>
        </p:txBody>
      </p:sp>
      <p:sp>
        <p:nvSpPr>
          <p:cNvPr id="38914" name="Content Placeholder 2"/>
          <p:cNvSpPr>
            <a:spLocks noGrp="1"/>
          </p:cNvSpPr>
          <p:nvPr>
            <p:ph idx="1"/>
          </p:nvPr>
        </p:nvSpPr>
        <p:spPr>
          <a:xfrm>
            <a:off x="228600" y="996950"/>
            <a:ext cx="8915400" cy="5194300"/>
          </a:xfrm>
        </p:spPr>
        <p:txBody>
          <a:bodyPr/>
          <a:lstStyle/>
          <a:p>
            <a:r>
              <a:rPr lang="en-US" dirty="0">
                <a:solidFill>
                  <a:srgbClr val="0000FF"/>
                </a:solidFill>
              </a:rPr>
              <a:t>Memory Systems and Memory-Centric Computing Systems</a:t>
            </a:r>
          </a:p>
          <a:p>
            <a:pPr lvl="1"/>
            <a:r>
              <a:rPr lang="en-US" dirty="0"/>
              <a:t>July 9-13, 2018</a:t>
            </a:r>
          </a:p>
          <a:p>
            <a:pPr lvl="1"/>
            <a:endParaRPr lang="en-US" sz="2300" dirty="0">
              <a:latin typeface="Tahoma" charset="0"/>
              <a:ea typeface="ＭＳ Ｐゴシック" charset="0"/>
            </a:endParaRPr>
          </a:p>
          <a:p>
            <a:r>
              <a:rPr lang="en-US" sz="2300" dirty="0">
                <a:latin typeface="Tahoma" charset="0"/>
                <a:ea typeface="ＭＳ Ｐゴシック" charset="0"/>
              </a:rPr>
              <a:t>Topic 1: Main Memory Trends and Basics</a:t>
            </a:r>
          </a:p>
          <a:p>
            <a:r>
              <a:rPr lang="en-US" sz="2300" dirty="0">
                <a:latin typeface="Tahoma" charset="0"/>
                <a:ea typeface="ＭＳ Ｐゴシック" charset="0"/>
              </a:rPr>
              <a:t>Topic 2: Memory Reliability &amp; Security: RowHammer and Beyond</a:t>
            </a:r>
            <a:endParaRPr lang="en-US" dirty="0">
              <a:latin typeface="Tahoma" charset="0"/>
              <a:ea typeface="ＭＳ Ｐゴシック" charset="0"/>
            </a:endParaRPr>
          </a:p>
          <a:p>
            <a:r>
              <a:rPr lang="en-US" sz="2300" dirty="0">
                <a:latin typeface="Tahoma" charset="0"/>
                <a:ea typeface="ＭＳ Ｐゴシック" charset="0"/>
              </a:rPr>
              <a:t>Topic 3: In-memory Computation</a:t>
            </a:r>
          </a:p>
          <a:p>
            <a:r>
              <a:rPr lang="en-US" sz="2300" dirty="0">
                <a:solidFill>
                  <a:srgbClr val="FF0000"/>
                </a:solidFill>
                <a:latin typeface="Tahoma" charset="0"/>
                <a:ea typeface="ＭＳ Ｐゴシック" charset="0"/>
              </a:rPr>
              <a:t>Topic 4: Low-Latency (and Low-Energy) Memory</a:t>
            </a:r>
          </a:p>
          <a:p>
            <a:r>
              <a:rPr lang="en-US" sz="2300" dirty="0">
                <a:latin typeface="Tahoma" charset="0"/>
                <a:ea typeface="ＭＳ Ｐゴシック" charset="0"/>
              </a:rPr>
              <a:t>Topic 5 (unlikely): Enabling and Exploiting Non-Volatile Memory</a:t>
            </a:r>
          </a:p>
          <a:p>
            <a:r>
              <a:rPr lang="en-US" sz="2300" dirty="0">
                <a:latin typeface="Tahoma" charset="0"/>
                <a:ea typeface="ＭＳ Ｐゴシック" charset="0"/>
              </a:rPr>
              <a:t>Topic 6 (unlikely): Flash Memory and SSD Scaling</a:t>
            </a:r>
          </a:p>
          <a:p>
            <a:endParaRPr lang="en-US" dirty="0">
              <a:latin typeface="Tahoma" charset="0"/>
              <a:ea typeface="ＭＳ Ｐゴシック" charset="0"/>
            </a:endParaRPr>
          </a:p>
          <a:p>
            <a:r>
              <a:rPr lang="en-US" dirty="0">
                <a:latin typeface="Tahoma" charset="0"/>
                <a:ea typeface="ＭＳ Ｐゴシック" charset="0"/>
              </a:rPr>
              <a:t>Major Overview Reading:</a:t>
            </a:r>
          </a:p>
          <a:p>
            <a:pPr lvl="1"/>
            <a:r>
              <a:rPr lang="en-US" dirty="0">
                <a:latin typeface="Tahoma" charset="0"/>
                <a:ea typeface="ＭＳ Ｐゴシック" charset="0"/>
              </a:rPr>
              <a:t>Mutlu and Subramaniam, “</a:t>
            </a:r>
            <a:r>
              <a:rPr lang="en-US" dirty="0">
                <a:solidFill>
                  <a:srgbClr val="0000FF"/>
                </a:solidFill>
                <a:latin typeface="Tahoma" charset="0"/>
                <a:ea typeface="ＭＳ Ｐゴシック" charset="0"/>
              </a:rPr>
              <a:t>Research Problems and Opportunities in Memory Systems</a:t>
            </a:r>
            <a:r>
              <a:rPr lang="en-US" dirty="0">
                <a:latin typeface="Tahoma" charset="0"/>
                <a:ea typeface="ＭＳ Ｐゴシック" charset="0"/>
              </a:rPr>
              <a:t>,” SUPERFRI 2014.</a:t>
            </a:r>
          </a:p>
          <a:p>
            <a:pPr lvl="1"/>
            <a:endParaRPr lang="en-US" dirty="0">
              <a:latin typeface="Tahoma" charset="0"/>
              <a:ea typeface="ＭＳ Ｐゴシック" charset="0"/>
            </a:endParaRPr>
          </a:p>
          <a:p>
            <a:pPr lvl="1"/>
            <a:endParaRPr lang="en-US" dirty="0">
              <a:latin typeface="Tahoma" charset="0"/>
              <a:ea typeface="ＭＳ Ｐゴシック" charset="0"/>
            </a:endParaRPr>
          </a:p>
          <a:p>
            <a:pPr lvl="1"/>
            <a:endParaRPr lang="en-US" dirty="0">
              <a:latin typeface="Tahoma" charset="0"/>
              <a:ea typeface="ＭＳ Ｐゴシック" charset="0"/>
            </a:endParaRPr>
          </a:p>
        </p:txBody>
      </p:sp>
      <p:sp>
        <p:nvSpPr>
          <p:cNvPr id="38915" name="Slide Number Placeholder 3"/>
          <p:cNvSpPr>
            <a:spLocks noGrp="1"/>
          </p:cNvSpPr>
          <p:nvPr>
            <p:ph type="sldNum" sz="quarter" idx="1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A81F1D4-7954-BD41-94E6-A5D63847144D}"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36691649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Understanding and Exploiting</a:t>
            </a:r>
            <a:br>
              <a:rPr lang="en-US" dirty="0">
                <a:latin typeface="Garamond" charset="0"/>
              </a:rPr>
            </a:br>
            <a:r>
              <a:rPr lang="en-US" dirty="0">
                <a:latin typeface="Garamond" charset="0"/>
              </a:rPr>
              <a:t>Variation in DRAM Latency</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44399149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5213314" y="2514951"/>
            <a:ext cx="2743200" cy="459105"/>
            <a:chOff x="4724400" y="2590800"/>
            <a:chExt cx="2743200" cy="459105"/>
          </a:xfrm>
          <a:solidFill>
            <a:schemeClr val="bg1"/>
          </a:solidFill>
        </p:grpSpPr>
        <p:sp>
          <p:nvSpPr>
            <p:cNvPr id="7" name="Oval 6"/>
            <p:cNvSpPr/>
            <p:nvPr/>
          </p:nvSpPr>
          <p:spPr>
            <a:xfrm>
              <a:off x="56388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 name="Oval 7"/>
            <p:cNvSpPr/>
            <p:nvPr/>
          </p:nvSpPr>
          <p:spPr>
            <a:xfrm>
              <a:off x="60960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p:cNvSpPr/>
            <p:nvPr/>
          </p:nvSpPr>
          <p:spPr>
            <a:xfrm>
              <a:off x="65532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p:cNvSpPr/>
            <p:nvPr/>
          </p:nvSpPr>
          <p:spPr>
            <a:xfrm>
              <a:off x="7010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p:cNvSpPr/>
            <p:nvPr/>
          </p:nvSpPr>
          <p:spPr>
            <a:xfrm>
              <a:off x="4724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p:cNvSpPr/>
            <p:nvPr/>
          </p:nvSpPr>
          <p:spPr>
            <a:xfrm>
              <a:off x="51816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3" name="Title 1"/>
          <p:cNvSpPr txBox="1">
            <a:spLocks/>
          </p:cNvSpPr>
          <p:nvPr/>
        </p:nvSpPr>
        <p:spPr>
          <a:xfrm>
            <a:off x="-152400" y="66419"/>
            <a:ext cx="94488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DRAM Stores Data as Charge</a:t>
            </a:r>
          </a:p>
        </p:txBody>
      </p:sp>
      <p:pic>
        <p:nvPicPr>
          <p:cNvPr id="14" name="Picture 2" descr="Samsung 4GB DDR3-1600MHz ECC Registered CL11 DIMM Dual Rank Memory Module (M393B5273DH0-CK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400" y="1552842"/>
            <a:ext cx="2930361" cy="744801"/>
          </a:xfrm>
          <a:prstGeom prst="rect">
            <a:avLst/>
          </a:prstGeom>
          <a:noFill/>
          <a:extLst>
            <a:ext uri="{909E8E84-426E-40dd-AFC4-6F175D3DCCD1}">
              <a14:hiddenFill xmlns="" xmlns:a14="http://schemas.microsoft.com/office/drawing/2010/main">
                <a:solidFill>
                  <a:srgbClr val="FFFFFF"/>
                </a:solidFill>
              </a14:hiddenFill>
            </a:ext>
          </a:extLst>
        </p:spPr>
      </p:pic>
      <p:cxnSp>
        <p:nvCxnSpPr>
          <p:cNvPr id="15" name="Straight Connector 14"/>
          <p:cNvCxnSpPr/>
          <p:nvPr/>
        </p:nvCxnSpPr>
        <p:spPr>
          <a:xfrm flipV="1">
            <a:off x="3484311" y="1557923"/>
            <a:ext cx="1655850" cy="275957"/>
          </a:xfrm>
          <a:prstGeom prst="line">
            <a:avLst/>
          </a:prstGeom>
          <a:ln w="254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484311" y="1915082"/>
            <a:ext cx="1655850" cy="3075115"/>
          </a:xfrm>
          <a:prstGeom prst="line">
            <a:avLst/>
          </a:prstGeom>
          <a:ln w="25400" cap="rnd">
            <a:solidFill>
              <a:schemeClr val="bg1">
                <a:lumMod val="50000"/>
              </a:schemeClr>
            </a:solidFill>
            <a:round/>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5216361" y="1524000"/>
            <a:ext cx="2740153" cy="3476357"/>
            <a:chOff x="4572000" y="1524000"/>
            <a:chExt cx="2740153" cy="3476357"/>
          </a:xfrm>
          <a:solidFill>
            <a:schemeClr val="tx1">
              <a:lumMod val="65000"/>
              <a:lumOff val="35000"/>
            </a:schemeClr>
          </a:solidFill>
        </p:grpSpPr>
        <p:cxnSp>
          <p:nvCxnSpPr>
            <p:cNvPr id="18" name="Straight Connector 17"/>
            <p:cNvCxnSpPr/>
            <p:nvPr/>
          </p:nvCxnSpPr>
          <p:spPr>
            <a:xfrm flipV="1">
              <a:off x="4800600"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9" name="DRAM"/>
            <p:cNvSpPr/>
            <p:nvPr/>
          </p:nvSpPr>
          <p:spPr>
            <a:xfrm>
              <a:off x="45720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p:cNvCxnSpPr/>
            <p:nvPr/>
          </p:nvCxnSpPr>
          <p:spPr>
            <a:xfrm flipV="1">
              <a:off x="5257800"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1" name="DRAM"/>
            <p:cNvSpPr/>
            <p:nvPr/>
          </p:nvSpPr>
          <p:spPr>
            <a:xfrm>
              <a:off x="50292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2" name="Straight Connector 21"/>
            <p:cNvCxnSpPr/>
            <p:nvPr/>
          </p:nvCxnSpPr>
          <p:spPr>
            <a:xfrm flipV="1">
              <a:off x="5718046"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3" name="DRAM"/>
            <p:cNvSpPr/>
            <p:nvPr/>
          </p:nvSpPr>
          <p:spPr>
            <a:xfrm>
              <a:off x="54894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4" name="Straight Connector 23"/>
            <p:cNvCxnSpPr/>
            <p:nvPr/>
          </p:nvCxnSpPr>
          <p:spPr>
            <a:xfrm flipV="1">
              <a:off x="6175246"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5" name="DRAM"/>
            <p:cNvSpPr/>
            <p:nvPr/>
          </p:nvSpPr>
          <p:spPr>
            <a:xfrm>
              <a:off x="59466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6" name="Straight Connector 25"/>
            <p:cNvCxnSpPr/>
            <p:nvPr/>
          </p:nvCxnSpPr>
          <p:spPr>
            <a:xfrm flipV="1">
              <a:off x="6629400"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7" name="DRAM"/>
            <p:cNvSpPr/>
            <p:nvPr/>
          </p:nvSpPr>
          <p:spPr>
            <a:xfrm>
              <a:off x="64008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8" name="Straight Connector 27"/>
            <p:cNvCxnSpPr/>
            <p:nvPr/>
          </p:nvCxnSpPr>
          <p:spPr>
            <a:xfrm flipV="1">
              <a:off x="7083553" y="1524000"/>
              <a:ext cx="0" cy="2942957"/>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9" name="DRAM"/>
            <p:cNvSpPr/>
            <p:nvPr/>
          </p:nvSpPr>
          <p:spPr>
            <a:xfrm>
              <a:off x="6854953"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30" name="Group 29"/>
          <p:cNvGrpSpPr/>
          <p:nvPr/>
        </p:nvGrpSpPr>
        <p:grpSpPr>
          <a:xfrm>
            <a:off x="5216361" y="1609886"/>
            <a:ext cx="2743200" cy="916305"/>
            <a:chOff x="4572000" y="1609886"/>
            <a:chExt cx="2743200" cy="916305"/>
          </a:xfrm>
          <a:solidFill>
            <a:schemeClr val="accent6">
              <a:lumMod val="75000"/>
            </a:schemeClr>
          </a:solidFill>
        </p:grpSpPr>
        <p:sp>
          <p:nvSpPr>
            <p:cNvPr id="31" name="Oval 30"/>
            <p:cNvSpPr/>
            <p:nvPr/>
          </p:nvSpPr>
          <p:spPr>
            <a:xfrm>
              <a:off x="5486400" y="16117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2" name="Oval 31"/>
            <p:cNvSpPr/>
            <p:nvPr/>
          </p:nvSpPr>
          <p:spPr>
            <a:xfrm>
              <a:off x="5486400" y="20689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3" name="Oval 32"/>
            <p:cNvSpPr/>
            <p:nvPr/>
          </p:nvSpPr>
          <p:spPr>
            <a:xfrm>
              <a:off x="5943600" y="20689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4" name="Oval 33"/>
            <p:cNvSpPr/>
            <p:nvPr/>
          </p:nvSpPr>
          <p:spPr>
            <a:xfrm>
              <a:off x="6400800" y="16117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5" name="Oval 34"/>
            <p:cNvSpPr/>
            <p:nvPr/>
          </p:nvSpPr>
          <p:spPr>
            <a:xfrm>
              <a:off x="6400800" y="20689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6" name="Oval 35"/>
            <p:cNvSpPr/>
            <p:nvPr/>
          </p:nvSpPr>
          <p:spPr>
            <a:xfrm>
              <a:off x="6858000" y="20670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7" name="Oval 36"/>
            <p:cNvSpPr/>
            <p:nvPr/>
          </p:nvSpPr>
          <p:spPr>
            <a:xfrm>
              <a:off x="5943600" y="161179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Oval 37"/>
            <p:cNvSpPr/>
            <p:nvPr/>
          </p:nvSpPr>
          <p:spPr>
            <a:xfrm>
              <a:off x="6858000" y="16098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9" name="Oval 38"/>
            <p:cNvSpPr/>
            <p:nvPr/>
          </p:nvSpPr>
          <p:spPr>
            <a:xfrm>
              <a:off x="4572000" y="16098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0" name="Oval 39"/>
            <p:cNvSpPr/>
            <p:nvPr/>
          </p:nvSpPr>
          <p:spPr>
            <a:xfrm>
              <a:off x="4572000" y="20670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1" name="Oval 40"/>
            <p:cNvSpPr/>
            <p:nvPr/>
          </p:nvSpPr>
          <p:spPr>
            <a:xfrm>
              <a:off x="5029200" y="20670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2" name="Oval 41"/>
            <p:cNvSpPr/>
            <p:nvPr/>
          </p:nvSpPr>
          <p:spPr>
            <a:xfrm>
              <a:off x="5029200" y="160988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3" name="Group 42"/>
          <p:cNvGrpSpPr/>
          <p:nvPr/>
        </p:nvGrpSpPr>
        <p:grpSpPr>
          <a:xfrm>
            <a:off x="5216361" y="2977676"/>
            <a:ext cx="2743200" cy="1367790"/>
            <a:chOff x="4572000" y="2977676"/>
            <a:chExt cx="2743200" cy="1367790"/>
          </a:xfrm>
          <a:solidFill>
            <a:schemeClr val="accent6">
              <a:lumMod val="75000"/>
            </a:schemeClr>
          </a:solidFill>
        </p:grpSpPr>
        <p:sp>
          <p:nvSpPr>
            <p:cNvPr id="44" name="Oval 43"/>
            <p:cNvSpPr/>
            <p:nvPr/>
          </p:nvSpPr>
          <p:spPr>
            <a:xfrm>
              <a:off x="54864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5" name="Oval 44"/>
            <p:cNvSpPr/>
            <p:nvPr/>
          </p:nvSpPr>
          <p:spPr>
            <a:xfrm>
              <a:off x="59436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6" name="Oval 45"/>
            <p:cNvSpPr/>
            <p:nvPr/>
          </p:nvSpPr>
          <p:spPr>
            <a:xfrm>
              <a:off x="64008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7" name="Oval 46"/>
            <p:cNvSpPr/>
            <p:nvPr/>
          </p:nvSpPr>
          <p:spPr>
            <a:xfrm>
              <a:off x="6858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8" name="Oval 47"/>
            <p:cNvSpPr/>
            <p:nvPr/>
          </p:nvSpPr>
          <p:spPr>
            <a:xfrm>
              <a:off x="4572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p:cNvSpPr/>
            <p:nvPr/>
          </p:nvSpPr>
          <p:spPr>
            <a:xfrm>
              <a:off x="50292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0" name="Oval 49"/>
            <p:cNvSpPr/>
            <p:nvPr/>
          </p:nvSpPr>
          <p:spPr>
            <a:xfrm>
              <a:off x="54864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1" name="Oval 50"/>
            <p:cNvSpPr/>
            <p:nvPr/>
          </p:nvSpPr>
          <p:spPr>
            <a:xfrm>
              <a:off x="59436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Oval 51"/>
            <p:cNvSpPr/>
            <p:nvPr/>
          </p:nvSpPr>
          <p:spPr>
            <a:xfrm>
              <a:off x="64008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p:cNvSpPr/>
            <p:nvPr/>
          </p:nvSpPr>
          <p:spPr>
            <a:xfrm>
              <a:off x="6858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4" name="Oval 53"/>
            <p:cNvSpPr/>
            <p:nvPr/>
          </p:nvSpPr>
          <p:spPr>
            <a:xfrm>
              <a:off x="54864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5" name="Oval 54"/>
            <p:cNvSpPr/>
            <p:nvPr/>
          </p:nvSpPr>
          <p:spPr>
            <a:xfrm>
              <a:off x="59436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6" name="Oval 55"/>
            <p:cNvSpPr/>
            <p:nvPr/>
          </p:nvSpPr>
          <p:spPr>
            <a:xfrm>
              <a:off x="64008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7" name="Oval 56"/>
            <p:cNvSpPr/>
            <p:nvPr/>
          </p:nvSpPr>
          <p:spPr>
            <a:xfrm>
              <a:off x="6858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8" name="Oval 57"/>
            <p:cNvSpPr/>
            <p:nvPr/>
          </p:nvSpPr>
          <p:spPr>
            <a:xfrm>
              <a:off x="4572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9" name="Oval 58"/>
            <p:cNvSpPr/>
            <p:nvPr/>
          </p:nvSpPr>
          <p:spPr>
            <a:xfrm>
              <a:off x="50292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Oval 59"/>
            <p:cNvSpPr/>
            <p:nvPr/>
          </p:nvSpPr>
          <p:spPr>
            <a:xfrm>
              <a:off x="4572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Oval 60"/>
            <p:cNvSpPr/>
            <p:nvPr/>
          </p:nvSpPr>
          <p:spPr>
            <a:xfrm>
              <a:off x="50292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62" name="Group 61"/>
          <p:cNvGrpSpPr/>
          <p:nvPr/>
        </p:nvGrpSpPr>
        <p:grpSpPr>
          <a:xfrm>
            <a:off x="5224744" y="2526381"/>
            <a:ext cx="2724912" cy="440817"/>
            <a:chOff x="4583430" y="2539526"/>
            <a:chExt cx="2724912" cy="440817"/>
          </a:xfrm>
        </p:grpSpPr>
        <p:sp>
          <p:nvSpPr>
            <p:cNvPr id="63" name="Oval 62"/>
            <p:cNvSpPr/>
            <p:nvPr/>
          </p:nvSpPr>
          <p:spPr>
            <a:xfrm>
              <a:off x="54978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Oval 63"/>
            <p:cNvSpPr/>
            <p:nvPr/>
          </p:nvSpPr>
          <p:spPr>
            <a:xfrm>
              <a:off x="59550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Oval 64"/>
            <p:cNvSpPr/>
            <p:nvPr/>
          </p:nvSpPr>
          <p:spPr>
            <a:xfrm>
              <a:off x="64122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Oval 65"/>
            <p:cNvSpPr/>
            <p:nvPr/>
          </p:nvSpPr>
          <p:spPr>
            <a:xfrm>
              <a:off x="68694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Oval 66"/>
            <p:cNvSpPr/>
            <p:nvPr/>
          </p:nvSpPr>
          <p:spPr>
            <a:xfrm>
              <a:off x="45834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Oval 67"/>
            <p:cNvSpPr/>
            <p:nvPr/>
          </p:nvSpPr>
          <p:spPr>
            <a:xfrm>
              <a:off x="50406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69" name="Group 68"/>
          <p:cNvGrpSpPr/>
          <p:nvPr/>
        </p:nvGrpSpPr>
        <p:grpSpPr>
          <a:xfrm>
            <a:off x="5292561" y="2969895"/>
            <a:ext cx="2592325" cy="1455581"/>
            <a:chOff x="4648200" y="2969895"/>
            <a:chExt cx="2592325" cy="1455581"/>
          </a:xfrm>
        </p:grpSpPr>
        <p:sp>
          <p:nvSpPr>
            <p:cNvPr id="70" name="Down Arrow 69"/>
            <p:cNvSpPr/>
            <p:nvPr/>
          </p:nvSpPr>
          <p:spPr>
            <a:xfrm>
              <a:off x="4648200" y="2971800"/>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Down Arrow 70"/>
            <p:cNvSpPr/>
            <p:nvPr/>
          </p:nvSpPr>
          <p:spPr>
            <a:xfrm>
              <a:off x="5108450" y="2969895"/>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Down Arrow 71"/>
            <p:cNvSpPr/>
            <p:nvPr/>
          </p:nvSpPr>
          <p:spPr>
            <a:xfrm>
              <a:off x="5562602"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3" name="Down Arrow 72"/>
            <p:cNvSpPr/>
            <p:nvPr/>
          </p:nvSpPr>
          <p:spPr>
            <a:xfrm>
              <a:off x="6022852"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4" name="Down Arrow 73"/>
            <p:cNvSpPr/>
            <p:nvPr/>
          </p:nvSpPr>
          <p:spPr>
            <a:xfrm>
              <a:off x="6478523"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Down Arrow 74"/>
            <p:cNvSpPr/>
            <p:nvPr/>
          </p:nvSpPr>
          <p:spPr>
            <a:xfrm>
              <a:off x="6938773"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76" name="Group 75"/>
          <p:cNvGrpSpPr/>
          <p:nvPr/>
        </p:nvGrpSpPr>
        <p:grpSpPr>
          <a:xfrm rot="10800000">
            <a:off x="5292561" y="2971800"/>
            <a:ext cx="2592325" cy="1455581"/>
            <a:chOff x="4648200" y="2969895"/>
            <a:chExt cx="2592325" cy="1455581"/>
          </a:xfrm>
        </p:grpSpPr>
        <p:sp>
          <p:nvSpPr>
            <p:cNvPr id="77" name="Down Arrow 76"/>
            <p:cNvSpPr/>
            <p:nvPr/>
          </p:nvSpPr>
          <p:spPr>
            <a:xfrm>
              <a:off x="4648200" y="2971800"/>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8" name="Down Arrow 77"/>
            <p:cNvSpPr/>
            <p:nvPr/>
          </p:nvSpPr>
          <p:spPr>
            <a:xfrm>
              <a:off x="5108450" y="2969895"/>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9" name="Down Arrow 78"/>
            <p:cNvSpPr/>
            <p:nvPr/>
          </p:nvSpPr>
          <p:spPr>
            <a:xfrm>
              <a:off x="5562602"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0" name="Down Arrow 79"/>
            <p:cNvSpPr/>
            <p:nvPr/>
          </p:nvSpPr>
          <p:spPr>
            <a:xfrm>
              <a:off x="6022852"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1" name="Down Arrow 80"/>
            <p:cNvSpPr/>
            <p:nvPr/>
          </p:nvSpPr>
          <p:spPr>
            <a:xfrm>
              <a:off x="6478523"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2" name="Down Arrow 81"/>
            <p:cNvSpPr/>
            <p:nvPr/>
          </p:nvSpPr>
          <p:spPr>
            <a:xfrm>
              <a:off x="6938773"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83" name="TextBox 82"/>
          <p:cNvSpPr txBox="1"/>
          <p:nvPr/>
        </p:nvSpPr>
        <p:spPr>
          <a:xfrm>
            <a:off x="1225301" y="41148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a:ea typeface=""/>
                <a:cs typeface="+mn-cs"/>
              </a:rPr>
              <a:t>1. Sensing</a:t>
            </a:r>
          </a:p>
        </p:txBody>
      </p:sp>
      <p:sp>
        <p:nvSpPr>
          <p:cNvPr id="84" name="TextBox 83"/>
          <p:cNvSpPr txBox="1"/>
          <p:nvPr/>
        </p:nvSpPr>
        <p:spPr>
          <a:xfrm>
            <a:off x="1219200" y="46482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a:ea typeface=""/>
                <a:cs typeface="+mn-cs"/>
              </a:rPr>
              <a:t>2. Restore</a:t>
            </a:r>
          </a:p>
        </p:txBody>
      </p:sp>
      <p:sp>
        <p:nvSpPr>
          <p:cNvPr id="85" name="TextBox 84"/>
          <p:cNvSpPr txBox="1"/>
          <p:nvPr/>
        </p:nvSpPr>
        <p:spPr>
          <a:xfrm>
            <a:off x="1224066" y="51816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0000"/>
                </a:solidFill>
                <a:effectLst/>
                <a:uLnTx/>
                <a:uFillTx/>
                <a:latin typeface="Calibri Light"/>
                <a:ea typeface=""/>
                <a:cs typeface="+mn-cs"/>
              </a:rPr>
              <a:t>3. </a:t>
            </a:r>
            <a:r>
              <a:rPr kumimoji="0" lang="en-US" sz="3600" b="0" i="0" u="none" strike="noStrike" kern="1200" cap="none" spc="0" normalizeH="0" baseline="0" noProof="0" dirty="0" err="1">
                <a:ln>
                  <a:noFill/>
                </a:ln>
                <a:solidFill>
                  <a:srgbClr val="000000"/>
                </a:solidFill>
                <a:effectLst/>
                <a:uLnTx/>
                <a:uFillTx/>
                <a:latin typeface="Calibri Light"/>
                <a:ea typeface=""/>
                <a:cs typeface="+mn-cs"/>
              </a:rPr>
              <a:t>Precharge</a:t>
            </a:r>
            <a:endParaRPr kumimoji="0" lang="en-US" sz="3600" b="0" i="0" u="none" strike="noStrike" kern="1200" cap="none" spc="0" normalizeH="0" baseline="0" noProof="0" dirty="0">
              <a:ln>
                <a:noFill/>
              </a:ln>
              <a:solidFill>
                <a:srgbClr val="000000"/>
              </a:solidFill>
              <a:effectLst/>
              <a:uLnTx/>
              <a:uFillTx/>
              <a:latin typeface="Calibri Light"/>
              <a:ea typeface=""/>
              <a:cs typeface="+mn-cs"/>
            </a:endParaRPr>
          </a:p>
        </p:txBody>
      </p:sp>
      <p:sp>
        <p:nvSpPr>
          <p:cNvPr id="87" name="Rectangle 86"/>
          <p:cNvSpPr/>
          <p:nvPr/>
        </p:nvSpPr>
        <p:spPr>
          <a:xfrm>
            <a:off x="3429000" y="1828800"/>
            <a:ext cx="76200" cy="762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p:cNvGrpSpPr/>
          <p:nvPr/>
        </p:nvGrpSpPr>
        <p:grpSpPr>
          <a:xfrm>
            <a:off x="6818050" y="841766"/>
            <a:ext cx="2130966" cy="1004789"/>
            <a:chOff x="6818050" y="841766"/>
            <a:chExt cx="2130966" cy="1004789"/>
          </a:xfrm>
        </p:grpSpPr>
        <p:sp>
          <p:nvSpPr>
            <p:cNvPr id="86" name="67Text"/>
            <p:cNvSpPr txBox="1"/>
            <p:nvPr/>
          </p:nvSpPr>
          <p:spPr>
            <a:xfrm>
              <a:off x="7238901" y="841766"/>
              <a:ext cx="1710115"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DRAM Cell</a:t>
              </a:r>
            </a:p>
          </p:txBody>
        </p:sp>
        <p:sp>
          <p:nvSpPr>
            <p:cNvPr id="2" name="Freeform 1"/>
            <p:cNvSpPr/>
            <p:nvPr/>
          </p:nvSpPr>
          <p:spPr>
            <a:xfrm>
              <a:off x="6818050" y="1127464"/>
              <a:ext cx="443884" cy="719091"/>
            </a:xfrm>
            <a:custGeom>
              <a:avLst/>
              <a:gdLst>
                <a:gd name="connsiteX0" fmla="*/ 443884 w 443884"/>
                <a:gd name="connsiteY0" fmla="*/ 0 h 719091"/>
                <a:gd name="connsiteX1" fmla="*/ 168676 w 443884"/>
                <a:gd name="connsiteY1" fmla="*/ 186431 h 719091"/>
                <a:gd name="connsiteX2" fmla="*/ 0 w 443884"/>
                <a:gd name="connsiteY2" fmla="*/ 719091 h 719091"/>
              </a:gdLst>
              <a:ahLst/>
              <a:cxnLst>
                <a:cxn ang="0">
                  <a:pos x="connsiteX0" y="connsiteY0"/>
                </a:cxn>
                <a:cxn ang="0">
                  <a:pos x="connsiteX1" y="connsiteY1"/>
                </a:cxn>
                <a:cxn ang="0">
                  <a:pos x="connsiteX2" y="connsiteY2"/>
                </a:cxn>
              </a:cxnLst>
              <a:rect l="l" t="t" r="r" b="b"/>
              <a:pathLst>
                <a:path w="443884" h="719091">
                  <a:moveTo>
                    <a:pt x="443884" y="0"/>
                  </a:moveTo>
                  <a:cubicBezTo>
                    <a:pt x="343270" y="33291"/>
                    <a:pt x="242657" y="66583"/>
                    <a:pt x="168676" y="186431"/>
                  </a:cubicBezTo>
                  <a:cubicBezTo>
                    <a:pt x="94695" y="306279"/>
                    <a:pt x="47347" y="512685"/>
                    <a:pt x="0" y="719091"/>
                  </a:cubicBezTo>
                </a:path>
              </a:pathLst>
            </a:custGeom>
            <a:noFill/>
            <a:ln w="25400">
              <a:solidFill>
                <a:schemeClr val="tx1"/>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90" name="Group 89"/>
          <p:cNvGrpSpPr/>
          <p:nvPr/>
        </p:nvGrpSpPr>
        <p:grpSpPr>
          <a:xfrm>
            <a:off x="5859262" y="4811697"/>
            <a:ext cx="3089755" cy="839900"/>
            <a:chOff x="5859262" y="4811697"/>
            <a:chExt cx="3089755" cy="839900"/>
          </a:xfrm>
        </p:grpSpPr>
        <p:sp>
          <p:nvSpPr>
            <p:cNvPr id="88" name="67Text"/>
            <p:cNvSpPr txBox="1"/>
            <p:nvPr/>
          </p:nvSpPr>
          <p:spPr>
            <a:xfrm>
              <a:off x="6217248" y="5158885"/>
              <a:ext cx="273176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Sense-Amplifier</a:t>
              </a:r>
            </a:p>
          </p:txBody>
        </p:sp>
        <p:sp>
          <p:nvSpPr>
            <p:cNvPr id="5" name="Freeform 4"/>
            <p:cNvSpPr/>
            <p:nvPr/>
          </p:nvSpPr>
          <p:spPr>
            <a:xfrm>
              <a:off x="5859262" y="4811697"/>
              <a:ext cx="532660" cy="612559"/>
            </a:xfrm>
            <a:custGeom>
              <a:avLst/>
              <a:gdLst>
                <a:gd name="connsiteX0" fmla="*/ 532660 w 532660"/>
                <a:gd name="connsiteY0" fmla="*/ 612559 h 612559"/>
                <a:gd name="connsiteX1" fmla="*/ 106532 w 532660"/>
                <a:gd name="connsiteY1" fmla="*/ 390618 h 612559"/>
                <a:gd name="connsiteX2" fmla="*/ 0 w 532660"/>
                <a:gd name="connsiteY2" fmla="*/ 0 h 612559"/>
              </a:gdLst>
              <a:ahLst/>
              <a:cxnLst>
                <a:cxn ang="0">
                  <a:pos x="connsiteX0" y="connsiteY0"/>
                </a:cxn>
                <a:cxn ang="0">
                  <a:pos x="connsiteX1" y="connsiteY1"/>
                </a:cxn>
                <a:cxn ang="0">
                  <a:pos x="connsiteX2" y="connsiteY2"/>
                </a:cxn>
              </a:cxnLst>
              <a:rect l="l" t="t" r="r" b="b"/>
              <a:pathLst>
                <a:path w="532660" h="612559">
                  <a:moveTo>
                    <a:pt x="532660" y="612559"/>
                  </a:moveTo>
                  <a:cubicBezTo>
                    <a:pt x="363984" y="552635"/>
                    <a:pt x="195309" y="492711"/>
                    <a:pt x="106532" y="390618"/>
                  </a:cubicBezTo>
                  <a:cubicBezTo>
                    <a:pt x="17755" y="288525"/>
                    <a:pt x="8877" y="144262"/>
                    <a:pt x="0" y="0"/>
                  </a:cubicBez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91" name="TextBox 90"/>
          <p:cNvSpPr txBox="1"/>
          <p:nvPr/>
        </p:nvSpPr>
        <p:spPr>
          <a:xfrm>
            <a:off x="838200" y="2590800"/>
            <a:ext cx="3935834" cy="1393376"/>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Light"/>
                <a:ea typeface=""/>
                <a:cs typeface="+mn-cs"/>
              </a:rPr>
              <a:t>Three steps of charge movement</a:t>
            </a:r>
          </a:p>
        </p:txBody>
      </p:sp>
    </p:spTree>
    <p:extLst>
      <p:ext uri="{BB962C8B-B14F-4D97-AF65-F5344CB8AC3E}">
        <p14:creationId xmlns:p14="http://schemas.microsoft.com/office/powerpoint/2010/main" val="89443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3"/>
                                        </p:tgtEl>
                                        <p:attrNameLst>
                                          <p:attrName>style.opacity</p:attrName>
                                        </p:attrNameLst>
                                      </p:cBhvr>
                                      <p:to>
                                        <p:strVal val="0.5"/>
                                      </p:to>
                                    </p:set>
                                    <p:animEffect filter="image" prLst="opacity: 0.5">
                                      <p:cBhvr rctx="IE">
                                        <p:cTn id="7" dur="indefinite"/>
                                        <p:tgtEl>
                                          <p:spTgt spid="43"/>
                                        </p:tgtEl>
                                      </p:cBhvr>
                                    </p:animEffect>
                                  </p:childTnLst>
                                </p:cTn>
                              </p:par>
                              <p:par>
                                <p:cTn id="8" presetID="9" presetClass="emph" presetSubtype="0" nodeType="withEffect">
                                  <p:stCondLst>
                                    <p:cond delay="0"/>
                                  </p:stCondLst>
                                  <p:childTnLst>
                                    <p:set>
                                      <p:cBhvr rctx="PPT">
                                        <p:cTn id="9" dur="indefinite"/>
                                        <p:tgtEl>
                                          <p:spTgt spid="30"/>
                                        </p:tgtEl>
                                        <p:attrNameLst>
                                          <p:attrName>style.opacity</p:attrName>
                                        </p:attrNameLst>
                                      </p:cBhvr>
                                      <p:to>
                                        <p:strVal val="0.5"/>
                                      </p:to>
                                    </p:set>
                                    <p:animEffect filter="image" prLst="opacity: 0.5">
                                      <p:cBhvr rctx="IE">
                                        <p:cTn id="10" dur="indefinite"/>
                                        <p:tgtEl>
                                          <p:spTgt spid="30"/>
                                        </p:tgtEl>
                                      </p:cBhvr>
                                    </p:animEffect>
                                  </p:childTnLst>
                                </p:cTn>
                              </p:par>
                              <p:par>
                                <p:cTn id="11" presetID="9" presetClass="emph" presetSubtype="0" nodeType="withEffect">
                                  <p:stCondLst>
                                    <p:cond delay="0"/>
                                  </p:stCondLst>
                                  <p:childTnLst>
                                    <p:set>
                                      <p:cBhvr rctx="PPT">
                                        <p:cTn id="12" dur="indefinite"/>
                                        <p:tgtEl>
                                          <p:spTgt spid="17"/>
                                        </p:tgtEl>
                                        <p:attrNameLst>
                                          <p:attrName>style.opacity</p:attrName>
                                        </p:attrNameLst>
                                      </p:cBhvr>
                                      <p:to>
                                        <p:strVal val="0.5"/>
                                      </p:to>
                                    </p:set>
                                    <p:animEffect filter="image" prLst="opacity: 0.5">
                                      <p:cBhvr rctx="IE">
                                        <p:cTn id="13" dur="indefinite"/>
                                        <p:tgtEl>
                                          <p:spTgt spid="17"/>
                                        </p:tgtEl>
                                      </p:cBhvr>
                                    </p:animEffect>
                                  </p:childTnLst>
                                </p:cTn>
                              </p:par>
                              <p:par>
                                <p:cTn id="14" presetID="9" presetClass="emph" presetSubtype="0" nodeType="withEffect">
                                  <p:stCondLst>
                                    <p:cond delay="0"/>
                                  </p:stCondLst>
                                  <p:childTnLst>
                                    <p:set>
                                      <p:cBhvr rctx="PPT">
                                        <p:cTn id="15" dur="indefinite"/>
                                        <p:tgtEl>
                                          <p:spTgt spid="6"/>
                                        </p:tgtEl>
                                        <p:attrNameLst>
                                          <p:attrName>style.opacity</p:attrName>
                                        </p:attrNameLst>
                                      </p:cBhvr>
                                      <p:to>
                                        <p:strVal val="0.5"/>
                                      </p:to>
                                    </p:set>
                                    <p:animEffect filter="image" prLst="opacity: 0.5">
                                      <p:cBhvr rctx="IE">
                                        <p:cTn id="16" dur="indefinite"/>
                                        <p:tgtEl>
                                          <p:spTgt spid="6"/>
                                        </p:tgtEl>
                                      </p:cBhvr>
                                    </p:animEffect>
                                  </p:childTnLst>
                                </p:cTn>
                              </p:par>
                              <p:par>
                                <p:cTn id="17" presetID="9" presetClass="emph" presetSubtype="0" nodeType="withEffect">
                                  <p:stCondLst>
                                    <p:cond delay="0"/>
                                  </p:stCondLst>
                                  <p:childTnLst>
                                    <p:set>
                                      <p:cBhvr rctx="PPT">
                                        <p:cTn id="18" dur="indefinite"/>
                                        <p:tgtEl>
                                          <p:spTgt spid="62"/>
                                        </p:tgtEl>
                                        <p:attrNameLst>
                                          <p:attrName>style.opacity</p:attrName>
                                        </p:attrNameLst>
                                      </p:cBhvr>
                                      <p:to>
                                        <p:strVal val="0.5"/>
                                      </p:to>
                                    </p:set>
                                    <p:animEffect filter="image" prLst="opacity: 0.5">
                                      <p:cBhvr rctx="IE">
                                        <p:cTn id="19" dur="indefinite"/>
                                        <p:tgtEl>
                                          <p:spTgt spid="62"/>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90"/>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1"/>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rctx="PPT">
                                        <p:cTn id="35" dur="indefinite"/>
                                        <p:tgtEl>
                                          <p:spTgt spid="6"/>
                                        </p:tgtEl>
                                        <p:attrNameLst>
                                          <p:attrName>style.opacity</p:attrName>
                                        </p:attrNameLst>
                                      </p:cBhvr>
                                      <p:to>
                                        <p:strVal val="1"/>
                                      </p:to>
                                    </p:set>
                                    <p:animEffect filter="image" prLst="opacity: 1">
                                      <p:cBhvr rctx="IE">
                                        <p:cTn id="36" dur="indefinite"/>
                                        <p:tgtEl>
                                          <p:spTgt spid="6"/>
                                        </p:tgtEl>
                                      </p:cBhvr>
                                    </p:animEffect>
                                  </p:childTnLst>
                                </p:cTn>
                              </p:par>
                              <p:par>
                                <p:cTn id="37" presetID="9" presetClass="emph" presetSubtype="0" nodeType="withEffect">
                                  <p:stCondLst>
                                    <p:cond delay="0"/>
                                  </p:stCondLst>
                                  <p:childTnLst>
                                    <p:set>
                                      <p:cBhvr rctx="PPT">
                                        <p:cTn id="38" dur="indefinite"/>
                                        <p:tgtEl>
                                          <p:spTgt spid="62"/>
                                        </p:tgtEl>
                                        <p:attrNameLst>
                                          <p:attrName>style.opacity</p:attrName>
                                        </p:attrNameLst>
                                      </p:cBhvr>
                                      <p:to>
                                        <p:strVal val="1"/>
                                      </p:to>
                                    </p:set>
                                    <p:animEffect filter="image" prLst="opacity: 1">
                                      <p:cBhvr rctx="IE">
                                        <p:cTn id="39" dur="indefinite"/>
                                        <p:tgtEl>
                                          <p:spTgt spid="62"/>
                                        </p:tgtEl>
                                      </p:cBhvr>
                                    </p:animEffect>
                                  </p:childTnLst>
                                </p:cTn>
                              </p:par>
                              <p:par>
                                <p:cTn id="40" presetID="9" presetClass="emph" presetSubtype="0" nodeType="withEffect">
                                  <p:stCondLst>
                                    <p:cond delay="0"/>
                                  </p:stCondLst>
                                  <p:childTnLst>
                                    <p:set>
                                      <p:cBhvr rctx="PPT">
                                        <p:cTn id="41" dur="indefinite"/>
                                        <p:tgtEl>
                                          <p:spTgt spid="17"/>
                                        </p:tgtEl>
                                        <p:attrNameLst>
                                          <p:attrName>style.opacity</p:attrName>
                                        </p:attrNameLst>
                                      </p:cBhvr>
                                      <p:to>
                                        <p:strVal val="1"/>
                                      </p:to>
                                    </p:set>
                                    <p:animEffect filter="image" prLst="opacity: 1">
                                      <p:cBhvr rctx="IE">
                                        <p:cTn id="42" dur="indefinite"/>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xit" presetSubtype="1" fill="hold" nodeType="clickEffect">
                                  <p:stCondLst>
                                    <p:cond delay="0"/>
                                  </p:stCondLst>
                                  <p:childTnLst>
                                    <p:animEffect transition="out" filter="wipe(up)">
                                      <p:cBhvr>
                                        <p:cTn id="46" dur="1000"/>
                                        <p:tgtEl>
                                          <p:spTgt spid="62"/>
                                        </p:tgtEl>
                                      </p:cBhvr>
                                    </p:animEffect>
                                    <p:set>
                                      <p:cBhvr>
                                        <p:cTn id="47" dur="1" fill="hold">
                                          <p:stCondLst>
                                            <p:cond delay="999"/>
                                          </p:stCondLst>
                                        </p:cTn>
                                        <p:tgtEl>
                                          <p:spTgt spid="62"/>
                                        </p:tgtEl>
                                        <p:attrNameLst>
                                          <p:attrName>style.visibility</p:attrName>
                                        </p:attrNameLst>
                                      </p:cBhvr>
                                      <p:to>
                                        <p:strVal val="hidden"/>
                                      </p:to>
                                    </p:set>
                                  </p:childTnLst>
                                </p:cTn>
                              </p:par>
                              <p:par>
                                <p:cTn id="48" presetID="22" presetClass="entr" presetSubtype="1" fill="hold" nodeType="withEffect">
                                  <p:stCondLst>
                                    <p:cond delay="0"/>
                                  </p:stCondLst>
                                  <p:childTnLst>
                                    <p:set>
                                      <p:cBhvr>
                                        <p:cTn id="49" dur="1" fill="hold">
                                          <p:stCondLst>
                                            <p:cond delay="0"/>
                                          </p:stCondLst>
                                        </p:cTn>
                                        <p:tgtEl>
                                          <p:spTgt spid="69"/>
                                        </p:tgtEl>
                                        <p:attrNameLst>
                                          <p:attrName>style.visibility</p:attrName>
                                        </p:attrNameLst>
                                      </p:cBhvr>
                                      <p:to>
                                        <p:strVal val="visible"/>
                                      </p:to>
                                    </p:set>
                                    <p:animEffect transition="in" filter="wipe(up)">
                                      <p:cBhvr>
                                        <p:cTn id="50" dur="1000"/>
                                        <p:tgtEl>
                                          <p:spTgt spid="69"/>
                                        </p:tgtEl>
                                      </p:cBhvr>
                                    </p:animEffect>
                                  </p:childTnLst>
                                </p:cTn>
                              </p:par>
                            </p:childTnLst>
                          </p:cTn>
                        </p:par>
                        <p:par>
                          <p:cTn id="51" fill="hold">
                            <p:stCondLst>
                              <p:cond delay="1000"/>
                            </p:stCondLst>
                            <p:childTnLst>
                              <p:par>
                                <p:cTn id="52" presetID="22" presetClass="exit" presetSubtype="1" fill="hold" nodeType="afterEffect">
                                  <p:stCondLst>
                                    <p:cond delay="0"/>
                                  </p:stCondLst>
                                  <p:childTnLst>
                                    <p:animEffect transition="out" filter="wipe(up)">
                                      <p:cBhvr>
                                        <p:cTn id="53" dur="1000"/>
                                        <p:tgtEl>
                                          <p:spTgt spid="69"/>
                                        </p:tgtEl>
                                      </p:cBhvr>
                                    </p:animEffect>
                                    <p:set>
                                      <p:cBhvr>
                                        <p:cTn id="54" dur="1" fill="hold">
                                          <p:stCondLst>
                                            <p:cond delay="999"/>
                                          </p:stCondLst>
                                        </p:cTn>
                                        <p:tgtEl>
                                          <p:spTgt spid="69"/>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8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nodeType="clickEffect">
                                  <p:stCondLst>
                                    <p:cond delay="0"/>
                                  </p:stCondLst>
                                  <p:childTnLst>
                                    <p:set>
                                      <p:cBhvr>
                                        <p:cTn id="60" dur="1" fill="hold">
                                          <p:stCondLst>
                                            <p:cond delay="0"/>
                                          </p:stCondLst>
                                        </p:cTn>
                                        <p:tgtEl>
                                          <p:spTgt spid="76"/>
                                        </p:tgtEl>
                                        <p:attrNameLst>
                                          <p:attrName>style.visibility</p:attrName>
                                        </p:attrNameLst>
                                      </p:cBhvr>
                                      <p:to>
                                        <p:strVal val="visible"/>
                                      </p:to>
                                    </p:set>
                                    <p:animEffect transition="in" filter="wipe(down)">
                                      <p:cBhvr>
                                        <p:cTn id="61" dur="1000"/>
                                        <p:tgtEl>
                                          <p:spTgt spid="76"/>
                                        </p:tgtEl>
                                      </p:cBhvr>
                                    </p:animEffect>
                                  </p:childTnLst>
                                </p:cTn>
                              </p:par>
                            </p:childTnLst>
                          </p:cTn>
                        </p:par>
                        <p:par>
                          <p:cTn id="62" fill="hold">
                            <p:stCondLst>
                              <p:cond delay="1000"/>
                            </p:stCondLst>
                            <p:childTnLst>
                              <p:par>
                                <p:cTn id="63" presetID="22" presetClass="exit" presetSubtype="4" fill="hold" nodeType="afterEffect">
                                  <p:stCondLst>
                                    <p:cond delay="0"/>
                                  </p:stCondLst>
                                  <p:childTnLst>
                                    <p:animEffect transition="out" filter="wipe(down)">
                                      <p:cBhvr>
                                        <p:cTn id="64" dur="1000"/>
                                        <p:tgtEl>
                                          <p:spTgt spid="76"/>
                                        </p:tgtEl>
                                      </p:cBhvr>
                                    </p:animEffect>
                                    <p:set>
                                      <p:cBhvr>
                                        <p:cTn id="65" dur="1" fill="hold">
                                          <p:stCondLst>
                                            <p:cond delay="999"/>
                                          </p:stCondLst>
                                        </p:cTn>
                                        <p:tgtEl>
                                          <p:spTgt spid="76"/>
                                        </p:tgtEl>
                                        <p:attrNameLst>
                                          <p:attrName>style.visibility</p:attrName>
                                        </p:attrNameLst>
                                      </p:cBhvr>
                                      <p:to>
                                        <p:strVal val="hidden"/>
                                      </p:to>
                                    </p:set>
                                  </p:childTnLst>
                                </p:cTn>
                              </p:par>
                              <p:par>
                                <p:cTn id="66" presetID="22" presetClass="entr" presetSubtype="4" fill="hold" nodeType="withEffect">
                                  <p:stCondLst>
                                    <p:cond delay="0"/>
                                  </p:stCondLst>
                                  <p:childTnLst>
                                    <p:set>
                                      <p:cBhvr>
                                        <p:cTn id="67" dur="1" fill="hold">
                                          <p:stCondLst>
                                            <p:cond delay="0"/>
                                          </p:stCondLst>
                                        </p:cTn>
                                        <p:tgtEl>
                                          <p:spTgt spid="62"/>
                                        </p:tgtEl>
                                        <p:attrNameLst>
                                          <p:attrName>style.visibility</p:attrName>
                                        </p:attrNameLst>
                                      </p:cBhvr>
                                      <p:to>
                                        <p:strVal val="visible"/>
                                      </p:to>
                                    </p:set>
                                    <p:animEffect transition="in" filter="wipe(down)">
                                      <p:cBhvr>
                                        <p:cTn id="68" dur="1000"/>
                                        <p:tgtEl>
                                          <p:spTgt spid="62"/>
                                        </p:tgtEl>
                                      </p:cBhvr>
                                    </p:animEffect>
                                  </p:childTnLst>
                                </p:cTn>
                              </p:par>
                              <p:par>
                                <p:cTn id="69" presetID="1" presetClass="entr" presetSubtype="0" fill="hold" grpId="0" nodeType="withEffect">
                                  <p:stCondLst>
                                    <p:cond delay="0"/>
                                  </p:stCondLst>
                                  <p:childTnLst>
                                    <p:set>
                                      <p:cBhvr>
                                        <p:cTn id="70" dur="1" fill="hold">
                                          <p:stCondLst>
                                            <p:cond delay="0"/>
                                          </p:stCondLst>
                                        </p:cTn>
                                        <p:tgtEl>
                                          <p:spTgt spid="8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9" presetClass="emph" presetSubtype="0" nodeType="clickEffect">
                                  <p:stCondLst>
                                    <p:cond delay="0"/>
                                  </p:stCondLst>
                                  <p:childTnLst>
                                    <p:set>
                                      <p:cBhvr rctx="PPT">
                                        <p:cTn id="74" dur="indefinite"/>
                                        <p:tgtEl>
                                          <p:spTgt spid="17"/>
                                        </p:tgtEl>
                                        <p:attrNameLst>
                                          <p:attrName>style.opacity</p:attrName>
                                        </p:attrNameLst>
                                      </p:cBhvr>
                                      <p:to>
                                        <p:strVal val="0.5"/>
                                      </p:to>
                                    </p:set>
                                    <p:animEffect filter="image" prLst="opacity: 0.5">
                                      <p:cBhvr rctx="IE">
                                        <p:cTn id="75" dur="indefinite"/>
                                        <p:tgtEl>
                                          <p:spTgt spid="17"/>
                                        </p:tgtEl>
                                      </p:cBhvr>
                                    </p:animEffect>
                                  </p:childTnLst>
                                </p:cTn>
                              </p:par>
                              <p:par>
                                <p:cTn id="76" presetID="9" presetClass="emph" presetSubtype="0" nodeType="withEffect">
                                  <p:stCondLst>
                                    <p:cond delay="0"/>
                                  </p:stCondLst>
                                  <p:childTnLst>
                                    <p:set>
                                      <p:cBhvr rctx="PPT">
                                        <p:cTn id="77" dur="indefinite"/>
                                        <p:tgtEl>
                                          <p:spTgt spid="62"/>
                                        </p:tgtEl>
                                        <p:attrNameLst>
                                          <p:attrName>style.opacity</p:attrName>
                                        </p:attrNameLst>
                                      </p:cBhvr>
                                      <p:to>
                                        <p:strVal val="0.5"/>
                                      </p:to>
                                    </p:set>
                                    <p:animEffect filter="image" prLst="opacity: 0.5">
                                      <p:cBhvr rctx="IE">
                                        <p:cTn id="78" dur="indefinite"/>
                                        <p:tgtEl>
                                          <p:spTgt spid="62"/>
                                        </p:tgtEl>
                                      </p:cBhvr>
                                    </p:animEffect>
                                  </p:childTnLst>
                                </p:cTn>
                              </p:par>
                              <p:par>
                                <p:cTn id="79" presetID="9" presetClass="emph" presetSubtype="0" nodeType="withEffect">
                                  <p:stCondLst>
                                    <p:cond delay="0"/>
                                  </p:stCondLst>
                                  <p:childTnLst>
                                    <p:set>
                                      <p:cBhvr rctx="PPT">
                                        <p:cTn id="80" dur="indefinite"/>
                                        <p:tgtEl>
                                          <p:spTgt spid="6"/>
                                        </p:tgtEl>
                                        <p:attrNameLst>
                                          <p:attrName>style.opacity</p:attrName>
                                        </p:attrNameLst>
                                      </p:cBhvr>
                                      <p:to>
                                        <p:strVal val="0.5"/>
                                      </p:to>
                                    </p:set>
                                    <p:animEffect filter="image" prLst="opacity: 0.5">
                                      <p:cBhvr rctx="IE">
                                        <p:cTn id="81" dur="indefinite"/>
                                        <p:tgtEl>
                                          <p:spTgt spid="6"/>
                                        </p:tgtEl>
                                      </p:cBhvr>
                                    </p:animEffect>
                                  </p:childTnLst>
                                </p:cTn>
                              </p:par>
                              <p:par>
                                <p:cTn id="82" presetID="1" presetClass="entr" presetSubtype="0" fill="hold" grpId="0" nodeType="withEffect">
                                  <p:stCondLst>
                                    <p:cond delay="0"/>
                                  </p:stCondLst>
                                  <p:childTnLst>
                                    <p:set>
                                      <p:cBhvr>
                                        <p:cTn id="83" dur="1" fill="hold">
                                          <p:stCondLst>
                                            <p:cond delay="0"/>
                                          </p:stCondLst>
                                        </p:cTn>
                                        <p:tgtEl>
                                          <p:spTgt spid="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 grpId="0"/>
      <p:bldP spid="84" grpId="0"/>
      <p:bldP spid="85" grpId="0"/>
      <p:bldP spid="9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DRAM"/>
          <p:cNvSpPr/>
          <p:nvPr/>
        </p:nvSpPr>
        <p:spPr>
          <a:xfrm>
            <a:off x="927299" y="2790455"/>
            <a:ext cx="438912" cy="138230"/>
          </a:xfrm>
          <a:prstGeom prst="roundRect">
            <a:avLst>
              <a:gd name="adj" fmla="val 0"/>
            </a:avLst>
          </a:prstGeom>
          <a:solidFill>
            <a:schemeClr val="accent6">
              <a:lumMod val="75000"/>
            </a:schemeClr>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DRAM"/>
          <p:cNvSpPr/>
          <p:nvPr/>
        </p:nvSpPr>
        <p:spPr>
          <a:xfrm>
            <a:off x="927299" y="2667000"/>
            <a:ext cx="438912" cy="138230"/>
          </a:xfrm>
          <a:prstGeom prst="roundRect">
            <a:avLst>
              <a:gd name="adj" fmla="val 20672"/>
            </a:avLst>
          </a:prstGeom>
          <a:solidFill>
            <a:schemeClr val="accent6">
              <a:lumMod val="75000"/>
            </a:schemeClr>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DRAM"/>
          <p:cNvSpPr/>
          <p:nvPr/>
        </p:nvSpPr>
        <p:spPr>
          <a:xfrm>
            <a:off x="927299" y="2924737"/>
            <a:ext cx="438912" cy="265503"/>
          </a:xfrm>
          <a:prstGeom prst="roundRect">
            <a:avLst>
              <a:gd name="adj" fmla="val 0"/>
            </a:avLst>
          </a:prstGeom>
          <a:solidFill>
            <a:schemeClr val="accent6">
              <a:lumMod val="75000"/>
            </a:schemeClr>
          </a:solidFill>
          <a:ln w="254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2" name="Group 11"/>
          <p:cNvGrpSpPr/>
          <p:nvPr/>
        </p:nvGrpSpPr>
        <p:grpSpPr>
          <a:xfrm>
            <a:off x="2743849" y="3193534"/>
            <a:ext cx="6243104" cy="921266"/>
            <a:chOff x="2743849" y="3427979"/>
            <a:chExt cx="6243104" cy="921266"/>
          </a:xfrm>
        </p:grpSpPr>
        <p:sp>
          <p:nvSpPr>
            <p:cNvPr id="35" name="Rectangle 34"/>
            <p:cNvSpPr/>
            <p:nvPr/>
          </p:nvSpPr>
          <p:spPr>
            <a:xfrm>
              <a:off x="2743849" y="3427979"/>
              <a:ext cx="6189223"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4" name="67Text"/>
            <p:cNvSpPr txBox="1"/>
            <p:nvPr/>
          </p:nvSpPr>
          <p:spPr>
            <a:xfrm>
              <a:off x="7634774" y="3434845"/>
              <a:ext cx="1352179"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Data 0</a:t>
              </a:r>
            </a:p>
          </p:txBody>
        </p:sp>
      </p:grpSp>
      <p:grpSp>
        <p:nvGrpSpPr>
          <p:cNvPr id="11" name="Group 10"/>
          <p:cNvGrpSpPr/>
          <p:nvPr/>
        </p:nvGrpSpPr>
        <p:grpSpPr>
          <a:xfrm>
            <a:off x="2751424" y="1365753"/>
            <a:ext cx="6235662" cy="920247"/>
            <a:chOff x="2751424" y="1600198"/>
            <a:chExt cx="6235662" cy="920247"/>
          </a:xfrm>
        </p:grpSpPr>
        <p:sp>
          <p:nvSpPr>
            <p:cNvPr id="4" name="Rectangle 3"/>
            <p:cNvSpPr/>
            <p:nvPr/>
          </p:nvSpPr>
          <p:spPr>
            <a:xfrm>
              <a:off x="2751424" y="1600198"/>
              <a:ext cx="6181648" cy="91440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42" name="67Text"/>
            <p:cNvSpPr txBox="1"/>
            <p:nvPr/>
          </p:nvSpPr>
          <p:spPr>
            <a:xfrm>
              <a:off x="7620000" y="1606045"/>
              <a:ext cx="1367086" cy="9144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Data 1</a:t>
              </a:r>
            </a:p>
          </p:txBody>
        </p:sp>
      </p:grpSp>
      <p:sp>
        <p:nvSpPr>
          <p:cNvPr id="121" name="TextBox 44"/>
          <p:cNvSpPr txBox="1"/>
          <p:nvPr/>
        </p:nvSpPr>
        <p:spPr>
          <a:xfrm>
            <a:off x="2861803" y="954861"/>
            <a:ext cx="769663"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mn-ea"/>
                <a:cs typeface="+mn-cs"/>
              </a:rPr>
              <a:t>Cell</a:t>
            </a:r>
          </a:p>
        </p:txBody>
      </p:sp>
      <p:cxnSp>
        <p:nvCxnSpPr>
          <p:cNvPr id="117" name="Straight Arrow Connector 116"/>
          <p:cNvCxnSpPr/>
          <p:nvPr/>
        </p:nvCxnSpPr>
        <p:spPr>
          <a:xfrm flipV="1">
            <a:off x="2751424" y="4107936"/>
            <a:ext cx="6181649" cy="2287"/>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118" name="67Text"/>
          <p:cNvSpPr txBox="1"/>
          <p:nvPr/>
        </p:nvSpPr>
        <p:spPr>
          <a:xfrm>
            <a:off x="7637673" y="4114800"/>
            <a:ext cx="1295400" cy="45720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Light"/>
                <a:ea typeface="+mn-ea"/>
                <a:cs typeface="+mn-cs"/>
              </a:rPr>
              <a:t>time</a:t>
            </a:r>
          </a:p>
        </p:txBody>
      </p:sp>
      <p:sp>
        <p:nvSpPr>
          <p:cNvPr id="94" name="67Text"/>
          <p:cNvSpPr txBox="1"/>
          <p:nvPr/>
        </p:nvSpPr>
        <p:spPr>
          <a:xfrm rot="16200000">
            <a:off x="1100750" y="2511143"/>
            <a:ext cx="2742182" cy="451403"/>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Light"/>
                <a:ea typeface="+mn-ea"/>
                <a:cs typeface="+mn-cs"/>
              </a:rPr>
              <a:t>charge</a:t>
            </a:r>
            <a:endParaRPr kumimoji="0" lang="en-US" sz="3200" b="1" i="1" u="none" strike="noStrike" kern="1200" cap="none" spc="0" normalizeH="0" baseline="0" noProof="0" dirty="0">
              <a:ln>
                <a:noFill/>
              </a:ln>
              <a:solidFill>
                <a:srgbClr val="000000"/>
              </a:solidFill>
              <a:effectLst/>
              <a:uLnTx/>
              <a:uFillTx/>
              <a:latin typeface="Calibri Light"/>
              <a:ea typeface="+mn-ea"/>
              <a:cs typeface="+mn-cs"/>
            </a:endParaRPr>
          </a:p>
        </p:txBody>
      </p:sp>
      <p:cxnSp>
        <p:nvCxnSpPr>
          <p:cNvPr id="123" name="Straight Arrow Connector 122"/>
          <p:cNvCxnSpPr/>
          <p:nvPr/>
        </p:nvCxnSpPr>
        <p:spPr>
          <a:xfrm flipH="1" flipV="1">
            <a:off x="2751424" y="1060955"/>
            <a:ext cx="1" cy="3046982"/>
          </a:xfrm>
          <a:prstGeom prst="straightConnector1">
            <a:avLst/>
          </a:prstGeom>
          <a:ln w="38100" cap="rnd">
            <a:solidFill>
              <a:schemeClr val="tx1"/>
            </a:solidFill>
            <a:tailEnd type="arrow" w="lg" len="med"/>
          </a:ln>
        </p:spPr>
        <p:style>
          <a:lnRef idx="1">
            <a:schemeClr val="accent1"/>
          </a:lnRef>
          <a:fillRef idx="0">
            <a:schemeClr val="accent1"/>
          </a:fillRef>
          <a:effectRef idx="0">
            <a:schemeClr val="accent1"/>
          </a:effectRef>
          <a:fontRef idx="minor">
            <a:schemeClr val="tx1"/>
          </a:fontRef>
        </p:style>
      </p:cxnSp>
      <p:sp>
        <p:nvSpPr>
          <p:cNvPr id="43" name="TextBox 44"/>
          <p:cNvSpPr txBox="1"/>
          <p:nvPr/>
        </p:nvSpPr>
        <p:spPr>
          <a:xfrm>
            <a:off x="2713657" y="2723196"/>
            <a:ext cx="2758999" cy="430985"/>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mn-ea"/>
                <a:cs typeface="+mn-cs"/>
              </a:rPr>
              <a:t>Sense-Amplifier</a:t>
            </a:r>
          </a:p>
        </p:txBody>
      </p:sp>
      <p:sp>
        <p:nvSpPr>
          <p:cNvPr id="13" name="Title 1"/>
          <p:cNvSpPr txBox="1">
            <a:spLocks/>
          </p:cNvSpPr>
          <p:nvPr/>
        </p:nvSpPr>
        <p:spPr>
          <a:xfrm>
            <a:off x="377953" y="66419"/>
            <a:ext cx="8382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DRAM Charge over Time</a:t>
            </a:r>
          </a:p>
        </p:txBody>
      </p:sp>
      <p:grpSp>
        <p:nvGrpSpPr>
          <p:cNvPr id="64" name="Group 63"/>
          <p:cNvGrpSpPr/>
          <p:nvPr/>
        </p:nvGrpSpPr>
        <p:grpSpPr>
          <a:xfrm>
            <a:off x="3697655" y="1390576"/>
            <a:ext cx="910703" cy="1345757"/>
            <a:chOff x="3645104" y="1677670"/>
            <a:chExt cx="910703" cy="1345757"/>
          </a:xfrm>
        </p:grpSpPr>
        <p:cxnSp>
          <p:nvCxnSpPr>
            <p:cNvPr id="130" name="Straight Arrow Connector 129"/>
            <p:cNvCxnSpPr/>
            <p:nvPr/>
          </p:nvCxnSpPr>
          <p:spPr>
            <a:xfrm>
              <a:off x="3645104" y="1677670"/>
              <a:ext cx="910703" cy="960615"/>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V="1">
              <a:off x="3648800" y="2797947"/>
              <a:ext cx="907007" cy="225480"/>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63" name="Group 62"/>
          <p:cNvGrpSpPr/>
          <p:nvPr/>
        </p:nvGrpSpPr>
        <p:grpSpPr>
          <a:xfrm>
            <a:off x="2771477" y="1386250"/>
            <a:ext cx="925633" cy="1346202"/>
            <a:chOff x="2733751" y="1245868"/>
            <a:chExt cx="925633" cy="1346202"/>
          </a:xfrm>
        </p:grpSpPr>
        <p:cxnSp>
          <p:nvCxnSpPr>
            <p:cNvPr id="125" name="Straight Arrow Connector 124"/>
            <p:cNvCxnSpPr/>
            <p:nvPr/>
          </p:nvCxnSpPr>
          <p:spPr>
            <a:xfrm>
              <a:off x="2744984" y="1245868"/>
              <a:ext cx="914400" cy="0"/>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2733751" y="2592070"/>
              <a:ext cx="911353" cy="0"/>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grpSp>
      <p:grpSp>
        <p:nvGrpSpPr>
          <p:cNvPr id="65" name="Group 64"/>
          <p:cNvGrpSpPr/>
          <p:nvPr/>
        </p:nvGrpSpPr>
        <p:grpSpPr>
          <a:xfrm>
            <a:off x="4618518" y="1383963"/>
            <a:ext cx="1867094" cy="1116969"/>
            <a:chOff x="4565094" y="1579885"/>
            <a:chExt cx="1867094" cy="1116969"/>
          </a:xfrm>
        </p:grpSpPr>
        <p:cxnSp>
          <p:nvCxnSpPr>
            <p:cNvPr id="139" name="Straight Arrow Connector 138"/>
            <p:cNvCxnSpPr/>
            <p:nvPr/>
          </p:nvCxnSpPr>
          <p:spPr>
            <a:xfrm flipV="1">
              <a:off x="4565094" y="1579885"/>
              <a:ext cx="1867094" cy="1116969"/>
            </a:xfrm>
            <a:prstGeom prst="straightConnector1">
              <a:avLst/>
            </a:prstGeom>
            <a:ln w="38100" cap="rnd">
              <a:solidFill>
                <a:srgbClr val="0000FF"/>
              </a:solidFill>
              <a:prstDash val="dash"/>
              <a:tailEnd type="none" w="lg" len="med"/>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4565095" y="1582172"/>
              <a:ext cx="1856932" cy="971424"/>
            </a:xfrm>
            <a:prstGeom prst="straightConnector1">
              <a:avLst/>
            </a:prstGeom>
            <a:ln w="38100" cap="rnd">
              <a:solidFill>
                <a:srgbClr val="0000FF"/>
              </a:solidFill>
              <a:tailEnd type="none" w="lg" len="med"/>
            </a:ln>
          </p:spPr>
          <p:style>
            <a:lnRef idx="1">
              <a:schemeClr val="accent1"/>
            </a:lnRef>
            <a:fillRef idx="0">
              <a:schemeClr val="accent1"/>
            </a:fillRef>
            <a:effectRef idx="0">
              <a:schemeClr val="accent1"/>
            </a:effectRef>
            <a:fontRef idx="minor">
              <a:schemeClr val="tx1"/>
            </a:fontRef>
          </p:style>
        </p:cxnSp>
      </p:grpSp>
      <p:sp>
        <p:nvSpPr>
          <p:cNvPr id="51" name="Down Arrow 50"/>
          <p:cNvSpPr/>
          <p:nvPr/>
        </p:nvSpPr>
        <p:spPr>
          <a:xfrm>
            <a:off x="3360437" y="1739218"/>
            <a:ext cx="575605" cy="751598"/>
          </a:xfrm>
          <a:prstGeom prst="downArrow">
            <a:avLst>
              <a:gd name="adj1" fmla="val 50000"/>
              <a:gd name="adj2" fmla="val 5766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Down Arrow 51"/>
          <p:cNvSpPr/>
          <p:nvPr/>
        </p:nvSpPr>
        <p:spPr>
          <a:xfrm rot="10800000">
            <a:off x="4330716" y="1946768"/>
            <a:ext cx="575605" cy="751598"/>
          </a:xfrm>
          <a:prstGeom prst="downArrow">
            <a:avLst>
              <a:gd name="adj1" fmla="val 50000"/>
              <a:gd name="adj2" fmla="val 5766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67Text"/>
          <p:cNvSpPr txBox="1"/>
          <p:nvPr/>
        </p:nvSpPr>
        <p:spPr>
          <a:xfrm>
            <a:off x="2965172" y="4117064"/>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Sensing</a:t>
            </a:r>
          </a:p>
        </p:txBody>
      </p:sp>
      <p:cxnSp>
        <p:nvCxnSpPr>
          <p:cNvPr id="72" name="Straight Arrow Connector 71"/>
          <p:cNvCxnSpPr/>
          <p:nvPr/>
        </p:nvCxnSpPr>
        <p:spPr>
          <a:xfrm flipH="1">
            <a:off x="4638165" y="4034330"/>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76" name="67Text"/>
          <p:cNvSpPr txBox="1"/>
          <p:nvPr/>
        </p:nvSpPr>
        <p:spPr>
          <a:xfrm>
            <a:off x="4884572" y="4104789"/>
            <a:ext cx="1317805" cy="37873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Restore</a:t>
            </a:r>
          </a:p>
        </p:txBody>
      </p:sp>
      <p:cxnSp>
        <p:nvCxnSpPr>
          <p:cNvPr id="85" name="Straight Arrow Connector 84"/>
          <p:cNvCxnSpPr/>
          <p:nvPr/>
        </p:nvCxnSpPr>
        <p:spPr>
          <a:xfrm>
            <a:off x="6470373" y="4034838"/>
            <a:ext cx="5078" cy="156314"/>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60" name="Punchline"/>
          <p:cNvSpPr txBox="1"/>
          <p:nvPr/>
        </p:nvSpPr>
        <p:spPr>
          <a:xfrm>
            <a:off x="0" y="5486400"/>
            <a:ext cx="9144000" cy="7620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Why does DRAM need the extra timing margin?</a:t>
            </a:r>
          </a:p>
        </p:txBody>
      </p:sp>
      <p:sp>
        <p:nvSpPr>
          <p:cNvPr id="48" name="67Text"/>
          <p:cNvSpPr txBox="1"/>
          <p:nvPr/>
        </p:nvSpPr>
        <p:spPr>
          <a:xfrm>
            <a:off x="-76200" y="4111946"/>
            <a:ext cx="2938003" cy="381589"/>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0000"/>
                </a:solidFill>
                <a:effectLst/>
                <a:uLnTx/>
                <a:uFillTx/>
                <a:latin typeface="Calibri Light"/>
                <a:ea typeface="+mn-ea"/>
                <a:cs typeface="+mn-cs"/>
              </a:rPr>
              <a:t>Timing Parameters</a:t>
            </a:r>
          </a:p>
        </p:txBody>
      </p:sp>
      <p:sp>
        <p:nvSpPr>
          <p:cNvPr id="53" name="67Text"/>
          <p:cNvSpPr txBox="1"/>
          <p:nvPr/>
        </p:nvSpPr>
        <p:spPr>
          <a:xfrm>
            <a:off x="914400" y="4500330"/>
            <a:ext cx="1829449" cy="452670"/>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FF"/>
                </a:solidFill>
                <a:effectLst/>
                <a:uLnTx/>
                <a:uFillTx/>
                <a:latin typeface="Calibri Light"/>
                <a:ea typeface="+mn-ea"/>
                <a:cs typeface="+mn-cs"/>
              </a:rPr>
              <a:t>In theory</a:t>
            </a:r>
          </a:p>
        </p:txBody>
      </p:sp>
      <p:grpSp>
        <p:nvGrpSpPr>
          <p:cNvPr id="32" name="Group 31"/>
          <p:cNvGrpSpPr/>
          <p:nvPr/>
        </p:nvGrpSpPr>
        <p:grpSpPr>
          <a:xfrm>
            <a:off x="2734056" y="1143000"/>
            <a:ext cx="3744292" cy="3657291"/>
            <a:chOff x="2743849" y="1143000"/>
            <a:chExt cx="3744292" cy="3657291"/>
          </a:xfrm>
        </p:grpSpPr>
        <p:cxnSp>
          <p:nvCxnSpPr>
            <p:cNvPr id="46" name="Straight Arrow Connector 45"/>
            <p:cNvCxnSpPr>
              <a:stCxn id="53" idx="3"/>
            </p:cNvCxnSpPr>
            <p:nvPr/>
          </p:nvCxnSpPr>
          <p:spPr>
            <a:xfrm flipV="1">
              <a:off x="2743849" y="4716368"/>
              <a:ext cx="3726523" cy="10297"/>
            </a:xfrm>
            <a:prstGeom prst="straightConnector1">
              <a:avLst/>
            </a:prstGeom>
            <a:ln w="38100" cap="rnd" cmpd="sng">
              <a:solidFill>
                <a:srgbClr val="0000FF"/>
              </a:solidFill>
              <a:headEnd type="none"/>
              <a:tailEnd type="none" w="lg"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2743973" y="4651853"/>
              <a:ext cx="3407" cy="148438"/>
            </a:xfrm>
            <a:prstGeom prst="straightConnector1">
              <a:avLst/>
            </a:prstGeom>
            <a:ln w="38100" cap="rnd" cmpd="sng">
              <a:solidFill>
                <a:srgbClr val="0000FF"/>
              </a:solidFill>
              <a:prstDash val="solid"/>
              <a:tailEnd type="none" w="lg" len="med"/>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6488141" y="1143000"/>
              <a:ext cx="0" cy="3650734"/>
            </a:xfrm>
            <a:prstGeom prst="straightConnector1">
              <a:avLst/>
            </a:prstGeom>
            <a:ln w="38100" cap="rnd" cmpd="sng">
              <a:solidFill>
                <a:srgbClr val="0000FF"/>
              </a:solidFill>
              <a:prstDash val="solid"/>
              <a:tailEnd type="none" w="lg" len="med"/>
            </a:ln>
          </p:spPr>
          <p:style>
            <a:lnRef idx="1">
              <a:schemeClr val="accent1"/>
            </a:lnRef>
            <a:fillRef idx="0">
              <a:schemeClr val="accent1"/>
            </a:fillRef>
            <a:effectRef idx="0">
              <a:schemeClr val="accent1"/>
            </a:effectRef>
            <a:fontRef idx="minor">
              <a:schemeClr val="tx1"/>
            </a:fontRef>
          </p:style>
        </p:cxnSp>
      </p:grpSp>
      <p:sp>
        <p:nvSpPr>
          <p:cNvPr id="86" name="Oval 85"/>
          <p:cNvSpPr/>
          <p:nvPr/>
        </p:nvSpPr>
        <p:spPr>
          <a:xfrm>
            <a:off x="911833" y="113745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1" name="Straight Connector 100"/>
          <p:cNvCxnSpPr>
            <a:stCxn id="169" idx="0"/>
            <a:endCxn id="86" idx="4"/>
          </p:cNvCxnSpPr>
          <p:nvPr/>
        </p:nvCxnSpPr>
        <p:spPr>
          <a:xfrm flipH="1" flipV="1">
            <a:off x="1140433" y="1594659"/>
            <a:ext cx="6322" cy="1072341"/>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2" name="DRAM"/>
          <p:cNvSpPr/>
          <p:nvPr/>
        </p:nvSpPr>
        <p:spPr>
          <a:xfrm>
            <a:off x="916848" y="2667000"/>
            <a:ext cx="457200" cy="533400"/>
          </a:xfrm>
          <a:prstGeom prst="roundRect">
            <a:avLst>
              <a:gd name="adj" fmla="val 11319"/>
            </a:avLst>
          </a:prstGeom>
          <a:no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923263" y="1148889"/>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Down Arrow 156"/>
          <p:cNvSpPr/>
          <p:nvPr/>
        </p:nvSpPr>
        <p:spPr>
          <a:xfrm>
            <a:off x="991842" y="1613200"/>
            <a:ext cx="301752" cy="1046941"/>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Down Arrow 158"/>
          <p:cNvSpPr/>
          <p:nvPr/>
        </p:nvSpPr>
        <p:spPr>
          <a:xfrm rot="10800000">
            <a:off x="993747" y="1613199"/>
            <a:ext cx="301752" cy="1053736"/>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67" name="Straight Connector 166"/>
          <p:cNvCxnSpPr>
            <a:endCxn id="86" idx="0"/>
          </p:cNvCxnSpPr>
          <p:nvPr/>
        </p:nvCxnSpPr>
        <p:spPr>
          <a:xfrm>
            <a:off x="1140433" y="1059576"/>
            <a:ext cx="0" cy="77883"/>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14400" y="1143000"/>
            <a:ext cx="6935873" cy="4267200"/>
            <a:chOff x="914400" y="1143000"/>
            <a:chExt cx="6935873" cy="4267200"/>
          </a:xfrm>
        </p:grpSpPr>
        <p:cxnSp>
          <p:nvCxnSpPr>
            <p:cNvPr id="49" name="Straight Arrow Connector 48"/>
            <p:cNvCxnSpPr>
              <a:stCxn id="54" idx="3"/>
            </p:cNvCxnSpPr>
            <p:nvPr/>
          </p:nvCxnSpPr>
          <p:spPr>
            <a:xfrm>
              <a:off x="2743849" y="5180467"/>
              <a:ext cx="5104751" cy="2521"/>
            </a:xfrm>
            <a:prstGeom prst="straightConnector1">
              <a:avLst/>
            </a:prstGeom>
            <a:ln w="25400" cap="rnd">
              <a:solidFill>
                <a:schemeClr val="tx1"/>
              </a:solidFill>
              <a:headEnd type="none"/>
              <a:tailEnd type="none" w="lg" len="med"/>
            </a:ln>
          </p:spPr>
          <p:style>
            <a:lnRef idx="1">
              <a:schemeClr val="accent1"/>
            </a:lnRef>
            <a:fillRef idx="0">
              <a:schemeClr val="accent1"/>
            </a:fillRef>
            <a:effectRef idx="0">
              <a:schemeClr val="accent1"/>
            </a:effectRef>
            <a:fontRef idx="minor">
              <a:schemeClr val="tx1"/>
            </a:fontRef>
          </p:style>
        </p:cxnSp>
        <p:sp>
          <p:nvSpPr>
            <p:cNvPr id="54" name="67Text"/>
            <p:cNvSpPr txBox="1"/>
            <p:nvPr/>
          </p:nvSpPr>
          <p:spPr>
            <a:xfrm>
              <a:off x="914400" y="4950734"/>
              <a:ext cx="1829449" cy="459466"/>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C00000"/>
                  </a:solidFill>
                  <a:effectLst/>
                  <a:uLnTx/>
                  <a:uFillTx/>
                  <a:latin typeface="Calibri Light"/>
                  <a:ea typeface="+mn-ea"/>
                  <a:cs typeface="+mn-cs"/>
                </a:rPr>
                <a:t>In practice</a:t>
              </a:r>
            </a:p>
          </p:txBody>
        </p:sp>
        <p:cxnSp>
          <p:nvCxnSpPr>
            <p:cNvPr id="66" name="Straight Arrow Connector 65"/>
            <p:cNvCxnSpPr/>
            <p:nvPr/>
          </p:nvCxnSpPr>
          <p:spPr>
            <a:xfrm flipH="1">
              <a:off x="2743200" y="5109362"/>
              <a:ext cx="3407" cy="148438"/>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7850273" y="1143000"/>
              <a:ext cx="0" cy="4114800"/>
            </a:xfrm>
            <a:prstGeom prst="straightConnector1">
              <a:avLst/>
            </a:prstGeom>
            <a:ln w="34925" cap="rnd">
              <a:solidFill>
                <a:schemeClr val="tx1"/>
              </a:solidFill>
              <a:prstDash val="solid"/>
              <a:tailEnd type="none" w="lg" len="med"/>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6473686" y="1371601"/>
            <a:ext cx="1378228" cy="3886200"/>
            <a:chOff x="6473686" y="4724657"/>
            <a:chExt cx="1378228" cy="533143"/>
          </a:xfrm>
        </p:grpSpPr>
        <p:sp>
          <p:nvSpPr>
            <p:cNvPr id="31" name="Rectangle 30"/>
            <p:cNvSpPr/>
            <p:nvPr/>
          </p:nvSpPr>
          <p:spPr>
            <a:xfrm>
              <a:off x="6477000" y="4724657"/>
              <a:ext cx="1371600" cy="533143"/>
            </a:xfrm>
            <a:prstGeom prst="rect">
              <a:avLst/>
            </a:prstGeom>
            <a:solidFill>
              <a:srgbClr val="C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67Text"/>
            <p:cNvSpPr txBox="1"/>
            <p:nvPr/>
          </p:nvSpPr>
          <p:spPr>
            <a:xfrm>
              <a:off x="6473686" y="5163716"/>
              <a:ext cx="1378228" cy="94084"/>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white"/>
                  </a:solidFill>
                  <a:effectLst/>
                  <a:uLnTx/>
                  <a:uFillTx/>
                  <a:latin typeface="Calibri Light"/>
                  <a:ea typeface="+mn-ea"/>
                  <a:cs typeface="+mn-cs"/>
                </a:rPr>
                <a:t>margin</a:t>
              </a:r>
            </a:p>
          </p:txBody>
        </p:sp>
      </p:grpSp>
      <p:cxnSp>
        <p:nvCxnSpPr>
          <p:cNvPr id="55" name="Straight Arrow Connector 54"/>
          <p:cNvCxnSpPr/>
          <p:nvPr/>
        </p:nvCxnSpPr>
        <p:spPr>
          <a:xfrm>
            <a:off x="7848600" y="1143000"/>
            <a:ext cx="0" cy="4114800"/>
          </a:xfrm>
          <a:prstGeom prst="straightConnector1">
            <a:avLst/>
          </a:prstGeom>
          <a:ln w="127000" cap="rnd">
            <a:solidFill>
              <a:srgbClr val="FF0000"/>
            </a:solidFill>
            <a:prstDash val="solid"/>
            <a:tailEnd type="none" w="lg" len="med"/>
          </a:ln>
        </p:spPr>
        <p:style>
          <a:lnRef idx="1">
            <a:schemeClr val="accent1"/>
          </a:lnRef>
          <a:fillRef idx="0">
            <a:schemeClr val="accent1"/>
          </a:fillRef>
          <a:effectRef idx="0">
            <a:schemeClr val="accent1"/>
          </a:effectRef>
          <a:fontRef idx="minor">
            <a:schemeClr val="tx1"/>
          </a:fontRef>
        </p:style>
      </p:cxnSp>
      <p:sp>
        <p:nvSpPr>
          <p:cNvPr id="56" name="67Text"/>
          <p:cNvSpPr txBox="1"/>
          <p:nvPr/>
        </p:nvSpPr>
        <p:spPr>
          <a:xfrm>
            <a:off x="1318691" y="1104088"/>
            <a:ext cx="97496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Cell</a:t>
            </a:r>
          </a:p>
        </p:txBody>
      </p:sp>
      <p:sp>
        <p:nvSpPr>
          <p:cNvPr id="58" name="67Text"/>
          <p:cNvSpPr txBox="1"/>
          <p:nvPr/>
        </p:nvSpPr>
        <p:spPr>
          <a:xfrm>
            <a:off x="-201667" y="3215729"/>
            <a:ext cx="273176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libri Light"/>
                <a:ea typeface="+mn-ea"/>
                <a:cs typeface="+mn-cs"/>
              </a:rPr>
              <a:t>Sense-Amplifier</a:t>
            </a:r>
          </a:p>
        </p:txBody>
      </p:sp>
    </p:spTree>
    <p:extLst>
      <p:ext uri="{BB962C8B-B14F-4D97-AF65-F5344CB8AC3E}">
        <p14:creationId xmlns:p14="http://schemas.microsoft.com/office/powerpoint/2010/main" val="608900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animEffect transition="in" filter="wipe(left)">
                                      <p:cBhvr>
                                        <p:cTn id="19" dur="1000"/>
                                        <p:tgtEl>
                                          <p:spTgt spid="64"/>
                                        </p:tgtEl>
                                      </p:cBhvr>
                                    </p:animEffect>
                                  </p:childTnLst>
                                </p:cTn>
                              </p:par>
                              <p:par>
                                <p:cTn id="20" presetID="22" presetClass="exit" presetSubtype="1" fill="hold" grpId="0" nodeType="withEffect">
                                  <p:stCondLst>
                                    <p:cond delay="0"/>
                                  </p:stCondLst>
                                  <p:childTnLst>
                                    <p:animEffect transition="out" filter="wipe(up)">
                                      <p:cBhvr>
                                        <p:cTn id="21" dur="500"/>
                                        <p:tgtEl>
                                          <p:spTgt spid="148"/>
                                        </p:tgtEl>
                                      </p:cBhvr>
                                    </p:animEffect>
                                    <p:set>
                                      <p:cBhvr>
                                        <p:cTn id="22" dur="1" fill="hold">
                                          <p:stCondLst>
                                            <p:cond delay="499"/>
                                          </p:stCondLst>
                                        </p:cTn>
                                        <p:tgtEl>
                                          <p:spTgt spid="148"/>
                                        </p:tgtEl>
                                        <p:attrNameLst>
                                          <p:attrName>style.visibility</p:attrName>
                                        </p:attrNameLst>
                                      </p:cBhvr>
                                      <p:to>
                                        <p:strVal val="hidden"/>
                                      </p:to>
                                    </p:set>
                                  </p:childTnLst>
                                </p:cTn>
                              </p:par>
                              <p:par>
                                <p:cTn id="23" presetID="22" presetClass="entr" presetSubtype="1" fill="hold" grpId="0" nodeType="withEffect">
                                  <p:stCondLst>
                                    <p:cond delay="0"/>
                                  </p:stCondLst>
                                  <p:childTnLst>
                                    <p:set>
                                      <p:cBhvr>
                                        <p:cTn id="24" dur="1" fill="hold">
                                          <p:stCondLst>
                                            <p:cond delay="0"/>
                                          </p:stCondLst>
                                        </p:cTn>
                                        <p:tgtEl>
                                          <p:spTgt spid="157"/>
                                        </p:tgtEl>
                                        <p:attrNameLst>
                                          <p:attrName>style.visibility</p:attrName>
                                        </p:attrNameLst>
                                      </p:cBhvr>
                                      <p:to>
                                        <p:strVal val="visible"/>
                                      </p:to>
                                    </p:set>
                                    <p:animEffect transition="in" filter="wipe(up)">
                                      <p:cBhvr>
                                        <p:cTn id="25" dur="500"/>
                                        <p:tgtEl>
                                          <p:spTgt spid="157"/>
                                        </p:tgtEl>
                                      </p:cBhvr>
                                    </p:animEffect>
                                  </p:childTnLst>
                                </p:cTn>
                              </p:par>
                              <p:par>
                                <p:cTn id="26" presetID="22" presetClass="exit" presetSubtype="1" fill="hold" grpId="1" nodeType="withEffect">
                                  <p:stCondLst>
                                    <p:cond delay="500"/>
                                  </p:stCondLst>
                                  <p:childTnLst>
                                    <p:animEffect transition="out" filter="wipe(up)">
                                      <p:cBhvr>
                                        <p:cTn id="27" dur="500"/>
                                        <p:tgtEl>
                                          <p:spTgt spid="157"/>
                                        </p:tgtEl>
                                      </p:cBhvr>
                                    </p:animEffect>
                                    <p:set>
                                      <p:cBhvr>
                                        <p:cTn id="28" dur="1" fill="hold">
                                          <p:stCondLst>
                                            <p:cond delay="499"/>
                                          </p:stCondLst>
                                        </p:cTn>
                                        <p:tgtEl>
                                          <p:spTgt spid="157"/>
                                        </p:tgtEl>
                                        <p:attrNameLst>
                                          <p:attrName>style.visibility</p:attrName>
                                        </p:attrNameLst>
                                      </p:cBhvr>
                                      <p:to>
                                        <p:strVal val="hidden"/>
                                      </p:to>
                                    </p:set>
                                  </p:childTnLst>
                                </p:cTn>
                              </p:par>
                              <p:par>
                                <p:cTn id="29" presetID="22" presetClass="entr" presetSubtype="4" fill="hold" grpId="0" nodeType="withEffect">
                                  <p:stCondLst>
                                    <p:cond delay="500"/>
                                  </p:stCondLst>
                                  <p:childTnLst>
                                    <p:set>
                                      <p:cBhvr>
                                        <p:cTn id="30" dur="1" fill="hold">
                                          <p:stCondLst>
                                            <p:cond delay="0"/>
                                          </p:stCondLst>
                                        </p:cTn>
                                        <p:tgtEl>
                                          <p:spTgt spid="168"/>
                                        </p:tgtEl>
                                        <p:attrNameLst>
                                          <p:attrName>style.visibility</p:attrName>
                                        </p:attrNameLst>
                                      </p:cBhvr>
                                      <p:to>
                                        <p:strVal val="visible"/>
                                      </p:to>
                                    </p:set>
                                    <p:animEffect transition="in" filter="wipe(down)">
                                      <p:cBhvr>
                                        <p:cTn id="31" dur="500"/>
                                        <p:tgtEl>
                                          <p:spTgt spid="168"/>
                                        </p:tgtEl>
                                      </p:cBhvr>
                                    </p:animEffect>
                                  </p:childTnLst>
                                </p:cTn>
                              </p:par>
                            </p:childTnLst>
                          </p:cTn>
                        </p:par>
                        <p:par>
                          <p:cTn id="32" fill="hold">
                            <p:stCondLst>
                              <p:cond delay="1000"/>
                            </p:stCondLst>
                            <p:childTnLst>
                              <p:par>
                                <p:cTn id="33" presetID="1" presetClass="entr" presetSubtype="0" fill="hold" grpId="0" nodeType="after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childTnLst>
                          </p:cTn>
                        </p:par>
                        <p:par>
                          <p:cTn id="35" fill="hold">
                            <p:stCondLst>
                              <p:cond delay="1000"/>
                            </p:stCondLst>
                            <p:childTnLst>
                              <p:par>
                                <p:cTn id="36" presetID="1" presetClass="entr" presetSubtype="0" fill="hold" nodeType="afterEffect">
                                  <p:stCondLst>
                                    <p:cond delay="0"/>
                                  </p:stCondLst>
                                  <p:childTnLst>
                                    <p:set>
                                      <p:cBhvr>
                                        <p:cTn id="37" dur="1" fill="hold">
                                          <p:stCondLst>
                                            <p:cond delay="0"/>
                                          </p:stCondLst>
                                        </p:cTn>
                                        <p:tgtEl>
                                          <p:spTgt spid="7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5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5"/>
                                        </p:tgtEl>
                                        <p:attrNameLst>
                                          <p:attrName>style.visibility</p:attrName>
                                        </p:attrNameLst>
                                      </p:cBhvr>
                                      <p:to>
                                        <p:strVal val="visible"/>
                                      </p:to>
                                    </p:set>
                                    <p:animEffect transition="in" filter="wipe(left)">
                                      <p:cBhvr>
                                        <p:cTn id="46" dur="1500"/>
                                        <p:tgtEl>
                                          <p:spTgt spid="65"/>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69"/>
                                        </p:tgtEl>
                                        <p:attrNameLst>
                                          <p:attrName>style.visibility</p:attrName>
                                        </p:attrNameLst>
                                      </p:cBhvr>
                                      <p:to>
                                        <p:strVal val="visible"/>
                                      </p:to>
                                    </p:set>
                                    <p:animEffect transition="in" filter="wipe(down)">
                                      <p:cBhvr>
                                        <p:cTn id="49" dur="500"/>
                                        <p:tgtEl>
                                          <p:spTgt spid="169"/>
                                        </p:tgtEl>
                                      </p:cBhvr>
                                    </p:animEffect>
                                  </p:childTnLst>
                                </p:cTn>
                              </p:par>
                              <p:par>
                                <p:cTn id="50" presetID="22" presetClass="entr" presetSubtype="4" fill="hold" grpId="0" nodeType="withEffect">
                                  <p:stCondLst>
                                    <p:cond delay="500"/>
                                  </p:stCondLst>
                                  <p:childTnLst>
                                    <p:set>
                                      <p:cBhvr>
                                        <p:cTn id="51" dur="1" fill="hold">
                                          <p:stCondLst>
                                            <p:cond delay="0"/>
                                          </p:stCondLst>
                                        </p:cTn>
                                        <p:tgtEl>
                                          <p:spTgt spid="159"/>
                                        </p:tgtEl>
                                        <p:attrNameLst>
                                          <p:attrName>style.visibility</p:attrName>
                                        </p:attrNameLst>
                                      </p:cBhvr>
                                      <p:to>
                                        <p:strVal val="visible"/>
                                      </p:to>
                                    </p:set>
                                    <p:animEffect transition="in" filter="wipe(down)">
                                      <p:cBhvr>
                                        <p:cTn id="52" dur="500"/>
                                        <p:tgtEl>
                                          <p:spTgt spid="159"/>
                                        </p:tgtEl>
                                      </p:cBhvr>
                                    </p:animEffect>
                                  </p:childTnLst>
                                </p:cTn>
                              </p:par>
                              <p:par>
                                <p:cTn id="53" presetID="22" presetClass="exit" presetSubtype="4" fill="hold" grpId="1" nodeType="withEffect">
                                  <p:stCondLst>
                                    <p:cond delay="1000"/>
                                  </p:stCondLst>
                                  <p:childTnLst>
                                    <p:animEffect transition="out" filter="wipe(down)">
                                      <p:cBhvr>
                                        <p:cTn id="54" dur="500"/>
                                        <p:tgtEl>
                                          <p:spTgt spid="159"/>
                                        </p:tgtEl>
                                      </p:cBhvr>
                                    </p:animEffect>
                                    <p:set>
                                      <p:cBhvr>
                                        <p:cTn id="55" dur="1" fill="hold">
                                          <p:stCondLst>
                                            <p:cond delay="499"/>
                                          </p:stCondLst>
                                        </p:cTn>
                                        <p:tgtEl>
                                          <p:spTgt spid="159"/>
                                        </p:tgtEl>
                                        <p:attrNameLst>
                                          <p:attrName>style.visibility</p:attrName>
                                        </p:attrNameLst>
                                      </p:cBhvr>
                                      <p:to>
                                        <p:strVal val="hidden"/>
                                      </p:to>
                                    </p:set>
                                  </p:childTnLst>
                                </p:cTn>
                              </p:par>
                              <p:par>
                                <p:cTn id="56" presetID="22" presetClass="entr" presetSubtype="4" fill="hold" grpId="1" nodeType="withEffect">
                                  <p:stCondLst>
                                    <p:cond delay="1000"/>
                                  </p:stCondLst>
                                  <p:childTnLst>
                                    <p:set>
                                      <p:cBhvr>
                                        <p:cTn id="57" dur="1" fill="hold">
                                          <p:stCondLst>
                                            <p:cond delay="0"/>
                                          </p:stCondLst>
                                        </p:cTn>
                                        <p:tgtEl>
                                          <p:spTgt spid="148"/>
                                        </p:tgtEl>
                                        <p:attrNameLst>
                                          <p:attrName>style.visibility</p:attrName>
                                        </p:attrNameLst>
                                      </p:cBhvr>
                                      <p:to>
                                        <p:strVal val="visible"/>
                                      </p:to>
                                    </p:set>
                                    <p:animEffect transition="in" filter="wipe(down)">
                                      <p:cBhvr>
                                        <p:cTn id="58" dur="500"/>
                                        <p:tgtEl>
                                          <p:spTgt spid="148"/>
                                        </p:tgtEl>
                                      </p:cBhvr>
                                    </p:animEffect>
                                  </p:childTnLst>
                                </p:cTn>
                              </p:par>
                            </p:childTnLst>
                          </p:cTn>
                        </p:par>
                        <p:par>
                          <p:cTn id="59" fill="hold">
                            <p:stCondLst>
                              <p:cond delay="1500"/>
                            </p:stCondLst>
                            <p:childTnLst>
                              <p:par>
                                <p:cTn id="60" presetID="1" presetClass="entr" presetSubtype="0" fill="hold" grpId="0" nodeType="afterEffect">
                                  <p:stCondLst>
                                    <p:cond delay="0"/>
                                  </p:stCondLst>
                                  <p:childTnLst>
                                    <p:set>
                                      <p:cBhvr>
                                        <p:cTn id="61" dur="1" fill="hold">
                                          <p:stCondLst>
                                            <p:cond delay="0"/>
                                          </p:stCondLst>
                                        </p:cTn>
                                        <p:tgtEl>
                                          <p:spTgt spid="76"/>
                                        </p:tgtEl>
                                        <p:attrNameLst>
                                          <p:attrName>style.visibility</p:attrName>
                                        </p:attrNameLst>
                                      </p:cBhvr>
                                      <p:to>
                                        <p:strVal val="visible"/>
                                      </p:to>
                                    </p:set>
                                  </p:childTnLst>
                                </p:cTn>
                              </p:par>
                            </p:childTnLst>
                          </p:cTn>
                        </p:par>
                        <p:par>
                          <p:cTn id="62" fill="hold">
                            <p:stCondLst>
                              <p:cond delay="1500"/>
                            </p:stCondLst>
                            <p:childTnLst>
                              <p:par>
                                <p:cTn id="63" presetID="1" presetClass="entr" presetSubtype="0" fill="hold" nodeType="afterEffect">
                                  <p:stCondLst>
                                    <p:cond delay="0"/>
                                  </p:stCondLst>
                                  <p:childTnLst>
                                    <p:set>
                                      <p:cBhvr>
                                        <p:cTn id="64" dur="1" fill="hold">
                                          <p:stCondLst>
                                            <p:cond delay="0"/>
                                          </p:stCondLst>
                                        </p:cTn>
                                        <p:tgtEl>
                                          <p:spTgt spid="8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8"/>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34"/>
                                        </p:tgtEl>
                                        <p:attrNameLst>
                                          <p:attrName>style.visibility</p:attrName>
                                        </p:attrNameLst>
                                      </p:cBhvr>
                                      <p:to>
                                        <p:strVal val="visible"/>
                                      </p:to>
                                    </p:set>
                                  </p:childTnLst>
                                </p:cTn>
                              </p:par>
                            </p:childTnLst>
                          </p:cTn>
                        </p:par>
                        <p:par>
                          <p:cTn id="81" fill="hold">
                            <p:stCondLst>
                              <p:cond delay="0"/>
                            </p:stCondLst>
                            <p:childTnLst>
                              <p:par>
                                <p:cTn id="82" presetID="1" presetClass="entr" presetSubtype="0" fill="hold" nodeType="afterEffect">
                                  <p:stCondLst>
                                    <p:cond delay="0"/>
                                  </p:stCondLst>
                                  <p:childTnLst>
                                    <p:set>
                                      <p:cBhvr>
                                        <p:cTn id="83" dur="1" fill="hold">
                                          <p:stCondLst>
                                            <p:cond delay="0"/>
                                          </p:stCondLst>
                                        </p:cTn>
                                        <p:tgtEl>
                                          <p:spTgt spid="55"/>
                                        </p:tgtEl>
                                        <p:attrNameLst>
                                          <p:attrName>style.visibility</p:attrName>
                                        </p:attrNameLst>
                                      </p:cBhvr>
                                      <p:to>
                                        <p:strVal val="visible"/>
                                      </p:to>
                                    </p:set>
                                  </p:childTnLst>
                                </p:cTn>
                              </p:par>
                            </p:childTnLst>
                          </p:cTn>
                        </p:par>
                        <p:par>
                          <p:cTn id="84" fill="hold">
                            <p:stCondLst>
                              <p:cond delay="0"/>
                            </p:stCondLst>
                            <p:childTnLst>
                              <p:par>
                                <p:cTn id="85" presetID="26" presetClass="emph" presetSubtype="0" repeatCount="3000" fill="hold" nodeType="afterEffect">
                                  <p:stCondLst>
                                    <p:cond delay="0"/>
                                  </p:stCondLst>
                                  <p:childTnLst>
                                    <p:animEffect transition="out" filter="fade">
                                      <p:cBhvr>
                                        <p:cTn id="86" dur="500" tmFilter="0, 0; .2, .5; .8, .5; 1, 0"/>
                                        <p:tgtEl>
                                          <p:spTgt spid="55"/>
                                        </p:tgtEl>
                                      </p:cBhvr>
                                    </p:animEffect>
                                    <p:animScale>
                                      <p:cBhvr>
                                        <p:cTn id="87" dur="250" autoRev="1" fill="hold"/>
                                        <p:tgtEl>
                                          <p:spTgt spid="55"/>
                                        </p:tgtEl>
                                      </p:cBhvr>
                                      <p:by x="105000" y="105000"/>
                                    </p:animScale>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animBg="1"/>
      <p:bldP spid="169" grpId="0" animBg="1"/>
      <p:bldP spid="121" grpId="0"/>
      <p:bldP spid="43" grpId="0"/>
      <p:bldP spid="51" grpId="0" animBg="1"/>
      <p:bldP spid="52" grpId="0" animBg="1"/>
      <p:bldP spid="71" grpId="0"/>
      <p:bldP spid="76" grpId="0"/>
      <p:bldP spid="60" grpId="0"/>
      <p:bldP spid="48" grpId="0"/>
      <p:bldP spid="53" grpId="0"/>
      <p:bldP spid="148" grpId="0" animBg="1"/>
      <p:bldP spid="148" grpId="1" animBg="1"/>
      <p:bldP spid="157" grpId="0" animBg="1"/>
      <p:bldP spid="157" grpId="1" animBg="1"/>
      <p:bldP spid="159" grpId="0" animBg="1"/>
      <p:bldP spid="15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95300" y="1219200"/>
            <a:ext cx="8039100" cy="2286000"/>
          </a:xfrm>
          <a:prstGeom prst="roundRect">
            <a:avLst>
              <a:gd name="adj" fmla="val 1100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600" b="0" i="1"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srgbClr val="CC0000"/>
                </a:solidFill>
                <a:effectLst/>
                <a:uLnTx/>
                <a:uFillTx/>
                <a:latin typeface="Calibri Light"/>
                <a:ea typeface="+mn-ea"/>
                <a:cs typeface="+mn-cs"/>
              </a:rPr>
              <a:t>1. Process Variation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cells are not equal</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for cell that can store small amount of charge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1"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a:t>
            </a:r>
          </a:p>
        </p:txBody>
      </p:sp>
      <p:sp>
        <p:nvSpPr>
          <p:cNvPr id="113" name="Rounded Rectangle 112"/>
          <p:cNvSpPr/>
          <p:nvPr/>
        </p:nvSpPr>
        <p:spPr>
          <a:xfrm>
            <a:off x="543560" y="3810000"/>
            <a:ext cx="7990840" cy="1981200"/>
          </a:xfrm>
          <a:prstGeom prst="roundRect">
            <a:avLst>
              <a:gd name="adj" fmla="val 1100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3600" b="0" i="1"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srgbClr val="CC0000"/>
                </a:solidFill>
                <a:effectLst/>
                <a:uLnTx/>
                <a:uFillTx/>
                <a:latin typeface="Calibri Light"/>
                <a:ea typeface="+mn-ea"/>
                <a:cs typeface="+mn-cs"/>
              </a:rPr>
              <a:t>2. Temperature Dependence</a:t>
            </a:r>
            <a:r>
              <a:rPr kumimoji="0" lang="en-US" sz="3600" b="0" i="1" u="none" strike="noStrike" kern="1200" cap="none" spc="0" normalizeH="0" baseline="0" noProof="0" dirty="0">
                <a:ln>
                  <a:noFill/>
                </a:ln>
                <a:solidFill>
                  <a:srgbClr val="000000"/>
                </a:solidFill>
                <a:effectLst/>
                <a:uLnTx/>
                <a:uFillTx/>
                <a:latin typeface="Calibri Light"/>
                <a:ea typeface="+mn-ea"/>
                <a:cs typeface="+mn-cs"/>
              </a:rPr>
              <a:t>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leaks more charge at higher temperature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when operating at low temperature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8" name="Title 1"/>
          <p:cNvSpPr txBox="1">
            <a:spLocks/>
          </p:cNvSpPr>
          <p:nvPr/>
        </p:nvSpPr>
        <p:spPr>
          <a:xfrm>
            <a:off x="0" y="152401"/>
            <a:ext cx="9144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Two Reasons for Timing Margin</a:t>
            </a:r>
          </a:p>
        </p:txBody>
      </p:sp>
      <p:sp>
        <p:nvSpPr>
          <p:cNvPr id="9" name="Rounded Rectangle 8"/>
          <p:cNvSpPr/>
          <p:nvPr/>
        </p:nvSpPr>
        <p:spPr>
          <a:xfrm>
            <a:off x="495300" y="1295400"/>
            <a:ext cx="8039100" cy="2133600"/>
          </a:xfrm>
          <a:prstGeom prst="roundRect">
            <a:avLst>
              <a:gd name="adj" fmla="val 11007"/>
            </a:avLst>
          </a:prstGeom>
          <a:solidFill>
            <a:srgbClr val="0000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600" b="1"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Light"/>
                <a:ea typeface="+mn-ea"/>
                <a:cs typeface="+mn-cs"/>
              </a:rPr>
              <a:t>1. Process Variation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cells are not equal</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srgbClr val="0000FF"/>
                </a:solidFill>
                <a:effectLst/>
                <a:uLnTx/>
                <a:uFillTx/>
                <a:latin typeface="Calibri Light"/>
                <a:ea typeface="+mn-ea"/>
                <a:cs typeface="+mn-cs"/>
              </a:rPr>
              <a:t>Leads to extra timing margin for a cell that can store a large amount of charge</a:t>
            </a:r>
          </a:p>
          <a:p>
            <a:pPr marL="1657350" marR="0" lvl="3"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1"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ounded Rectangle 9"/>
          <p:cNvSpPr/>
          <p:nvPr/>
        </p:nvSpPr>
        <p:spPr>
          <a:xfrm>
            <a:off x="493776" y="1298448"/>
            <a:ext cx="8039100" cy="2133600"/>
          </a:xfrm>
          <a:prstGeom prst="roundRect">
            <a:avLst>
              <a:gd name="adj" fmla="val 11007"/>
            </a:avLst>
          </a:prstGeom>
          <a:solidFill>
            <a:srgbClr val="0000FF"/>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600" b="1"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Light"/>
                <a:ea typeface="+mn-ea"/>
                <a:cs typeface="+mn-cs"/>
              </a:rPr>
              <a:t>1. Process Variation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cells are not equal</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for a cell that can store a large amount of charge</a:t>
            </a:r>
          </a:p>
          <a:p>
            <a:pPr marL="1657350" marR="0" lvl="3"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1"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902667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3" grpId="0"/>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81000" y="152401"/>
            <a:ext cx="8382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DRAM Cells are Not Equal</a:t>
            </a:r>
          </a:p>
        </p:txBody>
      </p:sp>
      <p:grpSp>
        <p:nvGrpSpPr>
          <p:cNvPr id="12" name="Group 11"/>
          <p:cNvGrpSpPr/>
          <p:nvPr/>
        </p:nvGrpSpPr>
        <p:grpSpPr>
          <a:xfrm>
            <a:off x="4964347" y="1221640"/>
            <a:ext cx="2822278" cy="2987093"/>
            <a:chOff x="4974507" y="1508707"/>
            <a:chExt cx="2822278" cy="2987093"/>
          </a:xfrm>
        </p:grpSpPr>
        <p:cxnSp>
          <p:nvCxnSpPr>
            <p:cNvPr id="14" name="Straight Connector 13"/>
            <p:cNvCxnSpPr/>
            <p:nvPr/>
          </p:nvCxnSpPr>
          <p:spPr>
            <a:xfrm flipH="1" flipV="1">
              <a:off x="5259324" y="1508707"/>
              <a:ext cx="1523"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 name="DRAM"/>
            <p:cNvSpPr/>
            <p:nvPr/>
          </p:nvSpPr>
          <p:spPr>
            <a:xfrm>
              <a:off x="50322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6" name="Straight Connector 15"/>
            <p:cNvCxnSpPr/>
            <p:nvPr/>
          </p:nvCxnSpPr>
          <p:spPr>
            <a:xfrm flipV="1">
              <a:off x="57180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7" name="DRAM"/>
            <p:cNvSpPr/>
            <p:nvPr/>
          </p:nvSpPr>
          <p:spPr>
            <a:xfrm>
              <a:off x="54894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8" name="Straight Connector 17"/>
            <p:cNvCxnSpPr/>
            <p:nvPr/>
          </p:nvCxnSpPr>
          <p:spPr>
            <a:xfrm flipH="1" flipV="1">
              <a:off x="61752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9" name="DRAM"/>
            <p:cNvSpPr/>
            <p:nvPr/>
          </p:nvSpPr>
          <p:spPr>
            <a:xfrm>
              <a:off x="59496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20" name="Straight Connector 19"/>
            <p:cNvCxnSpPr/>
            <p:nvPr/>
          </p:nvCxnSpPr>
          <p:spPr>
            <a:xfrm flipH="1" flipV="1">
              <a:off x="66324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1" name="DRAM"/>
            <p:cNvSpPr/>
            <p:nvPr/>
          </p:nvSpPr>
          <p:spPr>
            <a:xfrm>
              <a:off x="64068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22" name="Straight Connector 21"/>
            <p:cNvCxnSpPr/>
            <p:nvPr/>
          </p:nvCxnSpPr>
          <p:spPr>
            <a:xfrm flipV="1">
              <a:off x="70896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3" name="DRAM"/>
            <p:cNvSpPr/>
            <p:nvPr/>
          </p:nvSpPr>
          <p:spPr>
            <a:xfrm>
              <a:off x="68610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24" name="Straight Connector 23"/>
            <p:cNvCxnSpPr/>
            <p:nvPr/>
          </p:nvCxnSpPr>
          <p:spPr>
            <a:xfrm flipH="1" flipV="1">
              <a:off x="7540755" y="1508707"/>
              <a:ext cx="3045"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5" name="DRAM"/>
            <p:cNvSpPr/>
            <p:nvPr/>
          </p:nvSpPr>
          <p:spPr>
            <a:xfrm>
              <a:off x="7315200"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26" name="Oval 25"/>
            <p:cNvSpPr/>
            <p:nvPr/>
          </p:nvSpPr>
          <p:spPr>
            <a:xfrm>
              <a:off x="5974588" y="1586386"/>
              <a:ext cx="402336" cy="40233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27" name="Oval 26"/>
            <p:cNvSpPr/>
            <p:nvPr/>
          </p:nvSpPr>
          <p:spPr>
            <a:xfrm>
              <a:off x="6483096" y="1644288"/>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28" name="Oval 27"/>
            <p:cNvSpPr/>
            <p:nvPr/>
          </p:nvSpPr>
          <p:spPr>
            <a:xfrm>
              <a:off x="6899140" y="1580761"/>
              <a:ext cx="393192" cy="39319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29" name="Oval 28"/>
            <p:cNvSpPr/>
            <p:nvPr/>
          </p:nvSpPr>
          <p:spPr>
            <a:xfrm>
              <a:off x="5041390" y="1547827"/>
              <a:ext cx="438912" cy="43891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0" name="Oval 29"/>
            <p:cNvSpPr/>
            <p:nvPr/>
          </p:nvSpPr>
          <p:spPr>
            <a:xfrm>
              <a:off x="5532116" y="1615844"/>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1" name="Oval 30"/>
            <p:cNvSpPr/>
            <p:nvPr/>
          </p:nvSpPr>
          <p:spPr>
            <a:xfrm>
              <a:off x="5978650" y="2494031"/>
              <a:ext cx="402336" cy="40233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2" name="Oval 31"/>
            <p:cNvSpPr/>
            <p:nvPr/>
          </p:nvSpPr>
          <p:spPr>
            <a:xfrm>
              <a:off x="6384034" y="2449118"/>
              <a:ext cx="502920" cy="50292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3" name="Oval 32"/>
            <p:cNvSpPr/>
            <p:nvPr/>
          </p:nvSpPr>
          <p:spPr>
            <a:xfrm>
              <a:off x="6940296" y="2554878"/>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4" name="Oval 33"/>
            <p:cNvSpPr/>
            <p:nvPr/>
          </p:nvSpPr>
          <p:spPr>
            <a:xfrm>
              <a:off x="7312153" y="2440304"/>
              <a:ext cx="484632" cy="48463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5" name="Oval 34"/>
            <p:cNvSpPr/>
            <p:nvPr/>
          </p:nvSpPr>
          <p:spPr>
            <a:xfrm>
              <a:off x="5555737" y="2527630"/>
              <a:ext cx="329184" cy="32918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6" name="Oval 35"/>
            <p:cNvSpPr/>
            <p:nvPr/>
          </p:nvSpPr>
          <p:spPr>
            <a:xfrm>
              <a:off x="6007314" y="2986703"/>
              <a:ext cx="341571" cy="344431"/>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7" name="Oval 36"/>
            <p:cNvSpPr/>
            <p:nvPr/>
          </p:nvSpPr>
          <p:spPr>
            <a:xfrm>
              <a:off x="6431911" y="2961696"/>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8" name="Oval 37"/>
            <p:cNvSpPr/>
            <p:nvPr/>
          </p:nvSpPr>
          <p:spPr>
            <a:xfrm>
              <a:off x="6861047"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39" name="Oval 38"/>
            <p:cNvSpPr/>
            <p:nvPr/>
          </p:nvSpPr>
          <p:spPr>
            <a:xfrm>
              <a:off x="7365488" y="2974134"/>
              <a:ext cx="365760" cy="36576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0" name="Oval 39"/>
            <p:cNvSpPr/>
            <p:nvPr/>
          </p:nvSpPr>
          <p:spPr>
            <a:xfrm>
              <a:off x="6012937" y="3438220"/>
              <a:ext cx="329184" cy="32918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1" name="Oval 40"/>
            <p:cNvSpPr/>
            <p:nvPr/>
          </p:nvSpPr>
          <p:spPr>
            <a:xfrm>
              <a:off x="6403847"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2" name="Oval 41"/>
            <p:cNvSpPr/>
            <p:nvPr/>
          </p:nvSpPr>
          <p:spPr>
            <a:xfrm>
              <a:off x="7318247"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3" name="Oval 42"/>
            <p:cNvSpPr/>
            <p:nvPr/>
          </p:nvSpPr>
          <p:spPr>
            <a:xfrm>
              <a:off x="5047104" y="2960173"/>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4" name="Oval 43"/>
            <p:cNvSpPr/>
            <p:nvPr/>
          </p:nvSpPr>
          <p:spPr>
            <a:xfrm>
              <a:off x="5452874" y="2858489"/>
              <a:ext cx="548640" cy="54864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5" name="Oval 44"/>
            <p:cNvSpPr/>
            <p:nvPr/>
          </p:nvSpPr>
          <p:spPr>
            <a:xfrm>
              <a:off x="5079492" y="3438220"/>
              <a:ext cx="356616" cy="35661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6" name="Oval 45"/>
            <p:cNvSpPr/>
            <p:nvPr/>
          </p:nvSpPr>
          <p:spPr>
            <a:xfrm>
              <a:off x="5504304" y="3413563"/>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7" name="Oval 46"/>
            <p:cNvSpPr/>
            <p:nvPr/>
          </p:nvSpPr>
          <p:spPr>
            <a:xfrm>
              <a:off x="5997835" y="2057496"/>
              <a:ext cx="356616" cy="35661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8" name="Oval 47"/>
            <p:cNvSpPr/>
            <p:nvPr/>
          </p:nvSpPr>
          <p:spPr>
            <a:xfrm>
              <a:off x="6509846" y="2123542"/>
              <a:ext cx="256616" cy="250731"/>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p:cNvSpPr/>
            <p:nvPr/>
          </p:nvSpPr>
          <p:spPr>
            <a:xfrm>
              <a:off x="6853928" y="2013637"/>
              <a:ext cx="512064" cy="51206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0" name="Oval 49"/>
            <p:cNvSpPr/>
            <p:nvPr/>
          </p:nvSpPr>
          <p:spPr>
            <a:xfrm>
              <a:off x="5113019" y="2062597"/>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1" name="Oval 50"/>
            <p:cNvSpPr/>
            <p:nvPr/>
          </p:nvSpPr>
          <p:spPr>
            <a:xfrm>
              <a:off x="5492493" y="2020308"/>
              <a:ext cx="484632" cy="48463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2" name="Oval 51"/>
            <p:cNvSpPr/>
            <p:nvPr/>
          </p:nvSpPr>
          <p:spPr>
            <a:xfrm>
              <a:off x="7360915" y="2050147"/>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p:cNvSpPr/>
            <p:nvPr/>
          </p:nvSpPr>
          <p:spPr>
            <a:xfrm>
              <a:off x="7353295" y="1608909"/>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4" name="Oval 53"/>
            <p:cNvSpPr/>
            <p:nvPr/>
          </p:nvSpPr>
          <p:spPr>
            <a:xfrm>
              <a:off x="6903716" y="3430505"/>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55" name="Oval 54"/>
            <p:cNvSpPr/>
            <p:nvPr/>
          </p:nvSpPr>
          <p:spPr>
            <a:xfrm>
              <a:off x="4974507" y="2383711"/>
              <a:ext cx="548640" cy="54864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3" name="Punchline"/>
          <p:cNvSpPr txBox="1"/>
          <p:nvPr/>
        </p:nvSpPr>
        <p:spPr>
          <a:xfrm>
            <a:off x="5022087" y="685800"/>
            <a:ext cx="2699001" cy="62733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Light"/>
                <a:ea typeface=""/>
                <a:cs typeface="+mn-cs"/>
              </a:rPr>
              <a:t>Real</a:t>
            </a:r>
          </a:p>
        </p:txBody>
      </p:sp>
      <p:grpSp>
        <p:nvGrpSpPr>
          <p:cNvPr id="56" name="Group 55"/>
          <p:cNvGrpSpPr/>
          <p:nvPr/>
        </p:nvGrpSpPr>
        <p:grpSpPr>
          <a:xfrm>
            <a:off x="1364871" y="685800"/>
            <a:ext cx="2746247" cy="3522933"/>
            <a:chOff x="1375031" y="972867"/>
            <a:chExt cx="2746247" cy="3522933"/>
          </a:xfrm>
        </p:grpSpPr>
        <p:grpSp>
          <p:nvGrpSpPr>
            <p:cNvPr id="57" name="Group 56"/>
            <p:cNvGrpSpPr/>
            <p:nvPr/>
          </p:nvGrpSpPr>
          <p:grpSpPr>
            <a:xfrm>
              <a:off x="1375031" y="1508707"/>
              <a:ext cx="2746247" cy="2987093"/>
              <a:chOff x="1375031" y="1508707"/>
              <a:chExt cx="2746247" cy="2987093"/>
            </a:xfrm>
          </p:grpSpPr>
          <p:sp>
            <p:nvSpPr>
              <p:cNvPr id="59" name="Oval 58"/>
              <p:cNvSpPr/>
              <p:nvPr/>
            </p:nvSpPr>
            <p:spPr>
              <a:xfrm>
                <a:off x="2289431" y="201229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0" name="Oval 59"/>
              <p:cNvSpPr/>
              <p:nvPr/>
            </p:nvSpPr>
            <p:spPr>
              <a:xfrm>
                <a:off x="2746631" y="201229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1" name="Oval 60"/>
              <p:cNvSpPr/>
              <p:nvPr/>
            </p:nvSpPr>
            <p:spPr>
              <a:xfrm>
                <a:off x="3203831" y="2012299"/>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2" name="Oval 61"/>
              <p:cNvSpPr/>
              <p:nvPr/>
            </p:nvSpPr>
            <p:spPr>
              <a:xfrm>
                <a:off x="3661031" y="2010394"/>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3" name="Oval 62"/>
              <p:cNvSpPr/>
              <p:nvPr/>
            </p:nvSpPr>
            <p:spPr>
              <a:xfrm>
                <a:off x="1375031" y="2010394"/>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64" name="Oval 63"/>
              <p:cNvSpPr/>
              <p:nvPr/>
            </p:nvSpPr>
            <p:spPr>
              <a:xfrm>
                <a:off x="1832231" y="2010394"/>
                <a:ext cx="457200" cy="4572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65" name="Straight Connector 64"/>
              <p:cNvCxnSpPr/>
              <p:nvPr/>
            </p:nvCxnSpPr>
            <p:spPr>
              <a:xfrm flipH="1" flipV="1">
                <a:off x="1600200" y="1508707"/>
                <a:ext cx="6478"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66" name="DRAM"/>
              <p:cNvSpPr/>
              <p:nvPr/>
            </p:nvSpPr>
            <p:spPr>
              <a:xfrm>
                <a:off x="1378078"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67" name="Straight Connector 66"/>
              <p:cNvCxnSpPr/>
              <p:nvPr/>
            </p:nvCxnSpPr>
            <p:spPr>
              <a:xfrm flipH="1" flipV="1">
                <a:off x="2057400" y="1508707"/>
                <a:ext cx="6478"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68" name="DRAM"/>
              <p:cNvSpPr/>
              <p:nvPr/>
            </p:nvSpPr>
            <p:spPr>
              <a:xfrm>
                <a:off x="1835278"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69" name="Straight Connector 68"/>
              <p:cNvCxnSpPr/>
              <p:nvPr/>
            </p:nvCxnSpPr>
            <p:spPr>
              <a:xfrm flipH="1" flipV="1">
                <a:off x="2514600" y="1508707"/>
                <a:ext cx="9524"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70" name="DRAM"/>
              <p:cNvSpPr/>
              <p:nvPr/>
            </p:nvSpPr>
            <p:spPr>
              <a:xfrm>
                <a:off x="2295524"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71" name="Straight Connector 70"/>
              <p:cNvCxnSpPr/>
              <p:nvPr/>
            </p:nvCxnSpPr>
            <p:spPr>
              <a:xfrm flipH="1" flipV="1">
                <a:off x="2975231" y="1508707"/>
                <a:ext cx="6093"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72" name="DRAM"/>
              <p:cNvSpPr/>
              <p:nvPr/>
            </p:nvSpPr>
            <p:spPr>
              <a:xfrm>
                <a:off x="2752724"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73" name="Straight Connector 72"/>
              <p:cNvCxnSpPr/>
              <p:nvPr/>
            </p:nvCxnSpPr>
            <p:spPr>
              <a:xfrm flipH="1" flipV="1">
                <a:off x="3432431" y="1508707"/>
                <a:ext cx="3047"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74" name="DRAM"/>
              <p:cNvSpPr/>
              <p:nvPr/>
            </p:nvSpPr>
            <p:spPr>
              <a:xfrm>
                <a:off x="3206878"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75" name="Straight Connector 74"/>
              <p:cNvCxnSpPr/>
              <p:nvPr/>
            </p:nvCxnSpPr>
            <p:spPr>
              <a:xfrm flipV="1">
                <a:off x="3889631"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76" name="DRAM"/>
              <p:cNvSpPr/>
              <p:nvPr/>
            </p:nvSpPr>
            <p:spPr>
              <a:xfrm>
                <a:off x="3661031"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77" name="Oval 76"/>
              <p:cNvSpPr/>
              <p:nvPr/>
            </p:nvSpPr>
            <p:spPr>
              <a:xfrm>
                <a:off x="2292478" y="156443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78" name="Oval 77"/>
              <p:cNvSpPr/>
              <p:nvPr/>
            </p:nvSpPr>
            <p:spPr>
              <a:xfrm>
                <a:off x="2749678" y="156443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79" name="Oval 78"/>
              <p:cNvSpPr/>
              <p:nvPr/>
            </p:nvSpPr>
            <p:spPr>
              <a:xfrm>
                <a:off x="3206878" y="156443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0" name="Oval 79"/>
              <p:cNvSpPr/>
              <p:nvPr/>
            </p:nvSpPr>
            <p:spPr>
              <a:xfrm>
                <a:off x="3664078" y="156252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1" name="Oval 80"/>
              <p:cNvSpPr/>
              <p:nvPr/>
            </p:nvSpPr>
            <p:spPr>
              <a:xfrm>
                <a:off x="1378078" y="156252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2" name="Oval 81"/>
              <p:cNvSpPr/>
              <p:nvPr/>
            </p:nvSpPr>
            <p:spPr>
              <a:xfrm>
                <a:off x="1835278" y="156252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3" name="Oval 82"/>
              <p:cNvSpPr/>
              <p:nvPr/>
            </p:nvSpPr>
            <p:spPr>
              <a:xfrm>
                <a:off x="2292478" y="247502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4" name="Oval 83"/>
              <p:cNvSpPr/>
              <p:nvPr/>
            </p:nvSpPr>
            <p:spPr>
              <a:xfrm>
                <a:off x="2749678" y="247502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5" name="Oval 84"/>
              <p:cNvSpPr/>
              <p:nvPr/>
            </p:nvSpPr>
            <p:spPr>
              <a:xfrm>
                <a:off x="3206878" y="247502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6" name="Oval 85"/>
              <p:cNvSpPr/>
              <p:nvPr/>
            </p:nvSpPr>
            <p:spPr>
              <a:xfrm>
                <a:off x="3664078" y="24731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7" name="Oval 86"/>
              <p:cNvSpPr/>
              <p:nvPr/>
            </p:nvSpPr>
            <p:spPr>
              <a:xfrm>
                <a:off x="1378078" y="24731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8" name="Oval 87"/>
              <p:cNvSpPr/>
              <p:nvPr/>
            </p:nvSpPr>
            <p:spPr>
              <a:xfrm>
                <a:off x="1835278" y="24731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89" name="Oval 88"/>
              <p:cNvSpPr/>
              <p:nvPr/>
            </p:nvSpPr>
            <p:spPr>
              <a:xfrm>
                <a:off x="2292478"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0" name="Oval 89"/>
              <p:cNvSpPr/>
              <p:nvPr/>
            </p:nvSpPr>
            <p:spPr>
              <a:xfrm>
                <a:off x="2749678"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1" name="Oval 90"/>
              <p:cNvSpPr/>
              <p:nvPr/>
            </p:nvSpPr>
            <p:spPr>
              <a:xfrm>
                <a:off x="3206878"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2" name="Oval 91"/>
              <p:cNvSpPr/>
              <p:nvPr/>
            </p:nvSpPr>
            <p:spPr>
              <a:xfrm>
                <a:off x="3664078" y="292841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3" name="Oval 92"/>
              <p:cNvSpPr/>
              <p:nvPr/>
            </p:nvSpPr>
            <p:spPr>
              <a:xfrm>
                <a:off x="2292478"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4" name="Oval 93"/>
              <p:cNvSpPr/>
              <p:nvPr/>
            </p:nvSpPr>
            <p:spPr>
              <a:xfrm>
                <a:off x="2749678"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5" name="Oval 94"/>
              <p:cNvSpPr/>
              <p:nvPr/>
            </p:nvSpPr>
            <p:spPr>
              <a:xfrm>
                <a:off x="3206878"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6" name="Oval 95"/>
              <p:cNvSpPr/>
              <p:nvPr/>
            </p:nvSpPr>
            <p:spPr>
              <a:xfrm>
                <a:off x="3664078"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7" name="Oval 96"/>
              <p:cNvSpPr/>
              <p:nvPr/>
            </p:nvSpPr>
            <p:spPr>
              <a:xfrm>
                <a:off x="1378078" y="292841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8" name="Oval 97"/>
              <p:cNvSpPr/>
              <p:nvPr/>
            </p:nvSpPr>
            <p:spPr>
              <a:xfrm>
                <a:off x="1835278" y="292841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99" name="Oval 98"/>
              <p:cNvSpPr/>
              <p:nvPr/>
            </p:nvSpPr>
            <p:spPr>
              <a:xfrm>
                <a:off x="1378078"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0" name="Oval 99"/>
              <p:cNvSpPr/>
              <p:nvPr/>
            </p:nvSpPr>
            <p:spPr>
              <a:xfrm>
                <a:off x="1835278"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Oval 100"/>
              <p:cNvSpPr/>
              <p:nvPr/>
            </p:nvSpPr>
            <p:spPr>
              <a:xfrm>
                <a:off x="2300861" y="2023729"/>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Oval 101"/>
              <p:cNvSpPr/>
              <p:nvPr/>
            </p:nvSpPr>
            <p:spPr>
              <a:xfrm>
                <a:off x="2758061" y="2023729"/>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3" name="Oval 102"/>
              <p:cNvSpPr/>
              <p:nvPr/>
            </p:nvSpPr>
            <p:spPr>
              <a:xfrm>
                <a:off x="3215261" y="2023729"/>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Oval 103"/>
              <p:cNvSpPr/>
              <p:nvPr/>
            </p:nvSpPr>
            <p:spPr>
              <a:xfrm>
                <a:off x="3672461" y="2021824"/>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Oval 104"/>
              <p:cNvSpPr/>
              <p:nvPr/>
            </p:nvSpPr>
            <p:spPr>
              <a:xfrm>
                <a:off x="1386461" y="2021824"/>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Oval 105"/>
              <p:cNvSpPr/>
              <p:nvPr/>
            </p:nvSpPr>
            <p:spPr>
              <a:xfrm>
                <a:off x="1843661" y="2021824"/>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58" name="Punchline"/>
            <p:cNvSpPr txBox="1"/>
            <p:nvPr/>
          </p:nvSpPr>
          <p:spPr>
            <a:xfrm>
              <a:off x="1386461" y="972867"/>
              <a:ext cx="2731770" cy="62733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Light"/>
                  <a:ea typeface=""/>
                  <a:cs typeface="+mn-cs"/>
                </a:rPr>
                <a:t>Ideal</a:t>
              </a:r>
            </a:p>
          </p:txBody>
        </p:sp>
      </p:grpSp>
      <p:sp>
        <p:nvSpPr>
          <p:cNvPr id="107" name="TextBox 106"/>
          <p:cNvSpPr txBox="1"/>
          <p:nvPr/>
        </p:nvSpPr>
        <p:spPr>
          <a:xfrm>
            <a:off x="1219200" y="4191000"/>
            <a:ext cx="3660647"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rPr>
              <a:t>Same Size </a:t>
            </a: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sym typeface="Wingdings"/>
              </a:rPr>
              <a:t></a:t>
            </a:r>
            <a:endPar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endParaRPr>
          </a:p>
        </p:txBody>
      </p:sp>
      <p:sp>
        <p:nvSpPr>
          <p:cNvPr id="108" name="TextBox 107"/>
          <p:cNvSpPr txBox="1"/>
          <p:nvPr/>
        </p:nvSpPr>
        <p:spPr>
          <a:xfrm>
            <a:off x="1219200" y="4572000"/>
            <a:ext cx="3660647"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rPr>
              <a:t>Same Charge </a:t>
            </a: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sym typeface="Wingdings"/>
              </a:rPr>
              <a:t></a:t>
            </a:r>
            <a:endPar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endParaRPr>
          </a:p>
        </p:txBody>
      </p:sp>
      <p:sp>
        <p:nvSpPr>
          <p:cNvPr id="109" name="TextBox 108"/>
          <p:cNvSpPr txBox="1"/>
          <p:nvPr/>
        </p:nvSpPr>
        <p:spPr>
          <a:xfrm>
            <a:off x="4876800" y="4191000"/>
            <a:ext cx="38100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Light"/>
                <a:ea typeface=""/>
                <a:cs typeface="+mn-cs"/>
              </a:rPr>
              <a:t>Different Size </a:t>
            </a:r>
            <a:r>
              <a:rPr kumimoji="0" lang="en-US" sz="3200" b="0" i="0" u="none" strike="noStrike" kern="1200" cap="none" spc="0" normalizeH="0" baseline="0" noProof="0" dirty="0">
                <a:ln>
                  <a:noFill/>
                </a:ln>
                <a:solidFill>
                  <a:srgbClr val="C00000"/>
                </a:solidFill>
                <a:effectLst/>
                <a:uLnTx/>
                <a:uFillTx/>
                <a:latin typeface="Calibri Light"/>
                <a:ea typeface=""/>
                <a:cs typeface="+mn-cs"/>
                <a:sym typeface="Wingdings"/>
              </a:rPr>
              <a:t></a:t>
            </a:r>
            <a:endParaRPr kumimoji="0" lang="en-US" sz="3200" b="0" i="0" u="none" strike="noStrike" kern="1200" cap="none" spc="0" normalizeH="0" baseline="0" noProof="0" dirty="0">
              <a:ln>
                <a:noFill/>
              </a:ln>
              <a:solidFill>
                <a:srgbClr val="C00000"/>
              </a:solidFill>
              <a:effectLst/>
              <a:uLnTx/>
              <a:uFillTx/>
              <a:latin typeface="Calibri Light"/>
              <a:ea typeface=""/>
              <a:cs typeface="+mn-cs"/>
            </a:endParaRPr>
          </a:p>
        </p:txBody>
      </p:sp>
      <p:sp>
        <p:nvSpPr>
          <p:cNvPr id="110" name="TextBox 109"/>
          <p:cNvSpPr txBox="1"/>
          <p:nvPr/>
        </p:nvSpPr>
        <p:spPr>
          <a:xfrm>
            <a:off x="4876800" y="4572000"/>
            <a:ext cx="38100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Light"/>
                <a:ea typeface=""/>
                <a:cs typeface="+mn-cs"/>
              </a:rPr>
              <a:t>Different Charge </a:t>
            </a:r>
            <a:r>
              <a:rPr kumimoji="0" lang="en-US" sz="3200" b="0" i="0" u="none" strike="noStrike" kern="1200" cap="none" spc="0" normalizeH="0" baseline="0" noProof="0" dirty="0">
                <a:ln>
                  <a:noFill/>
                </a:ln>
                <a:solidFill>
                  <a:srgbClr val="C00000"/>
                </a:solidFill>
                <a:effectLst/>
                <a:uLnTx/>
                <a:uFillTx/>
                <a:latin typeface="Calibri Light"/>
                <a:ea typeface=""/>
                <a:cs typeface="+mn-cs"/>
                <a:sym typeface="Wingdings"/>
              </a:rPr>
              <a:t></a:t>
            </a:r>
            <a:endParaRPr kumimoji="0" lang="en-US" sz="3200" b="0" i="0" u="none" strike="noStrike" kern="1200" cap="none" spc="0" normalizeH="0" baseline="0" noProof="0" dirty="0">
              <a:ln>
                <a:noFill/>
              </a:ln>
              <a:solidFill>
                <a:srgbClr val="C00000"/>
              </a:solidFill>
              <a:effectLst/>
              <a:uLnTx/>
              <a:uFillTx/>
              <a:latin typeface="Calibri Light"/>
              <a:ea typeface=""/>
              <a:cs typeface="+mn-cs"/>
            </a:endParaRPr>
          </a:p>
        </p:txBody>
      </p:sp>
      <p:grpSp>
        <p:nvGrpSpPr>
          <p:cNvPr id="2" name="Group 1"/>
          <p:cNvGrpSpPr/>
          <p:nvPr/>
        </p:nvGrpSpPr>
        <p:grpSpPr>
          <a:xfrm>
            <a:off x="5447284" y="2568741"/>
            <a:ext cx="2706116" cy="1404936"/>
            <a:chOff x="5447284" y="3064088"/>
            <a:chExt cx="2706116" cy="1404936"/>
          </a:xfrm>
        </p:grpSpPr>
        <p:grpSp>
          <p:nvGrpSpPr>
            <p:cNvPr id="114" name="Group 113"/>
            <p:cNvGrpSpPr/>
            <p:nvPr/>
          </p:nvGrpSpPr>
          <p:grpSpPr>
            <a:xfrm>
              <a:off x="5718553" y="3629124"/>
              <a:ext cx="2434847" cy="839900"/>
              <a:chOff x="5859262" y="4811697"/>
              <a:chExt cx="2434847" cy="839900"/>
            </a:xfrm>
          </p:grpSpPr>
          <p:sp>
            <p:nvSpPr>
              <p:cNvPr id="115" name="67Text"/>
              <p:cNvSpPr txBox="1"/>
              <p:nvPr/>
            </p:nvSpPr>
            <p:spPr>
              <a:xfrm>
                <a:off x="6217248" y="5158885"/>
                <a:ext cx="2076861"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472C4"/>
                    </a:solidFill>
                    <a:effectLst/>
                    <a:uLnTx/>
                    <a:uFillTx/>
                    <a:latin typeface="Calibri Light"/>
                    <a:ea typeface="+mn-ea"/>
                    <a:cs typeface="+mn-cs"/>
                  </a:rPr>
                  <a:t>Largest Cell</a:t>
                </a:r>
              </a:p>
            </p:txBody>
          </p:sp>
          <p:sp>
            <p:nvSpPr>
              <p:cNvPr id="116" name="Freeform 115"/>
              <p:cNvSpPr/>
              <p:nvPr/>
            </p:nvSpPr>
            <p:spPr>
              <a:xfrm>
                <a:off x="5859262" y="4811697"/>
                <a:ext cx="532660" cy="612559"/>
              </a:xfrm>
              <a:custGeom>
                <a:avLst/>
                <a:gdLst>
                  <a:gd name="connsiteX0" fmla="*/ 532660 w 532660"/>
                  <a:gd name="connsiteY0" fmla="*/ 612559 h 612559"/>
                  <a:gd name="connsiteX1" fmla="*/ 106532 w 532660"/>
                  <a:gd name="connsiteY1" fmla="*/ 390618 h 612559"/>
                  <a:gd name="connsiteX2" fmla="*/ 0 w 532660"/>
                  <a:gd name="connsiteY2" fmla="*/ 0 h 612559"/>
                </a:gdLst>
                <a:ahLst/>
                <a:cxnLst>
                  <a:cxn ang="0">
                    <a:pos x="connsiteX0" y="connsiteY0"/>
                  </a:cxn>
                  <a:cxn ang="0">
                    <a:pos x="connsiteX1" y="connsiteY1"/>
                  </a:cxn>
                  <a:cxn ang="0">
                    <a:pos x="connsiteX2" y="connsiteY2"/>
                  </a:cxn>
                </a:cxnLst>
                <a:rect l="l" t="t" r="r" b="b"/>
                <a:pathLst>
                  <a:path w="532660" h="612559">
                    <a:moveTo>
                      <a:pt x="532660" y="612559"/>
                    </a:moveTo>
                    <a:cubicBezTo>
                      <a:pt x="363984" y="552635"/>
                      <a:pt x="195309" y="492711"/>
                      <a:pt x="106532" y="390618"/>
                    </a:cubicBezTo>
                    <a:cubicBezTo>
                      <a:pt x="17755" y="288525"/>
                      <a:pt x="8877" y="144262"/>
                      <a:pt x="0" y="0"/>
                    </a:cubicBezTo>
                  </a:path>
                </a:pathLst>
              </a:custGeom>
              <a:noFill/>
              <a:ln w="25400">
                <a:solidFill>
                  <a:schemeClr val="accent1">
                    <a:lumMod val="5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7" name="Oval 116"/>
            <p:cNvSpPr/>
            <p:nvPr/>
          </p:nvSpPr>
          <p:spPr>
            <a:xfrm>
              <a:off x="5447284" y="3064088"/>
              <a:ext cx="548640" cy="548640"/>
            </a:xfrm>
            <a:prstGeom prst="ellipse">
              <a:avLst/>
            </a:prstGeom>
            <a:solidFill>
              <a:schemeClr val="accent5"/>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3" name="Group 2"/>
          <p:cNvGrpSpPr/>
          <p:nvPr/>
        </p:nvGrpSpPr>
        <p:grpSpPr>
          <a:xfrm>
            <a:off x="6499686" y="840379"/>
            <a:ext cx="2524364" cy="1246826"/>
            <a:chOff x="6499686" y="1335726"/>
            <a:chExt cx="2524364" cy="1246826"/>
          </a:xfrm>
        </p:grpSpPr>
        <p:grpSp>
          <p:nvGrpSpPr>
            <p:cNvPr id="111" name="Group 110"/>
            <p:cNvGrpSpPr/>
            <p:nvPr/>
          </p:nvGrpSpPr>
          <p:grpSpPr>
            <a:xfrm>
              <a:off x="6621900" y="1335726"/>
              <a:ext cx="2402150" cy="1004789"/>
              <a:chOff x="6818050" y="841766"/>
              <a:chExt cx="2402150" cy="1004789"/>
            </a:xfrm>
          </p:grpSpPr>
          <p:sp>
            <p:nvSpPr>
              <p:cNvPr id="112" name="67Text"/>
              <p:cNvSpPr txBox="1"/>
              <p:nvPr/>
            </p:nvSpPr>
            <p:spPr>
              <a:xfrm>
                <a:off x="7238901" y="841766"/>
                <a:ext cx="1981299"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Light"/>
                    <a:ea typeface="+mn-ea"/>
                    <a:cs typeface="+mn-cs"/>
                  </a:rPr>
                  <a:t>Smallest Cell</a:t>
                </a:r>
              </a:p>
            </p:txBody>
          </p:sp>
          <p:sp>
            <p:nvSpPr>
              <p:cNvPr id="113" name="Freeform 112"/>
              <p:cNvSpPr/>
              <p:nvPr/>
            </p:nvSpPr>
            <p:spPr>
              <a:xfrm>
                <a:off x="6818050" y="1127464"/>
                <a:ext cx="443884" cy="719091"/>
              </a:xfrm>
              <a:custGeom>
                <a:avLst/>
                <a:gdLst>
                  <a:gd name="connsiteX0" fmla="*/ 443884 w 443884"/>
                  <a:gd name="connsiteY0" fmla="*/ 0 h 719091"/>
                  <a:gd name="connsiteX1" fmla="*/ 168676 w 443884"/>
                  <a:gd name="connsiteY1" fmla="*/ 186431 h 719091"/>
                  <a:gd name="connsiteX2" fmla="*/ 0 w 443884"/>
                  <a:gd name="connsiteY2" fmla="*/ 719091 h 719091"/>
                </a:gdLst>
                <a:ahLst/>
                <a:cxnLst>
                  <a:cxn ang="0">
                    <a:pos x="connsiteX0" y="connsiteY0"/>
                  </a:cxn>
                  <a:cxn ang="0">
                    <a:pos x="connsiteX1" y="connsiteY1"/>
                  </a:cxn>
                  <a:cxn ang="0">
                    <a:pos x="connsiteX2" y="connsiteY2"/>
                  </a:cxn>
                </a:cxnLst>
                <a:rect l="l" t="t" r="r" b="b"/>
                <a:pathLst>
                  <a:path w="443884" h="719091">
                    <a:moveTo>
                      <a:pt x="443884" y="0"/>
                    </a:moveTo>
                    <a:cubicBezTo>
                      <a:pt x="343270" y="33291"/>
                      <a:pt x="242657" y="66583"/>
                      <a:pt x="168676" y="186431"/>
                    </a:cubicBezTo>
                    <a:cubicBezTo>
                      <a:pt x="94695" y="306279"/>
                      <a:pt x="47347" y="512685"/>
                      <a:pt x="0" y="719091"/>
                    </a:cubicBezTo>
                  </a:path>
                </a:pathLst>
              </a:custGeom>
              <a:noFill/>
              <a:ln w="25400">
                <a:solidFill>
                  <a:srgbClr val="C00000"/>
                </a:solidFill>
                <a:headEnd type="none"/>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8" name="Oval 117"/>
            <p:cNvSpPr/>
            <p:nvPr/>
          </p:nvSpPr>
          <p:spPr>
            <a:xfrm>
              <a:off x="6499686" y="2331821"/>
              <a:ext cx="256616" cy="250731"/>
            </a:xfrm>
            <a:prstGeom prst="ellipse">
              <a:avLst/>
            </a:prstGeom>
            <a:solidFill>
              <a:srgbClr val="C0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9" name="TextBox 118"/>
          <p:cNvSpPr txBox="1"/>
          <p:nvPr/>
        </p:nvSpPr>
        <p:spPr>
          <a:xfrm>
            <a:off x="1219200" y="4953000"/>
            <a:ext cx="3660647"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rPr>
              <a:t>Same Latency</a:t>
            </a:r>
          </a:p>
        </p:txBody>
      </p:sp>
      <p:sp>
        <p:nvSpPr>
          <p:cNvPr id="120" name="TextBox 119"/>
          <p:cNvSpPr txBox="1"/>
          <p:nvPr/>
        </p:nvSpPr>
        <p:spPr>
          <a:xfrm>
            <a:off x="4876800" y="4953000"/>
            <a:ext cx="381000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Light"/>
                <a:ea typeface=""/>
                <a:cs typeface="+mn-cs"/>
              </a:rPr>
              <a:t>Different Latency</a:t>
            </a:r>
          </a:p>
        </p:txBody>
      </p:sp>
      <p:sp>
        <p:nvSpPr>
          <p:cNvPr id="10" name="Punchline"/>
          <p:cNvSpPr txBox="1"/>
          <p:nvPr/>
        </p:nvSpPr>
        <p:spPr>
          <a:xfrm>
            <a:off x="0" y="4267200"/>
            <a:ext cx="9144000" cy="6096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Large variation in cell size </a:t>
            </a:r>
            <a:r>
              <a:rPr kumimoji="0" lang="en-US" sz="3600" b="0" i="1" u="none" strike="noStrike" kern="1200" cap="none" spc="0" normalizeH="0" baseline="0" noProof="0" dirty="0">
                <a:ln>
                  <a:noFill/>
                </a:ln>
                <a:solidFill>
                  <a:srgbClr val="000000"/>
                </a:solidFill>
                <a:effectLst/>
                <a:uLnTx/>
                <a:uFillTx/>
                <a:latin typeface="Calibri"/>
                <a:ea typeface=""/>
                <a:cs typeface="+mn-cs"/>
                <a:sym typeface="Wingdings"/>
              </a:rPr>
              <a:t></a:t>
            </a:r>
            <a:endParaRPr kumimoji="0" lang="en-US" sz="3600" b="0" i="1" u="none" strike="noStrike" kern="1200" cap="none" spc="0" normalizeH="0" baseline="0" noProof="0" dirty="0">
              <a:ln>
                <a:noFill/>
              </a:ln>
              <a:solidFill>
                <a:srgbClr val="000000"/>
              </a:solidFill>
              <a:effectLst/>
              <a:uLnTx/>
              <a:uFillTx/>
              <a:latin typeface="Calibri Light"/>
              <a:ea typeface=""/>
              <a:cs typeface="+mn-cs"/>
            </a:endParaRPr>
          </a:p>
        </p:txBody>
      </p:sp>
      <p:sp>
        <p:nvSpPr>
          <p:cNvPr id="122" name="Punchline"/>
          <p:cNvSpPr txBox="1"/>
          <p:nvPr/>
        </p:nvSpPr>
        <p:spPr>
          <a:xfrm>
            <a:off x="0" y="4800600"/>
            <a:ext cx="9144000" cy="6096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Large variation in charge </a:t>
            </a:r>
            <a:r>
              <a:rPr kumimoji="0" lang="en-US" sz="3600" b="0" i="1" u="none" strike="noStrike" kern="1200" cap="none" spc="0" normalizeH="0" baseline="0" noProof="0" dirty="0">
                <a:ln>
                  <a:noFill/>
                </a:ln>
                <a:solidFill>
                  <a:srgbClr val="000000"/>
                </a:solidFill>
                <a:effectLst/>
                <a:uLnTx/>
                <a:uFillTx/>
                <a:latin typeface="Calibri"/>
                <a:ea typeface=""/>
                <a:cs typeface="+mn-cs"/>
                <a:sym typeface="Wingdings"/>
              </a:rPr>
              <a:t></a:t>
            </a:r>
            <a:endParaRPr kumimoji="0" lang="en-US" sz="3600" b="0" i="1" u="none" strike="noStrike" kern="1200" cap="none" spc="0" normalizeH="0" baseline="0" noProof="0" dirty="0">
              <a:ln>
                <a:noFill/>
              </a:ln>
              <a:solidFill>
                <a:srgbClr val="000000"/>
              </a:solidFill>
              <a:effectLst/>
              <a:uLnTx/>
              <a:uFillTx/>
              <a:latin typeface="Calibri Light"/>
              <a:ea typeface=""/>
              <a:cs typeface="+mn-cs"/>
            </a:endParaRPr>
          </a:p>
        </p:txBody>
      </p:sp>
      <p:sp>
        <p:nvSpPr>
          <p:cNvPr id="123" name="Punchline"/>
          <p:cNvSpPr txBox="1"/>
          <p:nvPr/>
        </p:nvSpPr>
        <p:spPr>
          <a:xfrm>
            <a:off x="0" y="53340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Large variation in access latency</a:t>
            </a:r>
          </a:p>
        </p:txBody>
      </p:sp>
    </p:spTree>
    <p:extLst>
      <p:ext uri="{BB962C8B-B14F-4D97-AF65-F5344CB8AC3E}">
        <p14:creationId xmlns:p14="http://schemas.microsoft.com/office/powerpoint/2010/main" val="9158359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9" presetClass="emph" presetSubtype="0" nodeType="clickEffect">
                                  <p:stCondLst>
                                    <p:cond delay="0"/>
                                  </p:stCondLst>
                                  <p:childTnLst>
                                    <p:set>
                                      <p:cBhvr rctx="PPT">
                                        <p:cTn id="28" dur="indefinite"/>
                                        <p:tgtEl>
                                          <p:spTgt spid="12"/>
                                        </p:tgtEl>
                                        <p:attrNameLst>
                                          <p:attrName>style.opacity</p:attrName>
                                        </p:attrNameLst>
                                      </p:cBhvr>
                                      <p:to>
                                        <p:strVal val="0.2"/>
                                      </p:to>
                                    </p:set>
                                    <p:animEffect filter="image" prLst="opacity: 0.2">
                                      <p:cBhvr rctx="IE">
                                        <p:cTn id="29" dur="indefinite"/>
                                        <p:tgtEl>
                                          <p:spTgt spid="12"/>
                                        </p:tgtEl>
                                      </p:cBhvr>
                                    </p:animEffect>
                                  </p:childTnLst>
                                </p:cTn>
                              </p:par>
                              <p:par>
                                <p:cTn id="30" presetID="1" presetClass="entr" presetSubtype="0" fill="hold" nodeType="withEffect">
                                  <p:stCondLst>
                                    <p:cond delay="0"/>
                                  </p:stCondLst>
                                  <p:childTnLst>
                                    <p:set>
                                      <p:cBhvr>
                                        <p:cTn id="31" dur="1" fill="hold">
                                          <p:stCondLst>
                                            <p:cond delay="0"/>
                                          </p:stCondLst>
                                        </p:cTn>
                                        <p:tgtEl>
                                          <p:spTgt spid="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par>
                                <p:cTn id="36" presetID="1" presetClass="exit" presetSubtype="0" fill="hold" grpId="1" nodeType="withEffect">
                                  <p:stCondLst>
                                    <p:cond delay="0"/>
                                  </p:stCondLst>
                                  <p:childTnLst>
                                    <p:set>
                                      <p:cBhvr>
                                        <p:cTn id="37" dur="1" fill="hold">
                                          <p:stCondLst>
                                            <p:cond delay="0"/>
                                          </p:stCondLst>
                                        </p:cTn>
                                        <p:tgtEl>
                                          <p:spTgt spid="108"/>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107"/>
                                        </p:tgtEl>
                                        <p:attrNameLst>
                                          <p:attrName>style.visibility</p:attrName>
                                        </p:attrNameLst>
                                      </p:cBhvr>
                                      <p:to>
                                        <p:strVal val="hidden"/>
                                      </p:to>
                                    </p:set>
                                  </p:childTnLst>
                                </p:cTn>
                              </p:par>
                              <p:par>
                                <p:cTn id="40" presetID="1" presetClass="exit" presetSubtype="0" fill="hold" grpId="1" nodeType="withEffect">
                                  <p:stCondLst>
                                    <p:cond delay="0"/>
                                  </p:stCondLst>
                                  <p:childTnLst>
                                    <p:set>
                                      <p:cBhvr>
                                        <p:cTn id="41" dur="1" fill="hold">
                                          <p:stCondLst>
                                            <p:cond delay="0"/>
                                          </p:stCondLst>
                                        </p:cTn>
                                        <p:tgtEl>
                                          <p:spTgt spid="119"/>
                                        </p:tgtEl>
                                        <p:attrNameLst>
                                          <p:attrName>style.visibility</p:attrName>
                                        </p:attrNameLst>
                                      </p:cBhvr>
                                      <p:to>
                                        <p:strVal val="hidden"/>
                                      </p:to>
                                    </p:set>
                                  </p:childTnLst>
                                </p:cTn>
                              </p:par>
                              <p:par>
                                <p:cTn id="42" presetID="1" presetClass="exit" presetSubtype="0" fill="hold" grpId="1" nodeType="withEffect">
                                  <p:stCondLst>
                                    <p:cond delay="0"/>
                                  </p:stCondLst>
                                  <p:childTnLst>
                                    <p:set>
                                      <p:cBhvr>
                                        <p:cTn id="43" dur="1" fill="hold">
                                          <p:stCondLst>
                                            <p:cond delay="0"/>
                                          </p:stCondLst>
                                        </p:cTn>
                                        <p:tgtEl>
                                          <p:spTgt spid="109"/>
                                        </p:tgtEl>
                                        <p:attrNameLst>
                                          <p:attrName>style.visibility</p:attrName>
                                        </p:attrNameLst>
                                      </p:cBhvr>
                                      <p:to>
                                        <p:strVal val="hidden"/>
                                      </p:to>
                                    </p:set>
                                  </p:childTnLst>
                                </p:cTn>
                              </p:par>
                              <p:par>
                                <p:cTn id="44" presetID="1" presetClass="exit" presetSubtype="0" fill="hold" grpId="1" nodeType="withEffect">
                                  <p:stCondLst>
                                    <p:cond delay="0"/>
                                  </p:stCondLst>
                                  <p:childTnLst>
                                    <p:set>
                                      <p:cBhvr>
                                        <p:cTn id="45" dur="1" fill="hold">
                                          <p:stCondLst>
                                            <p:cond delay="0"/>
                                          </p:stCondLst>
                                        </p:cTn>
                                        <p:tgtEl>
                                          <p:spTgt spid="110"/>
                                        </p:tgtEl>
                                        <p:attrNameLst>
                                          <p:attrName>style.visibility</p:attrName>
                                        </p:attrNameLst>
                                      </p:cBhvr>
                                      <p:to>
                                        <p:strVal val="hidden"/>
                                      </p:to>
                                    </p:set>
                                  </p:childTnLst>
                                </p:cTn>
                              </p:par>
                              <p:par>
                                <p:cTn id="46" presetID="1" presetClass="exit" presetSubtype="0" fill="hold" grpId="1" nodeType="withEffect">
                                  <p:stCondLst>
                                    <p:cond delay="0"/>
                                  </p:stCondLst>
                                  <p:childTnLst>
                                    <p:set>
                                      <p:cBhvr>
                                        <p:cTn id="47" dur="1" fill="hold">
                                          <p:stCondLst>
                                            <p:cond delay="0"/>
                                          </p:stCondLst>
                                        </p:cTn>
                                        <p:tgtEl>
                                          <p:spTgt spid="12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12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7" grpId="0"/>
      <p:bldP spid="107" grpId="1"/>
      <p:bldP spid="108" grpId="0"/>
      <p:bldP spid="108" grpId="1"/>
      <p:bldP spid="109" grpId="0"/>
      <p:bldP spid="109" grpId="1"/>
      <p:bldP spid="110" grpId="0"/>
      <p:bldP spid="110" grpId="1"/>
      <p:bldP spid="119" grpId="0"/>
      <p:bldP spid="119" grpId="1"/>
      <p:bldP spid="120" grpId="0"/>
      <p:bldP spid="120" grpId="1"/>
      <p:bldP spid="10" grpId="0"/>
      <p:bldP spid="122" grpId="0"/>
      <p:bldP spid="1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195"/>
          <p:cNvGrpSpPr/>
          <p:nvPr/>
        </p:nvGrpSpPr>
        <p:grpSpPr>
          <a:xfrm>
            <a:off x="-304798" y="3733801"/>
            <a:ext cx="2819398" cy="914400"/>
            <a:chOff x="-228598" y="4191001"/>
            <a:chExt cx="2819398" cy="914400"/>
          </a:xfrm>
        </p:grpSpPr>
        <p:sp>
          <p:nvSpPr>
            <p:cNvPr id="127" name="Rounded Rectangle 126"/>
            <p:cNvSpPr/>
            <p:nvPr/>
          </p:nvSpPr>
          <p:spPr>
            <a:xfrm>
              <a:off x="2286000" y="4809745"/>
              <a:ext cx="304800" cy="29565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Rounded Rectangle 124"/>
            <p:cNvSpPr/>
            <p:nvPr/>
          </p:nvSpPr>
          <p:spPr>
            <a:xfrm>
              <a:off x="1295400" y="4191001"/>
              <a:ext cx="304800" cy="9144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5" name="67Text"/>
            <p:cNvSpPr txBox="1"/>
            <p:nvPr/>
          </p:nvSpPr>
          <p:spPr>
            <a:xfrm>
              <a:off x="-228598" y="4401841"/>
              <a:ext cx="17526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70AD47">
                      <a:lumMod val="75000"/>
                    </a:srgbClr>
                  </a:solidFill>
                  <a:effectLst/>
                  <a:uLnTx/>
                  <a:uFillTx/>
                  <a:latin typeface="Calibri Light"/>
                  <a:ea typeface="+mn-ea"/>
                  <a:cs typeface="+mn-cs"/>
                </a:rPr>
                <a:t>Contact</a:t>
              </a:r>
            </a:p>
          </p:txBody>
        </p:sp>
      </p:grpSp>
      <p:sp>
        <p:nvSpPr>
          <p:cNvPr id="8" name="Title 1"/>
          <p:cNvSpPr txBox="1">
            <a:spLocks/>
          </p:cNvSpPr>
          <p:nvPr/>
        </p:nvSpPr>
        <p:spPr>
          <a:xfrm>
            <a:off x="381000" y="152401"/>
            <a:ext cx="8382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Process Variation</a:t>
            </a:r>
          </a:p>
        </p:txBody>
      </p:sp>
      <p:grpSp>
        <p:nvGrpSpPr>
          <p:cNvPr id="135" name="Group 134"/>
          <p:cNvGrpSpPr/>
          <p:nvPr/>
        </p:nvGrpSpPr>
        <p:grpSpPr>
          <a:xfrm>
            <a:off x="381000" y="4419601"/>
            <a:ext cx="3124200" cy="914399"/>
            <a:chOff x="381000" y="4800600"/>
            <a:chExt cx="3124200" cy="914399"/>
          </a:xfrm>
        </p:grpSpPr>
        <p:grpSp>
          <p:nvGrpSpPr>
            <p:cNvPr id="133" name="Group 132"/>
            <p:cNvGrpSpPr/>
            <p:nvPr/>
          </p:nvGrpSpPr>
          <p:grpSpPr>
            <a:xfrm>
              <a:off x="914400" y="4800600"/>
              <a:ext cx="1828800" cy="473964"/>
              <a:chOff x="914400" y="4800600"/>
              <a:chExt cx="1828800" cy="473964"/>
            </a:xfrm>
          </p:grpSpPr>
          <p:cxnSp>
            <p:nvCxnSpPr>
              <p:cNvPr id="5" name="Straight Connector 4"/>
              <p:cNvCxnSpPr/>
              <p:nvPr/>
            </p:nvCxnSpPr>
            <p:spPr>
              <a:xfrm>
                <a:off x="914400" y="5029200"/>
                <a:ext cx="1828800" cy="0"/>
              </a:xfrm>
              <a:prstGeom prst="line">
                <a:avLst/>
              </a:prstGeom>
              <a:ln w="31750" cap="rnd">
                <a:solidFill>
                  <a:srgbClr val="C00000"/>
                </a:solidFill>
                <a:round/>
              </a:ln>
            </p:spPr>
            <p:style>
              <a:lnRef idx="1">
                <a:schemeClr val="accent1"/>
              </a:lnRef>
              <a:fillRef idx="0">
                <a:schemeClr val="accent1"/>
              </a:fillRef>
              <a:effectRef idx="0">
                <a:schemeClr val="accent1"/>
              </a:effectRef>
              <a:fontRef idx="minor">
                <a:schemeClr val="tx1"/>
              </a:fontRef>
            </p:style>
          </p:cxnSp>
          <p:sp>
            <p:nvSpPr>
              <p:cNvPr id="128" name="Round Same Side Corner Rectangle 127"/>
              <p:cNvSpPr/>
              <p:nvPr/>
            </p:nvSpPr>
            <p:spPr>
              <a:xfrm rot="10800000">
                <a:off x="1143000" y="5029197"/>
                <a:ext cx="457200" cy="228601"/>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9" name="Round Same Side Corner Rectangle 128"/>
              <p:cNvSpPr/>
              <p:nvPr/>
            </p:nvSpPr>
            <p:spPr>
              <a:xfrm rot="10800000">
                <a:off x="2133600" y="5045963"/>
                <a:ext cx="457200" cy="228601"/>
              </a:xfrm>
              <a:prstGeom prst="round2Same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1" name="Rounded Rectangle 130"/>
              <p:cNvSpPr/>
              <p:nvPr/>
            </p:nvSpPr>
            <p:spPr>
              <a:xfrm>
                <a:off x="1600201" y="4800600"/>
                <a:ext cx="533398" cy="152400"/>
              </a:xfrm>
              <a:prstGeom prst="roundRect">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34" name="67Text"/>
            <p:cNvSpPr txBox="1"/>
            <p:nvPr/>
          </p:nvSpPr>
          <p:spPr>
            <a:xfrm>
              <a:off x="381000" y="5222287"/>
              <a:ext cx="3124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C00000"/>
                  </a:solidFill>
                  <a:effectLst/>
                  <a:uLnTx/>
                  <a:uFillTx/>
                  <a:latin typeface="Calibri Light"/>
                  <a:ea typeface="+mn-ea"/>
                  <a:cs typeface="+mn-cs"/>
                </a:rPr>
                <a:t>Access Transistor</a:t>
              </a:r>
            </a:p>
          </p:txBody>
        </p:sp>
      </p:grpSp>
      <p:grpSp>
        <p:nvGrpSpPr>
          <p:cNvPr id="137" name="Group 136"/>
          <p:cNvGrpSpPr/>
          <p:nvPr/>
        </p:nvGrpSpPr>
        <p:grpSpPr>
          <a:xfrm>
            <a:off x="2133599" y="3575377"/>
            <a:ext cx="1295402" cy="768024"/>
            <a:chOff x="2133599" y="3956376"/>
            <a:chExt cx="1295402" cy="768024"/>
          </a:xfrm>
        </p:grpSpPr>
        <p:sp>
          <p:nvSpPr>
            <p:cNvPr id="126" name="Rounded Rectangle 125"/>
            <p:cNvSpPr/>
            <p:nvPr/>
          </p:nvSpPr>
          <p:spPr>
            <a:xfrm>
              <a:off x="2133600" y="4419600"/>
              <a:ext cx="1295400" cy="304800"/>
            </a:xfrm>
            <a:prstGeom prst="roundRect">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6" name="67Text"/>
            <p:cNvSpPr txBox="1"/>
            <p:nvPr/>
          </p:nvSpPr>
          <p:spPr>
            <a:xfrm>
              <a:off x="2133599" y="3956376"/>
              <a:ext cx="1295402"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srgbClr val="4472C4"/>
                  </a:solidFill>
                  <a:effectLst/>
                  <a:uLnTx/>
                  <a:uFillTx/>
                  <a:latin typeface="Calibri Light"/>
                  <a:ea typeface="+mn-ea"/>
                  <a:cs typeface="+mn-cs"/>
                </a:rPr>
                <a:t>Bitline</a:t>
              </a:r>
              <a:endParaRPr kumimoji="0" lang="en-US" sz="2800" b="1" i="1" u="none" strike="noStrike" kern="1200" cap="none" spc="0" normalizeH="0" baseline="0" noProof="0" dirty="0">
                <a:ln>
                  <a:noFill/>
                </a:ln>
                <a:solidFill>
                  <a:srgbClr val="4472C4"/>
                </a:solidFill>
                <a:effectLst/>
                <a:uLnTx/>
                <a:uFillTx/>
                <a:latin typeface="Calibri Light"/>
                <a:ea typeface="+mn-ea"/>
                <a:cs typeface="+mn-cs"/>
              </a:endParaRPr>
            </a:p>
          </p:txBody>
        </p:sp>
      </p:grpSp>
      <p:grpSp>
        <p:nvGrpSpPr>
          <p:cNvPr id="139" name="Group 138"/>
          <p:cNvGrpSpPr/>
          <p:nvPr/>
        </p:nvGrpSpPr>
        <p:grpSpPr>
          <a:xfrm>
            <a:off x="914400" y="1591819"/>
            <a:ext cx="2499364" cy="2141981"/>
            <a:chOff x="914400" y="1600200"/>
            <a:chExt cx="2499364" cy="2514600"/>
          </a:xfrm>
        </p:grpSpPr>
        <p:grpSp>
          <p:nvGrpSpPr>
            <p:cNvPr id="132" name="Group 131"/>
            <p:cNvGrpSpPr/>
            <p:nvPr/>
          </p:nvGrpSpPr>
          <p:grpSpPr>
            <a:xfrm>
              <a:off x="914400" y="1600200"/>
              <a:ext cx="914400" cy="2514600"/>
              <a:chOff x="914400" y="1600200"/>
              <a:chExt cx="914400" cy="2514600"/>
            </a:xfrm>
          </p:grpSpPr>
          <p:cxnSp>
            <p:nvCxnSpPr>
              <p:cNvPr id="119" name="Straight Connector 118"/>
              <p:cNvCxnSpPr/>
              <p:nvPr/>
            </p:nvCxnSpPr>
            <p:spPr>
              <a:xfrm>
                <a:off x="914400" y="1600200"/>
                <a:ext cx="152400" cy="251460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flipH="1">
                <a:off x="1676400" y="1600200"/>
                <a:ext cx="152400" cy="251460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1066800" y="4114800"/>
                <a:ext cx="609600" cy="0"/>
              </a:xfrm>
              <a:prstGeom prst="line">
                <a:avLst/>
              </a:prstGeom>
              <a:ln w="31750" cap="rnd">
                <a:solidFill>
                  <a:schemeClr val="accent5"/>
                </a:solidFill>
                <a:round/>
              </a:ln>
            </p:spPr>
            <p:style>
              <a:lnRef idx="1">
                <a:schemeClr val="accent1"/>
              </a:lnRef>
              <a:fillRef idx="0">
                <a:schemeClr val="accent1"/>
              </a:fillRef>
              <a:effectRef idx="0">
                <a:schemeClr val="accent1"/>
              </a:effectRef>
              <a:fontRef idx="minor">
                <a:schemeClr val="tx1"/>
              </a:fontRef>
            </p:style>
          </p:cxnSp>
        </p:grpSp>
        <p:sp>
          <p:nvSpPr>
            <p:cNvPr id="138" name="67Text"/>
            <p:cNvSpPr txBox="1"/>
            <p:nvPr/>
          </p:nvSpPr>
          <p:spPr>
            <a:xfrm>
              <a:off x="1752600" y="2415141"/>
              <a:ext cx="1661164"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4472C4"/>
                  </a:solidFill>
                  <a:effectLst/>
                  <a:uLnTx/>
                  <a:uFillTx/>
                  <a:latin typeface="Calibri Light"/>
                  <a:ea typeface="+mn-ea"/>
                  <a:cs typeface="+mn-cs"/>
                </a:rPr>
                <a:t>Capacitor</a:t>
              </a:r>
            </a:p>
          </p:txBody>
        </p:sp>
      </p:grpSp>
      <p:sp>
        <p:nvSpPr>
          <p:cNvPr id="192" name="Punchline"/>
          <p:cNvSpPr txBox="1"/>
          <p:nvPr/>
        </p:nvSpPr>
        <p:spPr>
          <a:xfrm>
            <a:off x="4114800" y="3352800"/>
            <a:ext cx="5029200" cy="11430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black"/>
                </a:solidFill>
                <a:effectLst/>
                <a:uLnTx/>
                <a:uFillTx/>
                <a:latin typeface="Calibri Light"/>
                <a:ea typeface=""/>
                <a:cs typeface="+mn-cs"/>
              </a:rPr>
              <a:t>Small cell can </a:t>
            </a:r>
            <a:r>
              <a:rPr kumimoji="0" lang="en-US" sz="3600" b="1" i="1" u="none" strike="noStrike" kern="1200" cap="none" spc="0" normalizeH="0" baseline="0" noProof="0" dirty="0">
                <a:ln>
                  <a:noFill/>
                </a:ln>
                <a:solidFill>
                  <a:prstClr val="black"/>
                </a:solidFill>
                <a:effectLst/>
                <a:uLnTx/>
                <a:uFillTx/>
                <a:latin typeface="Calibri Light"/>
                <a:ea typeface=""/>
                <a:cs typeface="+mn-cs"/>
                <a:sym typeface="Wingdings" panose="05000000000000000000" pitchFamily="2" charset="2"/>
              </a:rPr>
              <a:t>store</a:t>
            </a:r>
            <a:r>
              <a:rPr kumimoji="0" lang="en-US" sz="3600" b="1" i="1" u="none" strike="noStrike" kern="1200" cap="none" spc="0" normalizeH="0" baseline="0" noProof="0" dirty="0">
                <a:ln>
                  <a:noFill/>
                </a:ln>
                <a:solidFill>
                  <a:prstClr val="black"/>
                </a:solidFill>
                <a:effectLst/>
                <a:uLnTx/>
                <a:uFillTx/>
                <a:latin typeface="Calibri Light"/>
                <a:ea typeface=""/>
                <a:cs typeface="+mn-cs"/>
              </a:rPr>
              <a:t> small charge</a:t>
            </a:r>
          </a:p>
        </p:txBody>
      </p:sp>
      <p:sp>
        <p:nvSpPr>
          <p:cNvPr id="194" name="Punchline"/>
          <p:cNvSpPr txBox="1"/>
          <p:nvPr/>
        </p:nvSpPr>
        <p:spPr>
          <a:xfrm>
            <a:off x="4343399" y="4478067"/>
            <a:ext cx="4572001" cy="1541733"/>
          </a:xfrm>
          <a:prstGeom prst="rect">
            <a:avLst/>
          </a:prstGeom>
          <a:noFill/>
        </p:spPr>
        <p:txBody>
          <a:bodyPr wrap="square" rtlCol="0" anchor="t">
            <a:noAutofit/>
          </a:bodyPr>
          <a:lstStyle/>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
                <a:cs typeface="+mn-cs"/>
              </a:rPr>
              <a:t>Small cell capacitance</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
                <a:cs typeface="+mn-cs"/>
              </a:rPr>
              <a:t>High contact resistance</a:t>
            </a:r>
          </a:p>
          <a:p>
            <a:pPr marL="233363" marR="0" lvl="0" indent="-2333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
                <a:cs typeface="+mn-cs"/>
              </a:rPr>
              <a:t>Slow access transistor</a:t>
            </a:r>
          </a:p>
        </p:txBody>
      </p:sp>
      <p:grpSp>
        <p:nvGrpSpPr>
          <p:cNvPr id="201" name="Group 200"/>
          <p:cNvGrpSpPr/>
          <p:nvPr/>
        </p:nvGrpSpPr>
        <p:grpSpPr>
          <a:xfrm>
            <a:off x="1221739" y="3742181"/>
            <a:ext cx="1308098" cy="1894690"/>
            <a:chOff x="1615439" y="5274564"/>
            <a:chExt cx="1308098" cy="1134617"/>
          </a:xfrm>
          <a:solidFill>
            <a:schemeClr val="tx1">
              <a:lumMod val="75000"/>
              <a:lumOff val="25000"/>
            </a:schemeClr>
          </a:solidFill>
        </p:grpSpPr>
        <p:sp>
          <p:nvSpPr>
            <p:cNvPr id="199" name="Bent Arrow 198"/>
            <p:cNvSpPr/>
            <p:nvPr/>
          </p:nvSpPr>
          <p:spPr>
            <a:xfrm rot="16200000">
              <a:off x="1360551" y="5529452"/>
              <a:ext cx="1134616" cy="624840"/>
            </a:xfrm>
            <a:prstGeom prst="bentArrow">
              <a:avLst>
                <a:gd name="adj1" fmla="val 26829"/>
                <a:gd name="adj2" fmla="val 25000"/>
                <a:gd name="adj3" fmla="val 25000"/>
                <a:gd name="adj4" fmla="val 43750"/>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Bent Arrow 199"/>
            <p:cNvSpPr/>
            <p:nvPr/>
          </p:nvSpPr>
          <p:spPr>
            <a:xfrm rot="16200000" flipV="1">
              <a:off x="2200908" y="5686552"/>
              <a:ext cx="761999" cy="683259"/>
            </a:xfrm>
            <a:prstGeom prst="bentArrow">
              <a:avLst>
                <a:gd name="adj1" fmla="val 24628"/>
                <a:gd name="adj2" fmla="val 25000"/>
                <a:gd name="adj3" fmla="val 25000"/>
                <a:gd name="adj4" fmla="val 43750"/>
              </a:avLst>
            </a:prstGeom>
            <a:grp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9" name="Group 8"/>
          <p:cNvGrpSpPr/>
          <p:nvPr/>
        </p:nvGrpSpPr>
        <p:grpSpPr>
          <a:xfrm>
            <a:off x="1981200" y="1371600"/>
            <a:ext cx="7010395" cy="788096"/>
            <a:chOff x="2209802" y="1501315"/>
            <a:chExt cx="7010395" cy="788096"/>
          </a:xfrm>
        </p:grpSpPr>
        <p:sp>
          <p:nvSpPr>
            <p:cNvPr id="202" name="Punchline"/>
            <p:cNvSpPr txBox="1"/>
            <p:nvPr/>
          </p:nvSpPr>
          <p:spPr>
            <a:xfrm>
              <a:off x="4571996" y="1501315"/>
              <a:ext cx="4648201" cy="62733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urier New" panose="02070309020205020404" pitchFamily="49" charset="0"/>
                  <a:ea typeface=""/>
                  <a:cs typeface="Courier New" panose="02070309020205020404" pitchFamily="49" charset="0"/>
                </a:rPr>
                <a:t>❶</a:t>
              </a:r>
              <a:r>
                <a:rPr kumimoji="0" lang="en-US" sz="3200" b="0" i="0" u="none" strike="noStrike" kern="1200" cap="none" spc="0" normalizeH="0" baseline="0" noProof="0" dirty="0">
                  <a:ln>
                    <a:noFill/>
                  </a:ln>
                  <a:solidFill>
                    <a:srgbClr val="000000"/>
                  </a:solidFill>
                  <a:effectLst/>
                  <a:uLnTx/>
                  <a:uFillTx/>
                  <a:latin typeface="Calibri Light"/>
                  <a:ea typeface=""/>
                  <a:cs typeface="+mn-cs"/>
                </a:rPr>
                <a:t> Cell Capacitance</a:t>
              </a:r>
            </a:p>
          </p:txBody>
        </p:sp>
        <p:sp>
          <p:nvSpPr>
            <p:cNvPr id="4" name="Freeform 3"/>
            <p:cNvSpPr/>
            <p:nvPr/>
          </p:nvSpPr>
          <p:spPr>
            <a:xfrm>
              <a:off x="2209802" y="1806115"/>
              <a:ext cx="2315899" cy="483296"/>
            </a:xfrm>
            <a:custGeom>
              <a:avLst/>
              <a:gdLst>
                <a:gd name="connsiteX0" fmla="*/ 0 w 1909823"/>
                <a:gd name="connsiteY0" fmla="*/ 350730 h 350730"/>
                <a:gd name="connsiteX1" fmla="*/ 1041722 w 1909823"/>
                <a:gd name="connsiteY1" fmla="*/ 49788 h 350730"/>
                <a:gd name="connsiteX2" fmla="*/ 1909823 w 1909823"/>
                <a:gd name="connsiteY2" fmla="*/ 3489 h 350730"/>
              </a:gdLst>
              <a:ahLst/>
              <a:cxnLst>
                <a:cxn ang="0">
                  <a:pos x="connsiteX0" y="connsiteY0"/>
                </a:cxn>
                <a:cxn ang="0">
                  <a:pos x="connsiteX1" y="connsiteY1"/>
                </a:cxn>
                <a:cxn ang="0">
                  <a:pos x="connsiteX2" y="connsiteY2"/>
                </a:cxn>
              </a:cxnLst>
              <a:rect l="l" t="t" r="r" b="b"/>
              <a:pathLst>
                <a:path w="1909823" h="350730">
                  <a:moveTo>
                    <a:pt x="0" y="350730"/>
                  </a:moveTo>
                  <a:cubicBezTo>
                    <a:pt x="361709" y="229195"/>
                    <a:pt x="723418" y="107661"/>
                    <a:pt x="1041722" y="49788"/>
                  </a:cubicBezTo>
                  <a:cubicBezTo>
                    <a:pt x="1360026" y="-8085"/>
                    <a:pt x="1634924" y="-2298"/>
                    <a:pt x="1909823" y="3489"/>
                  </a:cubicBezTo>
                </a:path>
              </a:pathLst>
            </a:custGeom>
            <a:noFill/>
            <a:ln w="31750" cap="rnd">
              <a:solidFill>
                <a:schemeClr val="tx1">
                  <a:lumMod val="65000"/>
                  <a:lumOff val="35000"/>
                </a:schemeClr>
              </a:solidFill>
              <a:round/>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0" name="Group 9"/>
          <p:cNvGrpSpPr/>
          <p:nvPr/>
        </p:nvGrpSpPr>
        <p:grpSpPr>
          <a:xfrm>
            <a:off x="1676398" y="1981200"/>
            <a:ext cx="7315198" cy="2057400"/>
            <a:chOff x="1905000" y="2110915"/>
            <a:chExt cx="7315198" cy="2057400"/>
          </a:xfrm>
        </p:grpSpPr>
        <p:sp>
          <p:nvSpPr>
            <p:cNvPr id="31" name="Punchline"/>
            <p:cNvSpPr txBox="1"/>
            <p:nvPr/>
          </p:nvSpPr>
          <p:spPr>
            <a:xfrm>
              <a:off x="4571998" y="2110915"/>
              <a:ext cx="4648200" cy="62733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urier New" panose="02070309020205020404" pitchFamily="49" charset="0"/>
                  <a:ea typeface=""/>
                  <a:cs typeface="Courier New" panose="02070309020205020404" pitchFamily="49" charset="0"/>
                </a:rPr>
                <a:t>❷</a:t>
              </a:r>
              <a:r>
                <a:rPr kumimoji="0" lang="en-US" sz="3200" b="0" i="0" u="none" strike="noStrike" kern="1200" cap="none" spc="0" normalizeH="0" baseline="0" noProof="0" dirty="0">
                  <a:ln>
                    <a:noFill/>
                  </a:ln>
                  <a:solidFill>
                    <a:srgbClr val="000000"/>
                  </a:solidFill>
                  <a:effectLst/>
                  <a:uLnTx/>
                  <a:uFillTx/>
                  <a:latin typeface="Calibri Light"/>
                  <a:ea typeface=""/>
                  <a:cs typeface="+mn-cs"/>
                </a:rPr>
                <a:t> Contact Resistance</a:t>
              </a:r>
            </a:p>
          </p:txBody>
        </p:sp>
        <p:sp>
          <p:nvSpPr>
            <p:cNvPr id="6" name="Freeform 5"/>
            <p:cNvSpPr/>
            <p:nvPr/>
          </p:nvSpPr>
          <p:spPr>
            <a:xfrm>
              <a:off x="1905000" y="2496987"/>
              <a:ext cx="2678575" cy="1671328"/>
            </a:xfrm>
            <a:custGeom>
              <a:avLst/>
              <a:gdLst>
                <a:gd name="connsiteX0" fmla="*/ 0 w 2882097"/>
                <a:gd name="connsiteY0" fmla="*/ 1481559 h 1481559"/>
                <a:gd name="connsiteX1" fmla="*/ 1678330 w 2882097"/>
                <a:gd name="connsiteY1" fmla="*/ 254643 h 1481559"/>
                <a:gd name="connsiteX2" fmla="*/ 2882097 w 2882097"/>
                <a:gd name="connsiteY2" fmla="*/ 0 h 1481559"/>
              </a:gdLst>
              <a:ahLst/>
              <a:cxnLst>
                <a:cxn ang="0">
                  <a:pos x="connsiteX0" y="connsiteY0"/>
                </a:cxn>
                <a:cxn ang="0">
                  <a:pos x="connsiteX1" y="connsiteY1"/>
                </a:cxn>
                <a:cxn ang="0">
                  <a:pos x="connsiteX2" y="connsiteY2"/>
                </a:cxn>
              </a:cxnLst>
              <a:rect l="l" t="t" r="r" b="b"/>
              <a:pathLst>
                <a:path w="2882097" h="1481559">
                  <a:moveTo>
                    <a:pt x="0" y="1481559"/>
                  </a:moveTo>
                  <a:cubicBezTo>
                    <a:pt x="598990" y="991564"/>
                    <a:pt x="1197981" y="501569"/>
                    <a:pt x="1678330" y="254643"/>
                  </a:cubicBezTo>
                  <a:cubicBezTo>
                    <a:pt x="2158680" y="7716"/>
                    <a:pt x="2520388" y="3858"/>
                    <a:pt x="2882097" y="0"/>
                  </a:cubicBezTo>
                </a:path>
              </a:pathLst>
            </a:custGeom>
            <a:noFill/>
            <a:ln w="31750">
              <a:solidFill>
                <a:schemeClr val="tx1">
                  <a:lumMod val="65000"/>
                  <a:lumOff val="35000"/>
                </a:schemeClr>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grpSp>
        <p:nvGrpSpPr>
          <p:cNvPr id="11" name="Group 10"/>
          <p:cNvGrpSpPr/>
          <p:nvPr/>
        </p:nvGrpSpPr>
        <p:grpSpPr>
          <a:xfrm>
            <a:off x="2667000" y="2590800"/>
            <a:ext cx="6324598" cy="2209800"/>
            <a:chOff x="2895602" y="2720515"/>
            <a:chExt cx="6324598" cy="2209800"/>
          </a:xfrm>
        </p:grpSpPr>
        <p:sp>
          <p:nvSpPr>
            <p:cNvPr id="32" name="Punchline"/>
            <p:cNvSpPr txBox="1"/>
            <p:nvPr/>
          </p:nvSpPr>
          <p:spPr>
            <a:xfrm>
              <a:off x="4571998" y="2720515"/>
              <a:ext cx="4648202" cy="62733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ourier New" panose="02070309020205020404" pitchFamily="49" charset="0"/>
                  <a:ea typeface=""/>
                  <a:cs typeface="Courier New" panose="02070309020205020404" pitchFamily="49" charset="0"/>
                </a:rPr>
                <a:t>❸</a:t>
              </a:r>
              <a:r>
                <a:rPr kumimoji="0" lang="en-US" sz="3200" b="0" i="0" u="none" strike="noStrike" kern="1200" cap="none" spc="0" normalizeH="0" baseline="0" noProof="0" dirty="0">
                  <a:ln>
                    <a:noFill/>
                  </a:ln>
                  <a:solidFill>
                    <a:srgbClr val="000000"/>
                  </a:solidFill>
                  <a:effectLst/>
                  <a:uLnTx/>
                  <a:uFillTx/>
                  <a:latin typeface="Calibri Light"/>
                  <a:ea typeface=""/>
                  <a:cs typeface="+mn-cs"/>
                </a:rPr>
                <a:t> Transistor Performance</a:t>
              </a:r>
            </a:p>
          </p:txBody>
        </p:sp>
        <p:sp>
          <p:nvSpPr>
            <p:cNvPr id="7" name="Freeform 6"/>
            <p:cNvSpPr/>
            <p:nvPr/>
          </p:nvSpPr>
          <p:spPr>
            <a:xfrm>
              <a:off x="2895602" y="3101515"/>
              <a:ext cx="1687973" cy="1828800"/>
            </a:xfrm>
            <a:custGeom>
              <a:avLst/>
              <a:gdLst>
                <a:gd name="connsiteX0" fmla="*/ 0 w 1678329"/>
                <a:gd name="connsiteY0" fmla="*/ 1632030 h 1632030"/>
                <a:gd name="connsiteX1" fmla="*/ 960698 w 1678329"/>
                <a:gd name="connsiteY1" fmla="*/ 1331089 h 1632030"/>
                <a:gd name="connsiteX2" fmla="*/ 1238491 w 1678329"/>
                <a:gd name="connsiteY2" fmla="*/ 312516 h 1632030"/>
                <a:gd name="connsiteX3" fmla="*/ 1678329 w 1678329"/>
                <a:gd name="connsiteY3" fmla="*/ 0 h 1632030"/>
              </a:gdLst>
              <a:ahLst/>
              <a:cxnLst>
                <a:cxn ang="0">
                  <a:pos x="connsiteX0" y="connsiteY0"/>
                </a:cxn>
                <a:cxn ang="0">
                  <a:pos x="connsiteX1" y="connsiteY1"/>
                </a:cxn>
                <a:cxn ang="0">
                  <a:pos x="connsiteX2" y="connsiteY2"/>
                </a:cxn>
                <a:cxn ang="0">
                  <a:pos x="connsiteX3" y="connsiteY3"/>
                </a:cxn>
              </a:cxnLst>
              <a:rect l="l" t="t" r="r" b="b"/>
              <a:pathLst>
                <a:path w="1678329" h="1632030">
                  <a:moveTo>
                    <a:pt x="0" y="1632030"/>
                  </a:moveTo>
                  <a:cubicBezTo>
                    <a:pt x="377141" y="1591519"/>
                    <a:pt x="754283" y="1551008"/>
                    <a:pt x="960698" y="1331089"/>
                  </a:cubicBezTo>
                  <a:cubicBezTo>
                    <a:pt x="1167113" y="1111170"/>
                    <a:pt x="1118886" y="534364"/>
                    <a:pt x="1238491" y="312516"/>
                  </a:cubicBezTo>
                  <a:cubicBezTo>
                    <a:pt x="1358096" y="90668"/>
                    <a:pt x="1518212" y="45334"/>
                    <a:pt x="1678329" y="0"/>
                  </a:cubicBezTo>
                </a:path>
              </a:pathLst>
            </a:custGeom>
            <a:noFill/>
            <a:ln w="31750">
              <a:solidFill>
                <a:schemeClr val="tx1">
                  <a:lumMod val="65000"/>
                  <a:lumOff val="35000"/>
                </a:schemeClr>
              </a:solidFill>
              <a:head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sp>
        <p:nvSpPr>
          <p:cNvPr id="38" name="67Text"/>
          <p:cNvSpPr txBox="1"/>
          <p:nvPr/>
        </p:nvSpPr>
        <p:spPr>
          <a:xfrm>
            <a:off x="338559" y="5636869"/>
            <a:ext cx="3124200" cy="492712"/>
          </a:xfrm>
          <a:prstGeom prst="rect">
            <a:avLst/>
          </a:prstGeom>
          <a:noFill/>
        </p:spPr>
        <p:txBody>
          <a:bodyPr wrap="square"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ACCESS</a:t>
            </a:r>
          </a:p>
        </p:txBody>
      </p:sp>
      <p:sp>
        <p:nvSpPr>
          <p:cNvPr id="42" name="Punchline"/>
          <p:cNvSpPr txBox="1"/>
          <p:nvPr/>
        </p:nvSpPr>
        <p:spPr>
          <a:xfrm>
            <a:off x="838200" y="975283"/>
            <a:ext cx="2819400" cy="627333"/>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
                <a:cs typeface="+mn-cs"/>
              </a:rPr>
              <a:t>DRAM Cell</a:t>
            </a:r>
          </a:p>
        </p:txBody>
      </p:sp>
      <p:sp>
        <p:nvSpPr>
          <p:cNvPr id="39" name="Punchline"/>
          <p:cNvSpPr txBox="1"/>
          <p:nvPr/>
        </p:nvSpPr>
        <p:spPr>
          <a:xfrm>
            <a:off x="4114800" y="6019800"/>
            <a:ext cx="501098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CC0000"/>
                </a:solidFill>
                <a:effectLst/>
                <a:uLnTx/>
                <a:uFillTx/>
                <a:latin typeface="Calibri Light"/>
                <a:ea typeface=""/>
                <a:cs typeface="+mn-cs"/>
                <a:sym typeface="Wingdings"/>
              </a:rPr>
              <a:t> High access latency </a:t>
            </a:r>
            <a:endParaRPr kumimoji="0" lang="en-US" sz="3600" b="1" i="1" u="none" strike="noStrike" kern="1200" cap="none" spc="0" normalizeH="0" baseline="0" noProof="0" dirty="0">
              <a:ln>
                <a:noFill/>
              </a:ln>
              <a:solidFill>
                <a:srgbClr val="CC0000"/>
              </a:solidFill>
              <a:effectLst/>
              <a:uLnTx/>
              <a:uFillTx/>
              <a:latin typeface="Calibri Light"/>
              <a:ea typeface=""/>
              <a:cs typeface="+mn-cs"/>
            </a:endParaRPr>
          </a:p>
        </p:txBody>
      </p:sp>
    </p:spTree>
    <p:extLst>
      <p:ext uri="{BB962C8B-B14F-4D97-AF65-F5344CB8AC3E}">
        <p14:creationId xmlns:p14="http://schemas.microsoft.com/office/powerpoint/2010/main" val="3253365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26" presetClass="emph" presetSubtype="0" repeatCount="3000" fill="hold" nodeType="withEffect">
                                  <p:stCondLst>
                                    <p:cond delay="0"/>
                                  </p:stCondLst>
                                  <p:childTnLst>
                                    <p:animEffect transition="out" filter="fade">
                                      <p:cBhvr>
                                        <p:cTn id="20" dur="500" tmFilter="0, 0; .2, .5; .8, .5; 1, 0"/>
                                        <p:tgtEl>
                                          <p:spTgt spid="201"/>
                                        </p:tgtEl>
                                      </p:cBhvr>
                                    </p:animEffect>
                                    <p:animScale>
                                      <p:cBhvr>
                                        <p:cTn id="21" dur="250" autoRev="1" fill="hold"/>
                                        <p:tgtEl>
                                          <p:spTgt spid="201"/>
                                        </p:tgtEl>
                                      </p:cBhvr>
                                      <p:by x="105000" y="105000"/>
                                    </p:animScale>
                                  </p:childTnLst>
                                </p:cTn>
                              </p:par>
                              <p:par>
                                <p:cTn id="22" presetID="26" presetClass="emph" presetSubtype="0" repeatCount="3000" fill="hold" grpId="1" nodeType="withEffect">
                                  <p:stCondLst>
                                    <p:cond delay="0"/>
                                  </p:stCondLst>
                                  <p:childTnLst>
                                    <p:animEffect transition="out" filter="fade">
                                      <p:cBhvr>
                                        <p:cTn id="23" dur="500" tmFilter="0, 0; .2, .5; .8, .5; 1, 0"/>
                                        <p:tgtEl>
                                          <p:spTgt spid="38"/>
                                        </p:tgtEl>
                                      </p:cBhvr>
                                    </p:animEffect>
                                    <p:animScale>
                                      <p:cBhvr>
                                        <p:cTn id="24" dur="250" autoRev="1" fill="hold"/>
                                        <p:tgtEl>
                                          <p:spTgt spid="38"/>
                                        </p:tgtEl>
                                      </p:cBhvr>
                                      <p:by x="105000" y="105000"/>
                                    </p:animScale>
                                  </p:childTnLst>
                                </p:cTn>
                              </p:par>
                            </p:childTnLst>
                          </p:cTn>
                        </p:par>
                        <p:par>
                          <p:cTn id="25" fill="hold">
                            <p:stCondLst>
                              <p:cond delay="1500"/>
                            </p:stCondLst>
                            <p:childTnLst>
                              <p:par>
                                <p:cTn id="26" presetID="1" presetClass="exit" presetSubtype="0" fill="hold" nodeType="afterEffect">
                                  <p:stCondLst>
                                    <p:cond delay="200"/>
                                  </p:stCondLst>
                                  <p:childTnLst>
                                    <p:set>
                                      <p:cBhvr>
                                        <p:cTn id="27" dur="1" fill="hold">
                                          <p:stCondLst>
                                            <p:cond delay="0"/>
                                          </p:stCondLst>
                                        </p:cTn>
                                        <p:tgtEl>
                                          <p:spTgt spid="201"/>
                                        </p:tgtEl>
                                        <p:attrNameLst>
                                          <p:attrName>style.visibility</p:attrName>
                                        </p:attrNameLst>
                                      </p:cBhvr>
                                      <p:to>
                                        <p:strVal val="hidden"/>
                                      </p:to>
                                    </p:set>
                                  </p:childTnLst>
                                </p:cTn>
                              </p:par>
                              <p:par>
                                <p:cTn id="28" presetID="1" presetClass="exit" presetSubtype="0" fill="hold" grpId="2" nodeType="withEffect">
                                  <p:stCondLst>
                                    <p:cond delay="200"/>
                                  </p:stCondLst>
                                  <p:childTnLst>
                                    <p:set>
                                      <p:cBhvr>
                                        <p:cTn id="29" dur="1" fill="hold">
                                          <p:stCondLst>
                                            <p:cond delay="0"/>
                                          </p:stCondLst>
                                        </p:cTn>
                                        <p:tgtEl>
                                          <p:spTgt spid="38"/>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9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194">
                                            <p:txEl>
                                              <p:pRg st="0" end="0"/>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194">
                                            <p:txEl>
                                              <p:pRg st="1" end="1"/>
                                            </p:txEl>
                                          </p:spTgt>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194">
                                            <p:txEl>
                                              <p:pRg st="2" end="2"/>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P spid="38" grpId="0"/>
      <p:bldP spid="38" grpId="1"/>
      <p:bldP spid="38" grpId="2"/>
      <p:bldP spid="3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0" y="152401"/>
            <a:ext cx="9144000" cy="76199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black"/>
                </a:solidFill>
                <a:effectLst/>
                <a:uLnTx/>
                <a:uFillTx/>
                <a:latin typeface="Calibri Light"/>
                <a:ea typeface="+mj-ea"/>
                <a:cs typeface="+mj-cs"/>
              </a:rPr>
              <a:t>Two Reasons for Timing Margin</a:t>
            </a:r>
          </a:p>
        </p:txBody>
      </p:sp>
      <p:sp>
        <p:nvSpPr>
          <p:cNvPr id="7" name="Rounded Rectangle 6"/>
          <p:cNvSpPr/>
          <p:nvPr/>
        </p:nvSpPr>
        <p:spPr>
          <a:xfrm>
            <a:off x="495300" y="1219200"/>
            <a:ext cx="8039100" cy="2286000"/>
          </a:xfrm>
          <a:prstGeom prst="roundRect">
            <a:avLst>
              <a:gd name="adj" fmla="val 1100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3600" b="0" i="1"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Calibri Light"/>
                <a:ea typeface="+mn-ea"/>
                <a:cs typeface="+mn-cs"/>
              </a:rPr>
              <a:t>1. Process Variation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DRAM cells are not equal</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Leads to </a:t>
            </a:r>
            <a:r>
              <a:rPr kumimoji="0" lang="en-US" sz="2800" b="1" i="0" u="none" strike="noStrike" kern="1200" cap="none" spc="0" normalizeH="0" baseline="0" noProof="0" dirty="0">
                <a:ln>
                  <a:noFill/>
                </a:ln>
                <a:solidFill>
                  <a:srgbClr val="FF0000"/>
                </a:solidFill>
                <a:effectLst/>
                <a:uLnTx/>
                <a:uFillTx/>
                <a:latin typeface="Calibri Light"/>
                <a:ea typeface="+mn-ea"/>
                <a:cs typeface="+mn-cs"/>
              </a:rPr>
              <a:t>extra timing margin </a:t>
            </a:r>
            <a:r>
              <a:rPr kumimoji="0" lang="en-US" sz="2800" b="1" i="0" u="none" strike="noStrike" kern="1200" cap="none" spc="0" normalizeH="0" baseline="0" noProof="0" dirty="0">
                <a:ln>
                  <a:noFill/>
                </a:ln>
                <a:solidFill>
                  <a:prstClr val="black"/>
                </a:solidFill>
                <a:effectLst/>
                <a:uLnTx/>
                <a:uFillTx/>
                <a:latin typeface="Calibri Light"/>
                <a:ea typeface="+mn-ea"/>
                <a:cs typeface="+mn-cs"/>
              </a:rPr>
              <a:t>for a cell that can store a large amount of charge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1"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Rounded Rectangle 8"/>
          <p:cNvSpPr/>
          <p:nvPr/>
        </p:nvSpPr>
        <p:spPr>
          <a:xfrm>
            <a:off x="543560" y="3810000"/>
            <a:ext cx="7990840" cy="1981200"/>
          </a:xfrm>
          <a:prstGeom prst="roundRect">
            <a:avLst>
              <a:gd name="adj" fmla="val 1100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3600" b="0" i="1" u="none" strike="noStrike" kern="1200" cap="none" spc="0" normalizeH="0" baseline="0" noProof="0" dirty="0">
              <a:ln>
                <a:noFill/>
              </a:ln>
              <a:solidFill>
                <a:srgbClr val="000000"/>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srgbClr val="FF0000"/>
                </a:solidFill>
                <a:effectLst/>
                <a:uLnTx/>
                <a:uFillTx/>
                <a:latin typeface="Calibri Light"/>
                <a:ea typeface="+mn-ea"/>
                <a:cs typeface="+mn-cs"/>
              </a:rPr>
              <a:t>2. </a:t>
            </a:r>
            <a:r>
              <a:rPr kumimoji="0" lang="en-US" sz="3600" b="1" i="1" u="none" strike="noStrike" kern="1200" cap="none" spc="0" normalizeH="0" baseline="0" noProof="0" dirty="0">
                <a:ln>
                  <a:noFill/>
                </a:ln>
                <a:solidFill>
                  <a:srgbClr val="FF0000"/>
                </a:solidFill>
                <a:effectLst/>
                <a:uLnTx/>
                <a:uFillTx/>
                <a:latin typeface="Calibri Light"/>
                <a:ea typeface="+mn-ea"/>
                <a:cs typeface="+mn-cs"/>
              </a:rPr>
              <a:t>Temperature Dependence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leaks more charge at higher temperature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for cells that operate at the high temperature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2" name="Rounded Rectangle 11"/>
          <p:cNvSpPr/>
          <p:nvPr/>
        </p:nvSpPr>
        <p:spPr>
          <a:xfrm>
            <a:off x="539496" y="3813048"/>
            <a:ext cx="7990840" cy="1981200"/>
          </a:xfrm>
          <a:prstGeom prst="roundRect">
            <a:avLst>
              <a:gd name="adj" fmla="val 1100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Light"/>
                <a:ea typeface="+mn-ea"/>
                <a:cs typeface="+mn-cs"/>
              </a:rPr>
              <a:t>2. </a:t>
            </a:r>
            <a:r>
              <a:rPr kumimoji="0" lang="en-US" sz="3600" b="1" i="1" u="none" strike="noStrike" kern="1200" cap="none" spc="0" normalizeH="0" baseline="0" noProof="0" dirty="0">
                <a:ln>
                  <a:noFill/>
                </a:ln>
                <a:solidFill>
                  <a:prstClr val="white"/>
                </a:solidFill>
                <a:effectLst/>
                <a:uLnTx/>
                <a:uFillTx/>
                <a:latin typeface="Calibri Light"/>
                <a:ea typeface="+mn-ea"/>
                <a:cs typeface="+mn-cs"/>
              </a:rPr>
              <a:t>Temperature Dependence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leaks more charge at higher temperature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srgbClr val="0000FF"/>
                </a:solidFill>
                <a:effectLst/>
                <a:uLnTx/>
                <a:uFillTx/>
                <a:latin typeface="Calibri Light"/>
                <a:ea typeface="+mn-ea"/>
                <a:cs typeface="+mn-cs"/>
              </a:rPr>
              <a:t>Leads to extra timing margin for cells that operate at the high temperature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ounded Rectangle 10"/>
          <p:cNvSpPr/>
          <p:nvPr/>
        </p:nvSpPr>
        <p:spPr>
          <a:xfrm>
            <a:off x="539496" y="3810000"/>
            <a:ext cx="7990840" cy="1981200"/>
          </a:xfrm>
          <a:prstGeom prst="roundRect">
            <a:avLst>
              <a:gd name="adj" fmla="val 11007"/>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1000"/>
              </a:spcBef>
              <a:spcAft>
                <a:spcPts val="0"/>
              </a:spcAft>
              <a:buClrTx/>
              <a:buSzTx/>
              <a:buFontTx/>
              <a:buNone/>
              <a:tabLst/>
              <a:defRPr/>
            </a:pPr>
            <a:endParaRPr kumimoji="0" lang="en-US" sz="3600" b="0" i="1"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US" sz="3600" b="0" i="1" u="none" strike="noStrike" kern="1200" cap="none" spc="0" normalizeH="0" baseline="0" noProof="0" dirty="0">
                <a:ln>
                  <a:noFill/>
                </a:ln>
                <a:solidFill>
                  <a:prstClr val="white"/>
                </a:solidFill>
                <a:effectLst/>
                <a:uLnTx/>
                <a:uFillTx/>
                <a:latin typeface="Calibri Light"/>
                <a:ea typeface="+mn-ea"/>
                <a:cs typeface="+mn-cs"/>
              </a:rPr>
              <a:t>2. </a:t>
            </a:r>
            <a:r>
              <a:rPr kumimoji="0" lang="en-US" sz="3600" b="1" i="1" u="none" strike="noStrike" kern="1200" cap="none" spc="0" normalizeH="0" baseline="0" noProof="0" dirty="0">
                <a:ln>
                  <a:noFill/>
                </a:ln>
                <a:solidFill>
                  <a:prstClr val="white"/>
                </a:solidFill>
                <a:effectLst/>
                <a:uLnTx/>
                <a:uFillTx/>
                <a:latin typeface="Calibri Light"/>
                <a:ea typeface="+mn-ea"/>
                <a:cs typeface="+mn-cs"/>
              </a:rPr>
              <a:t>Temperature Dependence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DRAM leaks more charge at higher temperature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2800" b="1" i="0" u="none" strike="noStrike" kern="1200" cap="none" spc="0" normalizeH="0" baseline="0" noProof="0" dirty="0">
                <a:ln>
                  <a:noFill/>
                </a:ln>
                <a:solidFill>
                  <a:prstClr val="white"/>
                </a:solidFill>
                <a:effectLst/>
                <a:uLnTx/>
                <a:uFillTx/>
                <a:latin typeface="Calibri Light"/>
                <a:ea typeface="+mn-ea"/>
                <a:cs typeface="+mn-cs"/>
              </a:rPr>
              <a:t>Leads to extra timing margin for cells that operate at low temperature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endParaRPr kumimoji="0" lang="en-US" sz="2800" b="0" i="0" u="none" strike="noStrike" kern="1200" cap="none" spc="0" normalizeH="0" baseline="0" noProof="0" dirty="0">
              <a:ln>
                <a:noFill/>
              </a:ln>
              <a:solidFill>
                <a:prstClr val="white"/>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3387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990600" y="1066800"/>
            <a:ext cx="3581400" cy="3962400"/>
          </a:xfrm>
          <a:prstGeom prst="rect">
            <a:avLst/>
          </a:prstGeom>
          <a:solidFill>
            <a:schemeClr val="accent1">
              <a:alpha val="50000"/>
            </a:scheme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00" name="Group 99"/>
          <p:cNvGrpSpPr/>
          <p:nvPr/>
        </p:nvGrpSpPr>
        <p:grpSpPr>
          <a:xfrm>
            <a:off x="1314450" y="1716987"/>
            <a:ext cx="2822278" cy="2987093"/>
            <a:chOff x="4974507" y="1508707"/>
            <a:chExt cx="2822278" cy="2987093"/>
          </a:xfrm>
        </p:grpSpPr>
        <p:cxnSp>
          <p:nvCxnSpPr>
            <p:cNvPr id="101" name="Straight Connector 100"/>
            <p:cNvCxnSpPr/>
            <p:nvPr/>
          </p:nvCxnSpPr>
          <p:spPr>
            <a:xfrm flipH="1" flipV="1">
              <a:off x="5259324" y="1508707"/>
              <a:ext cx="1523"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2" name="DRAM"/>
            <p:cNvSpPr/>
            <p:nvPr/>
          </p:nvSpPr>
          <p:spPr>
            <a:xfrm>
              <a:off x="50322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3" name="Straight Connector 102"/>
            <p:cNvCxnSpPr/>
            <p:nvPr/>
          </p:nvCxnSpPr>
          <p:spPr>
            <a:xfrm flipV="1">
              <a:off x="57180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4" name="DRAM"/>
            <p:cNvSpPr/>
            <p:nvPr/>
          </p:nvSpPr>
          <p:spPr>
            <a:xfrm>
              <a:off x="54894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5" name="Straight Connector 104"/>
            <p:cNvCxnSpPr/>
            <p:nvPr/>
          </p:nvCxnSpPr>
          <p:spPr>
            <a:xfrm flipH="1" flipV="1">
              <a:off x="61752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6" name="DRAM"/>
            <p:cNvSpPr/>
            <p:nvPr/>
          </p:nvSpPr>
          <p:spPr>
            <a:xfrm>
              <a:off x="59496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7" name="Straight Connector 106"/>
            <p:cNvCxnSpPr/>
            <p:nvPr/>
          </p:nvCxnSpPr>
          <p:spPr>
            <a:xfrm flipH="1" flipV="1">
              <a:off x="66324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08" name="DRAM"/>
            <p:cNvSpPr/>
            <p:nvPr/>
          </p:nvSpPr>
          <p:spPr>
            <a:xfrm>
              <a:off x="64068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09" name="Straight Connector 108"/>
            <p:cNvCxnSpPr/>
            <p:nvPr/>
          </p:nvCxnSpPr>
          <p:spPr>
            <a:xfrm flipV="1">
              <a:off x="70896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10" name="DRAM"/>
            <p:cNvSpPr/>
            <p:nvPr/>
          </p:nvSpPr>
          <p:spPr>
            <a:xfrm>
              <a:off x="68610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14" name="Straight Connector 113"/>
            <p:cNvCxnSpPr/>
            <p:nvPr/>
          </p:nvCxnSpPr>
          <p:spPr>
            <a:xfrm flipH="1" flipV="1">
              <a:off x="7540755" y="1508707"/>
              <a:ext cx="3045"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15" name="DRAM"/>
            <p:cNvSpPr/>
            <p:nvPr/>
          </p:nvSpPr>
          <p:spPr>
            <a:xfrm>
              <a:off x="7315200"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Oval 116"/>
            <p:cNvSpPr/>
            <p:nvPr/>
          </p:nvSpPr>
          <p:spPr>
            <a:xfrm>
              <a:off x="5974588" y="1586386"/>
              <a:ext cx="402336" cy="40233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Oval 117"/>
            <p:cNvSpPr/>
            <p:nvPr/>
          </p:nvSpPr>
          <p:spPr>
            <a:xfrm>
              <a:off x="6483096" y="1644288"/>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Oval 118"/>
            <p:cNvSpPr/>
            <p:nvPr/>
          </p:nvSpPr>
          <p:spPr>
            <a:xfrm>
              <a:off x="6899140" y="1580761"/>
              <a:ext cx="393192" cy="39319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Oval 119"/>
            <p:cNvSpPr/>
            <p:nvPr/>
          </p:nvSpPr>
          <p:spPr>
            <a:xfrm>
              <a:off x="5041390" y="1547827"/>
              <a:ext cx="438912" cy="43891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Oval 120"/>
            <p:cNvSpPr/>
            <p:nvPr/>
          </p:nvSpPr>
          <p:spPr>
            <a:xfrm>
              <a:off x="5532116" y="1615844"/>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Oval 121"/>
            <p:cNvSpPr/>
            <p:nvPr/>
          </p:nvSpPr>
          <p:spPr>
            <a:xfrm>
              <a:off x="5978650" y="2494031"/>
              <a:ext cx="402336" cy="40233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Oval 122"/>
            <p:cNvSpPr/>
            <p:nvPr/>
          </p:nvSpPr>
          <p:spPr>
            <a:xfrm>
              <a:off x="6384034" y="2449118"/>
              <a:ext cx="502920" cy="50292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4" name="Oval 123"/>
            <p:cNvSpPr/>
            <p:nvPr/>
          </p:nvSpPr>
          <p:spPr>
            <a:xfrm>
              <a:off x="6940296" y="2554878"/>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5" name="Oval 124"/>
            <p:cNvSpPr/>
            <p:nvPr/>
          </p:nvSpPr>
          <p:spPr>
            <a:xfrm>
              <a:off x="7312153" y="2440304"/>
              <a:ext cx="484632" cy="48463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6" name="Oval 125"/>
            <p:cNvSpPr/>
            <p:nvPr/>
          </p:nvSpPr>
          <p:spPr>
            <a:xfrm>
              <a:off x="5555737" y="2527630"/>
              <a:ext cx="329184" cy="32918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7" name="Oval 126"/>
            <p:cNvSpPr/>
            <p:nvPr/>
          </p:nvSpPr>
          <p:spPr>
            <a:xfrm>
              <a:off x="6007314" y="2986703"/>
              <a:ext cx="341571" cy="344431"/>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8" name="Oval 127"/>
            <p:cNvSpPr/>
            <p:nvPr/>
          </p:nvSpPr>
          <p:spPr>
            <a:xfrm>
              <a:off x="6431911" y="2961696"/>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29" name="Oval 128"/>
            <p:cNvSpPr/>
            <p:nvPr/>
          </p:nvSpPr>
          <p:spPr>
            <a:xfrm>
              <a:off x="6861047" y="293031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0" name="Oval 129"/>
            <p:cNvSpPr/>
            <p:nvPr/>
          </p:nvSpPr>
          <p:spPr>
            <a:xfrm>
              <a:off x="7365488" y="2974134"/>
              <a:ext cx="365760" cy="36576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1" name="Oval 130"/>
            <p:cNvSpPr/>
            <p:nvPr/>
          </p:nvSpPr>
          <p:spPr>
            <a:xfrm>
              <a:off x="6012937" y="3438220"/>
              <a:ext cx="329184" cy="32918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2" name="Oval 131"/>
            <p:cNvSpPr/>
            <p:nvPr/>
          </p:nvSpPr>
          <p:spPr>
            <a:xfrm>
              <a:off x="6403847" y="3383709"/>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3" name="Oval 132"/>
            <p:cNvSpPr/>
            <p:nvPr/>
          </p:nvSpPr>
          <p:spPr>
            <a:xfrm>
              <a:off x="7318247" y="3381804"/>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4" name="Oval 133"/>
            <p:cNvSpPr/>
            <p:nvPr/>
          </p:nvSpPr>
          <p:spPr>
            <a:xfrm>
              <a:off x="5047104" y="2960173"/>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5" name="Oval 134"/>
            <p:cNvSpPr/>
            <p:nvPr/>
          </p:nvSpPr>
          <p:spPr>
            <a:xfrm>
              <a:off x="5452874" y="2858489"/>
              <a:ext cx="548640" cy="54864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6" name="Oval 135"/>
            <p:cNvSpPr/>
            <p:nvPr/>
          </p:nvSpPr>
          <p:spPr>
            <a:xfrm>
              <a:off x="5079492" y="3438220"/>
              <a:ext cx="356616" cy="35661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7" name="Oval 136"/>
            <p:cNvSpPr/>
            <p:nvPr/>
          </p:nvSpPr>
          <p:spPr>
            <a:xfrm>
              <a:off x="5504304" y="3413563"/>
              <a:ext cx="411480" cy="41148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5997835" y="2057496"/>
              <a:ext cx="356616" cy="356616"/>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6509846" y="2123542"/>
              <a:ext cx="256616" cy="250731"/>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6853928" y="2013637"/>
              <a:ext cx="512064" cy="51206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113019" y="2062597"/>
              <a:ext cx="292608" cy="292608"/>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492493" y="2020308"/>
              <a:ext cx="484632" cy="484632"/>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7360915" y="2050147"/>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7353295" y="1608909"/>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6903716" y="3430505"/>
              <a:ext cx="377953" cy="371314"/>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4974507" y="2383711"/>
              <a:ext cx="548640" cy="54864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2" name="Rectangle 111"/>
          <p:cNvSpPr/>
          <p:nvPr/>
        </p:nvSpPr>
        <p:spPr>
          <a:xfrm>
            <a:off x="4620511" y="1066800"/>
            <a:ext cx="3581400" cy="3962400"/>
          </a:xfrm>
          <a:prstGeom prst="rect">
            <a:avLst/>
          </a:prstGeom>
          <a:solidFill>
            <a:srgbClr val="C00000">
              <a:alpha val="50000"/>
            </a:srgbClr>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mc:AlternateContent xmlns:mc="http://schemas.openxmlformats.org/markup-compatibility/2006" xmlns:a14="http://schemas.microsoft.com/office/drawing/2010/main">
        <mc:Choice Requires="a14">
          <p:sp>
            <p:nvSpPr>
              <p:cNvPr id="113" name="Title 1"/>
              <p:cNvSpPr txBox="1">
                <a:spLocks/>
              </p:cNvSpPr>
              <p:nvPr/>
            </p:nvSpPr>
            <p:spPr>
              <a:xfrm>
                <a:off x="-152400" y="152401"/>
                <a:ext cx="94488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600" b="0" i="0" u="none" strike="noStrike" kern="1200" cap="none" spc="0" normalizeH="0" baseline="0" noProof="0" dirty="0">
                    <a:ln>
                      <a:noFill/>
                    </a:ln>
                    <a:solidFill>
                      <a:prstClr val="black"/>
                    </a:solidFill>
                    <a:effectLst/>
                    <a:uLnTx/>
                    <a:uFillTx/>
                    <a:latin typeface="Calibri Light"/>
                    <a:ea typeface="+mj-ea"/>
                    <a:cs typeface="+mj-cs"/>
                  </a:rPr>
                  <a:t>Charge Leakage  Temperature</a:t>
                </a:r>
              </a:p>
            </p:txBody>
          </p:sp>
        </mc:Choice>
        <mc:Fallback xmlns="">
          <p:sp>
            <p:nvSpPr>
              <p:cNvPr id="113" name="Title 1"/>
              <p:cNvSpPr txBox="1">
                <a:spLocks noRot="1" noChangeAspect="1" noMove="1" noResize="1" noEditPoints="1" noAdjustHandles="1" noChangeArrowheads="1" noChangeShapeType="1" noTextEdit="1"/>
              </p:cNvSpPr>
              <p:nvPr/>
            </p:nvSpPr>
            <p:spPr>
              <a:xfrm>
                <a:off x="-152400" y="152401"/>
                <a:ext cx="9448800" cy="761999"/>
              </a:xfrm>
              <a:prstGeom prst="rect">
                <a:avLst/>
              </a:prstGeom>
              <a:blipFill rotWithShape="1">
                <a:blip r:embed="rId3"/>
                <a:stretch>
                  <a:fillRect t="-24800" b="-20800"/>
                </a:stretch>
              </a:blipFill>
            </p:spPr>
            <p:txBody>
              <a:bodyPr/>
              <a:lstStyle/>
              <a:p>
                <a:r>
                  <a:rPr lang="en-US">
                    <a:noFill/>
                  </a:rPr>
                  <a:t> </a:t>
                </a:r>
              </a:p>
            </p:txBody>
          </p:sp>
        </mc:Fallback>
      </mc:AlternateContent>
      <p:sp>
        <p:nvSpPr>
          <p:cNvPr id="116" name="Punchline"/>
          <p:cNvSpPr txBox="1"/>
          <p:nvPr/>
        </p:nvSpPr>
        <p:spPr>
          <a:xfrm>
            <a:off x="1066800" y="1125267"/>
            <a:ext cx="3427981" cy="62733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Light"/>
                <a:ea typeface=""/>
                <a:cs typeface="+mn-cs"/>
              </a:rPr>
              <a:t>Room Temp.</a:t>
            </a:r>
          </a:p>
        </p:txBody>
      </p:sp>
      <p:sp>
        <p:nvSpPr>
          <p:cNvPr id="167" name="Punchline"/>
          <p:cNvSpPr txBox="1"/>
          <p:nvPr/>
        </p:nvSpPr>
        <p:spPr>
          <a:xfrm>
            <a:off x="4648200" y="1125267"/>
            <a:ext cx="3505199" cy="62733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Light"/>
                <a:ea typeface=""/>
                <a:cs typeface="+mn-cs"/>
              </a:rPr>
              <a:t>Hot Temp. (85°C)</a:t>
            </a:r>
          </a:p>
        </p:txBody>
      </p:sp>
      <p:sp>
        <p:nvSpPr>
          <p:cNvPr id="216" name="TextBox 215"/>
          <p:cNvSpPr txBox="1"/>
          <p:nvPr/>
        </p:nvSpPr>
        <p:spPr>
          <a:xfrm>
            <a:off x="942089" y="4953000"/>
            <a:ext cx="3660647"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Calibri Light"/>
                <a:ea typeface=""/>
                <a:cs typeface="+mn-cs"/>
              </a:rPr>
              <a:t>Small Leakage</a:t>
            </a:r>
          </a:p>
        </p:txBody>
      </p:sp>
      <p:sp>
        <p:nvSpPr>
          <p:cNvPr id="217" name="TextBox 216"/>
          <p:cNvSpPr txBox="1"/>
          <p:nvPr/>
        </p:nvSpPr>
        <p:spPr>
          <a:xfrm>
            <a:off x="4494782" y="4953000"/>
            <a:ext cx="3810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libri Light"/>
                <a:ea typeface=""/>
                <a:cs typeface="+mn-cs"/>
              </a:rPr>
              <a:t>Large Leakage</a:t>
            </a:r>
          </a:p>
        </p:txBody>
      </p:sp>
      <p:sp>
        <p:nvSpPr>
          <p:cNvPr id="218" name="Punchline"/>
          <p:cNvSpPr txBox="1"/>
          <p:nvPr/>
        </p:nvSpPr>
        <p:spPr>
          <a:xfrm>
            <a:off x="0" y="4876800"/>
            <a:ext cx="9144000" cy="1676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Cells store small charge at high 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rPr>
              <a:t>and large charge at low temperature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00"/>
                </a:solidFill>
                <a:effectLst/>
                <a:uLnTx/>
                <a:uFillTx/>
                <a:latin typeface="Calibri Light"/>
                <a:ea typeface=""/>
                <a:cs typeface="+mn-cs"/>
                <a:sym typeface="Wingdings"/>
              </a:rPr>
              <a:t> Large variation in access latency</a:t>
            </a:r>
            <a:endParaRPr kumimoji="0" lang="en-US" sz="3600" b="0" i="1" u="none" strike="noStrike" kern="1200" cap="none" spc="0" normalizeH="0" baseline="0" noProof="0" dirty="0">
              <a:ln>
                <a:noFill/>
              </a:ln>
              <a:solidFill>
                <a:srgbClr val="000000"/>
              </a:solidFill>
              <a:effectLst/>
              <a:uLnTx/>
              <a:uFillTx/>
              <a:latin typeface="Calibri Light"/>
              <a:ea typeface=""/>
              <a:cs typeface="+mn-cs"/>
            </a:endParaRPr>
          </a:p>
        </p:txBody>
      </p:sp>
      <p:grpSp>
        <p:nvGrpSpPr>
          <p:cNvPr id="147" name="Group 146"/>
          <p:cNvGrpSpPr/>
          <p:nvPr/>
        </p:nvGrpSpPr>
        <p:grpSpPr>
          <a:xfrm>
            <a:off x="4964347" y="1716987"/>
            <a:ext cx="2822278" cy="2987093"/>
            <a:chOff x="4974507" y="1508707"/>
            <a:chExt cx="2822278" cy="2987093"/>
          </a:xfrm>
        </p:grpSpPr>
        <p:cxnSp>
          <p:nvCxnSpPr>
            <p:cNvPr id="148" name="Straight Connector 147"/>
            <p:cNvCxnSpPr/>
            <p:nvPr/>
          </p:nvCxnSpPr>
          <p:spPr>
            <a:xfrm flipH="1" flipV="1">
              <a:off x="5259324" y="1508707"/>
              <a:ext cx="1523"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49" name="DRAM"/>
            <p:cNvSpPr/>
            <p:nvPr/>
          </p:nvSpPr>
          <p:spPr>
            <a:xfrm>
              <a:off x="50322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0" name="Straight Connector 149"/>
            <p:cNvCxnSpPr/>
            <p:nvPr/>
          </p:nvCxnSpPr>
          <p:spPr>
            <a:xfrm flipV="1">
              <a:off x="57180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1" name="DRAM"/>
            <p:cNvSpPr/>
            <p:nvPr/>
          </p:nvSpPr>
          <p:spPr>
            <a:xfrm>
              <a:off x="54894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2" name="Straight Connector 151"/>
            <p:cNvCxnSpPr/>
            <p:nvPr/>
          </p:nvCxnSpPr>
          <p:spPr>
            <a:xfrm flipH="1" flipV="1">
              <a:off x="61752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3" name="DRAM"/>
            <p:cNvSpPr/>
            <p:nvPr/>
          </p:nvSpPr>
          <p:spPr>
            <a:xfrm>
              <a:off x="59496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4" name="Straight Connector 153"/>
            <p:cNvCxnSpPr/>
            <p:nvPr/>
          </p:nvCxnSpPr>
          <p:spPr>
            <a:xfrm flipH="1" flipV="1">
              <a:off x="6632447" y="1508707"/>
              <a:ext cx="3046"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5" name="DRAM"/>
            <p:cNvSpPr/>
            <p:nvPr/>
          </p:nvSpPr>
          <p:spPr>
            <a:xfrm>
              <a:off x="6406893"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6" name="Straight Connector 155"/>
            <p:cNvCxnSpPr/>
            <p:nvPr/>
          </p:nvCxnSpPr>
          <p:spPr>
            <a:xfrm flipV="1">
              <a:off x="7089647" y="1508707"/>
              <a:ext cx="0"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7" name="DRAM"/>
            <p:cNvSpPr/>
            <p:nvPr/>
          </p:nvSpPr>
          <p:spPr>
            <a:xfrm>
              <a:off x="6861047"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cxnSp>
          <p:nvCxnSpPr>
            <p:cNvPr id="158" name="Straight Connector 157"/>
            <p:cNvCxnSpPr/>
            <p:nvPr/>
          </p:nvCxnSpPr>
          <p:spPr>
            <a:xfrm flipH="1" flipV="1">
              <a:off x="7540755" y="1508707"/>
              <a:ext cx="3045" cy="2453694"/>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59" name="DRAM"/>
            <p:cNvSpPr/>
            <p:nvPr/>
          </p:nvSpPr>
          <p:spPr>
            <a:xfrm>
              <a:off x="7315200" y="3962400"/>
              <a:ext cx="457200" cy="5334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74588" y="1586386"/>
              <a:ext cx="402336" cy="402336"/>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1" name="Oval 160"/>
            <p:cNvSpPr/>
            <p:nvPr/>
          </p:nvSpPr>
          <p:spPr>
            <a:xfrm>
              <a:off x="6483096" y="1644288"/>
              <a:ext cx="292608" cy="292608"/>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6899140" y="1580761"/>
              <a:ext cx="393192" cy="39319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5041390" y="1547827"/>
              <a:ext cx="438912" cy="43891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532116" y="1615844"/>
              <a:ext cx="377953" cy="37131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978650" y="2494031"/>
              <a:ext cx="402336" cy="402336"/>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6384034" y="2449118"/>
              <a:ext cx="502920" cy="50292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6940296" y="2554878"/>
              <a:ext cx="292608" cy="292608"/>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7312153" y="2440304"/>
              <a:ext cx="484632" cy="48463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0" name="Oval 169"/>
            <p:cNvSpPr/>
            <p:nvPr/>
          </p:nvSpPr>
          <p:spPr>
            <a:xfrm>
              <a:off x="5555737" y="2527630"/>
              <a:ext cx="329184" cy="32918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6007314" y="2986703"/>
              <a:ext cx="341571" cy="344431"/>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6431911" y="2961696"/>
              <a:ext cx="411480" cy="41148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3" name="Oval 172"/>
            <p:cNvSpPr/>
            <p:nvPr/>
          </p:nvSpPr>
          <p:spPr>
            <a:xfrm>
              <a:off x="6861047" y="2930319"/>
              <a:ext cx="457200" cy="4572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4" name="Oval 173"/>
            <p:cNvSpPr/>
            <p:nvPr/>
          </p:nvSpPr>
          <p:spPr>
            <a:xfrm>
              <a:off x="7365488" y="2974134"/>
              <a:ext cx="365760" cy="36576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5" name="Oval 174"/>
            <p:cNvSpPr/>
            <p:nvPr/>
          </p:nvSpPr>
          <p:spPr>
            <a:xfrm>
              <a:off x="6012937" y="3438220"/>
              <a:ext cx="329184" cy="32918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6" name="Oval 175"/>
            <p:cNvSpPr/>
            <p:nvPr/>
          </p:nvSpPr>
          <p:spPr>
            <a:xfrm>
              <a:off x="6403847" y="3383709"/>
              <a:ext cx="457200" cy="4572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7" name="Oval 176"/>
            <p:cNvSpPr/>
            <p:nvPr/>
          </p:nvSpPr>
          <p:spPr>
            <a:xfrm>
              <a:off x="7318247" y="3381804"/>
              <a:ext cx="457200" cy="4572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8" name="Oval 177"/>
            <p:cNvSpPr/>
            <p:nvPr/>
          </p:nvSpPr>
          <p:spPr>
            <a:xfrm>
              <a:off x="5047104" y="2960173"/>
              <a:ext cx="411480" cy="41148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79" name="Oval 178"/>
            <p:cNvSpPr/>
            <p:nvPr/>
          </p:nvSpPr>
          <p:spPr>
            <a:xfrm>
              <a:off x="5452874" y="2858489"/>
              <a:ext cx="548640" cy="54864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0" name="Oval 179"/>
            <p:cNvSpPr/>
            <p:nvPr/>
          </p:nvSpPr>
          <p:spPr>
            <a:xfrm>
              <a:off x="5079492" y="3438220"/>
              <a:ext cx="356616" cy="356616"/>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1" name="Oval 180"/>
            <p:cNvSpPr/>
            <p:nvPr/>
          </p:nvSpPr>
          <p:spPr>
            <a:xfrm>
              <a:off x="5504304" y="3413563"/>
              <a:ext cx="411480" cy="41148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2" name="Oval 181"/>
            <p:cNvSpPr/>
            <p:nvPr/>
          </p:nvSpPr>
          <p:spPr>
            <a:xfrm>
              <a:off x="5997835" y="2057496"/>
              <a:ext cx="356616" cy="356616"/>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3" name="Oval 182"/>
            <p:cNvSpPr/>
            <p:nvPr/>
          </p:nvSpPr>
          <p:spPr>
            <a:xfrm>
              <a:off x="6509846" y="2123542"/>
              <a:ext cx="256616" cy="250731"/>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4" name="Oval 183"/>
            <p:cNvSpPr/>
            <p:nvPr/>
          </p:nvSpPr>
          <p:spPr>
            <a:xfrm>
              <a:off x="6853928" y="2013637"/>
              <a:ext cx="512064" cy="51206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5" name="Oval 184"/>
            <p:cNvSpPr/>
            <p:nvPr/>
          </p:nvSpPr>
          <p:spPr>
            <a:xfrm>
              <a:off x="5113019" y="2062597"/>
              <a:ext cx="292608" cy="292608"/>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6" name="Oval 185"/>
            <p:cNvSpPr/>
            <p:nvPr/>
          </p:nvSpPr>
          <p:spPr>
            <a:xfrm>
              <a:off x="5492493" y="2020308"/>
              <a:ext cx="484632" cy="484632"/>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7" name="Oval 186"/>
            <p:cNvSpPr/>
            <p:nvPr/>
          </p:nvSpPr>
          <p:spPr>
            <a:xfrm>
              <a:off x="7360915" y="2050147"/>
              <a:ext cx="377953" cy="37131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8" name="Oval 187"/>
            <p:cNvSpPr/>
            <p:nvPr/>
          </p:nvSpPr>
          <p:spPr>
            <a:xfrm>
              <a:off x="7353295" y="1608909"/>
              <a:ext cx="377953" cy="37131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89" name="Oval 188"/>
            <p:cNvSpPr/>
            <p:nvPr/>
          </p:nvSpPr>
          <p:spPr>
            <a:xfrm>
              <a:off x="6903716" y="3430505"/>
              <a:ext cx="377953" cy="371314"/>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sp>
          <p:nvSpPr>
            <p:cNvPr id="190" name="Oval 189"/>
            <p:cNvSpPr/>
            <p:nvPr/>
          </p:nvSpPr>
          <p:spPr>
            <a:xfrm>
              <a:off x="4974507" y="2383711"/>
              <a:ext cx="548640" cy="54864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libri Light"/>
                <a:ea typeface="+mn-ea"/>
                <a:cs typeface="+mn-cs"/>
              </a:endParaRPr>
            </a:p>
          </p:txBody>
        </p:sp>
      </p:grpSp>
    </p:spTree>
    <p:extLst>
      <p:ext uri="{BB962C8B-B14F-4D97-AF65-F5344CB8AC3E}">
        <p14:creationId xmlns:p14="http://schemas.microsoft.com/office/powerpoint/2010/main" val="1972475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16"/>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7"/>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18">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1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animBg="1"/>
      <p:bldP spid="112" grpId="0" animBg="1"/>
      <p:bldP spid="216" grpId="0"/>
      <p:bldP spid="216" grpId="1"/>
      <p:bldP spid="217" grpId="0"/>
      <p:bldP spid="217"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txBox="1">
            <a:spLocks/>
          </p:cNvSpPr>
          <p:nvPr/>
        </p:nvSpPr>
        <p:spPr>
          <a:xfrm>
            <a:off x="381000" y="152401"/>
            <a:ext cx="8382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Light"/>
                <a:ea typeface="+mj-ea"/>
                <a:cs typeface="+mj-cs"/>
              </a:rPr>
              <a:t>DRAM Timing Parameters</a:t>
            </a:r>
          </a:p>
        </p:txBody>
      </p:sp>
      <p:sp>
        <p:nvSpPr>
          <p:cNvPr id="3" name="Content Placeholder 2"/>
          <p:cNvSpPr txBox="1">
            <a:spLocks/>
          </p:cNvSpPr>
          <p:nvPr/>
        </p:nvSpPr>
        <p:spPr>
          <a:xfrm>
            <a:off x="381000" y="1143000"/>
            <a:ext cx="8382000" cy="48768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CC0000"/>
                </a:solidFill>
                <a:effectLst/>
                <a:uLnTx/>
                <a:uFillTx/>
                <a:latin typeface="Calibri Light"/>
                <a:ea typeface="+mn-ea"/>
                <a:cs typeface="+mn-cs"/>
              </a:rPr>
              <a:t>DRAM timing parameters are dictated by </a:t>
            </a:r>
            <a:r>
              <a:rPr kumimoji="0" lang="en-US" sz="3600" b="1" i="1" u="none" strike="noStrike" kern="1200" cap="none" spc="0" normalizeH="0" baseline="0" noProof="0" dirty="0">
                <a:ln>
                  <a:noFill/>
                </a:ln>
                <a:solidFill>
                  <a:srgbClr val="CC0000"/>
                </a:solidFill>
                <a:effectLst/>
                <a:uLnTx/>
                <a:uFillTx/>
                <a:latin typeface="Calibri Light"/>
                <a:ea typeface="+mn-ea"/>
                <a:cs typeface="+mn-cs"/>
              </a:rPr>
              <a:t>the worst-case </a:t>
            </a:r>
          </a:p>
          <a:p>
            <a:pPr marL="914400" marR="0" lvl="1" indent="-457200" algn="l" defTabSz="914400" rtl="0" eaLnBrk="1" fontAlgn="auto" latinLnBrk="0" hangingPunct="1">
              <a:lnSpc>
                <a:spcPct val="100000"/>
              </a:lnSpc>
              <a:spcBef>
                <a:spcPts val="10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The smallest cell with the smallest charge </a:t>
            </a:r>
            <a:r>
              <a:rPr kumimoji="0" lang="en-US" sz="3200" b="1" i="0" u="sng" strike="noStrike" kern="1200" cap="none" spc="0" normalizeH="0" baseline="0" noProof="0" dirty="0">
                <a:ln>
                  <a:noFill/>
                </a:ln>
                <a:solidFill>
                  <a:prstClr val="black"/>
                </a:solidFill>
                <a:effectLst/>
                <a:uLnTx/>
                <a:uFillTx/>
                <a:latin typeface="Calibri Light"/>
                <a:ea typeface="+mn-ea"/>
                <a:cs typeface="+mn-cs"/>
              </a:rPr>
              <a:t>in all DRAM products</a:t>
            </a:r>
            <a:endParaRPr kumimoji="0" lang="en-US" sz="3200" b="1" i="0" u="sng" strike="noStrike" kern="1200" cap="none" spc="0" normalizeH="0" baseline="0" noProof="0" dirty="0">
              <a:ln>
                <a:noFill/>
              </a:ln>
              <a:solidFill>
                <a:srgbClr val="000000"/>
              </a:solidFill>
              <a:effectLst/>
              <a:uLnTx/>
              <a:uFillTx/>
              <a:latin typeface="Calibri Light"/>
              <a:ea typeface="+mn-ea"/>
              <a:cs typeface="+mn-cs"/>
            </a:endParaRPr>
          </a:p>
          <a:p>
            <a:pPr marL="914400" marR="0" lvl="1" indent="-457200" algn="l" defTabSz="914400" rtl="0" eaLnBrk="1" fontAlgn="auto" latinLnBrk="0" hangingPunct="1">
              <a:lnSpc>
                <a:spcPct val="100000"/>
              </a:lnSpc>
              <a:spcBef>
                <a:spcPts val="10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srgbClr val="000000"/>
                </a:solidFill>
                <a:effectLst/>
                <a:uLnTx/>
                <a:uFillTx/>
                <a:latin typeface="Calibri Light"/>
                <a:ea typeface="+mn-ea"/>
                <a:cs typeface="+mn-cs"/>
              </a:rPr>
              <a:t>Operating at </a:t>
            </a:r>
            <a:r>
              <a:rPr kumimoji="0" lang="en-US" sz="3200" b="1" i="0" u="sng" strike="noStrike" kern="1200" cap="none" spc="0" normalizeH="0" baseline="0" noProof="0" dirty="0">
                <a:ln>
                  <a:noFill/>
                </a:ln>
                <a:solidFill>
                  <a:srgbClr val="000000"/>
                </a:solidFill>
                <a:effectLst/>
                <a:uLnTx/>
                <a:uFillTx/>
                <a:latin typeface="Calibri Light"/>
                <a:ea typeface="+mn-ea"/>
                <a:cs typeface="+mn-cs"/>
              </a:rPr>
              <a:t>the highest temperature</a:t>
            </a:r>
          </a:p>
          <a:p>
            <a:pPr marL="914400" marR="0" lvl="1" indent="-457200" algn="l" defTabSz="914400" rtl="0" eaLnBrk="1" fontAlgn="auto" latinLnBrk="0" hangingPunct="1">
              <a:lnSpc>
                <a:spcPct val="100000"/>
              </a:lnSpc>
              <a:spcBef>
                <a:spcPts val="1000"/>
              </a:spcBef>
              <a:spcAft>
                <a:spcPts val="0"/>
              </a:spcAft>
              <a:buClrTx/>
              <a:buSzTx/>
              <a:buFont typeface="Calibri Light" panose="020F0302020204030204" pitchFamily="34" charset="0"/>
              <a:buChar char="–"/>
              <a:tabLst/>
              <a:defRPr/>
            </a:pPr>
            <a:endParaRPr kumimoji="0" lang="en-US" sz="3600" b="0" i="1" u="none" strike="noStrike" kern="1200" cap="none" spc="0" normalizeH="0" baseline="0" noProof="0" dirty="0">
              <a:ln>
                <a:noFill/>
              </a:ln>
              <a:solidFill>
                <a:srgbClr val="000000"/>
              </a:solidFill>
              <a:effectLst/>
              <a:uLnTx/>
              <a:uFillTx/>
              <a:latin typeface="Calibri Light"/>
              <a:ea typeface="+mn-ea"/>
              <a:cs typeface="+mn-cs"/>
            </a:endParaRPr>
          </a:p>
          <a:p>
            <a:pPr marL="457200" marR="0" lvl="0" indent="-4572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3600" b="1" i="1" u="none" strike="noStrike" kern="1200" cap="none" spc="0" normalizeH="0" baseline="0" noProof="0" dirty="0">
                <a:ln>
                  <a:noFill/>
                </a:ln>
                <a:solidFill>
                  <a:srgbClr val="CC0000"/>
                </a:solidFill>
                <a:effectLst/>
                <a:uLnTx/>
                <a:uFillTx/>
                <a:latin typeface="Calibri Light"/>
                <a:ea typeface="+mn-ea"/>
                <a:cs typeface="+mn-cs"/>
              </a:rPr>
              <a:t>Large timing margin for the common-case</a:t>
            </a:r>
          </a:p>
        </p:txBody>
      </p:sp>
    </p:spTree>
    <p:extLst>
      <p:ext uri="{BB962C8B-B14F-4D97-AF65-F5344CB8AC3E}">
        <p14:creationId xmlns:p14="http://schemas.microsoft.com/office/powerpoint/2010/main" val="74472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Adaptive-Latency DRAM </a:t>
            </a:r>
            <a:r>
              <a:rPr lang="en-US" sz="3200" b="1" dirty="0"/>
              <a:t>[HPCA 2015] </a:t>
            </a:r>
          </a:p>
        </p:txBody>
      </p:sp>
      <p:sp>
        <p:nvSpPr>
          <p:cNvPr id="3" name="Content Placeholder 2"/>
          <p:cNvSpPr>
            <a:spLocks noGrp="1"/>
          </p:cNvSpPr>
          <p:nvPr>
            <p:ph idx="1"/>
          </p:nvPr>
        </p:nvSpPr>
        <p:spPr>
          <a:xfrm>
            <a:off x="228600" y="1196752"/>
            <a:ext cx="8610600" cy="5051648"/>
          </a:xfrm>
        </p:spPr>
        <p:txBody>
          <a:bodyPr/>
          <a:lstStyle/>
          <a:p>
            <a:r>
              <a:rPr lang="en-US" dirty="0"/>
              <a:t>Idea: </a:t>
            </a:r>
            <a:r>
              <a:rPr lang="en-US" dirty="0">
                <a:solidFill>
                  <a:srgbClr val="0000FF"/>
                </a:solidFill>
              </a:rPr>
              <a:t>Optimize DRAM timing for the common case</a:t>
            </a:r>
          </a:p>
          <a:p>
            <a:pPr lvl="1"/>
            <a:r>
              <a:rPr lang="en-US" dirty="0">
                <a:solidFill>
                  <a:srgbClr val="0000FF"/>
                </a:solidFill>
              </a:rPr>
              <a:t>Current temperature</a:t>
            </a:r>
          </a:p>
          <a:p>
            <a:pPr lvl="1"/>
            <a:r>
              <a:rPr lang="en-US" dirty="0">
                <a:solidFill>
                  <a:srgbClr val="0000FF"/>
                </a:solidFill>
              </a:rPr>
              <a:t>Current DRAM module</a:t>
            </a:r>
          </a:p>
          <a:p>
            <a:pPr lvl="1"/>
            <a:endParaRPr lang="en-US" dirty="0">
              <a:solidFill>
                <a:srgbClr val="0000FF"/>
              </a:solidFill>
            </a:endParaRPr>
          </a:p>
          <a:p>
            <a:r>
              <a:rPr lang="en-US" dirty="0"/>
              <a:t>Why would this reduce latency?</a:t>
            </a:r>
          </a:p>
          <a:p>
            <a:pPr lvl="1"/>
            <a:endParaRPr lang="en-US" dirty="0"/>
          </a:p>
          <a:p>
            <a:pPr lvl="1"/>
            <a:r>
              <a:rPr lang="en-US" dirty="0"/>
              <a:t>A DRAM cell can store much more charge in the common case (low temperature, strong cell) than in the worst case</a:t>
            </a:r>
          </a:p>
          <a:p>
            <a:pPr lvl="1"/>
            <a:endParaRPr lang="en-US" dirty="0">
              <a:sym typeface="Wingdings"/>
            </a:endParaRPr>
          </a:p>
          <a:p>
            <a:pPr lvl="1"/>
            <a:r>
              <a:rPr lang="en-US" dirty="0">
                <a:sym typeface="Wingdings"/>
              </a:rPr>
              <a:t>More charge in a DRAM cell</a:t>
            </a:r>
          </a:p>
          <a:p>
            <a:pPr marL="344487" lvl="1" indent="0">
              <a:buNone/>
            </a:pPr>
            <a:r>
              <a:rPr lang="en-US" dirty="0">
                <a:sym typeface="Wingdings"/>
              </a:rPr>
              <a:t>     Faster sensing, charge restoration, </a:t>
            </a:r>
            <a:r>
              <a:rPr lang="en-US" dirty="0" err="1">
                <a:sym typeface="Wingdings"/>
              </a:rPr>
              <a:t>precharging</a:t>
            </a:r>
            <a:endParaRPr lang="en-US" dirty="0"/>
          </a:p>
          <a:p>
            <a:pPr marL="344487" lvl="1" indent="0">
              <a:buNone/>
            </a:pPr>
            <a:r>
              <a:rPr lang="en-US" dirty="0">
                <a:sym typeface="Wingdings"/>
              </a:rPr>
              <a:t>     Faster access (read, write, refresh, …)</a:t>
            </a:r>
          </a:p>
          <a:p>
            <a:pPr marL="344487" lvl="1" indent="0">
              <a:buNone/>
            </a:pPr>
            <a:endParaRPr lang="en-US" dirty="0">
              <a:sym typeface="Wingdings"/>
            </a:endParaRPr>
          </a:p>
          <a:p>
            <a:pPr marL="344487" lvl="1" indent="0">
              <a:buNone/>
            </a:pPr>
            <a:endParaRPr lang="en-US" dirty="0"/>
          </a:p>
        </p:txBody>
      </p:sp>
      <p:sp>
        <p:nvSpPr>
          <p:cNvPr id="5" name="Rectangle 4"/>
          <p:cNvSpPr/>
          <p:nvPr/>
        </p:nvSpPr>
        <p:spPr>
          <a:xfrm>
            <a:off x="1403648" y="6474023"/>
            <a:ext cx="7740352"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Tahoma"/>
                <a:ea typeface=""/>
                <a:cs typeface="+mn-cs"/>
              </a:rPr>
              <a:t>Lee+, “</a:t>
            </a:r>
            <a:r>
              <a:rPr kumimoji="0" lang="en-US" sz="1400" b="0" i="0" u="none" strike="noStrike" kern="1200" cap="none" spc="0" normalizeH="0" baseline="0" noProof="0" dirty="0">
                <a:ln>
                  <a:noFill/>
                </a:ln>
                <a:solidFill>
                  <a:srgbClr val="0000FF"/>
                </a:solidFill>
                <a:effectLst/>
                <a:uLnTx/>
                <a:uFillTx/>
                <a:latin typeface="Tahoma"/>
                <a:ea typeface=""/>
                <a:cs typeface="+mn-cs"/>
              </a:rPr>
              <a:t>Adaptive-Latency DRAM: Optimizing DRAM Timing for the Common-Case</a:t>
            </a:r>
            <a:r>
              <a:rPr kumimoji="0" lang="en-US" sz="1400" b="0" i="0" u="none" strike="noStrike" kern="1200" cap="none" spc="0" normalizeH="0" baseline="0" noProof="0" dirty="0">
                <a:ln>
                  <a:noFill/>
                </a:ln>
                <a:solidFill>
                  <a:srgbClr val="000000"/>
                </a:solidFill>
                <a:effectLst/>
                <a:uLnTx/>
                <a:uFillTx/>
                <a:latin typeface="Tahoma"/>
                <a:ea typeface=""/>
                <a:cs typeface="+mn-cs"/>
              </a:rPr>
              <a:t>,” HPCA 2015.</a:t>
            </a:r>
          </a:p>
        </p:txBody>
      </p:sp>
    </p:spTree>
    <p:extLst>
      <p:ext uri="{BB962C8B-B14F-4D97-AF65-F5344CB8AC3E}">
        <p14:creationId xmlns:p14="http://schemas.microsoft.com/office/powerpoint/2010/main" val="307048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Agenda</a:t>
            </a:r>
          </a:p>
        </p:txBody>
      </p:sp>
      <p:sp>
        <p:nvSpPr>
          <p:cNvPr id="19459" name="Content Placeholder 2"/>
          <p:cNvSpPr>
            <a:spLocks noGrp="1"/>
          </p:cNvSpPr>
          <p:nvPr>
            <p:ph idx="1"/>
          </p:nvPr>
        </p:nvSpPr>
        <p:spPr>
          <a:xfrm>
            <a:off x="228600" y="1196752"/>
            <a:ext cx="8610600" cy="4876800"/>
          </a:xfrm>
        </p:spPr>
        <p:txBody>
          <a:bodyPr/>
          <a:lstStyle/>
          <a:p>
            <a:pPr eaLnBrk="1" hangingPunct="1"/>
            <a:r>
              <a:rPr lang="en-US" dirty="0">
                <a:solidFill>
                  <a:srgbClr val="000000"/>
                </a:solidFill>
                <a:latin typeface="Tahoma" charset="0"/>
                <a:ea typeface="ＭＳ Ｐゴシック" charset="0"/>
                <a:cs typeface="ＭＳ Ｐゴシック" charset="0"/>
              </a:rPr>
              <a:t>Brief Introduction</a:t>
            </a:r>
          </a:p>
          <a:p>
            <a:pPr eaLnBrk="1" hangingPunct="1"/>
            <a:r>
              <a:rPr lang="en-US" dirty="0">
                <a:solidFill>
                  <a:srgbClr val="000000"/>
                </a:solidFill>
                <a:latin typeface="Tahoma" charset="0"/>
                <a:ea typeface="ＭＳ Ｐゴシック" charset="0"/>
                <a:cs typeface="ＭＳ Ｐゴシック" charset="0"/>
              </a:rPr>
              <a:t>A Motivating Example</a:t>
            </a:r>
          </a:p>
          <a:p>
            <a:pPr eaLnBrk="1" hangingPunct="1"/>
            <a:r>
              <a:rPr lang="en-US" dirty="0">
                <a:solidFill>
                  <a:srgbClr val="000000"/>
                </a:solidFill>
                <a:latin typeface="Tahoma" charset="0"/>
                <a:ea typeface="ＭＳ Ｐゴシック" charset="0"/>
                <a:cs typeface="ＭＳ Ｐゴシック" charset="0"/>
              </a:rPr>
              <a:t>Memory System Trends</a:t>
            </a:r>
          </a:p>
          <a:p>
            <a:pPr eaLnBrk="1" hangingPunct="1"/>
            <a:r>
              <a:rPr lang="en-US" dirty="0">
                <a:latin typeface="Tahoma" charset="0"/>
                <a:ea typeface="ＭＳ Ｐゴシック" charset="0"/>
                <a:cs typeface="ＭＳ Ｐゴシック" charset="0"/>
              </a:rPr>
              <a:t>What Will You Learn In This Course</a:t>
            </a:r>
          </a:p>
          <a:p>
            <a:pPr lvl="1" eaLnBrk="1" hangingPunct="1"/>
            <a:r>
              <a:rPr lang="en-US" dirty="0">
                <a:latin typeface="Tahoma" charset="0"/>
                <a:ea typeface="ＭＳ Ｐゴシック" charset="0"/>
                <a:cs typeface="ＭＳ Ｐゴシック" charset="0"/>
              </a:rPr>
              <a:t>And, how to make the best of it…</a:t>
            </a:r>
          </a:p>
          <a:p>
            <a:pPr eaLnBrk="1" hangingPunct="1"/>
            <a:r>
              <a:rPr lang="en-US" dirty="0">
                <a:latin typeface="Tahoma" charset="0"/>
                <a:ea typeface="ＭＳ Ｐゴシック" charset="0"/>
                <a:cs typeface="ＭＳ Ｐゴシック" charset="0"/>
              </a:rPr>
              <a:t>Memory Fundamentals</a:t>
            </a:r>
          </a:p>
          <a:p>
            <a:pPr eaLnBrk="1" hangingPunct="1"/>
            <a:r>
              <a:rPr lang="en-US" dirty="0">
                <a:latin typeface="Tahoma" charset="0"/>
                <a:ea typeface="ＭＳ Ｐゴシック" charset="0"/>
                <a:cs typeface="ＭＳ Ｐゴシック" charset="0"/>
              </a:rPr>
              <a:t>Key Memory Challenges and Solution Directions</a:t>
            </a:r>
          </a:p>
          <a:p>
            <a:pPr lvl="1" eaLnBrk="1" hangingPunct="1"/>
            <a:r>
              <a:rPr lang="en-US" dirty="0">
                <a:latin typeface="Tahoma" charset="0"/>
                <a:ea typeface="ＭＳ Ｐゴシック" charset="0"/>
                <a:cs typeface="ＭＳ Ｐゴシック" charset="0"/>
              </a:rPr>
              <a:t>Security, Reliability, Safety</a:t>
            </a:r>
          </a:p>
          <a:p>
            <a:pPr lvl="1" eaLnBrk="1" hangingPunct="1"/>
            <a:r>
              <a:rPr lang="en-US" dirty="0">
                <a:latin typeface="Tahoma" charset="0"/>
                <a:ea typeface="ＭＳ Ｐゴシック" charset="0"/>
                <a:cs typeface="ＭＳ Ｐゴシック" charset="0"/>
              </a:rPr>
              <a:t>Energy and Performance: Data-Centric Systems</a:t>
            </a:r>
          </a:p>
          <a:p>
            <a:pPr lvl="1" eaLnBrk="1" hangingPunct="1"/>
            <a:r>
              <a:rPr lang="en-US" dirty="0">
                <a:solidFill>
                  <a:srgbClr val="FF0000"/>
                </a:solidFill>
                <a:latin typeface="Tahoma" charset="0"/>
                <a:ea typeface="ＭＳ Ｐゴシック" charset="0"/>
                <a:cs typeface="ＭＳ Ｐゴシック" charset="0"/>
              </a:rPr>
              <a:t>Latency and Latency-Reliability Tradeoffs </a:t>
            </a:r>
          </a:p>
          <a:p>
            <a:pPr eaLnBrk="1" hangingPunct="1"/>
            <a:r>
              <a:rPr lang="en-US" dirty="0">
                <a:latin typeface="Tahoma" charset="0"/>
                <a:ea typeface="ＭＳ Ｐゴシック" charset="0"/>
                <a:cs typeface="ＭＳ Ｐゴシック" charset="0"/>
              </a:rPr>
              <a:t>Summary and Future Lookout</a:t>
            </a:r>
          </a:p>
          <a:p>
            <a:pPr lvl="1" eaLnBrk="1" hangingPunct="1"/>
            <a:endParaRPr lang="en-US" dirty="0">
              <a:latin typeface="Tahoma" charset="0"/>
              <a:ea typeface="ＭＳ Ｐゴシック" charset="0"/>
              <a:cs typeface="ＭＳ Ｐゴシック" charset="0"/>
            </a:endParaRP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A419BFC-0704-824A-8642-CF6757650AC5}" type="slidenum">
              <a:rPr lang="en-US" sz="1600">
                <a:solidFill>
                  <a:srgbClr val="000000"/>
                </a:solidFill>
                <a:latin typeface="Garamond" charset="0"/>
              </a:rPr>
              <a:pPr eaLnBrk="1" hangingPunct="1"/>
              <a:t>3</a:t>
            </a:fld>
            <a:endParaRPr lang="en-US" sz="1600">
              <a:solidFill>
                <a:srgbClr val="000000"/>
              </a:solidFill>
              <a:latin typeface="Garamond" charset="0"/>
            </a:endParaRPr>
          </a:p>
        </p:txBody>
      </p:sp>
    </p:spTree>
    <p:extLst>
      <p:ext uri="{BB962C8B-B14F-4D97-AF65-F5344CB8AC3E}">
        <p14:creationId xmlns:p14="http://schemas.microsoft.com/office/powerpoint/2010/main" val="82286567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77953" y="66419"/>
            <a:ext cx="83820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Extra Charge </a:t>
            </a:r>
            <a:r>
              <a:rPr kumimoji="0" lang="en-US" sz="4000" b="0" i="0" u="none" strike="noStrike" kern="1200" cap="none" spc="0" normalizeH="0" baseline="0" noProof="0" dirty="0">
                <a:ln>
                  <a:noFill/>
                </a:ln>
                <a:solidFill>
                  <a:prstClr val="black"/>
                </a:solidFill>
                <a:effectLst/>
                <a:uLnTx/>
                <a:uFillTx/>
                <a:latin typeface="Calibri"/>
                <a:ea typeface="+mj-ea"/>
                <a:cs typeface="+mj-cs"/>
                <a:sym typeface="Wingdings"/>
              </a:rPr>
              <a:t> Reduced Latency</a:t>
            </a:r>
            <a:endParaRPr kumimoji="0" lang="en-US" sz="4000" b="0" i="0" u="none" strike="noStrike" kern="1200" cap="none" spc="0" normalizeH="0" baseline="0" noProof="0" dirty="0">
              <a:ln>
                <a:noFill/>
              </a:ln>
              <a:solidFill>
                <a:prstClr val="black"/>
              </a:solidFill>
              <a:effectLst/>
              <a:uLnTx/>
              <a:uFillTx/>
              <a:latin typeface="Calibri"/>
              <a:ea typeface="+mj-ea"/>
              <a:cs typeface="+mj-cs"/>
            </a:endParaRPr>
          </a:p>
        </p:txBody>
      </p:sp>
      <p:sp>
        <p:nvSpPr>
          <p:cNvPr id="82" name="TextBox 81"/>
          <p:cNvSpPr txBox="1"/>
          <p:nvPr/>
        </p:nvSpPr>
        <p:spPr>
          <a:xfrm>
            <a:off x="268227" y="1066800"/>
            <a:ext cx="88757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
                <a:cs typeface="+mn-cs"/>
              </a:rPr>
              <a:t>1. Sensing</a:t>
            </a:r>
          </a:p>
        </p:txBody>
      </p:sp>
      <p:sp>
        <p:nvSpPr>
          <p:cNvPr id="83" name="TextBox 82"/>
          <p:cNvSpPr txBox="1"/>
          <p:nvPr/>
        </p:nvSpPr>
        <p:spPr>
          <a:xfrm>
            <a:off x="304800" y="27432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
                <a:cs typeface="+mn-cs"/>
              </a:rPr>
              <a:t>2. Restore</a:t>
            </a:r>
          </a:p>
        </p:txBody>
      </p:sp>
      <p:sp>
        <p:nvSpPr>
          <p:cNvPr id="84" name="TextBox 83"/>
          <p:cNvSpPr txBox="1"/>
          <p:nvPr/>
        </p:nvSpPr>
        <p:spPr>
          <a:xfrm>
            <a:off x="344427" y="4343400"/>
            <a:ext cx="3084573"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Calibri Light"/>
                <a:ea typeface=""/>
                <a:cs typeface="+mn-cs"/>
              </a:rPr>
              <a:t>3. </a:t>
            </a:r>
            <a:r>
              <a:rPr kumimoji="0" lang="en-US" sz="3600" b="1" i="0" u="none" strike="noStrike" kern="1200" cap="none" spc="0" normalizeH="0" baseline="0" noProof="0" dirty="0" err="1">
                <a:ln>
                  <a:noFill/>
                </a:ln>
                <a:solidFill>
                  <a:srgbClr val="000000"/>
                </a:solidFill>
                <a:effectLst/>
                <a:uLnTx/>
                <a:uFillTx/>
                <a:latin typeface="Calibri Light"/>
                <a:ea typeface=""/>
                <a:cs typeface="+mn-cs"/>
              </a:rPr>
              <a:t>Precharge</a:t>
            </a:r>
            <a:endParaRPr kumimoji="0" lang="en-US" sz="3600" b="1" i="0" u="none" strike="noStrike" kern="1200" cap="none" spc="0" normalizeH="0" baseline="0" noProof="0" dirty="0">
              <a:ln>
                <a:noFill/>
              </a:ln>
              <a:solidFill>
                <a:srgbClr val="000000"/>
              </a:solidFill>
              <a:effectLst/>
              <a:uLnTx/>
              <a:uFillTx/>
              <a:latin typeface="Calibri Light"/>
              <a:ea typeface=""/>
              <a:cs typeface="+mn-cs"/>
            </a:endParaRPr>
          </a:p>
        </p:txBody>
      </p:sp>
      <p:sp>
        <p:nvSpPr>
          <p:cNvPr id="72" name="TextBox 71"/>
          <p:cNvSpPr txBox="1"/>
          <p:nvPr/>
        </p:nvSpPr>
        <p:spPr>
          <a:xfrm>
            <a:off x="838200" y="1676400"/>
            <a:ext cx="8305800" cy="8382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Sense </a:t>
            </a:r>
            <a:r>
              <a:rPr kumimoji="0" lang="en-US" sz="3200" b="1" i="0" u="none" strike="noStrike" kern="1200" cap="none" spc="0" normalizeH="0" baseline="0" noProof="0" dirty="0">
                <a:ln>
                  <a:noFill/>
                </a:ln>
                <a:solidFill>
                  <a:srgbClr val="000000"/>
                </a:solidFill>
                <a:effectLst/>
                <a:uLnTx/>
                <a:uFillTx/>
                <a:latin typeface="Calibri Light"/>
                <a:ea typeface=""/>
                <a:cs typeface="+mn-cs"/>
              </a:rPr>
              <a:t>cells with extra charge </a:t>
            </a:r>
            <a:r>
              <a:rPr kumimoji="0" lang="en-US" sz="3200" b="0" i="0" u="none" strike="noStrike" kern="1200" cap="none" spc="0" normalizeH="0" baseline="0" noProof="0" dirty="0">
                <a:ln>
                  <a:noFill/>
                </a:ln>
                <a:solidFill>
                  <a:srgbClr val="000000"/>
                </a:solidFill>
                <a:effectLst/>
                <a:uLnTx/>
                <a:uFillTx/>
                <a:latin typeface="Calibri Light"/>
                <a:ea typeface=""/>
                <a:cs typeface="+mn-cs"/>
              </a:rPr>
              <a:t>faster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Light"/>
                <a:ea typeface=""/>
                <a:cs typeface="+mn-cs"/>
                <a:sym typeface="Wingdings"/>
              </a:rPr>
              <a:t> Lower sensing latency</a:t>
            </a:r>
            <a:endParaRPr kumimoji="0" lang="en-US" sz="3200" b="1" i="0" u="none" strike="noStrike" kern="1200" cap="none" spc="0" normalizeH="0" baseline="0" noProof="0" dirty="0">
              <a:ln>
                <a:noFill/>
              </a:ln>
              <a:solidFill>
                <a:srgbClr val="0000FF"/>
              </a:solidFill>
              <a:effectLst/>
              <a:uLnTx/>
              <a:uFillTx/>
              <a:latin typeface="Calibri Light"/>
              <a:ea typeface=""/>
              <a:cs typeface="+mn-cs"/>
            </a:endParaRPr>
          </a:p>
        </p:txBody>
      </p:sp>
      <p:sp>
        <p:nvSpPr>
          <p:cNvPr id="73" name="TextBox 72"/>
          <p:cNvSpPr txBox="1"/>
          <p:nvPr/>
        </p:nvSpPr>
        <p:spPr>
          <a:xfrm>
            <a:off x="838200" y="3200400"/>
            <a:ext cx="8305800" cy="10668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No need to fully restore </a:t>
            </a:r>
            <a:r>
              <a:rPr kumimoji="0" lang="en-US" sz="3200" b="1" i="0" u="none" strike="noStrike" kern="1200" cap="none" spc="0" normalizeH="0" baseline="0" noProof="0" dirty="0">
                <a:ln>
                  <a:noFill/>
                </a:ln>
                <a:solidFill>
                  <a:srgbClr val="000000"/>
                </a:solidFill>
                <a:effectLst/>
                <a:uLnTx/>
                <a:uFillTx/>
                <a:latin typeface="Calibri Light"/>
                <a:ea typeface=""/>
                <a:cs typeface="+mn-cs"/>
              </a:rPr>
              <a:t>cells with extra 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Light"/>
                <a:ea typeface=""/>
                <a:cs typeface="+mn-cs"/>
                <a:sym typeface="Wingdings"/>
              </a:rPr>
              <a:t> Lower restoration latency</a:t>
            </a:r>
            <a:endParaRPr kumimoji="0" lang="en-US" sz="3200" b="1" i="0" u="none" strike="noStrike" kern="1200" cap="none" spc="0" normalizeH="0" baseline="0" noProof="0" dirty="0">
              <a:ln>
                <a:noFill/>
              </a:ln>
              <a:solidFill>
                <a:srgbClr val="0000FF"/>
              </a:solidFill>
              <a:effectLst/>
              <a:uLnTx/>
              <a:uFillTx/>
              <a:latin typeface="Calibri Light"/>
              <a:ea typeface=""/>
              <a:cs typeface="+mn-cs"/>
            </a:endParaRPr>
          </a:p>
        </p:txBody>
      </p:sp>
      <p:sp>
        <p:nvSpPr>
          <p:cNvPr id="74" name="TextBox 73"/>
          <p:cNvSpPr txBox="1"/>
          <p:nvPr/>
        </p:nvSpPr>
        <p:spPr>
          <a:xfrm>
            <a:off x="838200" y="4876800"/>
            <a:ext cx="8305800" cy="13716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No need to fully </a:t>
            </a:r>
            <a:r>
              <a:rPr kumimoji="0" lang="en-US" sz="3200" b="0" i="0" u="none" strike="noStrike" kern="1200" cap="none" spc="0" normalizeH="0" baseline="0" noProof="0" dirty="0" err="1">
                <a:ln>
                  <a:noFill/>
                </a:ln>
                <a:solidFill>
                  <a:srgbClr val="000000"/>
                </a:solidFill>
                <a:effectLst/>
                <a:uLnTx/>
                <a:uFillTx/>
                <a:latin typeface="Calibri Light"/>
                <a:ea typeface=""/>
                <a:cs typeface="+mn-cs"/>
              </a:rPr>
              <a:t>precharge</a:t>
            </a:r>
            <a:r>
              <a:rPr kumimoji="0" lang="en-US" sz="3200" b="0" i="0" u="none" strike="noStrike" kern="1200" cap="none" spc="0" normalizeH="0" baseline="0" noProof="0" dirty="0">
                <a:ln>
                  <a:noFill/>
                </a:ln>
                <a:solidFill>
                  <a:srgbClr val="000000"/>
                </a:solidFill>
                <a:effectLst/>
                <a:uLnTx/>
                <a:uFillTx/>
                <a:latin typeface="Calibri Light"/>
                <a:ea typeface=""/>
                <a:cs typeface="+mn-cs"/>
              </a:rPr>
              <a:t> </a:t>
            </a:r>
            <a:r>
              <a:rPr kumimoji="0" lang="en-US" sz="3200" b="0" i="0" u="none" strike="noStrike" kern="1200" cap="none" spc="0" normalizeH="0" baseline="0" noProof="0" dirty="0" err="1">
                <a:ln>
                  <a:noFill/>
                </a:ln>
                <a:solidFill>
                  <a:srgbClr val="000000"/>
                </a:solidFill>
                <a:effectLst/>
                <a:uLnTx/>
                <a:uFillTx/>
                <a:latin typeface="Calibri Light"/>
                <a:ea typeface=""/>
                <a:cs typeface="+mn-cs"/>
              </a:rPr>
              <a:t>bitlines</a:t>
            </a:r>
            <a:r>
              <a:rPr kumimoji="0" lang="en-US" sz="3200" b="0" i="0" u="none" strike="noStrike" kern="1200" cap="none" spc="0" normalizeH="0" baseline="0" noProof="0" dirty="0">
                <a:ln>
                  <a:noFill/>
                </a:ln>
                <a:solidFill>
                  <a:srgbClr val="000000"/>
                </a:solidFill>
                <a:effectLst/>
                <a:uLnTx/>
                <a:uFillTx/>
                <a:latin typeface="Calibri Light"/>
                <a:ea typeface=""/>
                <a:cs typeface="+mn-cs"/>
              </a:rPr>
              <a:t> for </a:t>
            </a:r>
            <a:r>
              <a:rPr kumimoji="0" lang="en-US" sz="3200" b="1" i="0" u="none" strike="noStrike" kern="1200" cap="none" spc="0" normalizeH="0" baseline="0" noProof="0" dirty="0">
                <a:ln>
                  <a:noFill/>
                </a:ln>
                <a:solidFill>
                  <a:srgbClr val="000000"/>
                </a:solidFill>
                <a:effectLst/>
                <a:uLnTx/>
                <a:uFillTx/>
                <a:latin typeface="Calibri Light"/>
                <a:ea typeface=""/>
                <a:cs typeface="+mn-cs"/>
              </a:rPr>
              <a:t>cells with extra 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Calibri Light"/>
                <a:ea typeface=""/>
                <a:cs typeface="+mn-cs"/>
                <a:sym typeface="Wingdings"/>
              </a:rPr>
              <a:t> Lower </a:t>
            </a:r>
            <a:r>
              <a:rPr kumimoji="0" lang="en-US" sz="3200" b="1" i="0" u="none" strike="noStrike" kern="1200" cap="none" spc="0" normalizeH="0" baseline="0" noProof="0" dirty="0" err="1">
                <a:ln>
                  <a:noFill/>
                </a:ln>
                <a:solidFill>
                  <a:srgbClr val="0000FF"/>
                </a:solidFill>
                <a:effectLst/>
                <a:uLnTx/>
                <a:uFillTx/>
                <a:latin typeface="Calibri Light"/>
                <a:ea typeface=""/>
                <a:cs typeface="+mn-cs"/>
                <a:sym typeface="Wingdings"/>
              </a:rPr>
              <a:t>precharge</a:t>
            </a:r>
            <a:r>
              <a:rPr kumimoji="0" lang="en-US" sz="3200" b="1" i="0" u="none" strike="noStrike" kern="1200" cap="none" spc="0" normalizeH="0" baseline="0" noProof="0" dirty="0">
                <a:ln>
                  <a:noFill/>
                </a:ln>
                <a:solidFill>
                  <a:srgbClr val="0000FF"/>
                </a:solidFill>
                <a:effectLst/>
                <a:uLnTx/>
                <a:uFillTx/>
                <a:latin typeface="Calibri Light"/>
                <a:ea typeface=""/>
                <a:cs typeface="+mn-cs"/>
                <a:sym typeface="Wingdings"/>
              </a:rPr>
              <a:t> latency</a:t>
            </a:r>
            <a:endParaRPr kumimoji="0" lang="en-US" sz="3200" b="1" i="0" u="none" strike="noStrike" kern="1200" cap="none" spc="0" normalizeH="0" baseline="0" noProof="0" dirty="0">
              <a:ln>
                <a:noFill/>
              </a:ln>
              <a:solidFill>
                <a:srgbClr val="0000FF"/>
              </a:solidFill>
              <a:effectLst/>
              <a:uLnTx/>
              <a:uFillTx/>
              <a:latin typeface="Calibri Light"/>
              <a:ea typeface=""/>
              <a:cs typeface="+mn-cs"/>
            </a:endParaRPr>
          </a:p>
        </p:txBody>
      </p:sp>
    </p:spTree>
    <p:extLst>
      <p:ext uri="{BB962C8B-B14F-4D97-AF65-F5344CB8AC3E}">
        <p14:creationId xmlns:p14="http://schemas.microsoft.com/office/powerpoint/2010/main" val="748837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pic>
        <p:nvPicPr>
          <p:cNvPr id="5" name="Content Placeholder 4" descr="DRAM-new-testing-infrastructure.jpg"/>
          <p:cNvPicPr>
            <a:picLocks noGrp="1" noChangeAspect="1"/>
          </p:cNvPicPr>
          <p:nvPr>
            <p:ph idx="1"/>
          </p:nvPr>
        </p:nvPicPr>
        <p:blipFill>
          <a:blip r:embed="rId2" cstate="print">
            <a:extLst>
              <a:ext uri="{28A0092B-C50C-407E-A947-70E740481C1C}">
                <a14:useLocalDpi xmlns:a14="http://schemas.microsoft.com/office/drawing/2010/main" val="0"/>
              </a:ext>
            </a:extLst>
          </a:blip>
          <a:srcRect t="12242" b="12242"/>
          <a:stretch>
            <a:fillRect/>
          </a:stretch>
        </p:blipFill>
        <p:spPr>
          <a:xfrm>
            <a:off x="228600" y="1144488"/>
            <a:ext cx="8610600" cy="4876800"/>
          </a:xfrm>
          <a:scene3d>
            <a:camera prst="obliqueTopRight">
              <a:rot lat="0" lon="0" rev="10800000"/>
            </a:camera>
            <a:lightRig rig="threePt" dir="t"/>
          </a:scene3d>
        </p:spPr>
      </p:pic>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6" name="Rectangle 5"/>
          <p:cNvSpPr/>
          <p:nvPr/>
        </p:nvSpPr>
        <p:spPr>
          <a:xfrm>
            <a:off x="1979712" y="6300608"/>
            <a:ext cx="6696744" cy="584776"/>
          </a:xfrm>
          <a:prstGeom prst="rect">
            <a:avLst/>
          </a:prstGeom>
        </p:spPr>
        <p:txBody>
          <a:bodyPr wrap="square">
            <a:spAutoFit/>
          </a:bodyPr>
          <a:lstStyle/>
          <a:p>
            <a:pPr marL="457200" marR="0" lvl="1"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Kim+, “</a:t>
            </a:r>
            <a:r>
              <a:rPr kumimoji="0" lang="en-US" sz="1600" b="0" i="0" u="none" strike="noStrike" kern="1200" cap="none" spc="0" normalizeH="0" baseline="0" noProof="0" dirty="0">
                <a:ln>
                  <a:noFill/>
                </a:ln>
                <a:solidFill>
                  <a:srgbClr val="0000FF"/>
                </a:solidFill>
                <a:effectLst/>
                <a:uLnTx/>
                <a:uFillTx/>
                <a:latin typeface="Arial" charset="0"/>
                <a:ea typeface="ＭＳ Ｐゴシック" charset="-128"/>
                <a:cs typeface="+mn-cs"/>
              </a:rPr>
              <a:t>Flipping Bits in Memory Without Accessing Them: An Experimental Study of DRAM Disturbance Errors</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ISCA 2014.</a:t>
            </a:r>
          </a:p>
        </p:txBody>
      </p:sp>
      <p:sp>
        <p:nvSpPr>
          <p:cNvPr id="7" name="Rectangle 6"/>
          <p:cNvSpPr/>
          <p:nvPr/>
        </p:nvSpPr>
        <p:spPr>
          <a:xfrm>
            <a:off x="107504" y="1466055"/>
            <a:ext cx="2209798" cy="15240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Temperature</a:t>
            </a:r>
          </a:p>
          <a:p>
            <a:pPr marL="0" marR="0" lvl="0" indent="0" algn="ctr" defTabSz="914400" rtl="0" eaLnBrk="0" fontAlgn="base" latinLnBrk="0" hangingPunct="0">
              <a:lnSpc>
                <a:spcPct val="9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Controller</a:t>
            </a:r>
          </a:p>
          <a:p>
            <a:pPr marL="0" marR="0" lvl="0" indent="0" algn="ctr" defTabSz="914400" rtl="0" eaLnBrk="0" fontAlgn="base" latinLnBrk="0" hangingPunct="0">
              <a:lnSpc>
                <a:spcPct val="9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8" name="Rectangle 7"/>
          <p:cNvSpPr/>
          <p:nvPr/>
        </p:nvSpPr>
        <p:spPr>
          <a:xfrm>
            <a:off x="107504" y="2990238"/>
            <a:ext cx="2209798" cy="274320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rPr>
              <a:t>PC</a:t>
            </a:r>
            <a:endParaRPr kumimoji="0" lang="en-US" sz="2400" b="1"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Tahoma"/>
              <a:ea typeface="+mn-ea"/>
              <a:cs typeface="+mn-cs"/>
            </a:endParaRPr>
          </a:p>
        </p:txBody>
      </p:sp>
      <p:sp>
        <p:nvSpPr>
          <p:cNvPr id="9" name="Rectangle 8"/>
          <p:cNvSpPr/>
          <p:nvPr/>
        </p:nvSpPr>
        <p:spPr>
          <a:xfrm>
            <a:off x="4374702" y="1962444"/>
            <a:ext cx="1447800" cy="2551613"/>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Heater</a:t>
            </a:r>
          </a:p>
        </p:txBody>
      </p:sp>
      <p:sp>
        <p:nvSpPr>
          <p:cNvPr id="10" name="Rectangle 9"/>
          <p:cNvSpPr/>
          <p:nvPr/>
        </p:nvSpPr>
        <p:spPr>
          <a:xfrm>
            <a:off x="23173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
        <p:nvSpPr>
          <p:cNvPr id="11" name="Rectangle 10"/>
          <p:cNvSpPr/>
          <p:nvPr/>
        </p:nvSpPr>
        <p:spPr>
          <a:xfrm>
            <a:off x="5822502" y="1962447"/>
            <a:ext cx="2057400" cy="3770812"/>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Tahoma"/>
                <a:ea typeface="+mn-ea"/>
                <a:cs typeface="+mn-cs"/>
              </a:rPr>
              <a:t>FPGAs</a:t>
            </a:r>
          </a:p>
        </p:txBody>
      </p:sp>
    </p:spTree>
    <p:extLst>
      <p:ext uri="{BB962C8B-B14F-4D97-AF65-F5344CB8AC3E}">
        <p14:creationId xmlns:p14="http://schemas.microsoft.com/office/powerpoint/2010/main" val="236086648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DRAM Characterization Infrastructure</a:t>
            </a:r>
          </a:p>
        </p:txBody>
      </p:sp>
      <p:sp>
        <p:nvSpPr>
          <p:cNvPr id="3" name="Content Placeholder 2"/>
          <p:cNvSpPr>
            <a:spLocks noGrp="1"/>
          </p:cNvSpPr>
          <p:nvPr>
            <p:ph idx="1"/>
          </p:nvPr>
        </p:nvSpPr>
        <p:spPr>
          <a:xfrm>
            <a:off x="35496" y="1432520"/>
            <a:ext cx="5112568" cy="4876800"/>
          </a:xfrm>
        </p:spPr>
        <p:txBody>
          <a:bodyPr/>
          <a:lstStyle/>
          <a:p>
            <a:r>
              <a:rPr lang="en-US" dirty="0"/>
              <a:t>Hasan Hassan et al., </a:t>
            </a:r>
            <a:r>
              <a:rPr lang="en-US" b="1" dirty="0">
                <a:hlinkClick r:id="rId2"/>
              </a:rPr>
              <a:t>SoftMC: A Flexible and Practical Open-Source Infrastructure for Enabling Experimental DRAM Studies</a:t>
            </a:r>
            <a:r>
              <a:rPr lang="en-US" b="1" dirty="0"/>
              <a:t>,</a:t>
            </a:r>
            <a:r>
              <a:rPr lang="en-US" dirty="0"/>
              <a:t> HPCA 2017.</a:t>
            </a:r>
          </a:p>
          <a:p>
            <a:pPr marL="0" indent="0">
              <a:buNone/>
            </a:pPr>
            <a:endParaRPr lang="en-US" dirty="0"/>
          </a:p>
          <a:p>
            <a:pPr marL="0" indent="0">
              <a:buNone/>
            </a:pPr>
            <a:endParaRPr lang="en-US" dirty="0"/>
          </a:p>
          <a:p>
            <a:r>
              <a:rPr lang="en-US" b="1" dirty="0">
                <a:solidFill>
                  <a:schemeClr val="accent2">
                    <a:lumMod val="75000"/>
                  </a:schemeClr>
                </a:solidFill>
              </a:rPr>
              <a:t>Flexible</a:t>
            </a:r>
          </a:p>
          <a:p>
            <a:r>
              <a:rPr lang="en-US" b="1" dirty="0">
                <a:solidFill>
                  <a:schemeClr val="accent2">
                    <a:lumMod val="75000"/>
                  </a:schemeClr>
                </a:solidFill>
              </a:rPr>
              <a:t>Easy to Use (C++ API)</a:t>
            </a:r>
          </a:p>
          <a:p>
            <a:r>
              <a:rPr lang="en-US" b="1" dirty="0">
                <a:solidFill>
                  <a:schemeClr val="accent2">
                    <a:lumMod val="75000"/>
                  </a:schemeClr>
                </a:solidFill>
              </a:rPr>
              <a:t>Open-source </a:t>
            </a:r>
          </a:p>
          <a:p>
            <a:pPr marL="0" indent="0">
              <a:buNone/>
            </a:pPr>
            <a:r>
              <a:rPr lang="en-US" i="1" dirty="0">
                <a:solidFill>
                  <a:srgbClr val="0000FF"/>
                </a:solidFill>
              </a:rPr>
              <a:t>    </a:t>
            </a:r>
            <a:r>
              <a:rPr lang="en-US" i="1" dirty="0" err="1">
                <a:solidFill>
                  <a:srgbClr val="0000FF"/>
                </a:solidFill>
              </a:rPr>
              <a:t>github.com</a:t>
            </a:r>
            <a:r>
              <a:rPr lang="en-US" i="1" dirty="0">
                <a:solidFill>
                  <a:srgbClr val="0000FF"/>
                </a:solidFill>
              </a:rPr>
              <a:t>/CMU-SAFARI/SoftMC </a:t>
            </a:r>
            <a:endParaRPr lang="en-US" b="1" dirty="0">
              <a:solidFill>
                <a:srgbClr val="0000FF"/>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3748" y="1232759"/>
            <a:ext cx="4004777" cy="4830993"/>
          </a:xfrm>
          <a:prstGeom prst="rect">
            <a:avLst/>
          </a:prstGeom>
        </p:spPr>
      </p:pic>
      <p:pic>
        <p:nvPicPr>
          <p:cNvPr id="6" name="Content Placeholder 7"/>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103748" y="1265237"/>
            <a:ext cx="4004777" cy="4830763"/>
          </a:xfrm>
          <a:prstGeom prst="rect">
            <a:avLst/>
          </a:prstGeom>
          <a:noFill/>
          <a:ln w="9525">
            <a:noFill/>
            <a:miter lim="800000"/>
            <a:headEnd/>
            <a:tailEnd/>
          </a:ln>
        </p:spPr>
      </p:pic>
    </p:spTree>
    <p:extLst>
      <p:ext uri="{BB962C8B-B14F-4D97-AF65-F5344CB8AC3E}">
        <p14:creationId xmlns:p14="http://schemas.microsoft.com/office/powerpoint/2010/main" val="263830005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2" y="152400"/>
            <a:ext cx="9144000" cy="1066800"/>
          </a:xfrm>
        </p:spPr>
        <p:txBody>
          <a:bodyPr/>
          <a:lstStyle/>
          <a:p>
            <a:r>
              <a:rPr lang="en-US" dirty="0"/>
              <a:t>SoftMC: Open Source DRAM Infrastructure</a:t>
            </a:r>
          </a:p>
        </p:txBody>
      </p:sp>
      <p:sp>
        <p:nvSpPr>
          <p:cNvPr id="3" name="Content Placeholder 2"/>
          <p:cNvSpPr>
            <a:spLocks noGrp="1"/>
          </p:cNvSpPr>
          <p:nvPr>
            <p:ph idx="1"/>
          </p:nvPr>
        </p:nvSpPr>
        <p:spPr/>
        <p:txBody>
          <a:bodyPr/>
          <a:lstStyle/>
          <a:p>
            <a:r>
              <a:rPr lang="en-US" dirty="0">
                <a:hlinkClick r:id="rId2"/>
              </a:rPr>
              <a:t>https://github.com/CMU-SAFARI/SoftMC</a:t>
            </a:r>
            <a:r>
              <a:rPr lang="en-US" dirty="0"/>
              <a:t> </a:t>
            </a:r>
          </a:p>
          <a:p>
            <a:endParaRPr lang="en-US" dirty="0"/>
          </a:p>
          <a:p>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3"/>
          <a:stretch>
            <a:fillRect/>
          </a:stretch>
        </p:blipFill>
        <p:spPr>
          <a:xfrm>
            <a:off x="0" y="2915817"/>
            <a:ext cx="9144000" cy="2385391"/>
          </a:xfrm>
          <a:prstGeom prst="rect">
            <a:avLst/>
          </a:prstGeom>
        </p:spPr>
      </p:pic>
    </p:spTree>
    <p:extLst>
      <p:ext uri="{BB962C8B-B14F-4D97-AF65-F5344CB8AC3E}">
        <p14:creationId xmlns:p14="http://schemas.microsoft.com/office/powerpoint/2010/main" val="3509855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p:cNvSpPr/>
          <p:nvPr/>
        </p:nvSpPr>
        <p:spPr>
          <a:xfrm>
            <a:off x="228600" y="838200"/>
            <a:ext cx="3581400" cy="4419600"/>
          </a:xfrm>
          <a:prstGeom prst="rect">
            <a:avLst/>
          </a:prstGeom>
          <a:solidFill>
            <a:schemeClr val="accent1">
              <a:alpha val="50000"/>
            </a:scheme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7" name="Punchline"/>
          <p:cNvSpPr txBox="1"/>
          <p:nvPr/>
        </p:nvSpPr>
        <p:spPr>
          <a:xfrm>
            <a:off x="152400" y="838201"/>
            <a:ext cx="3733800" cy="1143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Typical DIMM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Low Temperature</a:t>
            </a:r>
          </a:p>
        </p:txBody>
      </p:sp>
      <p:sp>
        <p:nvSpPr>
          <p:cNvPr id="6" name="Title 1"/>
          <p:cNvSpPr txBox="1">
            <a:spLocks/>
          </p:cNvSpPr>
          <p:nvPr/>
        </p:nvSpPr>
        <p:spPr>
          <a:xfrm>
            <a:off x="0" y="66419"/>
            <a:ext cx="91440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a:ea typeface="+mj-ea"/>
                <a:cs typeface="+mj-cs"/>
              </a:rPr>
              <a:t>Observation 1. Faster Sensing</a:t>
            </a:r>
          </a:p>
        </p:txBody>
      </p:sp>
      <p:grpSp>
        <p:nvGrpSpPr>
          <p:cNvPr id="7" name="Group 6"/>
          <p:cNvGrpSpPr/>
          <p:nvPr/>
        </p:nvGrpSpPr>
        <p:grpSpPr>
          <a:xfrm>
            <a:off x="685799" y="2514951"/>
            <a:ext cx="2743200" cy="459105"/>
            <a:chOff x="4724400" y="2590800"/>
            <a:chExt cx="2743200" cy="459105"/>
          </a:xfrm>
          <a:solidFill>
            <a:schemeClr val="bg1"/>
          </a:solidFill>
        </p:grpSpPr>
        <p:sp>
          <p:nvSpPr>
            <p:cNvPr id="8" name="Oval 7"/>
            <p:cNvSpPr/>
            <p:nvPr/>
          </p:nvSpPr>
          <p:spPr>
            <a:xfrm>
              <a:off x="56388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p:cNvSpPr/>
            <p:nvPr/>
          </p:nvSpPr>
          <p:spPr>
            <a:xfrm>
              <a:off x="60960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p:cNvSpPr/>
            <p:nvPr/>
          </p:nvSpPr>
          <p:spPr>
            <a:xfrm>
              <a:off x="65532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p:cNvSpPr/>
            <p:nvPr/>
          </p:nvSpPr>
          <p:spPr>
            <a:xfrm>
              <a:off x="7010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p:cNvSpPr/>
            <p:nvPr/>
          </p:nvSpPr>
          <p:spPr>
            <a:xfrm>
              <a:off x="4724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p:cNvSpPr/>
            <p:nvPr/>
          </p:nvSpPr>
          <p:spPr>
            <a:xfrm>
              <a:off x="51816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p:cNvGrpSpPr/>
          <p:nvPr/>
        </p:nvGrpSpPr>
        <p:grpSpPr>
          <a:xfrm>
            <a:off x="688846" y="1981200"/>
            <a:ext cx="2740153" cy="3019157"/>
            <a:chOff x="4572000" y="1981200"/>
            <a:chExt cx="2740153" cy="3019157"/>
          </a:xfrm>
          <a:solidFill>
            <a:schemeClr val="tx1">
              <a:lumMod val="65000"/>
              <a:lumOff val="35000"/>
            </a:schemeClr>
          </a:solidFill>
        </p:grpSpPr>
        <p:cxnSp>
          <p:nvCxnSpPr>
            <p:cNvPr id="15" name="Straight Connector 14"/>
            <p:cNvCxnSpPr/>
            <p:nvPr/>
          </p:nvCxnSpPr>
          <p:spPr>
            <a:xfrm flipV="1">
              <a:off x="48006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6" name="DRAM"/>
            <p:cNvSpPr/>
            <p:nvPr/>
          </p:nvSpPr>
          <p:spPr>
            <a:xfrm>
              <a:off x="45720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7" name="Straight Connector 16"/>
            <p:cNvCxnSpPr/>
            <p:nvPr/>
          </p:nvCxnSpPr>
          <p:spPr>
            <a:xfrm flipV="1">
              <a:off x="52578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8" name="DRAM"/>
            <p:cNvSpPr/>
            <p:nvPr/>
          </p:nvSpPr>
          <p:spPr>
            <a:xfrm>
              <a:off x="50292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9" name="Straight Connector 18"/>
            <p:cNvCxnSpPr/>
            <p:nvPr/>
          </p:nvCxnSpPr>
          <p:spPr>
            <a:xfrm flipH="1" flipV="1">
              <a:off x="5715000" y="1981200"/>
              <a:ext cx="3046"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0" name="DRAM"/>
            <p:cNvSpPr/>
            <p:nvPr/>
          </p:nvSpPr>
          <p:spPr>
            <a:xfrm>
              <a:off x="54894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1" name="Straight Connector 20"/>
            <p:cNvCxnSpPr/>
            <p:nvPr/>
          </p:nvCxnSpPr>
          <p:spPr>
            <a:xfrm flipH="1" flipV="1">
              <a:off x="6172200" y="1981200"/>
              <a:ext cx="3046"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2" name="DRAM"/>
            <p:cNvSpPr/>
            <p:nvPr/>
          </p:nvSpPr>
          <p:spPr>
            <a:xfrm>
              <a:off x="59466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3" name="Straight Connector 22"/>
            <p:cNvCxnSpPr/>
            <p:nvPr/>
          </p:nvCxnSpPr>
          <p:spPr>
            <a:xfrm flipV="1">
              <a:off x="66294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4" name="DRAM"/>
            <p:cNvSpPr/>
            <p:nvPr/>
          </p:nvSpPr>
          <p:spPr>
            <a:xfrm>
              <a:off x="64008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5" name="Straight Connector 24"/>
            <p:cNvCxnSpPr/>
            <p:nvPr/>
          </p:nvCxnSpPr>
          <p:spPr>
            <a:xfrm flipV="1">
              <a:off x="7083553" y="1981200"/>
              <a:ext cx="3047"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6" name="DRAM"/>
            <p:cNvSpPr/>
            <p:nvPr/>
          </p:nvSpPr>
          <p:spPr>
            <a:xfrm>
              <a:off x="6854953"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85" name="Group 84"/>
          <p:cNvGrpSpPr/>
          <p:nvPr/>
        </p:nvGrpSpPr>
        <p:grpSpPr>
          <a:xfrm>
            <a:off x="688846" y="2067086"/>
            <a:ext cx="2743200" cy="459105"/>
            <a:chOff x="1066800" y="2067086"/>
            <a:chExt cx="2743200" cy="459105"/>
          </a:xfrm>
        </p:grpSpPr>
        <p:sp>
          <p:nvSpPr>
            <p:cNvPr id="29" name="Oval 28"/>
            <p:cNvSpPr/>
            <p:nvPr/>
          </p:nvSpPr>
          <p:spPr>
            <a:xfrm>
              <a:off x="19812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0" name="Oval 29"/>
            <p:cNvSpPr/>
            <p:nvPr/>
          </p:nvSpPr>
          <p:spPr>
            <a:xfrm>
              <a:off x="24384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2" name="Oval 31"/>
            <p:cNvSpPr/>
            <p:nvPr/>
          </p:nvSpPr>
          <p:spPr>
            <a:xfrm>
              <a:off x="28956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3" name="Oval 32"/>
            <p:cNvSpPr/>
            <p:nvPr/>
          </p:nvSpPr>
          <p:spPr>
            <a:xfrm>
              <a:off x="33528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7" name="Oval 36"/>
            <p:cNvSpPr/>
            <p:nvPr/>
          </p:nvSpPr>
          <p:spPr>
            <a:xfrm>
              <a:off x="10668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Oval 37"/>
            <p:cNvSpPr/>
            <p:nvPr/>
          </p:nvSpPr>
          <p:spPr>
            <a:xfrm>
              <a:off x="15240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0" name="Group 39"/>
          <p:cNvGrpSpPr/>
          <p:nvPr/>
        </p:nvGrpSpPr>
        <p:grpSpPr>
          <a:xfrm>
            <a:off x="688846" y="2977676"/>
            <a:ext cx="2743200" cy="1367790"/>
            <a:chOff x="4572000" y="2977676"/>
            <a:chExt cx="2743200" cy="1367790"/>
          </a:xfrm>
          <a:solidFill>
            <a:schemeClr val="accent6">
              <a:lumMod val="75000"/>
            </a:schemeClr>
          </a:solidFill>
        </p:grpSpPr>
        <p:sp>
          <p:nvSpPr>
            <p:cNvPr id="41" name="Oval 40"/>
            <p:cNvSpPr/>
            <p:nvPr/>
          </p:nvSpPr>
          <p:spPr>
            <a:xfrm>
              <a:off x="54864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2" name="Oval 41"/>
            <p:cNvSpPr/>
            <p:nvPr/>
          </p:nvSpPr>
          <p:spPr>
            <a:xfrm>
              <a:off x="59436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3" name="Oval 42"/>
            <p:cNvSpPr/>
            <p:nvPr/>
          </p:nvSpPr>
          <p:spPr>
            <a:xfrm>
              <a:off x="64008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Oval 43"/>
            <p:cNvSpPr/>
            <p:nvPr/>
          </p:nvSpPr>
          <p:spPr>
            <a:xfrm>
              <a:off x="6858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5" name="Oval 44"/>
            <p:cNvSpPr/>
            <p:nvPr/>
          </p:nvSpPr>
          <p:spPr>
            <a:xfrm>
              <a:off x="4572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6" name="Oval 45"/>
            <p:cNvSpPr/>
            <p:nvPr/>
          </p:nvSpPr>
          <p:spPr>
            <a:xfrm>
              <a:off x="50292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7" name="Oval 46"/>
            <p:cNvSpPr/>
            <p:nvPr/>
          </p:nvSpPr>
          <p:spPr>
            <a:xfrm>
              <a:off x="54864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8" name="Oval 47"/>
            <p:cNvSpPr/>
            <p:nvPr/>
          </p:nvSpPr>
          <p:spPr>
            <a:xfrm>
              <a:off x="59436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p:cNvSpPr/>
            <p:nvPr/>
          </p:nvSpPr>
          <p:spPr>
            <a:xfrm>
              <a:off x="64008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0" name="Oval 49"/>
            <p:cNvSpPr/>
            <p:nvPr/>
          </p:nvSpPr>
          <p:spPr>
            <a:xfrm>
              <a:off x="6858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1" name="Oval 50"/>
            <p:cNvSpPr/>
            <p:nvPr/>
          </p:nvSpPr>
          <p:spPr>
            <a:xfrm>
              <a:off x="54864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Oval 51"/>
            <p:cNvSpPr/>
            <p:nvPr/>
          </p:nvSpPr>
          <p:spPr>
            <a:xfrm>
              <a:off x="59436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p:cNvSpPr/>
            <p:nvPr/>
          </p:nvSpPr>
          <p:spPr>
            <a:xfrm>
              <a:off x="64008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4" name="Oval 53"/>
            <p:cNvSpPr/>
            <p:nvPr/>
          </p:nvSpPr>
          <p:spPr>
            <a:xfrm>
              <a:off x="6858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5" name="Oval 54"/>
            <p:cNvSpPr/>
            <p:nvPr/>
          </p:nvSpPr>
          <p:spPr>
            <a:xfrm>
              <a:off x="4572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6" name="Oval 55"/>
            <p:cNvSpPr/>
            <p:nvPr/>
          </p:nvSpPr>
          <p:spPr>
            <a:xfrm>
              <a:off x="50292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7" name="Oval 56"/>
            <p:cNvSpPr/>
            <p:nvPr/>
          </p:nvSpPr>
          <p:spPr>
            <a:xfrm>
              <a:off x="4572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8" name="Oval 57"/>
            <p:cNvSpPr/>
            <p:nvPr/>
          </p:nvSpPr>
          <p:spPr>
            <a:xfrm>
              <a:off x="50292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59" name="Group 58"/>
          <p:cNvGrpSpPr/>
          <p:nvPr/>
        </p:nvGrpSpPr>
        <p:grpSpPr>
          <a:xfrm>
            <a:off x="697229" y="2526381"/>
            <a:ext cx="2724912" cy="440817"/>
            <a:chOff x="4583430" y="2539526"/>
            <a:chExt cx="2724912" cy="440817"/>
          </a:xfrm>
        </p:grpSpPr>
        <p:sp>
          <p:nvSpPr>
            <p:cNvPr id="60" name="Oval 59"/>
            <p:cNvSpPr/>
            <p:nvPr/>
          </p:nvSpPr>
          <p:spPr>
            <a:xfrm>
              <a:off x="54978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Oval 60"/>
            <p:cNvSpPr/>
            <p:nvPr/>
          </p:nvSpPr>
          <p:spPr>
            <a:xfrm>
              <a:off x="59550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Oval 61"/>
            <p:cNvSpPr/>
            <p:nvPr/>
          </p:nvSpPr>
          <p:spPr>
            <a:xfrm>
              <a:off x="6412230" y="2541431"/>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Oval 62"/>
            <p:cNvSpPr/>
            <p:nvPr/>
          </p:nvSpPr>
          <p:spPr>
            <a:xfrm>
              <a:off x="68694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Oval 63"/>
            <p:cNvSpPr/>
            <p:nvPr/>
          </p:nvSpPr>
          <p:spPr>
            <a:xfrm>
              <a:off x="45834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Oval 64"/>
            <p:cNvSpPr/>
            <p:nvPr/>
          </p:nvSpPr>
          <p:spPr>
            <a:xfrm>
              <a:off x="5040630" y="2539526"/>
              <a:ext cx="438912" cy="438912"/>
            </a:xfrm>
            <a:prstGeom prst="ellipse">
              <a:avLst/>
            </a:prstGeom>
            <a:solidFill>
              <a:schemeClr val="accent6">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66" name="Group 65"/>
          <p:cNvGrpSpPr/>
          <p:nvPr/>
        </p:nvGrpSpPr>
        <p:grpSpPr>
          <a:xfrm>
            <a:off x="765046" y="2969895"/>
            <a:ext cx="2592325" cy="1455581"/>
            <a:chOff x="4648200" y="2969895"/>
            <a:chExt cx="2592325" cy="1455581"/>
          </a:xfrm>
        </p:grpSpPr>
        <p:sp>
          <p:nvSpPr>
            <p:cNvPr id="67" name="Down Arrow 66"/>
            <p:cNvSpPr/>
            <p:nvPr/>
          </p:nvSpPr>
          <p:spPr>
            <a:xfrm>
              <a:off x="4648200" y="2971800"/>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Down Arrow 67"/>
            <p:cNvSpPr/>
            <p:nvPr/>
          </p:nvSpPr>
          <p:spPr>
            <a:xfrm>
              <a:off x="5108450" y="2969895"/>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9" name="Down Arrow 68"/>
            <p:cNvSpPr/>
            <p:nvPr/>
          </p:nvSpPr>
          <p:spPr>
            <a:xfrm>
              <a:off x="5562602"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0" name="Down Arrow 69"/>
            <p:cNvSpPr/>
            <p:nvPr/>
          </p:nvSpPr>
          <p:spPr>
            <a:xfrm>
              <a:off x="6022852"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Down Arrow 70"/>
            <p:cNvSpPr/>
            <p:nvPr/>
          </p:nvSpPr>
          <p:spPr>
            <a:xfrm>
              <a:off x="6478523"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Down Arrow 71"/>
            <p:cNvSpPr/>
            <p:nvPr/>
          </p:nvSpPr>
          <p:spPr>
            <a:xfrm>
              <a:off x="6938773"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88" name="TextBox 87"/>
          <p:cNvSpPr txBox="1"/>
          <p:nvPr/>
        </p:nvSpPr>
        <p:spPr>
          <a:xfrm>
            <a:off x="3971717" y="2524286"/>
            <a:ext cx="2505284"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More Charge</a:t>
            </a:r>
          </a:p>
        </p:txBody>
      </p:sp>
      <p:sp>
        <p:nvSpPr>
          <p:cNvPr id="89" name="TextBox 88"/>
          <p:cNvSpPr txBox="1"/>
          <p:nvPr/>
        </p:nvSpPr>
        <p:spPr>
          <a:xfrm>
            <a:off x="3962400" y="3200400"/>
            <a:ext cx="2514600" cy="8382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Strong Charge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Flow</a:t>
            </a:r>
          </a:p>
        </p:txBody>
      </p:sp>
      <p:sp>
        <p:nvSpPr>
          <p:cNvPr id="90" name="TextBox 89"/>
          <p:cNvSpPr txBox="1"/>
          <p:nvPr/>
        </p:nvSpPr>
        <p:spPr>
          <a:xfrm>
            <a:off x="3967610" y="4466957"/>
            <a:ext cx="2509390" cy="5334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Faster Sensing</a:t>
            </a:r>
          </a:p>
        </p:txBody>
      </p:sp>
      <p:sp>
        <p:nvSpPr>
          <p:cNvPr id="93" name="Punchline"/>
          <p:cNvSpPr txBox="1"/>
          <p:nvPr/>
        </p:nvSpPr>
        <p:spPr>
          <a:xfrm>
            <a:off x="0" y="53340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Light"/>
                <a:ea typeface=""/>
                <a:cs typeface="+mn-cs"/>
              </a:rPr>
              <a:t>Typical DIMM at Low 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
                <a:cs typeface="+mn-cs"/>
                <a:sym typeface="Wingdings"/>
              </a:rPr>
              <a:t> More charge  Faster sensing</a:t>
            </a:r>
            <a:endParaRPr kumimoji="0" lang="en-US" sz="3600" b="1" i="1" u="none" strike="noStrike" kern="1200" cap="none" spc="0" normalizeH="0" baseline="0" noProof="0" dirty="0">
              <a:ln>
                <a:noFill/>
              </a:ln>
              <a:solidFill>
                <a:srgbClr val="0000FF"/>
              </a:solidFill>
              <a:effectLst/>
              <a:uLnTx/>
              <a:uFillTx/>
              <a:latin typeface="Calibri Light"/>
              <a:ea typeface=""/>
              <a:cs typeface="+mn-cs"/>
            </a:endParaRPr>
          </a:p>
        </p:txBody>
      </p:sp>
      <p:grpSp>
        <p:nvGrpSpPr>
          <p:cNvPr id="2" name="Group 1"/>
          <p:cNvGrpSpPr/>
          <p:nvPr/>
        </p:nvGrpSpPr>
        <p:grpSpPr>
          <a:xfrm>
            <a:off x="6096000" y="838200"/>
            <a:ext cx="3048000" cy="4419600"/>
            <a:chOff x="6096000" y="838200"/>
            <a:chExt cx="3048000" cy="4419600"/>
          </a:xfrm>
        </p:grpSpPr>
        <p:sp>
          <p:nvSpPr>
            <p:cNvPr id="91" name="Rectangle 90"/>
            <p:cNvSpPr/>
            <p:nvPr/>
          </p:nvSpPr>
          <p:spPr>
            <a:xfrm>
              <a:off x="6172200" y="838200"/>
              <a:ext cx="2971800" cy="4419600"/>
            </a:xfrm>
            <a:prstGeom prst="rect">
              <a:avLst/>
            </a:prstGeom>
            <a:solidFill>
              <a:srgbClr val="FFC000">
                <a:alpha val="50000"/>
              </a:srgb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Calibri Light"/>
                  <a:ea typeface="+mn-ea"/>
                  <a:cs typeface="+mn-cs"/>
                </a:rPr>
                <a:t>Timing</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US" sz="36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tRCD</a:t>
              </a:r>
              <a:r>
                <a:rPr kumimoji="0" lang="en-US" sz="36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00"/>
                  </a:solidFill>
                  <a:effectLst/>
                  <a:uLnTx/>
                  <a:uFillTx/>
                  <a:latin typeface="Calibri Light"/>
                  <a:ea typeface="+mn-ea"/>
                  <a:cs typeface="+mn-cs"/>
                </a:rPr>
                <a:t>17% ↓</a:t>
              </a:r>
              <a:endParaRPr kumimoji="0" lang="en-US" sz="1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00"/>
                  </a:solidFill>
                  <a:effectLst/>
                  <a:uLnTx/>
                  <a:uFillTx/>
                  <a:latin typeface="Calibri Light"/>
                  <a:ea typeface="+mn-ea"/>
                  <a:cs typeface="+mn-cs"/>
                </a:rPr>
                <a:t> </a:t>
              </a:r>
              <a:r>
                <a:rPr kumimoji="0" lang="en-US" sz="4000" b="1" i="0" u="none" strike="noStrike" kern="1200" cap="none" spc="0" normalizeH="0" baseline="0" noProof="0" dirty="0">
                  <a:ln>
                    <a:noFill/>
                  </a:ln>
                  <a:solidFill>
                    <a:srgbClr val="CC0000"/>
                  </a:solidFill>
                  <a:effectLst/>
                  <a:uLnTx/>
                  <a:uFillTx/>
                  <a:latin typeface="Calibri Light"/>
                  <a:ea typeface="+mn-ea"/>
                  <a:cs typeface="+mn-cs"/>
                </a:rPr>
                <a:t>No Errors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Light"/>
                <a:ea typeface="+mn-ea"/>
                <a:cs typeface="+mn-cs"/>
              </a:endParaRPr>
            </a:p>
          </p:txBody>
        </p:sp>
        <p:sp>
          <p:nvSpPr>
            <p:cNvPr id="73" name="Punchline"/>
            <p:cNvSpPr txBox="1"/>
            <p:nvPr/>
          </p:nvSpPr>
          <p:spPr>
            <a:xfrm>
              <a:off x="6096000" y="838200"/>
              <a:ext cx="3048000" cy="9906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115 DIMM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Characterization</a:t>
              </a:r>
            </a:p>
          </p:txBody>
        </p:sp>
      </p:grpSp>
    </p:spTree>
    <p:extLst>
      <p:ext uri="{BB962C8B-B14F-4D97-AF65-F5344CB8AC3E}">
        <p14:creationId xmlns:p14="http://schemas.microsoft.com/office/powerpoint/2010/main" val="1318853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0"/>
                                        </p:tgtEl>
                                        <p:attrNameLst>
                                          <p:attrName>style.opacity</p:attrName>
                                        </p:attrNameLst>
                                      </p:cBhvr>
                                      <p:to>
                                        <p:strVal val="0.5"/>
                                      </p:to>
                                    </p:set>
                                    <p:animEffect filter="image" prLst="opacity: 0.5">
                                      <p:cBhvr rctx="IE">
                                        <p:cTn id="7" dur="indefinite"/>
                                        <p:tgtEl>
                                          <p:spTgt spid="40"/>
                                        </p:tgtEl>
                                      </p:cBhvr>
                                    </p:animEffect>
                                  </p:childTnLst>
                                </p:cTn>
                              </p:par>
                              <p:par>
                                <p:cTn id="8" presetID="9" presetClass="emph" presetSubtype="0" nodeType="withEffect">
                                  <p:stCondLst>
                                    <p:cond delay="0"/>
                                  </p:stCondLst>
                                  <p:childTnLst>
                                    <p:set>
                                      <p:cBhvr rctx="PPT">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nodeType="withEffect">
                                  <p:stCondLst>
                                    <p:cond delay="0"/>
                                  </p:stCondLst>
                                  <p:childTnLst>
                                    <p:set>
                                      <p:cBhvr rctx="PPT">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par>
                                <p:cTn id="14" presetID="9" presetClass="emph" presetSubtype="0" nodeType="withEffect">
                                  <p:stCondLst>
                                    <p:cond delay="0"/>
                                  </p:stCondLst>
                                  <p:childTnLst>
                                    <p:set>
                                      <p:cBhvr rctx="PPT">
                                        <p:cTn id="15" dur="indefinite"/>
                                        <p:tgtEl>
                                          <p:spTgt spid="59"/>
                                        </p:tgtEl>
                                        <p:attrNameLst>
                                          <p:attrName>style.opacity</p:attrName>
                                        </p:attrNameLst>
                                      </p:cBhvr>
                                      <p:to>
                                        <p:strVal val="0.5"/>
                                      </p:to>
                                    </p:set>
                                    <p:animEffect filter="image" prLst="opacity: 0.5">
                                      <p:cBhvr rctx="IE">
                                        <p:cTn id="16" dur="indefinite"/>
                                        <p:tgtEl>
                                          <p:spTgt spid="59"/>
                                        </p:tgtEl>
                                      </p:cBhvr>
                                    </p:animEffect>
                                  </p:childTnLst>
                                </p:cTn>
                              </p:par>
                              <p:par>
                                <p:cTn id="17" presetID="9" presetClass="emph" presetSubtype="0" nodeType="withEffect">
                                  <p:stCondLst>
                                    <p:cond delay="0"/>
                                  </p:stCondLst>
                                  <p:childTnLst>
                                    <p:set>
                                      <p:cBhvr rctx="PPT">
                                        <p:cTn id="18" dur="indefinite"/>
                                        <p:tgtEl>
                                          <p:spTgt spid="85"/>
                                        </p:tgtEl>
                                        <p:attrNameLst>
                                          <p:attrName>style.opacity</p:attrName>
                                        </p:attrNameLst>
                                      </p:cBhvr>
                                      <p:to>
                                        <p:strVal val="0.5"/>
                                      </p:to>
                                    </p:set>
                                    <p:animEffect filter="image" prLst="opacity: 0.5">
                                      <p:cBhvr rctx="IE">
                                        <p:cTn id="19" dur="indefinite"/>
                                        <p:tgtEl>
                                          <p:spTgt spid="85"/>
                                        </p:tgtEl>
                                      </p:cBhvr>
                                    </p:animEffect>
                                  </p:childTnLst>
                                </p:cTn>
                              </p:par>
                              <p:par>
                                <p:cTn id="20" presetID="9" presetClass="emph" presetSubtype="0" nodeType="withEffect">
                                  <p:stCondLst>
                                    <p:cond delay="0"/>
                                  </p:stCondLst>
                                  <p:childTnLst>
                                    <p:set>
                                      <p:cBhvr rctx="PPT">
                                        <p:cTn id="21" dur="indefinite"/>
                                        <p:tgtEl>
                                          <p:spTgt spid="7"/>
                                        </p:tgtEl>
                                        <p:attrNameLst>
                                          <p:attrName>style.opacity</p:attrName>
                                        </p:attrNameLst>
                                      </p:cBhvr>
                                      <p:to>
                                        <p:strVal val="1"/>
                                      </p:to>
                                    </p:set>
                                    <p:animEffect filter="image" prLst="opacity: 1">
                                      <p:cBhvr rctx="IE">
                                        <p:cTn id="22" dur="indefinite"/>
                                        <p:tgtEl>
                                          <p:spTgt spid="7"/>
                                        </p:tgtEl>
                                      </p:cBhvr>
                                    </p:animEffect>
                                  </p:childTnLst>
                                </p:cTn>
                              </p:par>
                              <p:par>
                                <p:cTn id="23" presetID="9" presetClass="emph" presetSubtype="0" nodeType="withEffect">
                                  <p:stCondLst>
                                    <p:cond delay="0"/>
                                  </p:stCondLst>
                                  <p:childTnLst>
                                    <p:set>
                                      <p:cBhvr rctx="PPT">
                                        <p:cTn id="24" dur="indefinite"/>
                                        <p:tgtEl>
                                          <p:spTgt spid="59"/>
                                        </p:tgtEl>
                                        <p:attrNameLst>
                                          <p:attrName>style.opacity</p:attrName>
                                        </p:attrNameLst>
                                      </p:cBhvr>
                                      <p:to>
                                        <p:strVal val="1"/>
                                      </p:to>
                                    </p:set>
                                    <p:animEffect filter="image" prLst="opacity: 1">
                                      <p:cBhvr rctx="IE">
                                        <p:cTn id="25" dur="indefinite"/>
                                        <p:tgtEl>
                                          <p:spTgt spid="59"/>
                                        </p:tgtEl>
                                      </p:cBhvr>
                                    </p:animEffect>
                                  </p:childTnLst>
                                </p:cTn>
                              </p:par>
                              <p:par>
                                <p:cTn id="26" presetID="9" presetClass="emph" presetSubtype="0" nodeType="withEffect">
                                  <p:stCondLst>
                                    <p:cond delay="0"/>
                                  </p:stCondLst>
                                  <p:childTnLst>
                                    <p:set>
                                      <p:cBhvr rctx="PPT">
                                        <p:cTn id="27" dur="indefinite"/>
                                        <p:tgtEl>
                                          <p:spTgt spid="14"/>
                                        </p:tgtEl>
                                        <p:attrNameLst>
                                          <p:attrName>style.opacity</p:attrName>
                                        </p:attrNameLst>
                                      </p:cBhvr>
                                      <p:to>
                                        <p:strVal val="1"/>
                                      </p:to>
                                    </p:set>
                                    <p:animEffect filter="image" prLst="opacity: 1">
                                      <p:cBhvr rctx="IE">
                                        <p:cTn id="28" dur="indefinite"/>
                                        <p:tgtEl>
                                          <p:spTgt spid="14"/>
                                        </p:tgtEl>
                                      </p:cBhvr>
                                    </p:animEffect>
                                  </p:childTnLst>
                                </p:cTn>
                              </p:par>
                              <p:par>
                                <p:cTn id="29" presetID="1" presetClass="entr" presetSubtype="0" fill="hold" grpId="0" nodeType="withEffect">
                                  <p:stCondLst>
                                    <p:cond delay="0"/>
                                  </p:stCondLst>
                                  <p:childTnLst>
                                    <p:set>
                                      <p:cBhvr>
                                        <p:cTn id="30" dur="1" fill="hold">
                                          <p:stCondLst>
                                            <p:cond delay="0"/>
                                          </p:stCondLst>
                                        </p:cTn>
                                        <p:tgtEl>
                                          <p:spTgt spid="8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xit" presetSubtype="1" fill="hold" nodeType="clickEffect">
                                  <p:stCondLst>
                                    <p:cond delay="0"/>
                                  </p:stCondLst>
                                  <p:childTnLst>
                                    <p:animEffect transition="out" filter="wipe(up)">
                                      <p:cBhvr>
                                        <p:cTn id="34" dur="500"/>
                                        <p:tgtEl>
                                          <p:spTgt spid="59"/>
                                        </p:tgtEl>
                                      </p:cBhvr>
                                    </p:animEffect>
                                    <p:set>
                                      <p:cBhvr>
                                        <p:cTn id="35" dur="1" fill="hold">
                                          <p:stCondLst>
                                            <p:cond delay="499"/>
                                          </p:stCondLst>
                                        </p:cTn>
                                        <p:tgtEl>
                                          <p:spTgt spid="59"/>
                                        </p:tgtEl>
                                        <p:attrNameLst>
                                          <p:attrName>style.visibility</p:attrName>
                                        </p:attrNameLst>
                                      </p:cBhvr>
                                      <p:to>
                                        <p:strVal val="hidden"/>
                                      </p:to>
                                    </p:set>
                                  </p:childTnLst>
                                </p:cTn>
                              </p:par>
                              <p:par>
                                <p:cTn id="36" presetID="22" presetClass="entr" presetSubtype="1" fill="hold" nodeType="withEffect">
                                  <p:stCondLst>
                                    <p:cond delay="0"/>
                                  </p:stCondLst>
                                  <p:childTnLst>
                                    <p:set>
                                      <p:cBhvr>
                                        <p:cTn id="37" dur="1" fill="hold">
                                          <p:stCondLst>
                                            <p:cond delay="0"/>
                                          </p:stCondLst>
                                        </p:cTn>
                                        <p:tgtEl>
                                          <p:spTgt spid="66"/>
                                        </p:tgtEl>
                                        <p:attrNameLst>
                                          <p:attrName>style.visibility</p:attrName>
                                        </p:attrNameLst>
                                      </p:cBhvr>
                                      <p:to>
                                        <p:strVal val="visible"/>
                                      </p:to>
                                    </p:set>
                                    <p:animEffect transition="in" filter="wipe(up)">
                                      <p:cBhvr>
                                        <p:cTn id="38" dur="500"/>
                                        <p:tgtEl>
                                          <p:spTgt spid="66"/>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8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9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89" grpId="0"/>
      <p:bldP spid="90" grpId="0"/>
      <p:bldP spid="9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ctangle 79"/>
          <p:cNvSpPr/>
          <p:nvPr/>
        </p:nvSpPr>
        <p:spPr>
          <a:xfrm>
            <a:off x="228600" y="838200"/>
            <a:ext cx="3581400" cy="4419600"/>
          </a:xfrm>
          <a:prstGeom prst="rect">
            <a:avLst/>
          </a:prstGeom>
          <a:solidFill>
            <a:schemeClr val="accent1">
              <a:alpha val="50000"/>
            </a:scheme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 name="Title 1"/>
          <p:cNvSpPr txBox="1">
            <a:spLocks/>
          </p:cNvSpPr>
          <p:nvPr/>
        </p:nvSpPr>
        <p:spPr>
          <a:xfrm>
            <a:off x="-152400" y="66419"/>
            <a:ext cx="9448800" cy="76199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a:ea typeface="+mj-ea"/>
                <a:cs typeface="+mj-cs"/>
              </a:rPr>
              <a:t>Observation 2. Reducing Restore Time</a:t>
            </a:r>
          </a:p>
        </p:txBody>
      </p:sp>
      <p:grpSp>
        <p:nvGrpSpPr>
          <p:cNvPr id="7" name="Group 6"/>
          <p:cNvGrpSpPr/>
          <p:nvPr/>
        </p:nvGrpSpPr>
        <p:grpSpPr>
          <a:xfrm>
            <a:off x="685799" y="2514951"/>
            <a:ext cx="2743200" cy="459105"/>
            <a:chOff x="4724400" y="2590800"/>
            <a:chExt cx="2743200" cy="459105"/>
          </a:xfrm>
          <a:solidFill>
            <a:schemeClr val="bg1"/>
          </a:solidFill>
        </p:grpSpPr>
        <p:sp>
          <p:nvSpPr>
            <p:cNvPr id="8" name="Oval 7"/>
            <p:cNvSpPr/>
            <p:nvPr/>
          </p:nvSpPr>
          <p:spPr>
            <a:xfrm>
              <a:off x="56388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 name="Oval 8"/>
            <p:cNvSpPr/>
            <p:nvPr/>
          </p:nvSpPr>
          <p:spPr>
            <a:xfrm>
              <a:off x="60960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 name="Oval 9"/>
            <p:cNvSpPr/>
            <p:nvPr/>
          </p:nvSpPr>
          <p:spPr>
            <a:xfrm>
              <a:off x="6553200" y="2592705"/>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 name="Oval 10"/>
            <p:cNvSpPr/>
            <p:nvPr/>
          </p:nvSpPr>
          <p:spPr>
            <a:xfrm>
              <a:off x="7010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 name="Oval 11"/>
            <p:cNvSpPr/>
            <p:nvPr/>
          </p:nvSpPr>
          <p:spPr>
            <a:xfrm>
              <a:off x="47244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 name="Oval 12"/>
            <p:cNvSpPr/>
            <p:nvPr/>
          </p:nvSpPr>
          <p:spPr>
            <a:xfrm>
              <a:off x="5181600" y="2590800"/>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14" name="Group 13"/>
          <p:cNvGrpSpPr/>
          <p:nvPr/>
        </p:nvGrpSpPr>
        <p:grpSpPr>
          <a:xfrm>
            <a:off x="688846" y="1981200"/>
            <a:ext cx="2740153" cy="3019157"/>
            <a:chOff x="4572000" y="1981200"/>
            <a:chExt cx="2740153" cy="3019157"/>
          </a:xfrm>
          <a:solidFill>
            <a:schemeClr val="tx1">
              <a:lumMod val="65000"/>
              <a:lumOff val="35000"/>
            </a:schemeClr>
          </a:solidFill>
        </p:grpSpPr>
        <p:cxnSp>
          <p:nvCxnSpPr>
            <p:cNvPr id="15" name="Straight Connector 14"/>
            <p:cNvCxnSpPr/>
            <p:nvPr/>
          </p:nvCxnSpPr>
          <p:spPr>
            <a:xfrm flipV="1">
              <a:off x="48006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6" name="DRAM"/>
            <p:cNvSpPr/>
            <p:nvPr/>
          </p:nvSpPr>
          <p:spPr>
            <a:xfrm>
              <a:off x="45720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7" name="Straight Connector 16"/>
            <p:cNvCxnSpPr/>
            <p:nvPr/>
          </p:nvCxnSpPr>
          <p:spPr>
            <a:xfrm flipV="1">
              <a:off x="52578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18" name="DRAM"/>
            <p:cNvSpPr/>
            <p:nvPr/>
          </p:nvSpPr>
          <p:spPr>
            <a:xfrm>
              <a:off x="50292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9" name="Straight Connector 18"/>
            <p:cNvCxnSpPr/>
            <p:nvPr/>
          </p:nvCxnSpPr>
          <p:spPr>
            <a:xfrm flipH="1" flipV="1">
              <a:off x="5715000" y="1981200"/>
              <a:ext cx="3046"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0" name="DRAM"/>
            <p:cNvSpPr/>
            <p:nvPr/>
          </p:nvSpPr>
          <p:spPr>
            <a:xfrm>
              <a:off x="54894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1" name="Straight Connector 20"/>
            <p:cNvCxnSpPr/>
            <p:nvPr/>
          </p:nvCxnSpPr>
          <p:spPr>
            <a:xfrm flipH="1" flipV="1">
              <a:off x="6172200" y="1981200"/>
              <a:ext cx="3046"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2" name="DRAM"/>
            <p:cNvSpPr/>
            <p:nvPr/>
          </p:nvSpPr>
          <p:spPr>
            <a:xfrm>
              <a:off x="5946646"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3" name="Straight Connector 22"/>
            <p:cNvCxnSpPr/>
            <p:nvPr/>
          </p:nvCxnSpPr>
          <p:spPr>
            <a:xfrm flipV="1">
              <a:off x="6629400" y="1981200"/>
              <a:ext cx="0"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4" name="DRAM"/>
            <p:cNvSpPr/>
            <p:nvPr/>
          </p:nvSpPr>
          <p:spPr>
            <a:xfrm>
              <a:off x="6400800"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25" name="Straight Connector 24"/>
            <p:cNvCxnSpPr/>
            <p:nvPr/>
          </p:nvCxnSpPr>
          <p:spPr>
            <a:xfrm flipV="1">
              <a:off x="7083553" y="1981200"/>
              <a:ext cx="3047" cy="2485758"/>
            </a:xfrm>
            <a:prstGeom prst="line">
              <a:avLst/>
            </a:prstGeom>
            <a:grp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sp>
          <p:nvSpPr>
            <p:cNvPr id="26" name="DRAM"/>
            <p:cNvSpPr/>
            <p:nvPr/>
          </p:nvSpPr>
          <p:spPr>
            <a:xfrm>
              <a:off x="6854953" y="4466957"/>
              <a:ext cx="457200" cy="533400"/>
            </a:xfrm>
            <a:prstGeom prst="roundRect">
              <a:avLst>
                <a:gd name="adj" fmla="val 11319"/>
              </a:avLst>
            </a:prstGeom>
            <a:grp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85" name="Group 84"/>
          <p:cNvGrpSpPr/>
          <p:nvPr/>
        </p:nvGrpSpPr>
        <p:grpSpPr>
          <a:xfrm>
            <a:off x="688846" y="2067086"/>
            <a:ext cx="2743200" cy="459105"/>
            <a:chOff x="1066800" y="2067086"/>
            <a:chExt cx="2743200" cy="459105"/>
          </a:xfrm>
        </p:grpSpPr>
        <p:sp>
          <p:nvSpPr>
            <p:cNvPr id="29" name="Oval 28"/>
            <p:cNvSpPr/>
            <p:nvPr/>
          </p:nvSpPr>
          <p:spPr>
            <a:xfrm>
              <a:off x="19812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0" name="Oval 29"/>
            <p:cNvSpPr/>
            <p:nvPr/>
          </p:nvSpPr>
          <p:spPr>
            <a:xfrm>
              <a:off x="24384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2" name="Oval 31"/>
            <p:cNvSpPr/>
            <p:nvPr/>
          </p:nvSpPr>
          <p:spPr>
            <a:xfrm>
              <a:off x="2895600" y="2068991"/>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3" name="Oval 32"/>
            <p:cNvSpPr/>
            <p:nvPr/>
          </p:nvSpPr>
          <p:spPr>
            <a:xfrm>
              <a:off x="33528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7" name="Oval 36"/>
            <p:cNvSpPr/>
            <p:nvPr/>
          </p:nvSpPr>
          <p:spPr>
            <a:xfrm>
              <a:off x="10668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38" name="Oval 37"/>
            <p:cNvSpPr/>
            <p:nvPr/>
          </p:nvSpPr>
          <p:spPr>
            <a:xfrm>
              <a:off x="1524000" y="2067086"/>
              <a:ext cx="457200" cy="4572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0" name="Group 39"/>
          <p:cNvGrpSpPr/>
          <p:nvPr/>
        </p:nvGrpSpPr>
        <p:grpSpPr>
          <a:xfrm>
            <a:off x="688846" y="2977676"/>
            <a:ext cx="2743200" cy="1367790"/>
            <a:chOff x="4572000" y="2977676"/>
            <a:chExt cx="2743200" cy="1367790"/>
          </a:xfrm>
          <a:solidFill>
            <a:schemeClr val="accent6">
              <a:lumMod val="75000"/>
            </a:schemeClr>
          </a:solidFill>
        </p:grpSpPr>
        <p:sp>
          <p:nvSpPr>
            <p:cNvPr id="41" name="Oval 40"/>
            <p:cNvSpPr/>
            <p:nvPr/>
          </p:nvSpPr>
          <p:spPr>
            <a:xfrm>
              <a:off x="54864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2" name="Oval 41"/>
            <p:cNvSpPr/>
            <p:nvPr/>
          </p:nvSpPr>
          <p:spPr>
            <a:xfrm>
              <a:off x="59436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3" name="Oval 42"/>
            <p:cNvSpPr/>
            <p:nvPr/>
          </p:nvSpPr>
          <p:spPr>
            <a:xfrm>
              <a:off x="6400800" y="297958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4" name="Oval 43"/>
            <p:cNvSpPr/>
            <p:nvPr/>
          </p:nvSpPr>
          <p:spPr>
            <a:xfrm>
              <a:off x="6858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5" name="Oval 44"/>
            <p:cNvSpPr/>
            <p:nvPr/>
          </p:nvSpPr>
          <p:spPr>
            <a:xfrm>
              <a:off x="45720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6" name="Oval 45"/>
            <p:cNvSpPr/>
            <p:nvPr/>
          </p:nvSpPr>
          <p:spPr>
            <a:xfrm>
              <a:off x="5029200" y="29776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7" name="Oval 46"/>
            <p:cNvSpPr/>
            <p:nvPr/>
          </p:nvSpPr>
          <p:spPr>
            <a:xfrm>
              <a:off x="54864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8" name="Oval 47"/>
            <p:cNvSpPr/>
            <p:nvPr/>
          </p:nvSpPr>
          <p:spPr>
            <a:xfrm>
              <a:off x="59436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49" name="Oval 48"/>
            <p:cNvSpPr/>
            <p:nvPr/>
          </p:nvSpPr>
          <p:spPr>
            <a:xfrm>
              <a:off x="6400800" y="343487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0" name="Oval 49"/>
            <p:cNvSpPr/>
            <p:nvPr/>
          </p:nvSpPr>
          <p:spPr>
            <a:xfrm>
              <a:off x="6858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1" name="Oval 50"/>
            <p:cNvSpPr/>
            <p:nvPr/>
          </p:nvSpPr>
          <p:spPr>
            <a:xfrm>
              <a:off x="54864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2" name="Oval 51"/>
            <p:cNvSpPr/>
            <p:nvPr/>
          </p:nvSpPr>
          <p:spPr>
            <a:xfrm>
              <a:off x="59436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3" name="Oval 52"/>
            <p:cNvSpPr/>
            <p:nvPr/>
          </p:nvSpPr>
          <p:spPr>
            <a:xfrm>
              <a:off x="6400800" y="3888266"/>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4" name="Oval 53"/>
            <p:cNvSpPr/>
            <p:nvPr/>
          </p:nvSpPr>
          <p:spPr>
            <a:xfrm>
              <a:off x="6858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5" name="Oval 54"/>
            <p:cNvSpPr/>
            <p:nvPr/>
          </p:nvSpPr>
          <p:spPr>
            <a:xfrm>
              <a:off x="45720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6" name="Oval 55"/>
            <p:cNvSpPr/>
            <p:nvPr/>
          </p:nvSpPr>
          <p:spPr>
            <a:xfrm>
              <a:off x="5029200" y="343297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7" name="Oval 56"/>
            <p:cNvSpPr/>
            <p:nvPr/>
          </p:nvSpPr>
          <p:spPr>
            <a:xfrm>
              <a:off x="45720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8" name="Oval 57"/>
            <p:cNvSpPr/>
            <p:nvPr/>
          </p:nvSpPr>
          <p:spPr>
            <a:xfrm>
              <a:off x="5029200" y="3886361"/>
              <a:ext cx="457200" cy="457200"/>
            </a:xfrm>
            <a:prstGeom prst="ellipse">
              <a:avLst/>
            </a:prstGeom>
            <a:grp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59" name="Group 58"/>
          <p:cNvGrpSpPr/>
          <p:nvPr/>
        </p:nvGrpSpPr>
        <p:grpSpPr>
          <a:xfrm>
            <a:off x="697229" y="2526381"/>
            <a:ext cx="2724912" cy="440817"/>
            <a:chOff x="4583430" y="2539526"/>
            <a:chExt cx="2724912" cy="440817"/>
          </a:xfrm>
          <a:solidFill>
            <a:schemeClr val="accent6">
              <a:lumMod val="60000"/>
              <a:lumOff val="40000"/>
            </a:schemeClr>
          </a:solidFill>
        </p:grpSpPr>
        <p:sp>
          <p:nvSpPr>
            <p:cNvPr id="60" name="Oval 59"/>
            <p:cNvSpPr/>
            <p:nvPr/>
          </p:nvSpPr>
          <p:spPr>
            <a:xfrm>
              <a:off x="54978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Oval 60"/>
            <p:cNvSpPr/>
            <p:nvPr/>
          </p:nvSpPr>
          <p:spPr>
            <a:xfrm>
              <a:off x="59550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Oval 61"/>
            <p:cNvSpPr/>
            <p:nvPr/>
          </p:nvSpPr>
          <p:spPr>
            <a:xfrm>
              <a:off x="6412230" y="2541431"/>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Oval 62"/>
            <p:cNvSpPr/>
            <p:nvPr/>
          </p:nvSpPr>
          <p:spPr>
            <a:xfrm>
              <a:off x="68694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Oval 63"/>
            <p:cNvSpPr/>
            <p:nvPr/>
          </p:nvSpPr>
          <p:spPr>
            <a:xfrm>
              <a:off x="45834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Oval 64"/>
            <p:cNvSpPr/>
            <p:nvPr/>
          </p:nvSpPr>
          <p:spPr>
            <a:xfrm>
              <a:off x="5040630" y="2539526"/>
              <a:ext cx="438912" cy="438912"/>
            </a:xfrm>
            <a:prstGeom prst="ellipse">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73" name="Group 72"/>
          <p:cNvGrpSpPr/>
          <p:nvPr/>
        </p:nvGrpSpPr>
        <p:grpSpPr>
          <a:xfrm rot="10800000">
            <a:off x="765046" y="2971800"/>
            <a:ext cx="2592325" cy="1455581"/>
            <a:chOff x="4648200" y="2969895"/>
            <a:chExt cx="2592325" cy="1455581"/>
          </a:xfrm>
        </p:grpSpPr>
        <p:sp>
          <p:nvSpPr>
            <p:cNvPr id="74" name="Down Arrow 73"/>
            <p:cNvSpPr/>
            <p:nvPr/>
          </p:nvSpPr>
          <p:spPr>
            <a:xfrm>
              <a:off x="4648200" y="2971800"/>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Down Arrow 74"/>
            <p:cNvSpPr/>
            <p:nvPr/>
          </p:nvSpPr>
          <p:spPr>
            <a:xfrm>
              <a:off x="5108450" y="2969895"/>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6" name="Down Arrow 75"/>
            <p:cNvSpPr/>
            <p:nvPr/>
          </p:nvSpPr>
          <p:spPr>
            <a:xfrm>
              <a:off x="5562602"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7" name="Down Arrow 76"/>
            <p:cNvSpPr/>
            <p:nvPr/>
          </p:nvSpPr>
          <p:spPr>
            <a:xfrm>
              <a:off x="6022852"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8" name="Down Arrow 77"/>
            <p:cNvSpPr/>
            <p:nvPr/>
          </p:nvSpPr>
          <p:spPr>
            <a:xfrm>
              <a:off x="6478523" y="2977676"/>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9" name="Down Arrow 78"/>
            <p:cNvSpPr/>
            <p:nvPr/>
          </p:nvSpPr>
          <p:spPr>
            <a:xfrm>
              <a:off x="6938773" y="2975771"/>
              <a:ext cx="301752" cy="1447800"/>
            </a:xfrm>
            <a:prstGeom prst="downArrow">
              <a:avLst>
                <a:gd name="adj1" fmla="val 50000"/>
                <a:gd name="adj2" fmla="val 125000"/>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84" name="TextBox 83"/>
          <p:cNvSpPr txBox="1"/>
          <p:nvPr/>
        </p:nvSpPr>
        <p:spPr>
          <a:xfrm>
            <a:off x="3657600" y="1524000"/>
            <a:ext cx="2667000" cy="1300292"/>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Less Leakage </a:t>
            </a:r>
            <a:r>
              <a:rPr kumimoji="0" lang="en-US" sz="2800" b="1" i="0" u="none" strike="noStrike" kern="1200" cap="none" spc="0" normalizeH="0" baseline="0" noProof="0" dirty="0">
                <a:ln>
                  <a:noFill/>
                </a:ln>
                <a:solidFill>
                  <a:srgbClr val="0000FF"/>
                </a:solidFill>
                <a:effectLst/>
                <a:uLnTx/>
                <a:uFillTx/>
                <a:latin typeface="Calibri Light"/>
                <a:ea typeface=""/>
                <a:cs typeface="+mn-cs"/>
                <a:sym typeface="Wingdings"/>
              </a:rPr>
              <a:t> </a:t>
            </a:r>
            <a:endParaRPr kumimoji="0" lang="en-US" sz="2800" b="1" i="0" u="none" strike="noStrike" kern="1200" cap="none" spc="0" normalizeH="0" baseline="0" noProof="0" dirty="0">
              <a:ln>
                <a:noFill/>
              </a:ln>
              <a:solidFill>
                <a:srgbClr val="0000FF"/>
              </a:solidFill>
              <a:effectLst/>
              <a:uLnTx/>
              <a:uFillTx/>
              <a:latin typeface="Calibri Light"/>
              <a:ea typeface=""/>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sym typeface="Wingdings"/>
              </a:rPr>
              <a:t>Extra Charge</a:t>
            </a:r>
            <a:endParaRPr kumimoji="0" lang="en-US" sz="2800" b="1" i="0" u="none" strike="noStrike" kern="1200" cap="none" spc="0" normalizeH="0" baseline="0" noProof="0" dirty="0">
              <a:ln>
                <a:noFill/>
              </a:ln>
              <a:solidFill>
                <a:srgbClr val="0000FF"/>
              </a:solidFill>
              <a:effectLst/>
              <a:uLnTx/>
              <a:uFillTx/>
              <a:latin typeface="Calibri Light"/>
              <a:ea typeface=""/>
              <a:cs typeface="+mn-cs"/>
            </a:endParaRPr>
          </a:p>
        </p:txBody>
      </p:sp>
      <p:sp>
        <p:nvSpPr>
          <p:cNvPr id="88" name="TextBox 87"/>
          <p:cNvSpPr txBox="1"/>
          <p:nvPr/>
        </p:nvSpPr>
        <p:spPr>
          <a:xfrm>
            <a:off x="3657600" y="2819399"/>
            <a:ext cx="2762223" cy="14478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No Need to Fully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FF"/>
                </a:solidFill>
                <a:effectLst/>
                <a:uLnTx/>
                <a:uFillTx/>
                <a:latin typeface="Calibri Light"/>
                <a:ea typeface=""/>
                <a:cs typeface="+mn-cs"/>
              </a:rPr>
              <a:t>Restore Charge</a:t>
            </a:r>
          </a:p>
        </p:txBody>
      </p:sp>
      <p:sp>
        <p:nvSpPr>
          <p:cNvPr id="89" name="Punchline"/>
          <p:cNvSpPr txBox="1"/>
          <p:nvPr/>
        </p:nvSpPr>
        <p:spPr>
          <a:xfrm>
            <a:off x="0" y="53340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prstClr val="black"/>
                </a:solidFill>
                <a:effectLst/>
                <a:uLnTx/>
                <a:uFillTx/>
                <a:latin typeface="Calibri Light"/>
                <a:ea typeface=""/>
                <a:cs typeface="+mn-cs"/>
              </a:rPr>
              <a:t>Typical DIMM at lower temperature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
                <a:cs typeface="+mn-cs"/>
                <a:sym typeface="Wingdings"/>
              </a:rPr>
              <a:t> More charge  Restore time reduction</a:t>
            </a:r>
            <a:endParaRPr kumimoji="0" lang="en-US" sz="3600" b="1" i="1" u="none" strike="noStrike" kern="1200" cap="none" spc="0" normalizeH="0" baseline="0" noProof="0" dirty="0">
              <a:ln>
                <a:noFill/>
              </a:ln>
              <a:solidFill>
                <a:srgbClr val="0000FF"/>
              </a:solidFill>
              <a:effectLst/>
              <a:uLnTx/>
              <a:uFillTx/>
              <a:latin typeface="Calibri Light"/>
              <a:ea typeface=""/>
              <a:cs typeface="+mn-cs"/>
            </a:endParaRPr>
          </a:p>
        </p:txBody>
      </p:sp>
      <p:sp>
        <p:nvSpPr>
          <p:cNvPr id="70" name="Punchline"/>
          <p:cNvSpPr txBox="1"/>
          <p:nvPr/>
        </p:nvSpPr>
        <p:spPr>
          <a:xfrm>
            <a:off x="152400" y="838201"/>
            <a:ext cx="3733800" cy="1143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Typical DIMM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Low Temperature</a:t>
            </a:r>
          </a:p>
        </p:txBody>
      </p:sp>
      <p:grpSp>
        <p:nvGrpSpPr>
          <p:cNvPr id="2" name="Group 1"/>
          <p:cNvGrpSpPr/>
          <p:nvPr/>
        </p:nvGrpSpPr>
        <p:grpSpPr>
          <a:xfrm>
            <a:off x="6096000" y="838200"/>
            <a:ext cx="3048000" cy="4419600"/>
            <a:chOff x="6096000" y="838200"/>
            <a:chExt cx="3048000" cy="4419600"/>
          </a:xfrm>
        </p:grpSpPr>
        <p:sp>
          <p:nvSpPr>
            <p:cNvPr id="87" name="Rectangle 86"/>
            <p:cNvSpPr/>
            <p:nvPr/>
          </p:nvSpPr>
          <p:spPr>
            <a:xfrm>
              <a:off x="6172200" y="838200"/>
              <a:ext cx="2971800" cy="4419600"/>
            </a:xfrm>
            <a:prstGeom prst="rect">
              <a:avLst/>
            </a:prstGeom>
            <a:solidFill>
              <a:srgbClr val="FFC000">
                <a:alpha val="50000"/>
              </a:srgbClr>
            </a:solidFill>
            <a:ln>
              <a:solidFill>
                <a:schemeClr val="accent1"/>
              </a:solid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 Read </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US" sz="2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tRAS</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00"/>
                  </a:solidFill>
                  <a:effectLst/>
                  <a:uLnTx/>
                  <a:uFillTx/>
                  <a:latin typeface="Calibri Light"/>
                  <a:ea typeface="+mn-ea"/>
                  <a:cs typeface="+mn-cs"/>
                </a:rPr>
                <a:t>37%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1" i="0" u="none" strike="noStrike" kern="1200" cap="none" spc="0" normalizeH="0" baseline="0" noProof="0" dirty="0">
                <a:ln>
                  <a:noFill/>
                </a:ln>
                <a:solidFill>
                  <a:prstClr val="black"/>
                </a:solidFill>
                <a:effectLst/>
                <a:uLnTx/>
                <a:uFillTx/>
                <a:latin typeface="Calibri Ligh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 Write </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r>
                <a:rPr kumimoji="0" lang="en-US" sz="2800" b="0" i="0" u="none" strike="noStrike" kern="1200" cap="none" spc="0" normalizeH="0" baseline="0" noProof="0" dirty="0" err="1">
                  <a:ln>
                    <a:noFill/>
                  </a:ln>
                  <a:solidFill>
                    <a:prstClr val="black"/>
                  </a:solidFill>
                  <a:effectLst/>
                  <a:uLnTx/>
                  <a:uFillTx/>
                  <a:latin typeface="Courier New" panose="02070309020205020404" pitchFamily="49" charset="0"/>
                  <a:ea typeface="+mn-ea"/>
                  <a:cs typeface="Courier New" panose="02070309020205020404" pitchFamily="49" charset="0"/>
                </a:rPr>
                <a:t>tWR</a:t>
              </a:r>
              <a:r>
                <a:rPr kumimoji="0" lang="en-US" sz="2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Courier New" panose="02070309020205020404" pitchFamily="49" charset="0"/>
                </a:rPr>
                <a:t>)</a:t>
              </a: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CC0000"/>
                  </a:solidFill>
                  <a:effectLst/>
                  <a:uLnTx/>
                  <a:uFillTx/>
                  <a:latin typeface="Calibri Light"/>
                  <a:ea typeface="+mn-ea"/>
                  <a:cs typeface="+mn-cs"/>
                </a:rPr>
                <a:t>54%</a:t>
              </a:r>
              <a:r>
                <a:rPr kumimoji="0" lang="en-US" sz="4000" b="1" i="0" u="none" strike="noStrike" kern="1200" cap="none" spc="0" normalizeH="0" baseline="0" noProof="0" dirty="0">
                  <a:ln>
                    <a:noFill/>
                  </a:ln>
                  <a:solidFill>
                    <a:srgbClr val="CC0000"/>
                  </a:solidFill>
                  <a:effectLst/>
                  <a:uLnTx/>
                  <a:uFillTx/>
                  <a:latin typeface="Calibri Light"/>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1" i="0" u="none" strike="noStrike" kern="1200" cap="none" spc="0" normalizeH="0" baseline="0" noProof="0" dirty="0">
                <a:ln>
                  <a:noFill/>
                </a:ln>
                <a:solidFill>
                  <a:srgbClr val="CC0000"/>
                </a:solidFill>
                <a:effectLst/>
                <a:uLnTx/>
                <a:uFillTx/>
                <a:latin typeface="Calibri Light"/>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CC0000"/>
                  </a:solidFill>
                  <a:effectLst/>
                  <a:uLnTx/>
                  <a:uFillTx/>
                  <a:latin typeface="Calibri Light"/>
                  <a:ea typeface="+mn-ea"/>
                  <a:cs typeface="+mn-cs"/>
                </a:rPr>
                <a:t>No Errors</a:t>
              </a:r>
            </a:p>
          </p:txBody>
        </p:sp>
        <p:sp>
          <p:nvSpPr>
            <p:cNvPr id="71" name="Punchline"/>
            <p:cNvSpPr txBox="1"/>
            <p:nvPr/>
          </p:nvSpPr>
          <p:spPr>
            <a:xfrm>
              <a:off x="6096000" y="838200"/>
              <a:ext cx="3048000" cy="9906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115 DIMM </a:t>
              </a:r>
            </a:p>
            <a:p>
              <a:pPr marL="0" marR="0" lvl="0" indent="0" algn="ctr" defTabSz="914400" rtl="0" eaLnBrk="1" fontAlgn="auto" latinLnBrk="0" hangingPunct="1">
                <a:lnSpc>
                  <a:spcPct val="70000"/>
                </a:lnSpc>
                <a:spcBef>
                  <a:spcPts val="0"/>
                </a:spcBef>
                <a:spcAft>
                  <a:spcPts val="0"/>
                </a:spcAft>
                <a:buClrTx/>
                <a:buSzTx/>
                <a:buFontTx/>
                <a:buNone/>
                <a:tabLst/>
                <a:defRPr/>
              </a:pPr>
              <a:r>
                <a:rPr kumimoji="0" lang="en-US" sz="3200" b="1" i="1" u="none" strike="noStrike" kern="1200" cap="none" spc="0" normalizeH="0" baseline="0" noProof="0" dirty="0">
                  <a:ln>
                    <a:noFill/>
                  </a:ln>
                  <a:solidFill>
                    <a:prstClr val="black"/>
                  </a:solidFill>
                  <a:effectLst/>
                  <a:uLnTx/>
                  <a:uFillTx/>
                  <a:latin typeface="Calibri Light"/>
                  <a:ea typeface=""/>
                  <a:cs typeface="+mn-cs"/>
                </a:rPr>
                <a:t>Characterization</a:t>
              </a:r>
            </a:p>
          </p:txBody>
        </p:sp>
      </p:grpSp>
    </p:spTree>
    <p:extLst>
      <p:ext uri="{BB962C8B-B14F-4D97-AF65-F5344CB8AC3E}">
        <p14:creationId xmlns:p14="http://schemas.microsoft.com/office/powerpoint/2010/main" val="26831351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40"/>
                                        </p:tgtEl>
                                        <p:attrNameLst>
                                          <p:attrName>style.opacity</p:attrName>
                                        </p:attrNameLst>
                                      </p:cBhvr>
                                      <p:to>
                                        <p:strVal val="0.5"/>
                                      </p:to>
                                    </p:set>
                                    <p:animEffect filter="image" prLst="opacity: 0.5">
                                      <p:cBhvr rctx="IE">
                                        <p:cTn id="7" dur="indefinite"/>
                                        <p:tgtEl>
                                          <p:spTgt spid="40"/>
                                        </p:tgtEl>
                                      </p:cBhvr>
                                    </p:animEffect>
                                  </p:childTnLst>
                                </p:cTn>
                              </p:par>
                              <p:par>
                                <p:cTn id="8" presetID="9" presetClass="emph" presetSubtype="0" nodeType="withEffect">
                                  <p:stCondLst>
                                    <p:cond delay="0"/>
                                  </p:stCondLst>
                                  <p:childTnLst>
                                    <p:set>
                                      <p:cBhvr rctx="PPT">
                                        <p:cTn id="9" dur="indefinite"/>
                                        <p:tgtEl>
                                          <p:spTgt spid="14"/>
                                        </p:tgtEl>
                                        <p:attrNameLst>
                                          <p:attrName>style.opacity</p:attrName>
                                        </p:attrNameLst>
                                      </p:cBhvr>
                                      <p:to>
                                        <p:strVal val="0.5"/>
                                      </p:to>
                                    </p:set>
                                    <p:animEffect filter="image" prLst="opacity: 0.5">
                                      <p:cBhvr rctx="IE">
                                        <p:cTn id="10" dur="indefinite"/>
                                        <p:tgtEl>
                                          <p:spTgt spid="14"/>
                                        </p:tgtEl>
                                      </p:cBhvr>
                                    </p:animEffect>
                                  </p:childTnLst>
                                </p:cTn>
                              </p:par>
                              <p:par>
                                <p:cTn id="11" presetID="9" presetClass="emph" presetSubtype="0" nodeType="withEffect">
                                  <p:stCondLst>
                                    <p:cond delay="0"/>
                                  </p:stCondLst>
                                  <p:childTnLst>
                                    <p:set>
                                      <p:cBhvr rctx="PPT">
                                        <p:cTn id="12" dur="indefinite"/>
                                        <p:tgtEl>
                                          <p:spTgt spid="7"/>
                                        </p:tgtEl>
                                        <p:attrNameLst>
                                          <p:attrName>style.opacity</p:attrName>
                                        </p:attrNameLst>
                                      </p:cBhvr>
                                      <p:to>
                                        <p:strVal val="0.5"/>
                                      </p:to>
                                    </p:set>
                                    <p:animEffect filter="image" prLst="opacity: 0.5">
                                      <p:cBhvr rctx="IE">
                                        <p:cTn id="13" dur="indefinite"/>
                                        <p:tgtEl>
                                          <p:spTgt spid="7"/>
                                        </p:tgtEl>
                                      </p:cBhvr>
                                    </p:animEffect>
                                  </p:childTnLst>
                                </p:cTn>
                              </p:par>
                              <p:par>
                                <p:cTn id="14" presetID="9" presetClass="emph" presetSubtype="0" nodeType="withEffect">
                                  <p:stCondLst>
                                    <p:cond delay="0"/>
                                  </p:stCondLst>
                                  <p:childTnLst>
                                    <p:set>
                                      <p:cBhvr rctx="PPT">
                                        <p:cTn id="15" dur="indefinite"/>
                                        <p:tgtEl>
                                          <p:spTgt spid="85"/>
                                        </p:tgtEl>
                                        <p:attrNameLst>
                                          <p:attrName>style.opacity</p:attrName>
                                        </p:attrNameLst>
                                      </p:cBhvr>
                                      <p:to>
                                        <p:strVal val="0.5"/>
                                      </p:to>
                                    </p:set>
                                    <p:animEffect filter="image" prLst="opacity: 0.5">
                                      <p:cBhvr rctx="IE">
                                        <p:cTn id="16" dur="indefinite"/>
                                        <p:tgtEl>
                                          <p:spTgt spid="85"/>
                                        </p:tgtEl>
                                      </p:cBhvr>
                                    </p:animEffect>
                                  </p:childTnLst>
                                </p:cTn>
                              </p:par>
                              <p:par>
                                <p:cTn id="17" presetID="9" presetClass="emph" presetSubtype="0" nodeType="withEffect">
                                  <p:stCondLst>
                                    <p:cond delay="0"/>
                                  </p:stCondLst>
                                  <p:childTnLst>
                                    <p:set>
                                      <p:cBhvr rctx="PPT">
                                        <p:cTn id="18" dur="indefinite"/>
                                        <p:tgtEl>
                                          <p:spTgt spid="7"/>
                                        </p:tgtEl>
                                        <p:attrNameLst>
                                          <p:attrName>style.opacity</p:attrName>
                                        </p:attrNameLst>
                                      </p:cBhvr>
                                      <p:to>
                                        <p:strVal val="1"/>
                                      </p:to>
                                    </p:set>
                                    <p:animEffect filter="image" prLst="opacity: 1">
                                      <p:cBhvr rctx="IE">
                                        <p:cTn id="19" dur="indefinite"/>
                                        <p:tgtEl>
                                          <p:spTgt spid="7"/>
                                        </p:tgtEl>
                                      </p:cBhvr>
                                    </p:animEffect>
                                  </p:childTnLst>
                                </p:cTn>
                              </p:par>
                              <p:par>
                                <p:cTn id="20" presetID="9" presetClass="emph" presetSubtype="0" nodeType="withEffect">
                                  <p:stCondLst>
                                    <p:cond delay="0"/>
                                  </p:stCondLst>
                                  <p:childTnLst>
                                    <p:set>
                                      <p:cBhvr rctx="PPT">
                                        <p:cTn id="21" dur="indefinite"/>
                                        <p:tgtEl>
                                          <p:spTgt spid="14"/>
                                        </p:tgtEl>
                                        <p:attrNameLst>
                                          <p:attrName>style.opacity</p:attrName>
                                        </p:attrNameLst>
                                      </p:cBhvr>
                                      <p:to>
                                        <p:strVal val="1"/>
                                      </p:to>
                                    </p:set>
                                    <p:animEffect filter="image" prLst="opacity: 1">
                                      <p:cBhvr rctx="IE">
                                        <p:cTn id="22" dur="indefinite"/>
                                        <p:tgtEl>
                                          <p:spTgt spid="1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8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73"/>
                                        </p:tgtEl>
                                        <p:attrNameLst>
                                          <p:attrName>style.visibility</p:attrName>
                                        </p:attrNameLst>
                                      </p:cBhvr>
                                      <p:to>
                                        <p:strVal val="visible"/>
                                      </p:to>
                                    </p:set>
                                    <p:animEffect transition="in" filter="wipe(down)">
                                      <p:cBhvr>
                                        <p:cTn id="29" dur="500"/>
                                        <p:tgtEl>
                                          <p:spTgt spid="73"/>
                                        </p:tgtEl>
                                      </p:cBhvr>
                                    </p:animEffect>
                                  </p:childTnLst>
                                </p:cTn>
                              </p:par>
                              <p:par>
                                <p:cTn id="30" presetID="22" presetClass="entr" presetSubtype="4" fill="hold" nodeType="with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down)">
                                      <p:cBhvr>
                                        <p:cTn id="32" dur="500"/>
                                        <p:tgtEl>
                                          <p:spTgt spid="59"/>
                                        </p:tgtEl>
                                      </p:cBhvr>
                                    </p:animEffect>
                                  </p:childTnLst>
                                </p:cTn>
                              </p:par>
                            </p:childTnLst>
                          </p:cTn>
                        </p:par>
                        <p:par>
                          <p:cTn id="33" fill="hold">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88"/>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88" grpId="0"/>
      <p:bldP spid="8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0" dirty="0">
                <a:latin typeface="+mn-lt"/>
              </a:rPr>
              <a:t>AL-DRAM</a:t>
            </a:r>
          </a:p>
        </p:txBody>
      </p:sp>
      <p:sp>
        <p:nvSpPr>
          <p:cNvPr id="3" name="Content Placeholder 2"/>
          <p:cNvSpPr>
            <a:spLocks noGrp="1"/>
          </p:cNvSpPr>
          <p:nvPr>
            <p:ph idx="1"/>
          </p:nvPr>
        </p:nvSpPr>
        <p:spPr>
          <a:xfrm>
            <a:off x="0" y="1219200"/>
            <a:ext cx="9144000" cy="4648200"/>
          </a:xfrm>
        </p:spPr>
        <p:txBody>
          <a:bodyPr/>
          <a:lstStyle/>
          <a:p>
            <a:pPr marL="457200" indent="-457200">
              <a:lnSpc>
                <a:spcPct val="100000"/>
              </a:lnSpc>
              <a:spcBef>
                <a:spcPts val="0"/>
              </a:spcBef>
            </a:pPr>
            <a:r>
              <a:rPr lang="en-US" i="1" dirty="0">
                <a:solidFill>
                  <a:srgbClr val="000000"/>
                </a:solidFill>
              </a:rPr>
              <a:t>Key idea</a:t>
            </a:r>
          </a:p>
          <a:p>
            <a:pPr marL="914400" lvl="1" indent="-457200">
              <a:lnSpc>
                <a:spcPct val="100000"/>
              </a:lnSpc>
              <a:spcBef>
                <a:spcPts val="0"/>
              </a:spcBef>
            </a:pPr>
            <a:r>
              <a:rPr lang="en-US" b="1" dirty="0">
                <a:solidFill>
                  <a:srgbClr val="000000"/>
                </a:solidFill>
              </a:rPr>
              <a:t>Optimize DRAM timing parameters online</a:t>
            </a:r>
          </a:p>
          <a:p>
            <a:pPr marL="914400" lvl="1" indent="-457200">
              <a:lnSpc>
                <a:spcPct val="100000"/>
              </a:lnSpc>
              <a:spcBef>
                <a:spcPts val="0"/>
              </a:spcBef>
            </a:pPr>
            <a:endParaRPr lang="en-US" sz="2000" i="1" dirty="0">
              <a:solidFill>
                <a:srgbClr val="000000"/>
              </a:solidFill>
            </a:endParaRPr>
          </a:p>
          <a:p>
            <a:pPr marL="457200" indent="-457200">
              <a:lnSpc>
                <a:spcPct val="100000"/>
              </a:lnSpc>
              <a:spcBef>
                <a:spcPts val="0"/>
              </a:spcBef>
            </a:pPr>
            <a:r>
              <a:rPr lang="en-US" i="1" dirty="0">
                <a:solidFill>
                  <a:srgbClr val="000000"/>
                </a:solidFill>
              </a:rPr>
              <a:t>Two components</a:t>
            </a:r>
            <a:endParaRPr lang="en-US" sz="3200" i="1" dirty="0">
              <a:solidFill>
                <a:srgbClr val="000000"/>
              </a:solidFill>
            </a:endParaRPr>
          </a:p>
          <a:p>
            <a:pPr lvl="1">
              <a:lnSpc>
                <a:spcPct val="100000"/>
              </a:lnSpc>
              <a:spcBef>
                <a:spcPts val="0"/>
              </a:spcBef>
            </a:pPr>
            <a:r>
              <a:rPr lang="en-US" dirty="0">
                <a:solidFill>
                  <a:srgbClr val="000000"/>
                </a:solidFill>
                <a:ea typeface="Cambria Math" panose="02040503050406030204" pitchFamily="18" charset="0"/>
              </a:rPr>
              <a:t>DRAM manufacturer provides multiple sets of reliable DRAM timing parameters at different temperatures for each DIMM</a:t>
            </a:r>
          </a:p>
          <a:p>
            <a:pPr lvl="1">
              <a:lnSpc>
                <a:spcPct val="100000"/>
              </a:lnSpc>
              <a:spcBef>
                <a:spcPts val="0"/>
              </a:spcBef>
            </a:pPr>
            <a:r>
              <a:rPr lang="en-US" dirty="0">
                <a:solidFill>
                  <a:srgbClr val="000000"/>
                </a:solidFill>
              </a:rPr>
              <a:t>System monitors DRAM temperature &amp; uses appropriate DRAM timing parameters</a:t>
            </a:r>
            <a:endParaRPr lang="en-US" sz="4000" dirty="0">
              <a:solidFill>
                <a:srgbClr val="000000"/>
              </a:solidFill>
            </a:endParaRPr>
          </a:p>
        </p:txBody>
      </p:sp>
      <p:sp>
        <p:nvSpPr>
          <p:cNvPr id="6" name="Content Placeholder 2"/>
          <p:cNvSpPr txBox="1">
            <a:spLocks/>
          </p:cNvSpPr>
          <p:nvPr/>
        </p:nvSpPr>
        <p:spPr>
          <a:xfrm>
            <a:off x="685800" y="3657600"/>
            <a:ext cx="5638800" cy="548640"/>
          </a:xfrm>
          <a:prstGeom prst="rect">
            <a:avLst/>
          </a:prstGeom>
          <a:solidFill>
            <a:srgbClr val="0000FF"/>
          </a:solidFill>
          <a:effectLst>
            <a:softEdge rad="50800"/>
          </a:effectLst>
        </p:spPr>
        <p:txBody>
          <a:bodyPr vert="horz" wrap="none"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reliable DRAM timing parameters</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7" name="Content Placeholder 2"/>
          <p:cNvSpPr txBox="1">
            <a:spLocks/>
          </p:cNvSpPr>
          <p:nvPr/>
        </p:nvSpPr>
        <p:spPr>
          <a:xfrm>
            <a:off x="3581400" y="4648200"/>
            <a:ext cx="3352800" cy="548640"/>
          </a:xfrm>
          <a:prstGeom prst="rect">
            <a:avLst/>
          </a:prstGeom>
          <a:solidFill>
            <a:srgbClr val="0000FF"/>
          </a:solidFill>
          <a:effectLst>
            <a:softEdge rad="50800"/>
          </a:effectLst>
        </p:spPr>
        <p:txBody>
          <a:bodyPr vert="horz" lIns="0" tIns="0" rIns="0" bIns="91440" rtlCol="0" anchor="ctr">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white"/>
                </a:solidFill>
                <a:effectLst/>
                <a:uLnTx/>
                <a:uFillTx/>
                <a:latin typeface="Calibri Light"/>
                <a:ea typeface="Cambria Math" panose="02040503050406030204" pitchFamily="18" charset="0"/>
                <a:cs typeface="+mn-cs"/>
              </a:rPr>
              <a:t>DRAM temperature</a:t>
            </a:r>
            <a:endParaRPr kumimoji="0" lang="en-US" sz="3200" b="0" i="0" u="none" strike="noStrike" kern="1200" cap="none" spc="0" normalizeH="0" baseline="0" noProof="0" dirty="0">
              <a:ln>
                <a:noFill/>
              </a:ln>
              <a:solidFill>
                <a:prstClr val="white"/>
              </a:solidFill>
              <a:effectLst/>
              <a:uLnTx/>
              <a:uFillTx/>
              <a:latin typeface="Calibri Light"/>
              <a:ea typeface="+mn-ea"/>
              <a:cs typeface="+mn-cs"/>
            </a:endParaRPr>
          </a:p>
        </p:txBody>
      </p:sp>
      <p:sp>
        <p:nvSpPr>
          <p:cNvPr id="8" name="Rectangle 7"/>
          <p:cNvSpPr/>
          <p:nvPr/>
        </p:nvSpPr>
        <p:spPr>
          <a:xfrm>
            <a:off x="1447800" y="6400800"/>
            <a:ext cx="7056784" cy="30777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
                <a:cs typeface="+mn-cs"/>
              </a:rPr>
              <a:t>Lee+, “</a:t>
            </a:r>
            <a:r>
              <a:rPr kumimoji="0" lang="en-US" sz="1400" b="0" i="0" u="none" strike="noStrike" kern="1200" cap="none" spc="0" normalizeH="0" baseline="0" noProof="0" dirty="0">
                <a:ln>
                  <a:noFill/>
                </a:ln>
                <a:solidFill>
                  <a:srgbClr val="0000FF"/>
                </a:solidFill>
                <a:effectLst/>
                <a:uLnTx/>
                <a:uFillTx/>
                <a:latin typeface="Calibri"/>
                <a:ea typeface=""/>
                <a:cs typeface="+mn-cs"/>
              </a:rPr>
              <a:t>Adaptive-Latency DRAM: Optimizing DRAM Timing for the Common-Case</a:t>
            </a:r>
            <a:r>
              <a:rPr kumimoji="0" lang="en-US" sz="1400" b="0" i="0" u="none" strike="noStrike" kern="1200" cap="none" spc="0" normalizeH="0" baseline="0" noProof="0" dirty="0">
                <a:ln>
                  <a:noFill/>
                </a:ln>
                <a:solidFill>
                  <a:prstClr val="black"/>
                </a:solidFill>
                <a:effectLst/>
                <a:uLnTx/>
                <a:uFillTx/>
                <a:latin typeface="Calibri"/>
                <a:ea typeface=""/>
                <a:cs typeface="+mn-cs"/>
              </a:rPr>
              <a:t>,” HPCA 2015.</a:t>
            </a:r>
          </a:p>
        </p:txBody>
      </p:sp>
    </p:spTree>
    <p:extLst>
      <p:ext uri="{BB962C8B-B14F-4D97-AF65-F5344CB8AC3E}">
        <p14:creationId xmlns:p14="http://schemas.microsoft.com/office/powerpoint/2010/main" val="1974953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5600" b="0" dirty="0"/>
              <a:t>DRAM Temperature</a:t>
            </a:r>
          </a:p>
        </p:txBody>
      </p:sp>
      <p:sp>
        <p:nvSpPr>
          <p:cNvPr id="5" name="Content Placeholder 2"/>
          <p:cNvSpPr txBox="1">
            <a:spLocks/>
          </p:cNvSpPr>
          <p:nvPr/>
        </p:nvSpPr>
        <p:spPr>
          <a:xfrm>
            <a:off x="228600" y="1066800"/>
            <a:ext cx="8915400" cy="18288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DRAM temperature measurement</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Server cluster: Operates at under </a:t>
            </a:r>
            <a:r>
              <a:rPr kumimoji="0" lang="en-US" sz="2800" b="1" i="0" u="none" strike="noStrike" kern="1200" cap="none" spc="0" normalizeH="0" baseline="0" noProof="0" dirty="0">
                <a:ln>
                  <a:noFill/>
                </a:ln>
                <a:solidFill>
                  <a:srgbClr val="5B9BD5">
                    <a:lumMod val="50000"/>
                  </a:srgbClr>
                </a:solidFill>
                <a:effectLst/>
                <a:uLnTx/>
                <a:uFillTx/>
                <a:latin typeface="Calibri Light"/>
                <a:ea typeface="+mn-ea"/>
                <a:cs typeface="+mn-cs"/>
              </a:rPr>
              <a:t>34°C</a:t>
            </a:r>
            <a:r>
              <a:rPr kumimoji="0" lang="en-US" sz="2800" b="1" i="0" u="none" strike="noStrike" kern="1200" cap="none" spc="0" normalizeH="0" baseline="0" noProof="0" dirty="0">
                <a:ln>
                  <a:noFill/>
                </a:ln>
                <a:solidFill>
                  <a:srgbClr val="70AD47">
                    <a:lumMod val="50000"/>
                  </a:srgbClr>
                </a:solidFill>
                <a:effectLst/>
                <a:uLnTx/>
                <a:uFillTx/>
                <a:latin typeface="Calibri Light"/>
                <a:ea typeface="+mn-ea"/>
                <a:cs typeface="+mn-cs"/>
              </a:rPr>
              <a:t>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Desktop: Operates at under </a:t>
            </a:r>
            <a:r>
              <a:rPr kumimoji="0" lang="en-US" sz="2800" b="1" i="0" u="none" strike="noStrike" kern="1200" cap="none" spc="0" normalizeH="0" baseline="0" noProof="0" dirty="0">
                <a:ln>
                  <a:noFill/>
                </a:ln>
                <a:solidFill>
                  <a:srgbClr val="1F4E79"/>
                </a:solidFill>
                <a:effectLst/>
                <a:uLnTx/>
                <a:uFillTx/>
                <a:latin typeface="Calibri Light"/>
                <a:ea typeface="+mn-ea"/>
                <a:cs typeface="+mn-cs"/>
              </a:rPr>
              <a:t>50°C</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1" u="none" strike="noStrike" kern="1200" cap="none" spc="0" normalizeH="0" baseline="0" noProof="0" dirty="0">
                <a:ln>
                  <a:noFill/>
                </a:ln>
                <a:solidFill>
                  <a:srgbClr val="CC3300"/>
                </a:solidFill>
                <a:effectLst/>
                <a:uLnTx/>
                <a:uFillTx/>
                <a:latin typeface="Calibri Light"/>
                <a:ea typeface="+mn-ea"/>
                <a:cs typeface="+mn-cs"/>
              </a:rPr>
              <a:t>DRAM standard optimized for 85</a:t>
            </a:r>
            <a:r>
              <a:rPr kumimoji="0" lang="en-US" altLang="ko-KR" sz="2800" b="1" i="1" u="none" strike="noStrike" kern="1200" cap="none" spc="0" normalizeH="0" baseline="0" noProof="0" dirty="0">
                <a:ln>
                  <a:noFill/>
                </a:ln>
                <a:solidFill>
                  <a:srgbClr val="CC3300"/>
                </a:solidFill>
                <a:effectLst/>
                <a:uLnTx/>
                <a:uFillTx/>
                <a:latin typeface="Calibri Light"/>
                <a:ea typeface="맑은 고딕" panose="020B0503020000020004" pitchFamily="34" charset="-127"/>
                <a:cs typeface="+mn-cs"/>
              </a:rPr>
              <a:t>°</a:t>
            </a:r>
            <a:r>
              <a:rPr kumimoji="0" lang="en-US" altLang="ko-KR" sz="2800" b="0" i="1" u="none" strike="noStrike" kern="1200" cap="none" spc="0" normalizeH="0" baseline="0" noProof="0" dirty="0">
                <a:ln>
                  <a:noFill/>
                </a:ln>
                <a:solidFill>
                  <a:srgbClr val="CC3300"/>
                </a:solidFill>
                <a:effectLst/>
                <a:uLnTx/>
                <a:uFillTx/>
                <a:latin typeface="Calibri Light"/>
                <a:ea typeface="맑은 고딕" panose="020B0503020000020004" pitchFamily="34" charset="-127"/>
                <a:cs typeface="+mn-cs"/>
              </a:rPr>
              <a:t>C</a:t>
            </a:r>
            <a:endParaRPr kumimoji="0" lang="en-US" sz="2800" b="0" i="1" u="none" strike="noStrike" kern="1200" cap="none" spc="0" normalizeH="0" baseline="0" noProof="0" dirty="0">
              <a:ln>
                <a:noFill/>
              </a:ln>
              <a:solidFill>
                <a:srgbClr val="CC3300"/>
              </a:solidFill>
              <a:effectLst/>
              <a:uLnTx/>
              <a:uFillTx/>
              <a:latin typeface="Calibri Light"/>
              <a:ea typeface="+mn-ea"/>
              <a:cs typeface="+mn-cs"/>
            </a:endParaRP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srgbClr val="44546A"/>
              </a:solidFill>
              <a:effectLst/>
              <a:uLnTx/>
              <a:uFillTx/>
              <a:latin typeface="Calibri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4472C4"/>
              </a:solidFill>
              <a:effectLst/>
              <a:uLnTx/>
              <a:uFillTx/>
              <a:latin typeface="Calibri Light"/>
              <a:ea typeface="+mn-ea"/>
              <a:cs typeface="+mn-cs"/>
            </a:endParaRPr>
          </a:p>
        </p:txBody>
      </p:sp>
      <p:sp>
        <p:nvSpPr>
          <p:cNvPr id="6" name="Content Placeholder 2"/>
          <p:cNvSpPr txBox="1">
            <a:spLocks/>
          </p:cNvSpPr>
          <p:nvPr/>
        </p:nvSpPr>
        <p:spPr>
          <a:xfrm>
            <a:off x="228600" y="2819400"/>
            <a:ext cx="8915400" cy="182880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Previous works – DRAM temperature is low</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El-Sayed+ SIGMETRICS 2012</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Light"/>
                <a:ea typeface="+mn-ea"/>
                <a:cs typeface="+mn-cs"/>
              </a:rPr>
              <a:t>Liu+ ISCA 2007</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srgbClr val="44546A"/>
              </a:solidFill>
              <a:effectLst/>
              <a:uLnTx/>
              <a:uFillTx/>
              <a:latin typeface="Calibri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4472C4"/>
              </a:solidFill>
              <a:effectLst/>
              <a:uLnTx/>
              <a:uFillTx/>
              <a:latin typeface="Calibri Light"/>
              <a:ea typeface="+mn-ea"/>
              <a:cs typeface="+mn-cs"/>
            </a:endParaRPr>
          </a:p>
        </p:txBody>
      </p:sp>
      <p:sp>
        <p:nvSpPr>
          <p:cNvPr id="7" name="Content Placeholder 2"/>
          <p:cNvSpPr txBox="1">
            <a:spLocks/>
          </p:cNvSpPr>
          <p:nvPr/>
        </p:nvSpPr>
        <p:spPr>
          <a:xfrm>
            <a:off x="228600" y="4343400"/>
            <a:ext cx="8915400" cy="1828800"/>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Previous works – Maintain low DRAM temperature </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David+ ICAC 2011</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Liu+ ISCA 2007</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Calibri Light"/>
                <a:ea typeface="+mn-ea"/>
                <a:cs typeface="+mn-cs"/>
              </a:rPr>
              <a:t>Zhu+ ITHERM 2008</a:t>
            </a:r>
          </a:p>
          <a:p>
            <a:pPr marL="914400" marR="0" lvl="1"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1" u="none" strike="noStrike" kern="1200" cap="none" spc="0" normalizeH="0" baseline="0" noProof="0" dirty="0">
              <a:ln>
                <a:noFill/>
              </a:ln>
              <a:solidFill>
                <a:srgbClr val="44546A"/>
              </a:solidFill>
              <a:effectLst/>
              <a:uLnTx/>
              <a:uFillTx/>
              <a:latin typeface="Calibri Light"/>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4472C4"/>
              </a:solidFill>
              <a:effectLst/>
              <a:uLnTx/>
              <a:uFillTx/>
              <a:latin typeface="Calibri Light"/>
              <a:ea typeface="+mn-ea"/>
              <a:cs typeface="+mn-cs"/>
            </a:endParaRPr>
          </a:p>
        </p:txBody>
      </p:sp>
      <p:sp>
        <p:nvSpPr>
          <p:cNvPr id="8" name="Rounded Rectangle 7"/>
          <p:cNvSpPr/>
          <p:nvPr/>
        </p:nvSpPr>
        <p:spPr>
          <a:xfrm>
            <a:off x="228600" y="2667000"/>
            <a:ext cx="8686800" cy="1828800"/>
          </a:xfrm>
          <a:prstGeom prst="round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Light"/>
                <a:ea typeface="+mn-ea"/>
                <a:cs typeface="+mn-cs"/>
              </a:rPr>
              <a:t>DRAM operates at low temperatures   in the common-case</a:t>
            </a:r>
          </a:p>
        </p:txBody>
      </p:sp>
    </p:spTree>
    <p:extLst>
      <p:ext uri="{BB962C8B-B14F-4D97-AF65-F5344CB8AC3E}">
        <p14:creationId xmlns:p14="http://schemas.microsoft.com/office/powerpoint/2010/main" val="4215153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7" grpId="0"/>
      <p:bldP spid="7" grpId="1"/>
      <p:bldP spid="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a:ea typeface="+mj-ea"/>
                <a:cs typeface="+mj-cs"/>
              </a:rPr>
              <a:t>Latency Reduction Summary of 115 DIMMs</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read &amp; write (55°C)</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Read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32.7%</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Write Latency: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55.1%</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srgbClr val="000000"/>
                </a:solidFill>
                <a:effectLst/>
                <a:uLnTx/>
                <a:uFillTx/>
                <a:latin typeface="Calibri Light"/>
                <a:ea typeface="+mn-ea"/>
                <a:cs typeface="+mn-cs"/>
              </a:rPr>
              <a:t>Latency reduction for each timing parameter (55°C) </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Sensing: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17.3%</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srgbClr val="000000"/>
                </a:solidFill>
                <a:effectLst/>
                <a:uLnTx/>
                <a:uFillTx/>
                <a:latin typeface="Calibri Light"/>
                <a:ea typeface="+mn-ea"/>
                <a:cs typeface="+mn-cs"/>
              </a:rPr>
              <a:t>Restore: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37.3%</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(read),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54.8%</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(write)</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err="1">
                <a:ln>
                  <a:noFill/>
                </a:ln>
                <a:solidFill>
                  <a:srgbClr val="000000"/>
                </a:solidFill>
                <a:effectLst/>
                <a:uLnTx/>
                <a:uFillTx/>
                <a:latin typeface="Calibri Light"/>
                <a:ea typeface="+mn-ea"/>
                <a:cs typeface="+mn-cs"/>
              </a:rPr>
              <a:t>Precharge</a:t>
            </a:r>
            <a:r>
              <a:rPr kumimoji="0" lang="en-US" sz="3200" b="0" i="1" u="none" strike="noStrike" kern="1200" cap="none" spc="0" normalizeH="0" baseline="0" noProof="0" dirty="0">
                <a:ln>
                  <a:noFill/>
                </a:ln>
                <a:solidFill>
                  <a:srgbClr val="000000"/>
                </a:solidFill>
                <a:effectLst/>
                <a:uLnTx/>
                <a:uFillTx/>
                <a:latin typeface="Calibri Light"/>
                <a:ea typeface="+mn-ea"/>
                <a:cs typeface="+mn-cs"/>
              </a:rPr>
              <a:t>: </a:t>
            </a:r>
            <a:r>
              <a:rPr kumimoji="0" lang="en-US" sz="3200" b="1" i="1" u="none" strike="noStrike" kern="1200" cap="none" spc="0" normalizeH="0" baseline="0" noProof="0" dirty="0">
                <a:ln>
                  <a:noFill/>
                </a:ln>
                <a:solidFill>
                  <a:srgbClr val="0000FF"/>
                </a:solidFill>
                <a:effectLst/>
                <a:uLnTx/>
                <a:uFillTx/>
                <a:latin typeface="Calibri Light"/>
                <a:ea typeface="+mn-ea"/>
                <a:cs typeface="+mn-cs"/>
              </a:rPr>
              <a:t>35.2%</a:t>
            </a:r>
            <a:r>
              <a:rPr kumimoji="0" lang="en-US" sz="3200" b="0" i="1" u="none" strike="noStrike" kern="1200" cap="none" spc="0" normalizeH="0" baseline="0" noProof="0" dirty="0">
                <a:ln>
                  <a:noFill/>
                </a:ln>
                <a:solidFill>
                  <a:srgbClr val="0000FF"/>
                </a:solidFill>
                <a:effectLst/>
                <a:uLnTx/>
                <a:uFillTx/>
                <a:latin typeface="Calibri Light"/>
                <a:ea typeface="+mn-ea"/>
                <a:cs typeface="+mn-cs"/>
              </a:rPr>
              <a:t> </a:t>
            </a:r>
          </a:p>
        </p:txBody>
      </p:sp>
      <p:sp>
        <p:nvSpPr>
          <p:cNvPr id="4" name="Rectangle 3"/>
          <p:cNvSpPr/>
          <p:nvPr/>
        </p:nvSpPr>
        <p:spPr>
          <a:xfrm>
            <a:off x="1403648" y="6344604"/>
            <a:ext cx="7056784"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Calibri"/>
                <a:ea typeface=""/>
                <a:cs typeface="+mn-cs"/>
              </a:rPr>
              <a:t>Lee+, “</a:t>
            </a:r>
            <a:r>
              <a:rPr kumimoji="0" lang="en-US" sz="1500" b="0" i="0" u="none" strike="noStrike" kern="1200" cap="none" spc="0" normalizeH="0" baseline="0" noProof="0" dirty="0">
                <a:ln>
                  <a:noFill/>
                </a:ln>
                <a:solidFill>
                  <a:srgbClr val="0000FF"/>
                </a:solidFill>
                <a:effectLst/>
                <a:uLnTx/>
                <a:uFillTx/>
                <a:latin typeface="Calibri"/>
                <a:ea typeface=""/>
                <a:cs typeface="+mn-cs"/>
              </a:rPr>
              <a:t>Adaptive-Latency DRAM: Optimizing DRAM Timing for the Common-Case</a:t>
            </a:r>
            <a:r>
              <a:rPr kumimoji="0" lang="en-US" sz="1500" b="0" i="0" u="none" strike="noStrike" kern="1200" cap="none" spc="0" normalizeH="0" baseline="0" noProof="0" dirty="0">
                <a:ln>
                  <a:noFill/>
                </a:ln>
                <a:solidFill>
                  <a:prstClr val="black"/>
                </a:solidFill>
                <a:effectLst/>
                <a:uLnTx/>
                <a:uFillTx/>
                <a:latin typeface="Calibri"/>
                <a:ea typeface=""/>
                <a:cs typeface="+mn-cs"/>
              </a:rPr>
              <a:t>,” HPCA 2015.</a:t>
            </a:r>
          </a:p>
        </p:txBody>
      </p:sp>
    </p:spTree>
    <p:extLst>
      <p:ext uri="{BB962C8B-B14F-4D97-AF65-F5344CB8AC3E}">
        <p14:creationId xmlns:p14="http://schemas.microsoft.com/office/powerpoint/2010/main" val="26020692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Real System Evaluation</a:t>
            </a:r>
          </a:p>
        </p:txBody>
      </p:sp>
      <p:sp>
        <p:nvSpPr>
          <p:cNvPr id="8" name="Content Placeholder 2"/>
          <p:cNvSpPr txBox="1">
            <a:spLocks/>
          </p:cNvSpPr>
          <p:nvPr/>
        </p:nvSpPr>
        <p:spPr>
          <a:xfrm>
            <a:off x="381000" y="1066800"/>
            <a:ext cx="8382000" cy="5105400"/>
          </a:xfrm>
          <a:prstGeom prst="rect">
            <a:avLst/>
          </a:prstGeom>
        </p:spPr>
        <p:txBody>
          <a:bodyPr vert="horz" lIns="91440" tIns="45720" rIns="91440" bIns="45720" rtlCol="0">
            <a:noAutofit/>
          </a:bodyPr>
          <a:lstStyle>
            <a:lvl1pPr marL="285750" indent="-285750" algn="l" defTabSz="914400" rtl="0" eaLnBrk="1" latinLnBrk="0" hangingPunct="1">
              <a:lnSpc>
                <a:spcPct val="90000"/>
              </a:lnSpc>
              <a:spcBef>
                <a:spcPts val="1000"/>
              </a:spcBef>
              <a:buFont typeface="Arial" panose="020B0604020202020204" pitchFamily="34" charset="0"/>
              <a:buChar char="•"/>
              <a:defRPr sz="3600" kern="1200">
                <a:solidFill>
                  <a:schemeClr val="tx1"/>
                </a:solidFill>
                <a:latin typeface="+mj-lt"/>
                <a:ea typeface="+mn-ea"/>
                <a:cs typeface="+mn-cs"/>
              </a:defRPr>
            </a:lvl1pPr>
            <a:lvl2pPr marL="742950" indent="-285750" algn="l" defTabSz="914400" rtl="0" eaLnBrk="1" latinLnBrk="0" hangingPunct="1">
              <a:lnSpc>
                <a:spcPct val="90000"/>
              </a:lnSpc>
              <a:spcBef>
                <a:spcPts val="500"/>
              </a:spcBef>
              <a:buFont typeface="Calibri Light" panose="020F0302020204030204" pitchFamily="34" charset="0"/>
              <a:buChar char="–"/>
              <a:defRPr sz="3200" kern="1200">
                <a:solidFill>
                  <a:schemeClr val="tx1"/>
                </a:solidFill>
                <a:latin typeface="+mj-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j-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System</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CPU: AMD 4386 ( 8 Cores, 3.1GHz, 8MB LLC)</a:t>
            </a:r>
            <a:endParaRPr kumimoji="0" lang="en-US" sz="3200" b="1" i="1" u="none" strike="noStrike" kern="1200" cap="none" spc="0" normalizeH="0" baseline="0" noProof="0" dirty="0">
              <a:ln>
                <a:noFill/>
              </a:ln>
              <a:solidFill>
                <a:prstClr val="black"/>
              </a:solidFill>
              <a:effectLst/>
              <a:uLnTx/>
              <a:uFillTx/>
              <a:latin typeface="Calibri Light"/>
              <a:ea typeface="+mn-ea"/>
              <a:cs typeface="+mn-cs"/>
            </a:endParaRP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DRAM: 4GByte DDR3-1600 (800Mhz Clock)</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OS: Linux</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Calibri Light"/>
                <a:ea typeface="+mn-ea"/>
                <a:cs typeface="+mn-cs"/>
              </a:rPr>
              <a:t>Storage: 128GByte SSD</a:t>
            </a:r>
          </a:p>
          <a:p>
            <a:pPr marL="457200" marR="0" lvl="0" indent="-457200" algn="l" defTabSz="914400" rtl="0" eaLnBrk="1" fontAlgn="auto" latinLnBrk="0" hangingPunct="1">
              <a:lnSpc>
                <a:spcPct val="100000"/>
              </a:lnSpc>
              <a:spcBef>
                <a:spcPts val="3000"/>
              </a:spcBef>
              <a:spcAft>
                <a:spcPts val="0"/>
              </a:spcAft>
              <a:buClrTx/>
              <a:buSzTx/>
              <a:buFont typeface="Arial" panose="020B0604020202020204" pitchFamily="34" charset="0"/>
              <a:buChar char="•"/>
              <a:tabLst/>
              <a:defRPr/>
            </a:pPr>
            <a:r>
              <a:rPr kumimoji="0" lang="en-US" sz="3600" b="0" i="1" u="none" strike="noStrike" kern="1200" cap="none" spc="0" normalizeH="0" baseline="0" noProof="0" dirty="0">
                <a:ln>
                  <a:noFill/>
                </a:ln>
                <a:solidFill>
                  <a:prstClr val="black"/>
                </a:solidFill>
                <a:effectLst/>
                <a:uLnTx/>
                <a:uFillTx/>
                <a:latin typeface="Calibri Light"/>
                <a:ea typeface="+mn-ea"/>
                <a:cs typeface="+mn-cs"/>
              </a:rPr>
              <a:t>Workload</a:t>
            </a:r>
          </a:p>
          <a:p>
            <a:pPr marL="742950" marR="0" lvl="1" indent="-285750" algn="l" defTabSz="914400" rtl="0" eaLnBrk="1" fontAlgn="auto" latinLnBrk="0" hangingPunct="1">
              <a:lnSpc>
                <a:spcPct val="100000"/>
              </a:lnSpc>
              <a:spcBef>
                <a:spcPts val="500"/>
              </a:spcBef>
              <a:spcAft>
                <a:spcPts val="0"/>
              </a:spcAft>
              <a:buClrTx/>
              <a:buSzTx/>
              <a:buFont typeface="Calibri Light" panose="020F0302020204030204" pitchFamily="34" charset="0"/>
              <a:buChar char="–"/>
              <a:tabLst/>
              <a:defRPr/>
            </a:pPr>
            <a:r>
              <a:rPr kumimoji="0" lang="en-US" sz="3200" b="0" i="1" u="none" strike="noStrike" kern="1200" cap="none" spc="0" normalizeH="0" baseline="0" noProof="0" dirty="0">
                <a:ln>
                  <a:noFill/>
                </a:ln>
                <a:solidFill>
                  <a:prstClr val="black"/>
                </a:solidFill>
                <a:effectLst/>
                <a:uLnTx/>
                <a:uFillTx/>
                <a:latin typeface="Calibri Light"/>
                <a:ea typeface="+mn-ea"/>
                <a:cs typeface="+mn-cs"/>
              </a:rPr>
              <a:t>35 applications from SPEC, STREAM, Parsec, </a:t>
            </a:r>
            <a:r>
              <a:rPr kumimoji="0" lang="en-US" sz="3200" b="0" i="1" u="none" strike="noStrike" kern="1200" cap="none" spc="0" normalizeH="0" baseline="0" noProof="0" dirty="0" err="1">
                <a:ln>
                  <a:noFill/>
                </a:ln>
                <a:solidFill>
                  <a:prstClr val="black"/>
                </a:solidFill>
                <a:effectLst/>
                <a:uLnTx/>
                <a:uFillTx/>
                <a:latin typeface="Calibri Light"/>
                <a:ea typeface="+mn-ea"/>
                <a:cs typeface="+mn-cs"/>
              </a:rPr>
              <a:t>Memcached</a:t>
            </a:r>
            <a:r>
              <a:rPr kumimoji="0" lang="en-US" sz="3200" b="0" i="1" u="none" strike="noStrike" kern="1200" cap="none" spc="0" normalizeH="0" baseline="0" noProof="0" dirty="0">
                <a:ln>
                  <a:noFill/>
                </a:ln>
                <a:solidFill>
                  <a:prstClr val="black"/>
                </a:solidFill>
                <a:effectLst/>
                <a:uLnTx/>
                <a:uFillTx/>
                <a:latin typeface="Calibri Light"/>
                <a:ea typeface="+mn-ea"/>
                <a:cs typeface="+mn-cs"/>
              </a:rPr>
              <a:t>, Apache, GUPS</a:t>
            </a:r>
          </a:p>
        </p:txBody>
      </p:sp>
      <p:pic>
        <p:nvPicPr>
          <p:cNvPr id="5" name="Picture 4"/>
          <p:cNvPicPr>
            <a:picLocks noChangeAspect="1"/>
          </p:cNvPicPr>
          <p:nvPr/>
        </p:nvPicPr>
        <p:blipFill>
          <a:blip r:embed="rId2"/>
          <a:stretch>
            <a:fillRect/>
          </a:stretch>
        </p:blipFill>
        <p:spPr>
          <a:xfrm>
            <a:off x="5095374" y="2743200"/>
            <a:ext cx="4048626" cy="2057400"/>
          </a:xfrm>
          <a:prstGeom prst="rect">
            <a:avLst/>
          </a:prstGeom>
        </p:spPr>
      </p:pic>
      <p:sp>
        <p:nvSpPr>
          <p:cNvPr id="3" name="Oval 2"/>
          <p:cNvSpPr/>
          <p:nvPr/>
        </p:nvSpPr>
        <p:spPr>
          <a:xfrm>
            <a:off x="7031736" y="4151376"/>
            <a:ext cx="182880" cy="182880"/>
          </a:xfrm>
          <a:prstGeom prst="ellipse">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3"/>
          <a:stretch>
            <a:fillRect/>
          </a:stretch>
        </p:blipFill>
        <p:spPr>
          <a:xfrm>
            <a:off x="76200" y="2286000"/>
            <a:ext cx="8943975" cy="4410075"/>
          </a:xfrm>
          <a:prstGeom prst="rect">
            <a:avLst/>
          </a:prstGeom>
          <a:ln w="50800">
            <a:solidFill>
              <a:schemeClr val="tx1"/>
            </a:solidFill>
          </a:ln>
        </p:spPr>
      </p:pic>
    </p:spTree>
    <p:extLst>
      <p:ext uri="{BB962C8B-B14F-4D97-AF65-F5344CB8AC3E}">
        <p14:creationId xmlns:p14="http://schemas.microsoft.com/office/powerpoint/2010/main" val="28429771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nodeType="clickEffect">
                                  <p:stCondLst>
                                    <p:cond delay="0"/>
                                  </p:stCondLst>
                                  <p:childTnLst>
                                    <p:animEffect transition="out" filter="fade">
                                      <p:cBhvr>
                                        <p:cTn id="18" dur="500"/>
                                        <p:tgtEl>
                                          <p:spTgt spid="2"/>
                                        </p:tgtEl>
                                      </p:cBhvr>
                                    </p:animEffect>
                                    <p:anim calcmode="lin" valueType="num">
                                      <p:cBhvr>
                                        <p:cTn id="19" dur="500"/>
                                        <p:tgtEl>
                                          <p:spTgt spid="2"/>
                                        </p:tgtEl>
                                        <p:attrNameLst>
                                          <p:attrName>ppt_x</p:attrName>
                                        </p:attrNameLst>
                                      </p:cBhvr>
                                      <p:tavLst>
                                        <p:tav tm="0">
                                          <p:val>
                                            <p:strVal val="ppt_x"/>
                                          </p:val>
                                        </p:tav>
                                        <p:tav tm="100000">
                                          <p:val>
                                            <p:strVal val="ppt_x"/>
                                          </p:val>
                                        </p:tav>
                                      </p:tavLst>
                                    </p:anim>
                                    <p:anim calcmode="lin" valueType="num">
                                      <p:cBhvr>
                                        <p:cTn id="20" dur="500"/>
                                        <p:tgtEl>
                                          <p:spTgt spid="2"/>
                                        </p:tgtEl>
                                        <p:attrNameLst>
                                          <p:attrName>ppt_y</p:attrName>
                                        </p:attrNameLst>
                                      </p:cBhvr>
                                      <p:tavLst>
                                        <p:tav tm="0">
                                          <p:val>
                                            <p:strVal val="ppt_y"/>
                                          </p:val>
                                        </p:tav>
                                        <p:tav tm="100000">
                                          <p:val>
                                            <p:strVal val="ppt_y+.1"/>
                                          </p:val>
                                        </p:tav>
                                      </p:tavLst>
                                    </p:anim>
                                    <p:set>
                                      <p:cBhvr>
                                        <p:cTn id="21" dur="1" fill="hold">
                                          <p:stCondLst>
                                            <p:cond delay="499"/>
                                          </p:stCondLst>
                                        </p:cTn>
                                        <p:tgtEl>
                                          <p:spTgt spid="2"/>
                                        </p:tgtEl>
                                        <p:attrNameLst>
                                          <p:attrName>style.visibility</p:attrName>
                                        </p:attrNameLst>
                                      </p:cBhvr>
                                      <p:to>
                                        <p:strVal val="hidden"/>
                                      </p:to>
                                    </p:set>
                                  </p:childTnLst>
                                </p:cTn>
                              </p:par>
                            </p:childTnLst>
                          </p:cTn>
                        </p:par>
                        <p:par>
                          <p:cTn id="22" fill="hold">
                            <p:stCondLst>
                              <p:cond delay="500"/>
                            </p:stCondLst>
                            <p:childTnLst>
                              <p:par>
                                <p:cTn id="23" presetID="1" presetClass="entr" presetSubtype="0" fill="hold" nodeType="after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Four Key Directions</a:t>
            </a:r>
          </a:p>
        </p:txBody>
      </p:sp>
      <p:sp>
        <p:nvSpPr>
          <p:cNvPr id="3" name="Content Placeholder 2"/>
          <p:cNvSpPr>
            <a:spLocks noGrp="1"/>
          </p:cNvSpPr>
          <p:nvPr>
            <p:ph idx="1"/>
          </p:nvPr>
        </p:nvSpPr>
        <p:spPr>
          <a:xfrm>
            <a:off x="228600" y="1268760"/>
            <a:ext cx="8610600" cy="4876800"/>
          </a:xfrm>
        </p:spPr>
        <p:txBody>
          <a:bodyPr/>
          <a:lstStyle/>
          <a:p>
            <a:r>
              <a:rPr lang="en-US" dirty="0"/>
              <a:t>Fundamentally </a:t>
            </a:r>
            <a:r>
              <a:rPr lang="en-US" dirty="0">
                <a:solidFill>
                  <a:srgbClr val="0000FF"/>
                </a:solidFill>
              </a:rPr>
              <a:t>Secure/Reliable/Safe </a:t>
            </a:r>
            <a:r>
              <a:rPr lang="en-US" dirty="0"/>
              <a:t>Architectures</a:t>
            </a:r>
          </a:p>
          <a:p>
            <a:endParaRPr lang="en-US" dirty="0"/>
          </a:p>
          <a:p>
            <a:endParaRPr lang="en-US" dirty="0"/>
          </a:p>
          <a:p>
            <a:r>
              <a:rPr lang="en-US" dirty="0"/>
              <a:t>Fundamentally </a:t>
            </a:r>
            <a:r>
              <a:rPr lang="en-US" dirty="0">
                <a:solidFill>
                  <a:srgbClr val="0000FF"/>
                </a:solidFill>
              </a:rPr>
              <a:t>Energy-Efficient </a:t>
            </a:r>
            <a:r>
              <a:rPr lang="en-US" dirty="0"/>
              <a:t>Architectures</a:t>
            </a:r>
          </a:p>
          <a:p>
            <a:pPr lvl="1"/>
            <a:r>
              <a:rPr lang="en-US" dirty="0">
                <a:solidFill>
                  <a:srgbClr val="0000FF"/>
                </a:solidFill>
              </a:rPr>
              <a:t>Memory-centric </a:t>
            </a:r>
            <a:r>
              <a:rPr lang="en-US" dirty="0"/>
              <a:t>(Data-centric) Architectures</a:t>
            </a:r>
          </a:p>
          <a:p>
            <a:endParaRPr lang="en-US" dirty="0"/>
          </a:p>
          <a:p>
            <a:endParaRPr lang="en-US" dirty="0"/>
          </a:p>
          <a:p>
            <a:r>
              <a:rPr lang="en-US" dirty="0"/>
              <a:t>Fundamentally </a:t>
            </a:r>
            <a:r>
              <a:rPr lang="en-US" dirty="0">
                <a:solidFill>
                  <a:srgbClr val="0000FF"/>
                </a:solidFill>
              </a:rPr>
              <a:t>Low-Latency </a:t>
            </a:r>
            <a:r>
              <a:rPr lang="en-US" dirty="0"/>
              <a:t>Architectures</a:t>
            </a:r>
          </a:p>
          <a:p>
            <a:endParaRPr lang="en-US" dirty="0"/>
          </a:p>
          <a:p>
            <a:endParaRPr lang="en-US" dirty="0"/>
          </a:p>
          <a:p>
            <a:r>
              <a:rPr lang="en-US" dirty="0"/>
              <a:t>Architectures for </a:t>
            </a:r>
            <a:r>
              <a:rPr lang="en-US" dirty="0">
                <a:solidFill>
                  <a:srgbClr val="0000FF"/>
                </a:solidFill>
              </a:rPr>
              <a:t>Genomics, Medicine, Health</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7" name="Rectangle 6">
            <a:extLst>
              <a:ext uri="{FF2B5EF4-FFF2-40B4-BE49-F238E27FC236}">
                <a16:creationId xmlns:a16="http://schemas.microsoft.com/office/drawing/2014/main" id="{493F53A1-D239-B74E-A57F-3C633430314E}"/>
              </a:ext>
            </a:extLst>
          </p:cNvPr>
          <p:cNvSpPr/>
          <p:nvPr/>
        </p:nvSpPr>
        <p:spPr>
          <a:xfrm>
            <a:off x="539552" y="4077072"/>
            <a:ext cx="5904656" cy="936104"/>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996838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2"/>
          </a:graphicData>
        </a:graphic>
      </p:graphicFrame>
      <p:grpSp>
        <p:nvGrpSpPr>
          <p:cNvPr id="21" name="Group 20"/>
          <p:cNvGrpSpPr/>
          <p:nvPr/>
        </p:nvGrpSpPr>
        <p:grpSpPr>
          <a:xfrm>
            <a:off x="461666" y="990600"/>
            <a:ext cx="8458200" cy="4267199"/>
            <a:chOff x="461666" y="1143000"/>
            <a:chExt cx="8458200" cy="4267199"/>
          </a:xfrm>
        </p:grpSpPr>
        <p:graphicFrame>
          <p:nvGraphicFramePr>
            <p:cNvPr id="8" name="Chart 7"/>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54"/>
            <p:cNvSpPr txBox="1"/>
            <p:nvPr/>
          </p:nvSpPr>
          <p:spPr>
            <a:xfrm>
              <a:off x="6977768" y="3010335"/>
              <a:ext cx="990624" cy="43090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a:t>
              </a:r>
            </a:p>
          </p:txBody>
        </p:sp>
        <p:sp>
          <p:nvSpPr>
            <p:cNvPr id="20" name="TextBox 54"/>
            <p:cNvSpPr txBox="1"/>
            <p:nvPr/>
          </p:nvSpPr>
          <p:spPr>
            <a:xfrm>
              <a:off x="7606889" y="2624282"/>
              <a:ext cx="990624" cy="430859"/>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6.7%</a:t>
              </a:r>
            </a:p>
          </p:txBody>
        </p:sp>
      </p:grpSp>
      <p:grpSp>
        <p:nvGrpSpPr>
          <p:cNvPr id="18" name="Group 17"/>
          <p:cNvGrpSpPr/>
          <p:nvPr/>
        </p:nvGrpSpPr>
        <p:grpSpPr>
          <a:xfrm>
            <a:off x="461666" y="990600"/>
            <a:ext cx="8458200" cy="4267199"/>
            <a:chOff x="461666" y="1143000"/>
            <a:chExt cx="8458200" cy="4267199"/>
          </a:xfrm>
        </p:grpSpPr>
        <p:graphicFrame>
          <p:nvGraphicFramePr>
            <p:cNvPr id="11" name="Chart 10"/>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54"/>
            <p:cNvSpPr txBox="1"/>
            <p:nvPr/>
          </p:nvSpPr>
          <p:spPr>
            <a:xfrm>
              <a:off x="7924800" y="2723778"/>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5.0%</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Single-Core Evaluation</a:t>
            </a:r>
          </a:p>
        </p:txBody>
      </p:sp>
      <p:sp>
        <p:nvSpPr>
          <p:cNvPr id="4" name="TextBox 54"/>
          <p:cNvSpPr txBox="1"/>
          <p:nvPr/>
        </p:nvSpPr>
        <p:spPr>
          <a:xfrm>
            <a:off x="3585866" y="1567190"/>
            <a:ext cx="15240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2" name="TextBox 54"/>
          <p:cNvSpPr txBox="1"/>
          <p:nvPr/>
        </p:nvSpPr>
        <p:spPr>
          <a:xfrm>
            <a:off x="3357266" y="1524000"/>
            <a:ext cx="20574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sp>
        <p:nvSpPr>
          <p:cNvPr id="13" name="Punchline"/>
          <p:cNvSpPr txBox="1"/>
          <p:nvPr/>
        </p:nvSpPr>
        <p:spPr>
          <a:xfrm>
            <a:off x="-152400" y="5334000"/>
            <a:ext cx="9448800" cy="67056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
                <a:cs typeface="+mn-cs"/>
              </a:rPr>
              <a:t>AL-DRAM </a:t>
            </a:r>
            <a:r>
              <a:rPr kumimoji="0" lang="en-US" sz="3600" b="1" i="1" u="none" strike="noStrike" kern="1200" cap="none" spc="0" normalizeH="0" baseline="0" noProof="0" dirty="0">
                <a:ln>
                  <a:noFill/>
                </a:ln>
                <a:solidFill>
                  <a:srgbClr val="0000FF"/>
                </a:solidFill>
                <a:effectLst/>
                <a:uLnTx/>
                <a:uFillTx/>
                <a:latin typeface="Calibri Light"/>
                <a:ea typeface=""/>
                <a:cs typeface="+mn-cs"/>
              </a:rPr>
              <a:t>improves performance </a:t>
            </a:r>
            <a:r>
              <a:rPr kumimoji="0" lang="en-US" sz="3600" b="0" i="1" u="none" strike="noStrike" kern="1200" cap="none" spc="0" normalizeH="0" baseline="0" noProof="0" dirty="0">
                <a:ln>
                  <a:noFill/>
                </a:ln>
                <a:solidFill>
                  <a:srgbClr val="0000FF"/>
                </a:solidFill>
                <a:effectLst/>
                <a:uLnTx/>
                <a:uFillTx/>
                <a:latin typeface="Calibri Light"/>
                <a:ea typeface=""/>
                <a:cs typeface="+mn-cs"/>
              </a:rPr>
              <a:t>on a real system</a:t>
            </a:r>
          </a:p>
        </p:txBody>
      </p:sp>
      <p:sp>
        <p:nvSpPr>
          <p:cNvPr id="9" name="TextBox 8"/>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
                <a:cs typeface="+mn-cs"/>
              </a:rPr>
              <a:t>Performance Improvement</a:t>
            </a:r>
          </a:p>
        </p:txBody>
      </p:sp>
      <p:cxnSp>
        <p:nvCxnSpPr>
          <p:cNvPr id="3" name="Straight Connector 2"/>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858000" y="914400"/>
            <a:ext cx="2286000"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Average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Improvement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Calibri Light"/>
              <a:ea typeface=""/>
              <a:cs typeface="+mn-cs"/>
            </a:endParaRPr>
          </a:p>
        </p:txBody>
      </p:sp>
      <p:sp>
        <p:nvSpPr>
          <p:cNvPr id="23" name="TextBox 22"/>
          <p:cNvSpPr txBox="1"/>
          <p:nvPr/>
        </p:nvSpPr>
        <p:spPr>
          <a:xfrm rot="16200000">
            <a:off x="7622234" y="4188768"/>
            <a:ext cx="2133599"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
                <a:cs typeface="+mn-cs"/>
              </a:rPr>
              <a:t>all-35-workload</a:t>
            </a:r>
          </a:p>
        </p:txBody>
      </p:sp>
    </p:spTree>
    <p:extLst>
      <p:ext uri="{BB962C8B-B14F-4D97-AF65-F5344CB8AC3E}">
        <p14:creationId xmlns:p14="http://schemas.microsoft.com/office/powerpoint/2010/main" val="282370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p:cNvGraphicFramePr>
            <a:graphicFrameLocks/>
          </p:cNvGraphicFramePr>
          <p:nvPr>
            <p:extLst/>
          </p:nvPr>
        </p:nvGraphicFramePr>
        <p:xfrm>
          <a:off x="461666" y="990600"/>
          <a:ext cx="8458200" cy="4267199"/>
        </p:xfrm>
        <a:graphic>
          <a:graphicData uri="http://schemas.openxmlformats.org/drawingml/2006/chart">
            <c:chart xmlns:c="http://schemas.openxmlformats.org/drawingml/2006/chart" xmlns:r="http://schemas.openxmlformats.org/officeDocument/2006/relationships" r:id="rId3"/>
          </a:graphicData>
        </a:graphic>
      </p:graphicFrame>
      <p:sp>
        <p:nvSpPr>
          <p:cNvPr id="22" name="TextBox 54"/>
          <p:cNvSpPr txBox="1"/>
          <p:nvPr/>
        </p:nvSpPr>
        <p:spPr>
          <a:xfrm>
            <a:off x="3357266" y="1567190"/>
            <a:ext cx="1752600" cy="261610"/>
          </a:xfrm>
          <a:prstGeom prst="rect">
            <a:avLst/>
          </a:prstGeom>
          <a:solidFill>
            <a:schemeClr val="bg1"/>
          </a:solid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1" u="none" strike="noStrike" kern="1200" cap="none" spc="0" normalizeH="0" baseline="0" noProof="0" dirty="0">
              <a:ln>
                <a:noFill/>
              </a:ln>
              <a:solidFill>
                <a:srgbClr val="0000FF"/>
              </a:solidFill>
              <a:effectLst/>
              <a:uLnTx/>
              <a:uFillTx/>
              <a:latin typeface="Calibri Light"/>
              <a:ea typeface="+mn-ea"/>
              <a:cs typeface="+mn-cs"/>
            </a:endParaRPr>
          </a:p>
        </p:txBody>
      </p:sp>
      <p:graphicFrame>
        <p:nvGraphicFramePr>
          <p:cNvPr id="13" name="Chart 12"/>
          <p:cNvGraphicFramePr>
            <a:graphicFrameLocks/>
          </p:cNvGraphicFramePr>
          <p:nvPr>
            <p:extLst/>
          </p:nvPr>
        </p:nvGraphicFramePr>
        <p:xfrm>
          <a:off x="461666" y="990601"/>
          <a:ext cx="8458200" cy="4267199"/>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
          <p:cNvGrpSpPr/>
          <p:nvPr/>
        </p:nvGrpSpPr>
        <p:grpSpPr>
          <a:xfrm>
            <a:off x="461666" y="990600"/>
            <a:ext cx="8458200" cy="4267199"/>
            <a:chOff x="461666" y="1143000"/>
            <a:chExt cx="8458200" cy="4267199"/>
          </a:xfrm>
        </p:grpSpPr>
        <p:graphicFrame>
          <p:nvGraphicFramePr>
            <p:cNvPr id="14" name="Chart 13"/>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5"/>
            </a:graphicData>
          </a:graphic>
        </p:graphicFrame>
        <p:sp>
          <p:nvSpPr>
            <p:cNvPr id="20" name="TextBox 54"/>
            <p:cNvSpPr txBox="1"/>
            <p:nvPr/>
          </p:nvSpPr>
          <p:spPr>
            <a:xfrm>
              <a:off x="7548251" y="2020897"/>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14.0%</a:t>
              </a:r>
            </a:p>
          </p:txBody>
        </p:sp>
        <p:sp>
          <p:nvSpPr>
            <p:cNvPr id="21" name="TextBox 54"/>
            <p:cNvSpPr txBox="1"/>
            <p:nvPr/>
          </p:nvSpPr>
          <p:spPr>
            <a:xfrm>
              <a:off x="6858000" y="2884992"/>
              <a:ext cx="914416" cy="430902"/>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2.9%</a:t>
              </a:r>
            </a:p>
          </p:txBody>
        </p:sp>
      </p:grpSp>
      <p:grpSp>
        <p:nvGrpSpPr>
          <p:cNvPr id="5" name="Group 4"/>
          <p:cNvGrpSpPr/>
          <p:nvPr/>
        </p:nvGrpSpPr>
        <p:grpSpPr>
          <a:xfrm>
            <a:off x="461666" y="990600"/>
            <a:ext cx="8610617" cy="4267199"/>
            <a:chOff x="461666" y="1143000"/>
            <a:chExt cx="8610617" cy="4267199"/>
          </a:xfrm>
        </p:grpSpPr>
        <p:graphicFrame>
          <p:nvGraphicFramePr>
            <p:cNvPr id="15" name="Chart 14"/>
            <p:cNvGraphicFramePr>
              <a:graphicFrameLocks/>
            </p:cNvGraphicFramePr>
            <p:nvPr>
              <p:extLst/>
            </p:nvPr>
          </p:nvGraphicFramePr>
          <p:xfrm>
            <a:off x="461666" y="1143000"/>
            <a:ext cx="8458200" cy="4267199"/>
          </p:xfrm>
          <a:graphic>
            <a:graphicData uri="http://schemas.openxmlformats.org/drawingml/2006/chart">
              <c:chart xmlns:c="http://schemas.openxmlformats.org/drawingml/2006/chart" xmlns:r="http://schemas.openxmlformats.org/officeDocument/2006/relationships" r:id="rId6"/>
            </a:graphicData>
          </a:graphic>
        </p:graphicFrame>
        <p:sp>
          <p:nvSpPr>
            <p:cNvPr id="19" name="TextBox 54"/>
            <p:cNvSpPr txBox="1"/>
            <p:nvPr/>
          </p:nvSpPr>
          <p:spPr>
            <a:xfrm>
              <a:off x="8157867" y="2312299"/>
              <a:ext cx="914416" cy="430901"/>
            </a:xfrm>
            <a:prstGeom prst="rect">
              <a:avLst/>
            </a:prstGeom>
            <a:noFill/>
          </p:spPr>
          <p:txBody>
            <a:bodyPr wrap="square" rIns="0"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1200" cap="none" spc="0" normalizeH="0" baseline="0" noProof="0" dirty="0">
                  <a:ln>
                    <a:noFill/>
                  </a:ln>
                  <a:solidFill>
                    <a:srgbClr val="4472C4"/>
                  </a:solidFill>
                  <a:effectLst/>
                  <a:uLnTx/>
                  <a:uFillTx/>
                  <a:latin typeface="Calibri Light"/>
                  <a:ea typeface="+mn-ea"/>
                  <a:cs typeface="+mn-cs"/>
                </a:rPr>
                <a:t>10.4%</a:t>
              </a:r>
            </a:p>
          </p:txBody>
        </p:sp>
      </p:grpSp>
      <p:sp>
        <p:nvSpPr>
          <p:cNvPr id="7" name="Title 1"/>
          <p:cNvSpPr txBox="1">
            <a:spLocks/>
          </p:cNvSpPr>
          <p:nvPr/>
        </p:nvSpPr>
        <p:spPr>
          <a:xfrm>
            <a:off x="0" y="152401"/>
            <a:ext cx="91440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libri"/>
                <a:ea typeface="+mj-ea"/>
                <a:cs typeface="+mj-cs"/>
              </a:rPr>
              <a:t>AL-DRAM: Multi-Core Evaluation</a:t>
            </a:r>
          </a:p>
        </p:txBody>
      </p:sp>
      <p:sp>
        <p:nvSpPr>
          <p:cNvPr id="16" name="Punchline"/>
          <p:cNvSpPr txBox="1"/>
          <p:nvPr/>
        </p:nvSpPr>
        <p:spPr>
          <a:xfrm>
            <a:off x="0" y="5181600"/>
            <a:ext cx="9144000" cy="1066802"/>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dirty="0">
                <a:ln>
                  <a:noFill/>
                </a:ln>
                <a:solidFill>
                  <a:srgbClr val="0000FF"/>
                </a:solidFill>
                <a:effectLst/>
                <a:uLnTx/>
                <a:uFillTx/>
                <a:latin typeface="Calibri Light"/>
                <a:ea typeface=""/>
                <a:cs typeface="+mn-cs"/>
              </a:rPr>
              <a:t>AL-DRAM provides higher performance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00FF"/>
                </a:solidFill>
                <a:effectLst/>
                <a:uLnTx/>
                <a:uFillTx/>
                <a:latin typeface="Calibri Light"/>
                <a:ea typeface=""/>
                <a:cs typeface="+mn-cs"/>
              </a:rPr>
              <a:t>multi-programmed &amp; multi-threaded workloads</a:t>
            </a:r>
          </a:p>
        </p:txBody>
      </p:sp>
      <p:sp>
        <p:nvSpPr>
          <p:cNvPr id="10" name="TextBox 9"/>
          <p:cNvSpPr txBox="1"/>
          <p:nvPr/>
        </p:nvSpPr>
        <p:spPr>
          <a:xfrm rot="16200000">
            <a:off x="-1559868" y="2626666"/>
            <a:ext cx="35814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Calibri Light"/>
                <a:ea typeface=""/>
                <a:cs typeface="+mn-cs"/>
              </a:rPr>
              <a:t>Performance Improvement</a:t>
            </a:r>
          </a:p>
        </p:txBody>
      </p:sp>
      <p:cxnSp>
        <p:nvCxnSpPr>
          <p:cNvPr id="11" name="Straight Connector 10"/>
          <p:cNvCxnSpPr/>
          <p:nvPr/>
        </p:nvCxnSpPr>
        <p:spPr>
          <a:xfrm>
            <a:off x="6858000" y="838200"/>
            <a:ext cx="0" cy="434340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6858000" y="914400"/>
            <a:ext cx="2286000"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
                <a:cs typeface="+mn-cs"/>
              </a:rPr>
              <a:t>Average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Light"/>
                <a:ea typeface=""/>
                <a:cs typeface="+mn-cs"/>
              </a:rPr>
              <a:t>Improvement</a:t>
            </a:r>
          </a:p>
        </p:txBody>
      </p:sp>
      <p:sp>
        <p:nvSpPr>
          <p:cNvPr id="18" name="TextBox 17"/>
          <p:cNvSpPr txBox="1"/>
          <p:nvPr/>
        </p:nvSpPr>
        <p:spPr>
          <a:xfrm rot="16200000">
            <a:off x="7431733" y="4379268"/>
            <a:ext cx="2514600" cy="461665"/>
          </a:xfrm>
          <a:prstGeom prst="rect">
            <a:avLst/>
          </a:prstGeom>
          <a:solidFill>
            <a:schemeClr val="bg1"/>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Light"/>
                <a:ea typeface=""/>
                <a:cs typeface="+mn-cs"/>
              </a:rPr>
              <a:t>all-35-workload</a:t>
            </a:r>
          </a:p>
        </p:txBody>
      </p:sp>
    </p:spTree>
    <p:extLst>
      <p:ext uri="{BB962C8B-B14F-4D97-AF65-F5344CB8AC3E}">
        <p14:creationId xmlns:p14="http://schemas.microsoft.com/office/powerpoint/2010/main" val="10765457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Reducing Latency Also Reduces Energy</a:t>
            </a:r>
          </a:p>
        </p:txBody>
      </p:sp>
      <p:sp>
        <p:nvSpPr>
          <p:cNvPr id="3" name="Content Placeholder 2"/>
          <p:cNvSpPr>
            <a:spLocks noGrp="1"/>
          </p:cNvSpPr>
          <p:nvPr>
            <p:ph idx="1"/>
          </p:nvPr>
        </p:nvSpPr>
        <p:spPr>
          <a:xfrm>
            <a:off x="228600" y="1216496"/>
            <a:ext cx="8610600" cy="4876800"/>
          </a:xfrm>
        </p:spPr>
        <p:txBody>
          <a:bodyPr/>
          <a:lstStyle/>
          <a:p>
            <a:r>
              <a:rPr lang="en-US" dirty="0"/>
              <a:t>AL-DRAM reduces DRAM power consumption by 5.8%</a:t>
            </a:r>
          </a:p>
          <a:p>
            <a:endParaRPr lang="en-US" dirty="0"/>
          </a:p>
          <a:p>
            <a:r>
              <a:rPr lang="en-US" dirty="0"/>
              <a:t>Major reason: reduction in row activation time</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1087648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AL-DRAM: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Simple mechanism to reduce latency</a:t>
            </a:r>
          </a:p>
          <a:p>
            <a:pPr marL="0" indent="0">
              <a:buNone/>
            </a:pPr>
            <a:r>
              <a:rPr lang="en-US" dirty="0"/>
              <a:t>   + Significant system performance and energy benefits</a:t>
            </a:r>
          </a:p>
          <a:p>
            <a:pPr marL="0" indent="0">
              <a:buNone/>
            </a:pPr>
            <a:r>
              <a:rPr lang="en-US" dirty="0"/>
              <a:t>      + Benefits higher at low temperature</a:t>
            </a:r>
          </a:p>
          <a:p>
            <a:pPr marL="0" indent="0">
              <a:buNone/>
            </a:pPr>
            <a:r>
              <a:rPr lang="en-US" dirty="0"/>
              <a:t>   + Low cost, low complexity </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Need to determine reliable operating latencies for different temperatures and different DIMMs </a:t>
            </a:r>
            <a:r>
              <a:rPr lang="en-US" dirty="0">
                <a:sym typeface="Wingdings"/>
              </a:rPr>
              <a:t> higher testing cost</a:t>
            </a:r>
          </a:p>
          <a:p>
            <a:pPr marL="0" indent="0">
              <a:buNone/>
            </a:pPr>
            <a:r>
              <a:rPr lang="en-US" dirty="0">
                <a:sym typeface="Wingdings"/>
              </a:rPr>
              <a:t>      (might not be that difficult for low temperatures)</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6119402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AL-DRAM</a:t>
            </a:r>
          </a:p>
        </p:txBody>
      </p:sp>
      <p:sp>
        <p:nvSpPr>
          <p:cNvPr id="3" name="Content Placeholder 2"/>
          <p:cNvSpPr>
            <a:spLocks noGrp="1"/>
          </p:cNvSpPr>
          <p:nvPr>
            <p:ph idx="1"/>
          </p:nvPr>
        </p:nvSpPr>
        <p:spPr/>
        <p:txBody>
          <a:bodyPr/>
          <a:lstStyle/>
          <a:p>
            <a:r>
              <a:rPr lang="en-US" sz="2200" dirty="0"/>
              <a:t>Donghyuk Lee, Yoongu Kim, Gennady </a:t>
            </a:r>
            <a:r>
              <a:rPr lang="en-US" sz="2200" dirty="0" err="1"/>
              <a:t>Pekhimenko</a:t>
            </a:r>
            <a:r>
              <a:rPr lang="en-US" sz="2200" dirty="0"/>
              <a:t>, Samira Khan, Vivek Seshadri, Kevin Chang, and Onur Mutlu,</a:t>
            </a:r>
            <a:br>
              <a:rPr lang="en-US" sz="2200" dirty="0"/>
            </a:br>
            <a:r>
              <a:rPr lang="en-US" sz="2200" b="1" dirty="0">
                <a:hlinkClick r:id="rId2"/>
              </a:rPr>
              <a:t>"Adaptive-Latency DRAM: Optimizing DRAM Timing for the Common-Case"</a:t>
            </a:r>
            <a:r>
              <a:rPr lang="en-US" sz="2200" dirty="0"/>
              <a:t> </a:t>
            </a:r>
            <a:br>
              <a:rPr lang="en-US" sz="2200" dirty="0"/>
            </a:br>
            <a:r>
              <a:rPr lang="en-US" sz="2200" i="1" dirty="0"/>
              <a:t>Proceedings of the </a:t>
            </a:r>
            <a:r>
              <a:rPr lang="en-US" sz="2200" i="1" dirty="0">
                <a:hlinkClick r:id="rId3"/>
              </a:rPr>
              <a:t>21st International Symposium on High-Performance Computer Architecture</a:t>
            </a:r>
            <a:r>
              <a:rPr lang="en-US" sz="2200" i="1" dirty="0"/>
              <a:t> (</a:t>
            </a:r>
            <a:r>
              <a:rPr lang="en-US" sz="2200" b="1" i="1" dirty="0"/>
              <a:t>HPCA</a:t>
            </a:r>
            <a:r>
              <a:rPr lang="en-US" sz="2200" i="1" dirty="0"/>
              <a:t>)</a:t>
            </a:r>
            <a:r>
              <a:rPr lang="en-US" sz="2200" dirty="0"/>
              <a:t>, Bay Area, CA, February 2015. </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Full data sets</a:t>
            </a:r>
            <a:r>
              <a:rPr lang="en-US" sz="2200" dirty="0"/>
              <a:t>] </a:t>
            </a:r>
          </a:p>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0169019-BB41-6245-A1FF-2891AF14670E}"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0" y="4293096"/>
            <a:ext cx="9144000" cy="1713424"/>
          </a:xfrm>
          <a:prstGeom prst="rect">
            <a:avLst/>
          </a:prstGeom>
        </p:spPr>
      </p:pic>
    </p:spTree>
    <p:extLst>
      <p:ext uri="{BB962C8B-B14F-4D97-AF65-F5344CB8AC3E}">
        <p14:creationId xmlns:p14="http://schemas.microsoft.com/office/powerpoint/2010/main" val="3446726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Different Types of Latency Variation</a:t>
            </a:r>
          </a:p>
        </p:txBody>
      </p:sp>
      <p:sp>
        <p:nvSpPr>
          <p:cNvPr id="3" name="Content Placeholder 2"/>
          <p:cNvSpPr>
            <a:spLocks noGrp="1"/>
          </p:cNvSpPr>
          <p:nvPr>
            <p:ph idx="1"/>
          </p:nvPr>
        </p:nvSpPr>
        <p:spPr/>
        <p:txBody>
          <a:bodyPr/>
          <a:lstStyle/>
          <a:p>
            <a:r>
              <a:rPr lang="en-US" dirty="0"/>
              <a:t>AL-DRAM exploits latency variation</a:t>
            </a:r>
          </a:p>
          <a:p>
            <a:pPr lvl="1"/>
            <a:r>
              <a:rPr lang="en-US" dirty="0"/>
              <a:t>Across time (different temperatures)</a:t>
            </a:r>
          </a:p>
          <a:p>
            <a:pPr lvl="1"/>
            <a:r>
              <a:rPr lang="en-US" dirty="0"/>
              <a:t>Across chips</a:t>
            </a:r>
          </a:p>
          <a:p>
            <a:pPr lvl="1"/>
            <a:endParaRPr lang="en-US" dirty="0"/>
          </a:p>
          <a:p>
            <a:pPr lvl="1"/>
            <a:endParaRPr lang="en-US" dirty="0"/>
          </a:p>
          <a:p>
            <a:pPr lvl="1"/>
            <a:endParaRPr lang="en-US" dirty="0"/>
          </a:p>
          <a:p>
            <a:r>
              <a:rPr lang="en-US" dirty="0"/>
              <a:t>Is there also latency variation within a chip?</a:t>
            </a:r>
          </a:p>
          <a:p>
            <a:pPr lvl="1"/>
            <a:r>
              <a:rPr lang="en-US" dirty="0"/>
              <a:t>Across different parts of a chip</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Tree>
    <p:extLst>
      <p:ext uri="{BB962C8B-B14F-4D97-AF65-F5344CB8AC3E}">
        <p14:creationId xmlns:p14="http://schemas.microsoft.com/office/powerpoint/2010/main" val="3701215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Variation in Activation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057400"/>
            <a:ext cx="7887493" cy="3218159"/>
          </a:xfrm>
        </p:spPr>
      </p:pic>
      <p:sp>
        <p:nvSpPr>
          <p:cNvPr id="10" name="Content Placeholder 2"/>
          <p:cNvSpPr txBox="1">
            <a:spLocks/>
          </p:cNvSpPr>
          <p:nvPr/>
        </p:nvSpPr>
        <p:spPr>
          <a:xfrm>
            <a:off x="1504614" y="5500390"/>
            <a:ext cx="6344269" cy="67130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Gill Sans MT" panose="020B0502020104020203" pitchFamily="34" charset="0"/>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Gill Sans MT" panose="020B0502020104020203" pitchFamily="34" charset="0"/>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ill Sans MT" panose="020B050202010402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1F497D"/>
                </a:solidFill>
                <a:effectLst/>
                <a:uLnTx/>
                <a:uFillTx/>
                <a:latin typeface="Gill Sans MT" panose="020B0502020104020203" pitchFamily="34" charset="0"/>
                <a:ea typeface="+mn-ea"/>
                <a:cs typeface="+mn-cs"/>
              </a:rPr>
              <a:t>Different </a:t>
            </a:r>
            <a:r>
              <a:rPr kumimoji="0" lang="en-US" sz="2800" b="0" i="0" u="none" strike="noStrike" kern="1200" cap="none" spc="0" normalizeH="0" baseline="0" noProof="0">
                <a:ln>
                  <a:noFill/>
                </a:ln>
                <a:solidFill>
                  <a:srgbClr val="1F497D"/>
                </a:solidFill>
                <a:effectLst/>
                <a:uLnTx/>
                <a:uFillTx/>
                <a:latin typeface="Gill Sans MT" panose="020B0502020104020203" pitchFamily="34" charset="0"/>
                <a:ea typeface="+mn-ea"/>
                <a:cs typeface="+mn-cs"/>
              </a:rPr>
              <a:t>characteristics across DIMMs</a:t>
            </a:r>
            <a:endParaRPr kumimoji="0" lang="en-US" sz="2800" b="0" i="0" u="none" strike="noStrike" kern="1200" cap="none" spc="0" normalizeH="0" baseline="0" noProof="0" dirty="0">
              <a:ln>
                <a:noFill/>
              </a:ln>
              <a:solidFill>
                <a:srgbClr val="1F497D"/>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none" strike="noStrike" kern="1200" cap="none" spc="0" normalizeH="0" baseline="0" noProof="0" dirty="0">
              <a:ln>
                <a:noFill/>
              </a:ln>
              <a:solidFill>
                <a:srgbClr val="1F497D"/>
              </a:solidFill>
              <a:effectLst/>
              <a:uLnTx/>
              <a:uFillTx/>
              <a:latin typeface="Gill Sans MT" panose="020B0502020104020203" pitchFamily="34" charset="0"/>
              <a:ea typeface="+mn-ea"/>
              <a:cs typeface="+mn-cs"/>
            </a:endParaRPr>
          </a:p>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n-US" sz="2800" b="0" i="0" u="sng" strike="noStrike" kern="1200" cap="none" spc="0" normalizeH="0" baseline="0" noProof="0" dirty="0">
              <a:ln>
                <a:noFill/>
              </a:ln>
              <a:solidFill>
                <a:srgbClr val="1F497D"/>
              </a:solidFill>
              <a:effectLst/>
              <a:uLnTx/>
              <a:uFillTx/>
              <a:latin typeface="Gill Sans MT" panose="020B0502020104020203" pitchFamily="34" charset="0"/>
              <a:ea typeface="+mn-ea"/>
              <a:cs typeface="+mn-cs"/>
            </a:endParaRPr>
          </a:p>
        </p:txBody>
      </p:sp>
      <p:sp>
        <p:nvSpPr>
          <p:cNvPr id="11" name="Curtain1"/>
          <p:cNvSpPr/>
          <p:nvPr/>
        </p:nvSpPr>
        <p:spPr>
          <a:xfrm>
            <a:off x="1600201" y="2057400"/>
            <a:ext cx="2743200" cy="251460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14" name="Curtain2"/>
          <p:cNvSpPr/>
          <p:nvPr/>
        </p:nvSpPr>
        <p:spPr>
          <a:xfrm>
            <a:off x="4343401" y="2057400"/>
            <a:ext cx="4001292" cy="2514600"/>
          </a:xfrm>
          <a:prstGeom prst="rect">
            <a:avLst/>
          </a:prstGeom>
          <a:solidFill>
            <a:srgbClr val="CDCD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grpSp>
        <p:nvGrpSpPr>
          <p:cNvPr id="19" name="no error"/>
          <p:cNvGrpSpPr/>
          <p:nvPr/>
        </p:nvGrpSpPr>
        <p:grpSpPr>
          <a:xfrm>
            <a:off x="1600201" y="1643270"/>
            <a:ext cx="2743200" cy="2928730"/>
            <a:chOff x="1600201" y="1186883"/>
            <a:chExt cx="2743200" cy="2991417"/>
          </a:xfrm>
        </p:grpSpPr>
        <p:sp>
          <p:nvSpPr>
            <p:cNvPr id="15" name="noerr box"/>
            <p:cNvSpPr/>
            <p:nvPr/>
          </p:nvSpPr>
          <p:spPr>
            <a:xfrm>
              <a:off x="1600201" y="1621602"/>
              <a:ext cx="2743200" cy="2556698"/>
            </a:xfrm>
            <a:prstGeom prst="rect">
              <a:avLst/>
            </a:prstGeom>
            <a:solidFill>
              <a:schemeClr val="accent3">
                <a:lumMod val="75000"/>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8" name="TextBox 17"/>
            <p:cNvSpPr txBox="1"/>
            <p:nvPr/>
          </p:nvSpPr>
          <p:spPr>
            <a:xfrm>
              <a:off x="1907695" y="1186883"/>
              <a:ext cx="2128211" cy="4715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panose="020B0502020104020203"/>
                  <a:ea typeface=""/>
                  <a:cs typeface="+mn-cs"/>
                </a:rPr>
                <a:t>No ACT Errors</a:t>
              </a:r>
            </a:p>
          </p:txBody>
        </p:sp>
      </p:grpSp>
      <p:sp>
        <p:nvSpPr>
          <p:cNvPr id="20" name="TextBox 19"/>
          <p:cNvSpPr txBox="1"/>
          <p:nvPr/>
        </p:nvSpPr>
        <p:spPr>
          <a:xfrm>
            <a:off x="2133600" y="1206182"/>
            <a:ext cx="49941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Results from 7500 rounds over 240 chips</a:t>
            </a:r>
          </a:p>
        </p:txBody>
      </p:sp>
      <p:grpSp>
        <p:nvGrpSpPr>
          <p:cNvPr id="24" name="Group 23"/>
          <p:cNvGrpSpPr/>
          <p:nvPr/>
        </p:nvGrpSpPr>
        <p:grpSpPr>
          <a:xfrm>
            <a:off x="4538671" y="3657600"/>
            <a:ext cx="3099346" cy="761999"/>
            <a:chOff x="4538671" y="3657600"/>
            <a:chExt cx="3099346" cy="761999"/>
          </a:xfrm>
        </p:grpSpPr>
        <p:sp>
          <p:nvSpPr>
            <p:cNvPr id="22" name="First"/>
            <p:cNvSpPr/>
            <p:nvPr/>
          </p:nvSpPr>
          <p:spPr>
            <a:xfrm>
              <a:off x="4538671" y="3657600"/>
              <a:ext cx="947731" cy="761999"/>
            </a:xfrm>
            <a:prstGeom prst="ellipse">
              <a:avLst/>
            </a:prstGeom>
            <a:noFill/>
            <a:ln w="19050">
              <a:solidFill>
                <a:srgbClr val="6EAE3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3" name="TextBox 22"/>
            <p:cNvSpPr txBox="1"/>
            <p:nvPr/>
          </p:nvSpPr>
          <p:spPr>
            <a:xfrm>
              <a:off x="5486402" y="3783237"/>
              <a:ext cx="215161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lumMod val="75000"/>
                    </a:srgbClr>
                  </a:solidFill>
                  <a:effectLst/>
                  <a:uLnTx/>
                  <a:uFillTx/>
                  <a:latin typeface="Gill Sans MT" panose="020B0502020104020203"/>
                  <a:ea typeface=""/>
                  <a:cs typeface="+mn-cs"/>
                </a:rPr>
                <a:t>Very few errors</a:t>
              </a:r>
            </a:p>
          </p:txBody>
        </p:sp>
      </p:grpSp>
      <p:sp>
        <p:nvSpPr>
          <p:cNvPr id="25" name="banner"/>
          <p:cNvSpPr/>
          <p:nvPr/>
        </p:nvSpPr>
        <p:spPr>
          <a:xfrm>
            <a:off x="0" y="5260187"/>
            <a:ext cx="9144000" cy="112301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Modern DRAM chips exhibit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significant variation in activation latency</a:t>
            </a:r>
          </a:p>
        </p:txBody>
      </p:sp>
      <p:grpSp>
        <p:nvGrpSpPr>
          <p:cNvPr id="26" name="Group 25"/>
          <p:cNvGrpSpPr/>
          <p:nvPr/>
        </p:nvGrpSpPr>
        <p:grpSpPr>
          <a:xfrm>
            <a:off x="6746265" y="2081977"/>
            <a:ext cx="1927835" cy="1225370"/>
            <a:chOff x="4144897" y="3657600"/>
            <a:chExt cx="1927835" cy="1225370"/>
          </a:xfrm>
        </p:grpSpPr>
        <p:sp>
          <p:nvSpPr>
            <p:cNvPr id="27" name="First"/>
            <p:cNvSpPr/>
            <p:nvPr/>
          </p:nvSpPr>
          <p:spPr>
            <a:xfrm>
              <a:off x="4538671" y="3657600"/>
              <a:ext cx="947731" cy="76199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8" name="TextBox 27"/>
            <p:cNvSpPr txBox="1"/>
            <p:nvPr/>
          </p:nvSpPr>
          <p:spPr>
            <a:xfrm>
              <a:off x="4144897" y="4421305"/>
              <a:ext cx="192783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
                  <a:cs typeface="+mn-cs"/>
                </a:rPr>
                <a:t>Rife w/ errors</a:t>
              </a:r>
            </a:p>
          </p:txBody>
        </p:sp>
      </p:grpSp>
      <p:grpSp>
        <p:nvGrpSpPr>
          <p:cNvPr id="7" name="Group 6"/>
          <p:cNvGrpSpPr/>
          <p:nvPr/>
        </p:nvGrpSpPr>
        <p:grpSpPr>
          <a:xfrm>
            <a:off x="1088041" y="2057400"/>
            <a:ext cx="1024319" cy="3146286"/>
            <a:chOff x="1088041" y="2102702"/>
            <a:chExt cx="1024319" cy="3146286"/>
          </a:xfrm>
        </p:grpSpPr>
        <p:sp>
          <p:nvSpPr>
            <p:cNvPr id="3" name="TextBox 2"/>
            <p:cNvSpPr txBox="1"/>
            <p:nvPr/>
          </p:nvSpPr>
          <p:spPr>
            <a:xfrm>
              <a:off x="1088041" y="4541102"/>
              <a:ext cx="1024319"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Gill Sans MT" panose="020B0502020104020203"/>
                  <a:ea typeface=""/>
                  <a:cs typeface="+mn-cs"/>
                </a:rPr>
                <a:t>13.1ns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lumMod val="50000"/>
                      <a:lumOff val="50000"/>
                    </a:prstClr>
                  </a:solidFill>
                  <a:effectLst/>
                  <a:uLnTx/>
                  <a:uFillTx/>
                  <a:latin typeface="Gill Sans MT" panose="020B0502020104020203"/>
                  <a:ea typeface=""/>
                  <a:cs typeface="+mn-cs"/>
                </a:rPr>
                <a:t>standard</a:t>
              </a:r>
            </a:p>
          </p:txBody>
        </p:sp>
        <p:cxnSp>
          <p:nvCxnSpPr>
            <p:cNvPr id="6" name="Straight Connector 5"/>
            <p:cNvCxnSpPr/>
            <p:nvPr/>
          </p:nvCxnSpPr>
          <p:spPr>
            <a:xfrm flipH="1" flipV="1">
              <a:off x="1600201" y="2102702"/>
              <a:ext cx="1" cy="2514601"/>
            </a:xfrm>
            <a:prstGeom prst="line">
              <a:avLst/>
            </a:prstGeom>
            <a:ln w="34925" cap="rnd">
              <a:solidFill>
                <a:schemeClr val="tx1">
                  <a:lumMod val="50000"/>
                  <a:lumOff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4508574" y="1749698"/>
            <a:ext cx="2106730" cy="1282534"/>
            <a:chOff x="4538671" y="3137065"/>
            <a:chExt cx="2106730" cy="1282534"/>
          </a:xfrm>
        </p:grpSpPr>
        <p:sp>
          <p:nvSpPr>
            <p:cNvPr id="30" name="First"/>
            <p:cNvSpPr/>
            <p:nvPr/>
          </p:nvSpPr>
          <p:spPr>
            <a:xfrm>
              <a:off x="4538671" y="3657600"/>
              <a:ext cx="947731" cy="761999"/>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31" name="TextBox 30"/>
            <p:cNvSpPr txBox="1"/>
            <p:nvPr/>
          </p:nvSpPr>
          <p:spPr>
            <a:xfrm>
              <a:off x="4930123" y="3137065"/>
              <a:ext cx="171527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Gill Sans MT" panose="020B0502020104020203"/>
                  <a:ea typeface=""/>
                  <a:cs typeface="+mn-cs"/>
                </a:rPr>
                <a:t>Many errors</a:t>
              </a:r>
            </a:p>
          </p:txBody>
        </p:sp>
      </p:grpSp>
      <p:grpSp>
        <p:nvGrpSpPr>
          <p:cNvPr id="32" name="box labels"/>
          <p:cNvGrpSpPr/>
          <p:nvPr/>
        </p:nvGrpSpPr>
        <p:grpSpPr>
          <a:xfrm>
            <a:off x="4676748" y="1512871"/>
            <a:ext cx="3398711" cy="3004296"/>
            <a:chOff x="4676748" y="1512871"/>
            <a:chExt cx="3398711" cy="3004296"/>
          </a:xfrm>
        </p:grpSpPr>
        <p:grpSp>
          <p:nvGrpSpPr>
            <p:cNvPr id="33" name="Group 32"/>
            <p:cNvGrpSpPr/>
            <p:nvPr/>
          </p:nvGrpSpPr>
          <p:grpSpPr>
            <a:xfrm>
              <a:off x="4676748" y="1512871"/>
              <a:ext cx="3281668" cy="968658"/>
              <a:chOff x="4926685" y="4208049"/>
              <a:chExt cx="3281668" cy="968658"/>
            </a:xfrm>
          </p:grpSpPr>
          <p:cxnSp>
            <p:nvCxnSpPr>
              <p:cNvPr id="40" name="Straight Arrow Connector 39"/>
              <p:cNvCxnSpPr/>
              <p:nvPr/>
            </p:nvCxnSpPr>
            <p:spPr>
              <a:xfrm flipH="1">
                <a:off x="5529976" y="4558528"/>
                <a:ext cx="732891" cy="618179"/>
              </a:xfrm>
              <a:prstGeom prst="straightConnector1">
                <a:avLst/>
              </a:prstGeom>
              <a:ln w="31750" cap="rnd">
                <a:solidFill>
                  <a:schemeClr val="tx1">
                    <a:lumMod val="50000"/>
                    <a:lumOff val="50000"/>
                  </a:schemeClr>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41" name="label: dram cell"/>
              <p:cNvSpPr txBox="1"/>
              <p:nvPr/>
            </p:nvSpPr>
            <p:spPr>
              <a:xfrm>
                <a:off x="4926685" y="4208049"/>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panose="020B0502020104020203"/>
                    <a:ea typeface=""/>
                    <a:cs typeface="+mn-cs"/>
                  </a:rPr>
                  <a:t>Max</a:t>
                </a:r>
              </a:p>
            </p:txBody>
          </p:sp>
        </p:grpSp>
        <p:grpSp>
          <p:nvGrpSpPr>
            <p:cNvPr id="34" name="Group 33"/>
            <p:cNvGrpSpPr/>
            <p:nvPr/>
          </p:nvGrpSpPr>
          <p:grpSpPr>
            <a:xfrm>
              <a:off x="4793791" y="4055502"/>
              <a:ext cx="3281668" cy="461665"/>
              <a:chOff x="5145043" y="4776608"/>
              <a:chExt cx="3281668" cy="461665"/>
            </a:xfrm>
          </p:grpSpPr>
          <p:cxnSp>
            <p:nvCxnSpPr>
              <p:cNvPr id="38" name="Straight Arrow Connector 37"/>
              <p:cNvCxnSpPr/>
              <p:nvPr/>
            </p:nvCxnSpPr>
            <p:spPr>
              <a:xfrm flipH="1">
                <a:off x="5529977" y="5048872"/>
                <a:ext cx="885652" cy="127835"/>
              </a:xfrm>
              <a:prstGeom prst="straightConnector1">
                <a:avLst/>
              </a:prstGeom>
              <a:ln w="31750" cap="rnd">
                <a:solidFill>
                  <a:schemeClr val="tx1">
                    <a:lumMod val="50000"/>
                    <a:lumOff val="50000"/>
                  </a:schemeClr>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39" name="label: dram cell"/>
              <p:cNvSpPr txBox="1"/>
              <p:nvPr/>
            </p:nvSpPr>
            <p:spPr>
              <a:xfrm>
                <a:off x="5145043" y="4776608"/>
                <a:ext cx="32816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panose="020B0502020104020203"/>
                    <a:ea typeface=""/>
                    <a:cs typeface="+mn-cs"/>
                  </a:rPr>
                  <a:t>Min</a:t>
                </a:r>
              </a:p>
            </p:txBody>
          </p:sp>
        </p:grpSp>
        <p:grpSp>
          <p:nvGrpSpPr>
            <p:cNvPr id="35" name="Group 34"/>
            <p:cNvGrpSpPr/>
            <p:nvPr/>
          </p:nvGrpSpPr>
          <p:grpSpPr>
            <a:xfrm>
              <a:off x="5563660" y="3178327"/>
              <a:ext cx="2301852" cy="461665"/>
              <a:chOff x="5529978" y="4915591"/>
              <a:chExt cx="2301852" cy="461665"/>
            </a:xfrm>
          </p:grpSpPr>
          <p:cxnSp>
            <p:nvCxnSpPr>
              <p:cNvPr id="36" name="Straight Arrow Connector 35"/>
              <p:cNvCxnSpPr/>
              <p:nvPr/>
            </p:nvCxnSpPr>
            <p:spPr>
              <a:xfrm flipH="1" flipV="1">
                <a:off x="5529978" y="5176707"/>
                <a:ext cx="697544" cy="5521"/>
              </a:xfrm>
              <a:prstGeom prst="straightConnector1">
                <a:avLst/>
              </a:prstGeom>
              <a:ln w="31750" cap="rnd">
                <a:solidFill>
                  <a:schemeClr val="tx1">
                    <a:lumMod val="50000"/>
                    <a:lumOff val="50000"/>
                  </a:schemeClr>
                </a:solidFill>
                <a:prstDash val="sysDash"/>
                <a:tailEnd type="arrow" w="lg" len="lg"/>
              </a:ln>
            </p:spPr>
            <p:style>
              <a:lnRef idx="1">
                <a:schemeClr val="accent1"/>
              </a:lnRef>
              <a:fillRef idx="0">
                <a:schemeClr val="accent1"/>
              </a:fillRef>
              <a:effectRef idx="0">
                <a:schemeClr val="accent1"/>
              </a:effectRef>
              <a:fontRef idx="minor">
                <a:schemeClr val="tx1"/>
              </a:fontRef>
            </p:style>
          </p:cxnSp>
          <p:sp>
            <p:nvSpPr>
              <p:cNvPr id="37" name="label: dram cell"/>
              <p:cNvSpPr txBox="1"/>
              <p:nvPr/>
            </p:nvSpPr>
            <p:spPr>
              <a:xfrm>
                <a:off x="6074160" y="4915591"/>
                <a:ext cx="175767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black"/>
                    </a:solidFill>
                    <a:effectLst/>
                    <a:uLnTx/>
                    <a:uFillTx/>
                    <a:latin typeface="Gill Sans MT" panose="020B0502020104020203"/>
                    <a:ea typeface=""/>
                    <a:cs typeface="+mn-cs"/>
                  </a:rPr>
                  <a:t>Quartiles</a:t>
                </a:r>
              </a:p>
            </p:txBody>
          </p:sp>
        </p:grpSp>
      </p:grpSp>
    </p:spTree>
    <p:extLst>
      <p:ext uri="{BB962C8B-B14F-4D97-AF65-F5344CB8AC3E}">
        <p14:creationId xmlns:p14="http://schemas.microsoft.com/office/powerpoint/2010/main" val="284684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1000"/>
                                        <p:tgtEl>
                                          <p:spTgt spid="11"/>
                                        </p:tgtEl>
                                      </p:cBhvr>
                                    </p:animEffect>
                                    <p:set>
                                      <p:cBhvr>
                                        <p:cTn id="7" dur="1" fill="hold">
                                          <p:stCondLst>
                                            <p:cond delay="999"/>
                                          </p:stCondLst>
                                        </p:cTn>
                                        <p:tgtEl>
                                          <p:spTgt spid="11"/>
                                        </p:tgtEl>
                                        <p:attrNameLst>
                                          <p:attrName>style.visibility</p:attrName>
                                        </p:attrNameLst>
                                      </p:cBhvr>
                                      <p:to>
                                        <p:strVal val="hidden"/>
                                      </p:to>
                                    </p:set>
                                  </p:childTnLst>
                                </p:cTn>
                              </p:par>
                              <p:par>
                                <p:cTn id="8" presetID="1" presetClass="entr" presetSubtype="0" fill="hold" nodeType="withEffect">
                                  <p:stCondLst>
                                    <p:cond delay="1000"/>
                                  </p:stCondLst>
                                  <p:childTnLst>
                                    <p:set>
                                      <p:cBhvr>
                                        <p:cTn id="9" dur="1" fill="hold">
                                          <p:stCondLst>
                                            <p:cond delay="0"/>
                                          </p:stCondLst>
                                        </p:cTn>
                                        <p:tgtEl>
                                          <p:spTgt spid="1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8" fill="hold" grpId="0" nodeType="clickEffect">
                                  <p:stCondLst>
                                    <p:cond delay="0"/>
                                  </p:stCondLst>
                                  <p:childTnLst>
                                    <p:animEffect transition="out" filter="wipe(left)">
                                      <p:cBhvr>
                                        <p:cTn id="13" dur="1500"/>
                                        <p:tgtEl>
                                          <p:spTgt spid="14"/>
                                        </p:tgtEl>
                                      </p:cBhvr>
                                    </p:animEffect>
                                    <p:set>
                                      <p:cBhvr>
                                        <p:cTn id="14" dur="1" fill="hold">
                                          <p:stCondLst>
                                            <p:cond delay="1499"/>
                                          </p:stCondLst>
                                        </p:cTn>
                                        <p:tgtEl>
                                          <p:spTgt spid="14"/>
                                        </p:tgtEl>
                                        <p:attrNameLst>
                                          <p:attrName>style.visibility</p:attrName>
                                        </p:attrNameLst>
                                      </p:cBhvr>
                                      <p:to>
                                        <p:strVal val="hidden"/>
                                      </p:to>
                                    </p:set>
                                  </p:childTnLst>
                                </p:cTn>
                              </p:par>
                            </p:childTnLst>
                          </p:cTn>
                        </p:par>
                        <p:par>
                          <p:cTn id="15" fill="hold">
                            <p:stCondLst>
                              <p:cond delay="1500"/>
                            </p:stCondLst>
                            <p:childTnLst>
                              <p:par>
                                <p:cTn id="16" presetID="1" presetClass="entr" presetSubtype="0"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32"/>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P spid="11" grpId="0" animBg="1"/>
      <p:bldP spid="14" grpId="0" animBg="1"/>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Spatial Locality of Activation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33447" y="1447800"/>
            <a:ext cx="6077105" cy="4114800"/>
          </a:xfrm>
        </p:spPr>
      </p:pic>
      <p:sp>
        <p:nvSpPr>
          <p:cNvPr id="8" name="noerr box"/>
          <p:cNvSpPr/>
          <p:nvPr/>
        </p:nvSpPr>
        <p:spPr>
          <a:xfrm rot="5400000">
            <a:off x="1943100" y="3086100"/>
            <a:ext cx="2895600" cy="228600"/>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9" name="noerr box"/>
          <p:cNvSpPr/>
          <p:nvPr/>
        </p:nvSpPr>
        <p:spPr>
          <a:xfrm rot="5400000">
            <a:off x="1257300" y="3009900"/>
            <a:ext cx="2895600" cy="381000"/>
          </a:xfrm>
          <a:prstGeom prst="rect">
            <a:avLst/>
          </a:prstGeom>
          <a:solidFill>
            <a:srgbClr val="FF0000">
              <a:alpha val="1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12" name="banner"/>
          <p:cNvSpPr/>
          <p:nvPr/>
        </p:nvSpPr>
        <p:spPr>
          <a:xfrm>
            <a:off x="0" y="5260187"/>
            <a:ext cx="9144000" cy="112301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Activation errors are concentrated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at certain columns of cells</a:t>
            </a:r>
          </a:p>
        </p:txBody>
      </p:sp>
      <p:sp>
        <p:nvSpPr>
          <p:cNvPr id="3" name="TextBox 2"/>
          <p:cNvSpPr txBox="1"/>
          <p:nvPr/>
        </p:nvSpPr>
        <p:spPr>
          <a:xfrm>
            <a:off x="2514600" y="1216967"/>
            <a:ext cx="34435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One DIMM @ </a:t>
            </a:r>
            <a:r>
              <a:rPr kumimoji="0" lang="en-US" sz="2400" b="0" i="1" u="none" strike="noStrike" kern="1200" cap="none" spc="0" normalizeH="0" baseline="0" noProof="0" dirty="0" err="1">
                <a:ln>
                  <a:noFill/>
                </a:ln>
                <a:solidFill>
                  <a:prstClr val="black"/>
                </a:solidFill>
                <a:effectLst/>
                <a:uLnTx/>
                <a:uFillTx/>
                <a:latin typeface="Gill Sans MT" panose="020B0502020104020203"/>
                <a:ea typeface=""/>
                <a:cs typeface="+mn-cs"/>
              </a:rPr>
              <a:t>tRCD</a:t>
            </a:r>
            <a:r>
              <a:rPr kumimoji="0" lang="en-US" sz="2400" b="0" i="1" u="none" strike="noStrike" kern="1200" cap="none" spc="0" normalizeH="0" baseline="0" noProof="0" dirty="0">
                <a:ln>
                  <a:noFill/>
                </a:ln>
                <a:solidFill>
                  <a:prstClr val="black"/>
                </a:solidFill>
                <a:effectLst/>
                <a:uLnTx/>
                <a:uFillTx/>
                <a:latin typeface="Gill Sans MT" panose="020B0502020104020203"/>
                <a:ea typeface=""/>
                <a:cs typeface="+mn-cs"/>
              </a:rPr>
              <a:t>=7.5ns</a:t>
            </a:r>
          </a:p>
        </p:txBody>
      </p:sp>
    </p:spTree>
    <p:extLst>
      <p:ext uri="{BB962C8B-B14F-4D97-AF65-F5344CB8AC3E}">
        <p14:creationId xmlns:p14="http://schemas.microsoft.com/office/powerpoint/2010/main" val="398081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Mechanism to Reduce DRAM Latency</a:t>
            </a:r>
          </a:p>
        </p:txBody>
      </p:sp>
      <p:sp>
        <p:nvSpPr>
          <p:cNvPr id="3" name="Content Placeholder 2"/>
          <p:cNvSpPr>
            <a:spLocks noGrp="1"/>
          </p:cNvSpPr>
          <p:nvPr>
            <p:ph idx="1"/>
          </p:nvPr>
        </p:nvSpPr>
        <p:spPr/>
        <p:txBody>
          <a:bodyPr>
            <a:noAutofit/>
          </a:bodyPr>
          <a:lstStyle/>
          <a:p>
            <a:pPr>
              <a:lnSpc>
                <a:spcPct val="110000"/>
              </a:lnSpc>
            </a:pPr>
            <a:r>
              <a:rPr lang="en-US" b="1" dirty="0"/>
              <a:t>Observation: </a:t>
            </a:r>
            <a:r>
              <a:rPr lang="en-US" dirty="0"/>
              <a:t>DRAM timing errors (slow DRAM cells) are concentrated on certain regions</a:t>
            </a:r>
          </a:p>
          <a:p>
            <a:pPr lvl="1">
              <a:lnSpc>
                <a:spcPct val="110000"/>
              </a:lnSpc>
            </a:pPr>
            <a:endParaRPr lang="en-US" sz="1000" dirty="0"/>
          </a:p>
          <a:p>
            <a:pPr>
              <a:lnSpc>
                <a:spcPct val="110000"/>
              </a:lnSpc>
            </a:pPr>
            <a:r>
              <a:rPr lang="en-US" b="1" dirty="0">
                <a:solidFill>
                  <a:schemeClr val="accent3">
                    <a:lumMod val="75000"/>
                  </a:schemeClr>
                </a:solidFill>
              </a:rPr>
              <a:t>Flexible-</a:t>
            </a:r>
            <a:r>
              <a:rPr lang="en-US" b="1" dirty="0" err="1">
                <a:solidFill>
                  <a:schemeClr val="accent3">
                    <a:lumMod val="75000"/>
                  </a:schemeClr>
                </a:solidFill>
              </a:rPr>
              <a:t>LatencY</a:t>
            </a:r>
            <a:r>
              <a:rPr lang="en-US" b="1" dirty="0">
                <a:solidFill>
                  <a:schemeClr val="accent3">
                    <a:lumMod val="75000"/>
                  </a:schemeClr>
                </a:solidFill>
              </a:rPr>
              <a:t> (FLY) DRAM</a:t>
            </a:r>
          </a:p>
          <a:p>
            <a:pPr lvl="1">
              <a:lnSpc>
                <a:spcPct val="110000"/>
              </a:lnSpc>
            </a:pPr>
            <a:r>
              <a:rPr lang="en-US" dirty="0"/>
              <a:t>A software-transparent design that reduces latency</a:t>
            </a:r>
            <a:r>
              <a:rPr lang="en-US" dirty="0">
                <a:solidFill>
                  <a:schemeClr val="accent1"/>
                </a:solidFill>
              </a:rPr>
              <a:t> </a:t>
            </a:r>
          </a:p>
          <a:p>
            <a:pPr lvl="1">
              <a:lnSpc>
                <a:spcPct val="110000"/>
              </a:lnSpc>
            </a:pPr>
            <a:endParaRPr lang="en-US" sz="1000" dirty="0"/>
          </a:p>
          <a:p>
            <a:pPr>
              <a:lnSpc>
                <a:spcPct val="110000"/>
              </a:lnSpc>
            </a:pPr>
            <a:r>
              <a:rPr lang="en-US" b="1" dirty="0"/>
              <a:t>Key idea</a:t>
            </a:r>
            <a:r>
              <a:rPr lang="en-US" dirty="0"/>
              <a:t>:</a:t>
            </a:r>
          </a:p>
          <a:p>
            <a:pPr marL="457200" lvl="1" indent="0">
              <a:lnSpc>
                <a:spcPct val="110000"/>
              </a:lnSpc>
              <a:buNone/>
            </a:pPr>
            <a:r>
              <a:rPr lang="en-US" dirty="0"/>
              <a:t>1) Divide memory into regions of different latencies</a:t>
            </a:r>
          </a:p>
          <a:p>
            <a:pPr marL="747713" lvl="1" indent="-290513">
              <a:lnSpc>
                <a:spcPct val="110000"/>
              </a:lnSpc>
              <a:buNone/>
              <a:tabLst>
                <a:tab pos="676275" algn="l"/>
                <a:tab pos="741363" algn="l"/>
                <a:tab pos="788988" algn="l"/>
                <a:tab pos="3311525" algn="l"/>
              </a:tabLst>
            </a:pPr>
            <a:r>
              <a:rPr lang="en-US" dirty="0"/>
              <a:t>2) </a:t>
            </a:r>
            <a:r>
              <a:rPr lang="en-US" i="1" dirty="0"/>
              <a:t>Memory controller: </a:t>
            </a:r>
            <a:r>
              <a:rPr lang="en-US" dirty="0">
                <a:solidFill>
                  <a:srgbClr val="0070C0"/>
                </a:solidFill>
              </a:rPr>
              <a:t>Use</a:t>
            </a:r>
            <a:r>
              <a:rPr lang="en-US" i="1" dirty="0">
                <a:solidFill>
                  <a:srgbClr val="0070C0"/>
                </a:solidFill>
              </a:rPr>
              <a:t> </a:t>
            </a:r>
            <a:r>
              <a:rPr lang="en-US" dirty="0">
                <a:solidFill>
                  <a:srgbClr val="0070C0"/>
                </a:solidFill>
              </a:rPr>
              <a:t>lower latency for regions without slow cells; higher latency for other regions</a:t>
            </a:r>
          </a:p>
        </p:txBody>
      </p:sp>
      <p:sp>
        <p:nvSpPr>
          <p:cNvPr id="5" name="TextBox 4"/>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221627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FLY-DRAM Configurations</a:t>
            </a:r>
          </a:p>
        </p:txBody>
      </p:sp>
      <p:sp>
        <p:nvSpPr>
          <p:cNvPr id="16" name="Rectangle 15"/>
          <p:cNvSpPr/>
          <p:nvPr/>
        </p:nvSpPr>
        <p:spPr>
          <a:xfrm>
            <a:off x="2190750" y="6019800"/>
            <a:ext cx="52578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1" name="Chart 20"/>
          <p:cNvGraphicFramePr>
            <a:graphicFrameLocks/>
          </p:cNvGraphicFramePr>
          <p:nvPr>
            <p:extLst/>
          </p:nvPr>
        </p:nvGraphicFramePr>
        <p:xfrm>
          <a:off x="762000" y="3485456"/>
          <a:ext cx="7620000" cy="3235325"/>
        </p:xfrm>
        <a:graphic>
          <a:graphicData uri="http://schemas.openxmlformats.org/drawingml/2006/chart">
            <c:chart xmlns:c="http://schemas.openxmlformats.org/drawingml/2006/chart" xmlns:r="http://schemas.openxmlformats.org/officeDocument/2006/relationships" r:id="rId3"/>
          </a:graphicData>
        </a:graphic>
      </p:graphicFrame>
      <p:sp>
        <p:nvSpPr>
          <p:cNvPr id="22" name="Rectangle 21"/>
          <p:cNvSpPr/>
          <p:nvPr/>
        </p:nvSpPr>
        <p:spPr>
          <a:xfrm>
            <a:off x="1981200" y="5867400"/>
            <a:ext cx="546735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aphicFrame>
        <p:nvGraphicFramePr>
          <p:cNvPr id="23" name="Chart 22"/>
          <p:cNvGraphicFramePr>
            <a:graphicFrameLocks/>
          </p:cNvGraphicFramePr>
          <p:nvPr>
            <p:extLst/>
          </p:nvPr>
        </p:nvGraphicFramePr>
        <p:xfrm>
          <a:off x="762000" y="877409"/>
          <a:ext cx="7620000" cy="3238500"/>
        </p:xfrm>
        <a:graphic>
          <a:graphicData uri="http://schemas.openxmlformats.org/drawingml/2006/chart">
            <c:chart xmlns:c="http://schemas.openxmlformats.org/drawingml/2006/chart" xmlns:r="http://schemas.openxmlformats.org/officeDocument/2006/relationships" r:id="rId4"/>
          </a:graphicData>
        </a:graphic>
      </p:graphicFrame>
      <p:grpSp>
        <p:nvGrpSpPr>
          <p:cNvPr id="5" name="Group 4"/>
          <p:cNvGrpSpPr/>
          <p:nvPr/>
        </p:nvGrpSpPr>
        <p:grpSpPr>
          <a:xfrm>
            <a:off x="3357563" y="3251170"/>
            <a:ext cx="2909887" cy="695194"/>
            <a:chOff x="3357563" y="3251170"/>
            <a:chExt cx="2909887" cy="695194"/>
          </a:xfrm>
        </p:grpSpPr>
        <p:sp>
          <p:nvSpPr>
            <p:cNvPr id="10" name="TextBox 9"/>
            <p:cNvSpPr txBox="1"/>
            <p:nvPr/>
          </p:nvSpPr>
          <p:spPr>
            <a:xfrm>
              <a:off x="3371850" y="3546254"/>
              <a:ext cx="28956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panose="020B0502020104020203"/>
                  <a:ea typeface=""/>
                  <a:cs typeface="+mn-cs"/>
                </a:rPr>
                <a:t>Profiles of 3 real DIMMs</a:t>
              </a:r>
            </a:p>
          </p:txBody>
        </p:sp>
        <p:sp>
          <p:nvSpPr>
            <p:cNvPr id="3" name="Rounded Rectangle 2"/>
            <p:cNvSpPr/>
            <p:nvPr/>
          </p:nvSpPr>
          <p:spPr>
            <a:xfrm>
              <a:off x="3357563" y="3251170"/>
              <a:ext cx="2671762" cy="336550"/>
            </a:xfrm>
            <a:prstGeom prst="roundRect">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grpSp>
      <p:grpSp>
        <p:nvGrpSpPr>
          <p:cNvPr id="7" name="Group 6"/>
          <p:cNvGrpSpPr/>
          <p:nvPr/>
        </p:nvGrpSpPr>
        <p:grpSpPr>
          <a:xfrm>
            <a:off x="3357563" y="1979935"/>
            <a:ext cx="2900362" cy="3796084"/>
            <a:chOff x="3357563" y="1979935"/>
            <a:chExt cx="2900362" cy="3796084"/>
          </a:xfrm>
        </p:grpSpPr>
        <p:sp>
          <p:nvSpPr>
            <p:cNvPr id="13" name="TextBox 12"/>
            <p:cNvSpPr txBox="1"/>
            <p:nvPr/>
          </p:nvSpPr>
          <p:spPr>
            <a:xfrm>
              <a:off x="3357563" y="2795130"/>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Gill Sans MT" panose="020B0502020104020203"/>
                  <a:ea typeface=""/>
                  <a:cs typeface="+mn-cs"/>
                </a:rPr>
                <a:t>12%</a:t>
              </a:r>
              <a:endPar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endParaRPr>
            </a:p>
          </p:txBody>
        </p:sp>
        <p:sp>
          <p:nvSpPr>
            <p:cNvPr id="14" name="TextBox 13"/>
            <p:cNvSpPr txBox="1"/>
            <p:nvPr/>
          </p:nvSpPr>
          <p:spPr>
            <a:xfrm>
              <a:off x="4419600" y="2294148"/>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93%</a:t>
              </a:r>
            </a:p>
          </p:txBody>
        </p:sp>
        <p:sp>
          <p:nvSpPr>
            <p:cNvPr id="15" name="TextBox 14"/>
            <p:cNvSpPr txBox="1"/>
            <p:nvPr/>
          </p:nvSpPr>
          <p:spPr>
            <a:xfrm>
              <a:off x="5457825" y="197993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sp>
          <p:nvSpPr>
            <p:cNvPr id="19" name="TextBox 18"/>
            <p:cNvSpPr txBox="1"/>
            <p:nvPr/>
          </p:nvSpPr>
          <p:spPr>
            <a:xfrm>
              <a:off x="3357563" y="537590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13%</a:t>
              </a:r>
            </a:p>
          </p:txBody>
        </p:sp>
        <p:sp>
          <p:nvSpPr>
            <p:cNvPr id="24" name="TextBox 23"/>
            <p:cNvSpPr txBox="1"/>
            <p:nvPr/>
          </p:nvSpPr>
          <p:spPr>
            <a:xfrm>
              <a:off x="4419600" y="4839729"/>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74%</a:t>
              </a:r>
            </a:p>
          </p:txBody>
        </p:sp>
        <p:sp>
          <p:nvSpPr>
            <p:cNvPr id="25" name="TextBox 24"/>
            <p:cNvSpPr txBox="1"/>
            <p:nvPr/>
          </p:nvSpPr>
          <p:spPr>
            <a:xfrm>
              <a:off x="5457825" y="4661285"/>
              <a:ext cx="8001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Gill Sans MT" panose="020B0502020104020203"/>
                  <a:ea typeface=""/>
                  <a:cs typeface="+mn-cs"/>
                </a:rPr>
                <a:t>99%</a:t>
              </a:r>
            </a:p>
          </p:txBody>
        </p:sp>
      </p:grpSp>
      <p:sp>
        <p:nvSpPr>
          <p:cNvPr id="17" name="TextBox 16"/>
          <p:cNvSpPr txBox="1"/>
          <p:nvPr/>
        </p:nvSpPr>
        <p:spPr>
          <a:xfrm>
            <a:off x="7315200" y="1493934"/>
            <a:ext cx="114005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tRCD</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18" name="TextBox 17"/>
          <p:cNvSpPr txBox="1"/>
          <p:nvPr/>
        </p:nvSpPr>
        <p:spPr>
          <a:xfrm>
            <a:off x="7448550" y="4101853"/>
            <a:ext cx="80983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0C0"/>
                </a:solidFill>
                <a:effectLst/>
                <a:uLnTx/>
                <a:uFillTx/>
                <a:latin typeface="Gill Sans MT" panose="020B0502020104020203"/>
                <a:ea typeface=""/>
                <a:cs typeface="+mn-cs"/>
              </a:rPr>
              <a:t>tRP</a:t>
            </a:r>
            <a:endParaRPr kumimoji="0" lang="en-US" sz="2800" b="1" i="0" u="none" strike="noStrike" kern="1200" cap="none" spc="0" normalizeH="0" baseline="0" noProof="0" dirty="0">
              <a:ln>
                <a:noFill/>
              </a:ln>
              <a:solidFill>
                <a:srgbClr val="0070C0"/>
              </a:solidFill>
              <a:effectLst/>
              <a:uLnTx/>
              <a:uFillTx/>
              <a:latin typeface="Gill Sans MT" panose="020B0502020104020203"/>
              <a:ea typeface=""/>
              <a:cs typeface="+mn-cs"/>
            </a:endParaRPr>
          </a:p>
        </p:txBody>
      </p:sp>
      <p:sp>
        <p:nvSpPr>
          <p:cNvPr id="6" name="Rectangle 5"/>
          <p:cNvSpPr/>
          <p:nvPr/>
        </p:nvSpPr>
        <p:spPr>
          <a:xfrm>
            <a:off x="3248238" y="1219200"/>
            <a:ext cx="2828712"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6" name="Rectangle 25"/>
          <p:cNvSpPr/>
          <p:nvPr/>
        </p:nvSpPr>
        <p:spPr>
          <a:xfrm>
            <a:off x="6091236" y="1158181"/>
            <a:ext cx="1204914" cy="49438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a:ea typeface="+mn-ea"/>
              <a:cs typeface="+mn-cs"/>
            </a:endParaRPr>
          </a:p>
        </p:txBody>
      </p:sp>
      <p:sp>
        <p:nvSpPr>
          <p:cNvPr id="27" name="TextBox 26"/>
          <p:cNvSpPr txBox="1"/>
          <p:nvPr/>
        </p:nvSpPr>
        <p:spPr>
          <a:xfrm>
            <a:off x="152400" y="6248400"/>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5"/>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5"/>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Tree>
    <p:extLst>
      <p:ext uri="{BB962C8B-B14F-4D97-AF65-F5344CB8AC3E}">
        <p14:creationId xmlns:p14="http://schemas.microsoft.com/office/powerpoint/2010/main" val="2756065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sz="3500" dirty="0"/>
              <a:t>Maslow’s Hierarchy of Needs, A Third Time</a:t>
            </a:r>
          </a:p>
        </p:txBody>
      </p:sp>
      <p:sp>
        <p:nvSpPr>
          <p:cNvPr id="3" name="Content Placeholder 2"/>
          <p:cNvSpPr>
            <a:spLocks noGrp="1"/>
          </p:cNvSpPr>
          <p:nvPr>
            <p:ph idx="1"/>
          </p:nvPr>
        </p:nvSpPr>
        <p:spPr/>
        <p:txBody>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descr="maslow-pyrami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1357" y="931384"/>
            <a:ext cx="6336704" cy="4657856"/>
          </a:xfrm>
          <a:prstGeom prst="rect">
            <a:avLst/>
          </a:prstGeom>
        </p:spPr>
      </p:pic>
      <p:sp>
        <p:nvSpPr>
          <p:cNvPr id="7" name="TextBox 6"/>
          <p:cNvSpPr txBox="1"/>
          <p:nvPr/>
        </p:nvSpPr>
        <p:spPr>
          <a:xfrm>
            <a:off x="5076056" y="219615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8" name="TextBox 7"/>
          <p:cNvSpPr txBox="1"/>
          <p:nvPr/>
        </p:nvSpPr>
        <p:spPr>
          <a:xfrm>
            <a:off x="5076056" y="2988240"/>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9" name="TextBox 8"/>
          <p:cNvSpPr txBox="1"/>
          <p:nvPr/>
        </p:nvSpPr>
        <p:spPr>
          <a:xfrm>
            <a:off x="5076056" y="3636312"/>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0" name="TextBox 9"/>
          <p:cNvSpPr txBox="1"/>
          <p:nvPr/>
        </p:nvSpPr>
        <p:spPr>
          <a:xfrm>
            <a:off x="5067783" y="424225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1" name="TextBox 10"/>
          <p:cNvSpPr txBox="1"/>
          <p:nvPr/>
        </p:nvSpPr>
        <p:spPr>
          <a:xfrm>
            <a:off x="5067783" y="4860448"/>
            <a:ext cx="1448433" cy="584776"/>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ahoma"/>
                <a:ea typeface="+mn-ea"/>
                <a:cs typeface="+mn-cs"/>
              </a:rPr>
              <a:t>Speed</a:t>
            </a:r>
          </a:p>
        </p:txBody>
      </p:sp>
      <p:sp>
        <p:nvSpPr>
          <p:cNvPr id="12" name="TextBox 11"/>
          <p:cNvSpPr txBox="1"/>
          <p:nvPr/>
        </p:nvSpPr>
        <p:spPr>
          <a:xfrm>
            <a:off x="1780551" y="6512454"/>
            <a:ext cx="3160741"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Calibri"/>
              </a:rPr>
              <a:t>Source: https://</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www.simplypsychology.org</a:t>
            </a:r>
            <a:r>
              <a:rPr kumimoji="0" lang="en-US" sz="1000" b="0" i="0" u="none" strike="noStrike" kern="1200" cap="none" spc="0" normalizeH="0" baseline="0" noProof="0" dirty="0">
                <a:ln>
                  <a:noFill/>
                </a:ln>
                <a:solidFill>
                  <a:srgbClr val="000000"/>
                </a:solidFill>
                <a:effectLst/>
                <a:uLnTx/>
                <a:uFillTx/>
                <a:latin typeface="Calibri"/>
                <a:ea typeface="+mn-ea"/>
                <a:cs typeface="Calibri"/>
              </a:rPr>
              <a:t>/</a:t>
            </a:r>
            <a:r>
              <a:rPr kumimoji="0" lang="en-US" sz="1000" b="0" i="0" u="none" strike="noStrike" kern="1200" cap="none" spc="0" normalizeH="0" baseline="0" noProof="0" dirty="0" err="1">
                <a:ln>
                  <a:noFill/>
                </a:ln>
                <a:solidFill>
                  <a:srgbClr val="000000"/>
                </a:solidFill>
                <a:effectLst/>
                <a:uLnTx/>
                <a:uFillTx/>
                <a:latin typeface="Calibri"/>
                <a:ea typeface="+mn-ea"/>
                <a:cs typeface="Calibri"/>
              </a:rPr>
              <a:t>maslow.html</a:t>
            </a:r>
            <a:endParaRPr kumimoji="0" lang="en-US" sz="1000" b="0" i="0" u="none" strike="noStrike" kern="1200" cap="none" spc="0" normalizeH="0" baseline="0" noProof="0" dirty="0">
              <a:ln>
                <a:noFill/>
              </a:ln>
              <a:solidFill>
                <a:srgbClr val="000000"/>
              </a:solidFill>
              <a:effectLst/>
              <a:uLnTx/>
              <a:uFillTx/>
              <a:latin typeface="Calibri"/>
              <a:ea typeface="+mn-ea"/>
              <a:cs typeface="Calibri"/>
            </a:endParaRPr>
          </a:p>
        </p:txBody>
      </p:sp>
      <p:sp>
        <p:nvSpPr>
          <p:cNvPr id="14" name="TextBox 13"/>
          <p:cNvSpPr txBox="1"/>
          <p:nvPr/>
        </p:nvSpPr>
        <p:spPr>
          <a:xfrm>
            <a:off x="227414" y="1052736"/>
            <a:ext cx="4477380"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A Theory of Human Motivation</a:t>
            </a:r>
            <a:r>
              <a:rPr kumimoji="0" lang="en-US" sz="1800" b="0" i="0" u="none" strike="noStrike" kern="1200" cap="none" spc="0" normalizeH="0" baseline="0" noProof="0" dirty="0">
                <a:ln>
                  <a:noFill/>
                </a:ln>
                <a:solidFill>
                  <a:srgbClr val="000000"/>
                </a:solidFill>
                <a:effectLst/>
                <a:uLnTx/>
                <a:uFillTx/>
                <a:latin typeface="Tahoma"/>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Psychological Review, 1943.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ahom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Maslow, “</a:t>
            </a:r>
            <a:r>
              <a:rPr kumimoji="0" lang="en-US" sz="1800" b="0" i="0" u="none" strike="noStrike" kern="1200" cap="none" spc="0" normalizeH="0" baseline="0" noProof="0" dirty="0">
                <a:ln>
                  <a:noFill/>
                </a:ln>
                <a:solidFill>
                  <a:srgbClr val="0000FF"/>
                </a:solidFill>
                <a:effectLst/>
                <a:uLnTx/>
                <a:uFillTx/>
                <a:latin typeface="Tahoma"/>
                <a:ea typeface="+mn-ea"/>
                <a:cs typeface="+mn-cs"/>
              </a:rPr>
              <a:t>Motivation and Personality</a:t>
            </a:r>
            <a:r>
              <a:rPr kumimoji="0" lang="en-US" sz="1800" b="0" i="0" u="none" strike="noStrike" kern="1200" cap="none" spc="0" normalizeH="0" baseline="0" noProof="0" dirty="0">
                <a:ln>
                  <a:noFill/>
                </a:ln>
                <a:solidFill>
                  <a:srgbClr val="000000"/>
                </a:solidFill>
                <a:effectLst/>
                <a:uLnTx/>
                <a:uFillTx/>
                <a:latin typeface="Tahoma"/>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Book, 1954-1970.</a:t>
            </a:r>
          </a:p>
        </p:txBody>
      </p:sp>
    </p:spTree>
    <p:extLst>
      <p:ext uri="{BB962C8B-B14F-4D97-AF65-F5344CB8AC3E}">
        <p14:creationId xmlns:p14="http://schemas.microsoft.com/office/powerpoint/2010/main" val="40352580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 y="6318647"/>
            <a:ext cx="8928420" cy="61555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0" i="0" u="none" strike="noStrike" kern="1200" cap="none" spc="0" normalizeH="0" baseline="0" noProof="0" dirty="0">
                <a:ln>
                  <a:noFill/>
                </a:ln>
                <a:solidFill>
                  <a:srgbClr val="000000"/>
                </a:solidFill>
                <a:effectLst/>
                <a:uLnTx/>
                <a:uFillTx/>
                <a:latin typeface="Tahoma"/>
                <a:ea typeface=""/>
                <a:cs typeface="+mn-cs"/>
              </a:rPr>
              <a:t>Chang+, “</a:t>
            </a: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Understanding Latency Variation in Modern DRAM Chips: Experimental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0000"/>
                </a:solidFill>
                <a:effectLst/>
                <a:uLnTx/>
                <a:uFillTx/>
                <a:latin typeface="Tahoma"/>
                <a:ea typeface=""/>
                <a:cs typeface="+mn-cs"/>
                <a:hlinkClick r:id="rId3"/>
              </a:rPr>
              <a:t>Characterization, Analysis, and Optimization"</a:t>
            </a:r>
            <a:r>
              <a:rPr kumimoji="0" lang="en-US" sz="1700" b="0" i="0" u="none" strike="noStrike" kern="1200" cap="none" spc="0" normalizeH="0" baseline="0" noProof="0" dirty="0">
                <a:ln>
                  <a:noFill/>
                </a:ln>
                <a:solidFill>
                  <a:srgbClr val="000000"/>
                </a:solidFill>
                <a:effectLst/>
                <a:uLnTx/>
                <a:uFillTx/>
                <a:latin typeface="Tahoma"/>
                <a:ea typeface=""/>
                <a:cs typeface="+mn-cs"/>
              </a:rPr>
              <a:t>,” SIGMETRICS 2016.</a:t>
            </a:r>
          </a:p>
        </p:txBody>
      </p:sp>
      <p:sp>
        <p:nvSpPr>
          <p:cNvPr id="2" name="Title 1"/>
          <p:cNvSpPr>
            <a:spLocks noGrp="1"/>
          </p:cNvSpPr>
          <p:nvPr>
            <p:ph type="title"/>
          </p:nvPr>
        </p:nvSpPr>
        <p:spPr/>
        <p:txBody>
          <a:bodyPr/>
          <a:lstStyle/>
          <a:p>
            <a:r>
              <a:rPr lang="en-US" dirty="0"/>
              <a:t>Results</a:t>
            </a:r>
          </a:p>
        </p:txBody>
      </p:sp>
      <p:graphicFrame>
        <p:nvGraphicFramePr>
          <p:cNvPr id="16" name="Chart 15"/>
          <p:cNvGraphicFramePr>
            <a:graphicFrameLocks/>
          </p:cNvGraphicFramePr>
          <p:nvPr>
            <p:extLst/>
          </p:nvPr>
        </p:nvGraphicFramePr>
        <p:xfrm>
          <a:off x="762000" y="1311274"/>
          <a:ext cx="7391400" cy="5060950"/>
        </p:xfrm>
        <a:graphic>
          <a:graphicData uri="http://schemas.openxmlformats.org/drawingml/2006/chart">
            <c:chart xmlns:c="http://schemas.openxmlformats.org/drawingml/2006/chart" xmlns:r="http://schemas.openxmlformats.org/officeDocument/2006/relationships" r:id="rId4"/>
          </a:graphicData>
        </a:graphic>
      </p:graphicFrame>
      <p:cxnSp>
        <p:nvCxnSpPr>
          <p:cNvPr id="5" name="Straight Connector 4"/>
          <p:cNvCxnSpPr/>
          <p:nvPr/>
        </p:nvCxnSpPr>
        <p:spPr>
          <a:xfrm>
            <a:off x="2171699" y="4419600"/>
            <a:ext cx="3505200" cy="0"/>
          </a:xfrm>
          <a:prstGeom prst="line">
            <a:avLst/>
          </a:prstGeom>
          <a:ln w="349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3449532" y="2066493"/>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17.6%</a:t>
            </a:r>
          </a:p>
        </p:txBody>
      </p:sp>
      <p:sp>
        <p:nvSpPr>
          <p:cNvPr id="23" name="TextBox 22"/>
          <p:cNvSpPr txBox="1"/>
          <p:nvPr/>
        </p:nvSpPr>
        <p:spPr>
          <a:xfrm>
            <a:off x="3924299" y="1825949"/>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19.5%</a:t>
            </a:r>
          </a:p>
        </p:txBody>
      </p:sp>
      <p:sp>
        <p:nvSpPr>
          <p:cNvPr id="24" name="TextBox 23"/>
          <p:cNvSpPr txBox="1"/>
          <p:nvPr/>
        </p:nvSpPr>
        <p:spPr>
          <a:xfrm>
            <a:off x="4572000" y="1666383"/>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19.7%</a:t>
            </a:r>
          </a:p>
        </p:txBody>
      </p:sp>
      <p:sp>
        <p:nvSpPr>
          <p:cNvPr id="21" name="TextBox 20"/>
          <p:cNvSpPr txBox="1"/>
          <p:nvPr/>
        </p:nvSpPr>
        <p:spPr>
          <a:xfrm>
            <a:off x="2895600" y="2557789"/>
            <a:ext cx="79861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panose="020B0502020104020203"/>
                <a:ea typeface=""/>
                <a:cs typeface="+mn-cs"/>
              </a:rPr>
              <a:t>13.3%</a:t>
            </a:r>
          </a:p>
        </p:txBody>
      </p:sp>
      <p:sp>
        <p:nvSpPr>
          <p:cNvPr id="15" name="banner"/>
          <p:cNvSpPr/>
          <p:nvPr/>
        </p:nvSpPr>
        <p:spPr>
          <a:xfrm>
            <a:off x="0" y="4846637"/>
            <a:ext cx="9144000" cy="150971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FLY-DRAM improves performance </a:t>
            </a:r>
            <a:b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br>
            <a:r>
              <a:rPr kumimoji="0" lang="en-US" sz="3200" b="1" i="0" u="none" strike="noStrike" kern="1200" cap="none" spc="0" normalizeH="0" baseline="0" noProof="0" dirty="0">
                <a:ln>
                  <a:noFill/>
                </a:ln>
                <a:solidFill>
                  <a:prstClr val="white"/>
                </a:solidFill>
                <a:effectLst/>
                <a:uLnTx/>
                <a:uFillTx/>
                <a:latin typeface="Gill Sans MT" panose="020B0502020104020203"/>
                <a:ea typeface="+mn-ea"/>
                <a:cs typeface="+mn-cs"/>
              </a:rPr>
              <a:t>by exploiting spatial latency variation in DRAM</a:t>
            </a:r>
          </a:p>
        </p:txBody>
      </p:sp>
    </p:spTree>
    <p:extLst>
      <p:ext uri="{BB962C8B-B14F-4D97-AF65-F5344CB8AC3E}">
        <p14:creationId xmlns:p14="http://schemas.microsoft.com/office/powerpoint/2010/main" val="121439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graphicEl>
                                              <a:chart seriesIdx="0" categoryIdx="-4" bldStep="series"/>
                                            </p:graphic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graphicEl>
                                              <a:chart seriesIdx="1" categoryIdx="-4" bldStep="series"/>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graphicEl>
                                              <a:chart seriesIdx="2" categoryIdx="-4" bldStep="series"/>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graphicEl>
                                              <a:chart seriesIdx="3" categoryIdx="-4" bldStep="series"/>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graphicEl>
                                              <a:chart seriesIdx="4" categoryIdx="-4" bldStep="series"/>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Sub>
          <a:bldChart bld="series"/>
        </p:bldSub>
      </p:bldGraphic>
      <p:bldP spid="22" grpId="0"/>
      <p:bldP spid="23" grpId="0"/>
      <p:bldP spid="24" grpId="0"/>
      <p:bldP spid="21" grpId="0"/>
      <p:bldP spid="1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763000" cy="1066800"/>
          </a:xfrm>
        </p:spPr>
        <p:txBody>
          <a:bodyPr/>
          <a:lstStyle/>
          <a:p>
            <a:r>
              <a:rPr lang="en-US"/>
              <a:t>FLY-DRAM</a:t>
            </a:r>
            <a:r>
              <a:rPr lang="en-US" dirty="0"/>
              <a:t>: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Reduces latency significantly</a:t>
            </a:r>
          </a:p>
          <a:p>
            <a:pPr marL="0" indent="0">
              <a:buNone/>
            </a:pPr>
            <a:r>
              <a:rPr lang="en-US" dirty="0"/>
              <a:t>      + Exploits significant within-chip latency variation</a:t>
            </a:r>
          </a:p>
          <a:p>
            <a:pPr marL="0" indent="0">
              <a:buNone/>
            </a:pPr>
            <a:endParaRPr lang="en-US" dirty="0"/>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Need to determine reliable operating latencies for different parts of a chip </a:t>
            </a:r>
            <a:r>
              <a:rPr lang="en-US" dirty="0">
                <a:sym typeface="Wingdings"/>
              </a:rPr>
              <a:t> higher testing cost</a:t>
            </a:r>
          </a:p>
          <a:p>
            <a:pPr marL="0" indent="0">
              <a:buNone/>
            </a:pPr>
            <a:r>
              <a:rPr lang="en-US" dirty="0">
                <a:sym typeface="Wingdings"/>
              </a:rPr>
              <a:t>    - Slightly more complicated controller</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2470417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 Variation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t>
            </a:r>
            <a:r>
              <a:rPr lang="en-US" sz="2000" dirty="0" err="1"/>
              <a:t>Abhijith</a:t>
            </a:r>
            <a:r>
              <a:rPr lang="en-US" sz="2000" dirty="0"/>
              <a:t> </a:t>
            </a:r>
            <a:r>
              <a:rPr lang="en-US" sz="2000" dirty="0" err="1"/>
              <a:t>Kashyap</a:t>
            </a:r>
            <a:r>
              <a:rPr lang="en-US" sz="2000" dirty="0"/>
              <a:t>, </a:t>
            </a:r>
            <a:r>
              <a:rPr lang="en-US" sz="2000" dirty="0" err="1"/>
              <a:t>Hasan</a:t>
            </a:r>
            <a:r>
              <a:rPr lang="en-US" sz="2000" dirty="0"/>
              <a:t> Hassan, Samira Khan, Kevin Hsieh, </a:t>
            </a:r>
            <a:r>
              <a:rPr lang="en-US" sz="2000" dirty="0" err="1"/>
              <a:t>Donghyuk</a:t>
            </a:r>
            <a:r>
              <a:rPr lang="en-US" sz="2000" dirty="0"/>
              <a:t> Lee, </a:t>
            </a:r>
            <a:r>
              <a:rPr lang="en-US" sz="2000" dirty="0" err="1"/>
              <a:t>Saugata</a:t>
            </a:r>
            <a:r>
              <a:rPr lang="en-US" sz="2000" dirty="0"/>
              <a:t> </a:t>
            </a:r>
            <a:r>
              <a:rPr lang="en-US" sz="2000" dirty="0" err="1"/>
              <a:t>Ghose</a:t>
            </a:r>
            <a:r>
              <a:rPr lang="en-US" sz="2000" dirty="0"/>
              <a:t>, Gennady Pekhimenko, </a:t>
            </a:r>
            <a:r>
              <a:rPr lang="en-US" sz="2000" dirty="0" err="1"/>
              <a:t>Tianshi</a:t>
            </a:r>
            <a:r>
              <a:rPr lang="en-US" sz="2000" dirty="0"/>
              <a:t> Li, and Onur Mutlu,</a:t>
            </a:r>
            <a:br>
              <a:rPr lang="en-US" sz="2000" dirty="0"/>
            </a:br>
            <a:r>
              <a:rPr lang="en-US" sz="2000" b="1" dirty="0">
                <a:hlinkClick r:id="rId2"/>
              </a:rPr>
              <a:t>"Understanding Latency Variation in Modern DRAM Chips: Experimental Characterization, Analysis, and Optimization"</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Antibes Juan-Les-Pins, France,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Source Code</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5" name="Picture 4"/>
          <p:cNvPicPr>
            <a:picLocks noChangeAspect="1"/>
          </p:cNvPicPr>
          <p:nvPr/>
        </p:nvPicPr>
        <p:blipFill>
          <a:blip r:embed="rId7"/>
          <a:stretch>
            <a:fillRect/>
          </a:stretch>
        </p:blipFill>
        <p:spPr>
          <a:xfrm>
            <a:off x="-16234" y="4365104"/>
            <a:ext cx="9144000" cy="818866"/>
          </a:xfrm>
          <a:prstGeom prst="rect">
            <a:avLst/>
          </a:prstGeom>
        </p:spPr>
      </p:pic>
      <p:pic>
        <p:nvPicPr>
          <p:cNvPr id="6" name="Picture 5"/>
          <p:cNvPicPr>
            <a:picLocks noChangeAspect="1"/>
          </p:cNvPicPr>
          <p:nvPr/>
        </p:nvPicPr>
        <p:blipFill>
          <a:blip r:embed="rId8"/>
          <a:stretch>
            <a:fillRect/>
          </a:stretch>
        </p:blipFill>
        <p:spPr>
          <a:xfrm>
            <a:off x="-36512" y="5229200"/>
            <a:ext cx="9144000" cy="1278739"/>
          </a:xfrm>
          <a:prstGeom prst="rect">
            <a:avLst/>
          </a:prstGeom>
        </p:spPr>
      </p:pic>
    </p:spTree>
    <p:extLst>
      <p:ext uri="{BB962C8B-B14F-4D97-AF65-F5344CB8AC3E}">
        <p14:creationId xmlns:p14="http://schemas.microsoft.com/office/powerpoint/2010/main" val="186280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066800"/>
            <a:ext cx="7924800" cy="1752600"/>
          </a:xfrm>
        </p:spPr>
        <p:txBody>
          <a:bodyPr/>
          <a:lstStyle/>
          <a:p>
            <a:r>
              <a:rPr lang="en-US"/>
              <a:t>Why Is There </a:t>
            </a:r>
            <a:br>
              <a:rPr lang="en-US"/>
            </a:br>
            <a:r>
              <a:rPr lang="en-US"/>
              <a:t>	Spatial Latency Variation </a:t>
            </a:r>
            <a:br>
              <a:rPr lang="en-US"/>
            </a:br>
            <a:r>
              <a:rPr lang="en-US"/>
              <a:t>				Within a Chip?</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341D3D9-3FE8-4025-BF66-8DAB1ABB951F}"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642369681"/>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52400" y="3276600"/>
            <a:ext cx="4038600" cy="1575815"/>
            <a:chOff x="152400" y="3581400"/>
            <a:chExt cx="4038600" cy="1575815"/>
          </a:xfrm>
        </p:grpSpPr>
        <p:sp>
          <p:nvSpPr>
            <p:cNvPr id="160" name="Rounded Rectangle 159"/>
            <p:cNvSpPr/>
            <p:nvPr/>
          </p:nvSpPr>
          <p:spPr>
            <a:xfrm>
              <a:off x="3197351" y="3581400"/>
              <a:ext cx="993649" cy="990600"/>
            </a:xfrm>
            <a:prstGeom prst="roundRect">
              <a:avLst/>
            </a:prstGeom>
            <a:solidFill>
              <a:schemeClr val="accent5">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62" name="Freeform 161"/>
            <p:cNvSpPr/>
            <p:nvPr/>
          </p:nvSpPr>
          <p:spPr>
            <a:xfrm rot="10800000">
              <a:off x="2343151" y="4495799"/>
              <a:ext cx="936500" cy="509016"/>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5">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3" name="TextBox 162"/>
            <p:cNvSpPr txBox="1"/>
            <p:nvPr/>
          </p:nvSpPr>
          <p:spPr>
            <a:xfrm>
              <a:off x="152400" y="4852415"/>
              <a:ext cx="2244856"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4472C4">
                      <a:lumMod val="75000"/>
                    </a:srgbClr>
                  </a:solidFill>
                  <a:effectLst/>
                  <a:uLnTx/>
                  <a:uFillTx/>
                  <a:latin typeface="Calibri Light"/>
                  <a:ea typeface=""/>
                  <a:cs typeface="+mn-cs"/>
                </a:rPr>
                <a:t>Inherently fast</a:t>
              </a:r>
            </a:p>
          </p:txBody>
        </p:sp>
      </p:grpSp>
      <p:grpSp>
        <p:nvGrpSpPr>
          <p:cNvPr id="12" name="Group 11"/>
          <p:cNvGrpSpPr/>
          <p:nvPr/>
        </p:nvGrpSpPr>
        <p:grpSpPr>
          <a:xfrm>
            <a:off x="5026151" y="1066800"/>
            <a:ext cx="4117849" cy="1371600"/>
            <a:chOff x="5026151" y="1371600"/>
            <a:chExt cx="4117849" cy="1371600"/>
          </a:xfrm>
        </p:grpSpPr>
        <p:sp>
          <p:nvSpPr>
            <p:cNvPr id="7" name="Rounded Rectangle 6"/>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 name="Freeform 10"/>
            <p:cNvSpPr/>
            <p:nvPr/>
          </p:nvSpPr>
          <p:spPr>
            <a:xfrm>
              <a:off x="5949696" y="1562100"/>
              <a:ext cx="908304" cy="266700"/>
            </a:xfrm>
            <a:custGeom>
              <a:avLst/>
              <a:gdLst>
                <a:gd name="connsiteX0" fmla="*/ 0 w 1066800"/>
                <a:gd name="connsiteY0" fmla="*/ 472660 h 472660"/>
                <a:gd name="connsiteX1" fmla="*/ 402336 w 1066800"/>
                <a:gd name="connsiteY1" fmla="*/ 58132 h 472660"/>
                <a:gd name="connsiteX2" fmla="*/ 1066800 w 1066800"/>
                <a:gd name="connsiteY2" fmla="*/ 3268 h 472660"/>
              </a:gdLst>
              <a:ahLst/>
              <a:cxnLst>
                <a:cxn ang="0">
                  <a:pos x="connsiteX0" y="connsiteY0"/>
                </a:cxn>
                <a:cxn ang="0">
                  <a:pos x="connsiteX1" y="connsiteY1"/>
                </a:cxn>
                <a:cxn ang="0">
                  <a:pos x="connsiteX2" y="connsiteY2"/>
                </a:cxn>
              </a:cxnLst>
              <a:rect l="l" t="t" r="r" b="b"/>
              <a:pathLst>
                <a:path w="1066800" h="472660">
                  <a:moveTo>
                    <a:pt x="0" y="472660"/>
                  </a:moveTo>
                  <a:cubicBezTo>
                    <a:pt x="112268" y="304512"/>
                    <a:pt x="224536" y="136364"/>
                    <a:pt x="402336" y="58132"/>
                  </a:cubicBezTo>
                  <a:cubicBezTo>
                    <a:pt x="580136" y="-20100"/>
                    <a:pt x="1066800" y="3268"/>
                    <a:pt x="1066800" y="3268"/>
                  </a:cubicBezTo>
                </a:path>
              </a:pathLst>
            </a:custGeom>
            <a:noFill/>
            <a:ln w="25400">
              <a:solidFill>
                <a:schemeClr val="accent2">
                  <a:lumMod val="75000"/>
                </a:schemeClr>
              </a:solidFill>
              <a:headEnd type="none"/>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TextBox 160"/>
            <p:cNvSpPr txBox="1"/>
            <p:nvPr/>
          </p:nvSpPr>
          <p:spPr>
            <a:xfrm>
              <a:off x="6749793" y="1371600"/>
              <a:ext cx="2394207"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50" normalizeH="0" baseline="0" noProof="0" dirty="0">
                  <a:ln>
                    <a:noFill/>
                  </a:ln>
                  <a:solidFill>
                    <a:srgbClr val="ED7D31">
                      <a:lumMod val="75000"/>
                    </a:srgbClr>
                  </a:solidFill>
                  <a:effectLst/>
                  <a:uLnTx/>
                  <a:uFillTx/>
                  <a:latin typeface="Calibri Light"/>
                  <a:ea typeface=""/>
                  <a:cs typeface="+mn-cs"/>
                </a:rPr>
                <a:t>inherently slow</a:t>
              </a:r>
            </a:p>
          </p:txBody>
        </p:sp>
      </p:grpSp>
      <p:sp>
        <p:nvSpPr>
          <p:cNvPr id="55" name="Title 1"/>
          <p:cNvSpPr txBox="1">
            <a:spLocks/>
          </p:cNvSpPr>
          <p:nvPr/>
        </p:nvSpPr>
        <p:spPr>
          <a:xfrm>
            <a:off x="0" y="152401"/>
            <a:ext cx="9144000" cy="761999"/>
          </a:xfrm>
          <a:prstGeom prst="rect">
            <a:avLst/>
          </a:prstGeom>
        </p:spPr>
        <p:txBody>
          <a:bodyPr vert="horz" lIns="0" tIns="45720" rIns="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150" normalizeH="0" baseline="0" noProof="0" dirty="0">
                <a:ln>
                  <a:noFill/>
                </a:ln>
                <a:solidFill>
                  <a:prstClr val="black"/>
                </a:solidFill>
                <a:effectLst/>
                <a:uLnTx/>
                <a:uFillTx/>
                <a:latin typeface="Calibri Light"/>
                <a:ea typeface="+mj-ea"/>
                <a:cs typeface="+mj-cs"/>
              </a:rPr>
              <a:t>What Is Design-Induced Variation?</a:t>
            </a:r>
          </a:p>
        </p:txBody>
      </p:sp>
      <p:sp>
        <p:nvSpPr>
          <p:cNvPr id="58" name="DRAM"/>
          <p:cNvSpPr/>
          <p:nvPr/>
        </p:nvSpPr>
        <p:spPr>
          <a:xfrm>
            <a:off x="3276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59" name="DRAM"/>
          <p:cNvSpPr/>
          <p:nvPr/>
        </p:nvSpPr>
        <p:spPr>
          <a:xfrm>
            <a:off x="37338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0" name="DRAM"/>
          <p:cNvSpPr/>
          <p:nvPr/>
        </p:nvSpPr>
        <p:spPr>
          <a:xfrm>
            <a:off x="41910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1" name="DRAM"/>
          <p:cNvSpPr/>
          <p:nvPr/>
        </p:nvSpPr>
        <p:spPr>
          <a:xfrm>
            <a:off x="46482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2" name="DRAM"/>
          <p:cNvSpPr/>
          <p:nvPr/>
        </p:nvSpPr>
        <p:spPr>
          <a:xfrm>
            <a:off x="51054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3" name="DRAM"/>
          <p:cNvSpPr/>
          <p:nvPr/>
        </p:nvSpPr>
        <p:spPr>
          <a:xfrm>
            <a:off x="5562601" y="43434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4" name="DRAM"/>
          <p:cNvSpPr/>
          <p:nvPr/>
        </p:nvSpPr>
        <p:spPr>
          <a:xfrm rot="5400000">
            <a:off x="2705101" y="1485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5" name="DRAM"/>
          <p:cNvSpPr/>
          <p:nvPr/>
        </p:nvSpPr>
        <p:spPr>
          <a:xfrm rot="5400000">
            <a:off x="2705101" y="1943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6" name="DRAM"/>
          <p:cNvSpPr/>
          <p:nvPr/>
        </p:nvSpPr>
        <p:spPr>
          <a:xfrm rot="5400000">
            <a:off x="2705101" y="2400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7" name="DRAM"/>
          <p:cNvSpPr/>
          <p:nvPr/>
        </p:nvSpPr>
        <p:spPr>
          <a:xfrm rot="5400000">
            <a:off x="2705101" y="2857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8" name="DRAM"/>
          <p:cNvSpPr/>
          <p:nvPr/>
        </p:nvSpPr>
        <p:spPr>
          <a:xfrm rot="5400000">
            <a:off x="2705101" y="3314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69" name="DRAM"/>
          <p:cNvSpPr/>
          <p:nvPr/>
        </p:nvSpPr>
        <p:spPr>
          <a:xfrm rot="5400000">
            <a:off x="2705101" y="3771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70" name="Straight Connector 69"/>
          <p:cNvCxnSpPr>
            <a:endCxn id="58" idx="0"/>
          </p:cNvCxnSpPr>
          <p:nvPr/>
        </p:nvCxnSpPr>
        <p:spPr>
          <a:xfrm>
            <a:off x="3467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a:endCxn id="60" idx="0"/>
          </p:cNvCxnSpPr>
          <p:nvPr/>
        </p:nvCxnSpPr>
        <p:spPr>
          <a:xfrm>
            <a:off x="43815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a:endCxn id="61" idx="0"/>
          </p:cNvCxnSpPr>
          <p:nvPr/>
        </p:nvCxnSpPr>
        <p:spPr>
          <a:xfrm>
            <a:off x="48387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a:endCxn id="62" idx="0"/>
          </p:cNvCxnSpPr>
          <p:nvPr/>
        </p:nvCxnSpPr>
        <p:spPr>
          <a:xfrm>
            <a:off x="52959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a:endCxn id="63" idx="0"/>
          </p:cNvCxnSpPr>
          <p:nvPr/>
        </p:nvCxnSpPr>
        <p:spPr>
          <a:xfrm>
            <a:off x="57531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a:endCxn id="59" idx="0"/>
          </p:cNvCxnSpPr>
          <p:nvPr/>
        </p:nvCxnSpPr>
        <p:spPr>
          <a:xfrm>
            <a:off x="3924301" y="13716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a:endCxn id="64" idx="0"/>
          </p:cNvCxnSpPr>
          <p:nvPr/>
        </p:nvCxnSpPr>
        <p:spPr>
          <a:xfrm flipH="1">
            <a:off x="3124201" y="1714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a:endCxn id="65" idx="0"/>
          </p:cNvCxnSpPr>
          <p:nvPr/>
        </p:nvCxnSpPr>
        <p:spPr>
          <a:xfrm flipH="1">
            <a:off x="3124201" y="2171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66" idx="0"/>
          </p:cNvCxnSpPr>
          <p:nvPr/>
        </p:nvCxnSpPr>
        <p:spPr>
          <a:xfrm flipH="1">
            <a:off x="3124201" y="2628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67" idx="0"/>
          </p:cNvCxnSpPr>
          <p:nvPr/>
        </p:nvCxnSpPr>
        <p:spPr>
          <a:xfrm flipH="1">
            <a:off x="3124201" y="3086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a:endCxn id="68" idx="0"/>
          </p:cNvCxnSpPr>
          <p:nvPr/>
        </p:nvCxnSpPr>
        <p:spPr>
          <a:xfrm flipH="1">
            <a:off x="3124201" y="3543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a:endCxn id="69" idx="0"/>
          </p:cNvCxnSpPr>
          <p:nvPr/>
        </p:nvCxnSpPr>
        <p:spPr>
          <a:xfrm flipH="1">
            <a:off x="3124201" y="4000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276601" y="1524000"/>
            <a:ext cx="2667000" cy="2667000"/>
            <a:chOff x="3276601" y="1828800"/>
            <a:chExt cx="2667000" cy="2667000"/>
          </a:xfrm>
        </p:grpSpPr>
        <p:sp>
          <p:nvSpPr>
            <p:cNvPr id="82" name="Oval 81"/>
            <p:cNvSpPr/>
            <p:nvPr/>
          </p:nvSpPr>
          <p:spPr>
            <a:xfrm>
              <a:off x="3276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3" name="Oval 82"/>
            <p:cNvSpPr/>
            <p:nvPr/>
          </p:nvSpPr>
          <p:spPr>
            <a:xfrm>
              <a:off x="37338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4" name="Oval 83"/>
            <p:cNvSpPr/>
            <p:nvPr/>
          </p:nvSpPr>
          <p:spPr>
            <a:xfrm>
              <a:off x="41910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5" name="Oval 84"/>
            <p:cNvSpPr/>
            <p:nvPr/>
          </p:nvSpPr>
          <p:spPr>
            <a:xfrm>
              <a:off x="46482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6" name="Oval 85"/>
            <p:cNvSpPr/>
            <p:nvPr/>
          </p:nvSpPr>
          <p:spPr>
            <a:xfrm>
              <a:off x="51054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7" name="Oval 86"/>
            <p:cNvSpPr/>
            <p:nvPr/>
          </p:nvSpPr>
          <p:spPr>
            <a:xfrm>
              <a:off x="5562601" y="1828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8" name="Oval 87"/>
            <p:cNvSpPr/>
            <p:nvPr/>
          </p:nvSpPr>
          <p:spPr>
            <a:xfrm>
              <a:off x="3276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89" name="Oval 88"/>
            <p:cNvSpPr/>
            <p:nvPr/>
          </p:nvSpPr>
          <p:spPr>
            <a:xfrm>
              <a:off x="37338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0" name="Oval 89"/>
            <p:cNvSpPr/>
            <p:nvPr/>
          </p:nvSpPr>
          <p:spPr>
            <a:xfrm>
              <a:off x="41910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1" name="Oval 90"/>
            <p:cNvSpPr/>
            <p:nvPr/>
          </p:nvSpPr>
          <p:spPr>
            <a:xfrm>
              <a:off x="46482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2" name="Oval 91"/>
            <p:cNvSpPr/>
            <p:nvPr/>
          </p:nvSpPr>
          <p:spPr>
            <a:xfrm>
              <a:off x="51054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3" name="Oval 92"/>
            <p:cNvSpPr/>
            <p:nvPr/>
          </p:nvSpPr>
          <p:spPr>
            <a:xfrm>
              <a:off x="5562601" y="22860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4" name="Oval 93"/>
            <p:cNvSpPr/>
            <p:nvPr/>
          </p:nvSpPr>
          <p:spPr>
            <a:xfrm>
              <a:off x="3276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5" name="Oval 94"/>
            <p:cNvSpPr/>
            <p:nvPr/>
          </p:nvSpPr>
          <p:spPr>
            <a:xfrm>
              <a:off x="37338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6" name="Oval 95"/>
            <p:cNvSpPr/>
            <p:nvPr/>
          </p:nvSpPr>
          <p:spPr>
            <a:xfrm>
              <a:off x="41910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7" name="Oval 96"/>
            <p:cNvSpPr/>
            <p:nvPr/>
          </p:nvSpPr>
          <p:spPr>
            <a:xfrm>
              <a:off x="46482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8" name="Oval 97"/>
            <p:cNvSpPr/>
            <p:nvPr/>
          </p:nvSpPr>
          <p:spPr>
            <a:xfrm>
              <a:off x="51054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Oval 98"/>
            <p:cNvSpPr/>
            <p:nvPr/>
          </p:nvSpPr>
          <p:spPr>
            <a:xfrm>
              <a:off x="5562601" y="27432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0" name="Oval 99"/>
            <p:cNvSpPr/>
            <p:nvPr/>
          </p:nvSpPr>
          <p:spPr>
            <a:xfrm>
              <a:off x="3276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Oval 100"/>
            <p:cNvSpPr/>
            <p:nvPr/>
          </p:nvSpPr>
          <p:spPr>
            <a:xfrm>
              <a:off x="37338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2" name="Oval 101"/>
            <p:cNvSpPr/>
            <p:nvPr/>
          </p:nvSpPr>
          <p:spPr>
            <a:xfrm>
              <a:off x="41910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3" name="Oval 102"/>
            <p:cNvSpPr/>
            <p:nvPr/>
          </p:nvSpPr>
          <p:spPr>
            <a:xfrm>
              <a:off x="46482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4" name="Oval 103"/>
            <p:cNvSpPr/>
            <p:nvPr/>
          </p:nvSpPr>
          <p:spPr>
            <a:xfrm>
              <a:off x="51054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5" name="Oval 104"/>
            <p:cNvSpPr/>
            <p:nvPr/>
          </p:nvSpPr>
          <p:spPr>
            <a:xfrm>
              <a:off x="5562601" y="32004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6" name="Oval 105"/>
            <p:cNvSpPr/>
            <p:nvPr/>
          </p:nvSpPr>
          <p:spPr>
            <a:xfrm>
              <a:off x="3276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7" name="Oval 106"/>
            <p:cNvSpPr/>
            <p:nvPr/>
          </p:nvSpPr>
          <p:spPr>
            <a:xfrm>
              <a:off x="37338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8" name="Oval 107"/>
            <p:cNvSpPr/>
            <p:nvPr/>
          </p:nvSpPr>
          <p:spPr>
            <a:xfrm>
              <a:off x="41910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9" name="Oval 108"/>
            <p:cNvSpPr/>
            <p:nvPr/>
          </p:nvSpPr>
          <p:spPr>
            <a:xfrm>
              <a:off x="46482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0" name="Oval 109"/>
            <p:cNvSpPr/>
            <p:nvPr/>
          </p:nvSpPr>
          <p:spPr>
            <a:xfrm>
              <a:off x="51054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1" name="Oval 110"/>
            <p:cNvSpPr/>
            <p:nvPr/>
          </p:nvSpPr>
          <p:spPr>
            <a:xfrm>
              <a:off x="5562601" y="36576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2" name="Oval 111"/>
            <p:cNvSpPr/>
            <p:nvPr/>
          </p:nvSpPr>
          <p:spPr>
            <a:xfrm>
              <a:off x="3276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Oval 112"/>
            <p:cNvSpPr/>
            <p:nvPr/>
          </p:nvSpPr>
          <p:spPr>
            <a:xfrm>
              <a:off x="37338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Oval 113"/>
            <p:cNvSpPr/>
            <p:nvPr/>
          </p:nvSpPr>
          <p:spPr>
            <a:xfrm>
              <a:off x="41910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Oval 114"/>
            <p:cNvSpPr/>
            <p:nvPr/>
          </p:nvSpPr>
          <p:spPr>
            <a:xfrm>
              <a:off x="46482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Oval 115"/>
            <p:cNvSpPr/>
            <p:nvPr/>
          </p:nvSpPr>
          <p:spPr>
            <a:xfrm>
              <a:off x="51054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Oval 116"/>
            <p:cNvSpPr/>
            <p:nvPr/>
          </p:nvSpPr>
          <p:spPr>
            <a:xfrm>
              <a:off x="5562601" y="4114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sp>
        <p:nvSpPr>
          <p:cNvPr id="118" name="Down Arrow 117"/>
          <p:cNvSpPr/>
          <p:nvPr/>
        </p:nvSpPr>
        <p:spPr>
          <a:xfrm rot="16200000">
            <a:off x="4499999" y="-224403"/>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own Arrow 118"/>
          <p:cNvSpPr/>
          <p:nvPr/>
        </p:nvSpPr>
        <p:spPr>
          <a:xfrm rot="10800000">
            <a:off x="6096001" y="1356360"/>
            <a:ext cx="296405" cy="2895600"/>
          </a:xfrm>
          <a:prstGeom prst="downArrow">
            <a:avLst>
              <a:gd name="adj1" fmla="val 50000"/>
              <a:gd name="adj2" fmla="val 585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5" name="Group 4"/>
          <p:cNvGrpSpPr/>
          <p:nvPr/>
        </p:nvGrpSpPr>
        <p:grpSpPr>
          <a:xfrm rot="16200000">
            <a:off x="3273552" y="1524000"/>
            <a:ext cx="2667000" cy="2667000"/>
            <a:chOff x="7255014" y="1897380"/>
            <a:chExt cx="2667000" cy="2667000"/>
          </a:xfrm>
        </p:grpSpPr>
        <p:sp>
          <p:nvSpPr>
            <p:cNvPr id="120" name="Oval 119"/>
            <p:cNvSpPr/>
            <p:nvPr/>
          </p:nvSpPr>
          <p:spPr>
            <a:xfrm>
              <a:off x="7255014" y="1897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Oval 120"/>
            <p:cNvSpPr/>
            <p:nvPr/>
          </p:nvSpPr>
          <p:spPr>
            <a:xfrm>
              <a:off x="7712214" y="1897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Oval 121"/>
            <p:cNvSpPr/>
            <p:nvPr/>
          </p:nvSpPr>
          <p:spPr>
            <a:xfrm>
              <a:off x="8169414" y="1897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Oval 122"/>
            <p:cNvSpPr/>
            <p:nvPr/>
          </p:nvSpPr>
          <p:spPr>
            <a:xfrm>
              <a:off x="8626614" y="1897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4" name="Oval 123"/>
            <p:cNvSpPr/>
            <p:nvPr/>
          </p:nvSpPr>
          <p:spPr>
            <a:xfrm>
              <a:off x="9083814" y="1897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5" name="Oval 124"/>
            <p:cNvSpPr/>
            <p:nvPr/>
          </p:nvSpPr>
          <p:spPr>
            <a:xfrm>
              <a:off x="9541014" y="1897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6" name="Oval 125"/>
            <p:cNvSpPr/>
            <p:nvPr/>
          </p:nvSpPr>
          <p:spPr>
            <a:xfrm>
              <a:off x="7255014" y="23545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7" name="Oval 126"/>
            <p:cNvSpPr/>
            <p:nvPr/>
          </p:nvSpPr>
          <p:spPr>
            <a:xfrm>
              <a:off x="7712214" y="23545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8" name="Oval 127"/>
            <p:cNvSpPr/>
            <p:nvPr/>
          </p:nvSpPr>
          <p:spPr>
            <a:xfrm>
              <a:off x="8169414" y="23545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9" name="Oval 128"/>
            <p:cNvSpPr/>
            <p:nvPr/>
          </p:nvSpPr>
          <p:spPr>
            <a:xfrm>
              <a:off x="8626614" y="23545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0" name="Oval 129"/>
            <p:cNvSpPr/>
            <p:nvPr/>
          </p:nvSpPr>
          <p:spPr>
            <a:xfrm>
              <a:off x="9083814" y="23545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1" name="Oval 130"/>
            <p:cNvSpPr/>
            <p:nvPr/>
          </p:nvSpPr>
          <p:spPr>
            <a:xfrm>
              <a:off x="9541014" y="23545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2" name="Oval 131"/>
            <p:cNvSpPr/>
            <p:nvPr/>
          </p:nvSpPr>
          <p:spPr>
            <a:xfrm>
              <a:off x="7255014" y="28117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3" name="Oval 132"/>
            <p:cNvSpPr/>
            <p:nvPr/>
          </p:nvSpPr>
          <p:spPr>
            <a:xfrm>
              <a:off x="7712214" y="28117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4" name="Oval 133"/>
            <p:cNvSpPr/>
            <p:nvPr/>
          </p:nvSpPr>
          <p:spPr>
            <a:xfrm>
              <a:off x="8169414" y="28117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5" name="Oval 134"/>
            <p:cNvSpPr/>
            <p:nvPr/>
          </p:nvSpPr>
          <p:spPr>
            <a:xfrm>
              <a:off x="8626614" y="28117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6" name="Oval 135"/>
            <p:cNvSpPr/>
            <p:nvPr/>
          </p:nvSpPr>
          <p:spPr>
            <a:xfrm>
              <a:off x="9083814" y="28117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7" name="Oval 136"/>
            <p:cNvSpPr/>
            <p:nvPr/>
          </p:nvSpPr>
          <p:spPr>
            <a:xfrm>
              <a:off x="9541014" y="28117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7255014" y="32689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7712214" y="32689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8169414" y="32689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8626614" y="32689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9083814" y="32689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9541014" y="32689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7255014" y="37261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7712214" y="37261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8169414" y="37261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8626614" y="37261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9083814" y="37261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9541014" y="37261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7255014" y="418338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7712214" y="418338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8169414" y="418338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8626614" y="418338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9083814" y="418338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9541014" y="418338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4" name="Group 3"/>
          <p:cNvGrpSpPr/>
          <p:nvPr/>
        </p:nvGrpSpPr>
        <p:grpSpPr>
          <a:xfrm>
            <a:off x="3276600" y="1524000"/>
            <a:ext cx="2667000" cy="2667000"/>
            <a:chOff x="3657601" y="5295900"/>
            <a:chExt cx="2667000" cy="2667000"/>
          </a:xfrm>
        </p:grpSpPr>
        <p:sp>
          <p:nvSpPr>
            <p:cNvPr id="194" name="Oval 193"/>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5" name="Oval 194"/>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6" name="Oval 195"/>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7" name="Oval 196"/>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8" name="Oval 197"/>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99" name="Oval 198"/>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0" name="Oval 199"/>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1" name="Oval 200"/>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2" name="Oval 201"/>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3" name="Oval 202"/>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4" name="Oval 203"/>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5" name="Oval 204"/>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6" name="Oval 205"/>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7" name="Oval 206"/>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8" name="Oval 207"/>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09" name="Oval 208"/>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0" name="Oval 209"/>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1" name="Oval 210"/>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2" name="Oval 211"/>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3" name="Oval 212"/>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4" name="Oval 213"/>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5" name="Oval 214"/>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6" name="Oval 215"/>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7" name="Oval 216"/>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8" name="Oval 217"/>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19" name="Oval 218"/>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0" name="Oval 219"/>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1" name="Oval 220"/>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2" name="Oval 221"/>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3" name="Oval 222"/>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4" name="Oval 223"/>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5" name="Oval 224"/>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6" name="Oval 225"/>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7" name="Oval 226"/>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8" name="Oval 227"/>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229" name="Oval 228"/>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nvGrpSpPr>
          <p:cNvPr id="2" name="Group 1"/>
          <p:cNvGrpSpPr/>
          <p:nvPr/>
        </p:nvGrpSpPr>
        <p:grpSpPr>
          <a:xfrm>
            <a:off x="2895600" y="838200"/>
            <a:ext cx="3200399" cy="304800"/>
            <a:chOff x="2895600" y="990600"/>
            <a:chExt cx="3200399" cy="304800"/>
          </a:xfrm>
        </p:grpSpPr>
        <p:sp>
          <p:nvSpPr>
            <p:cNvPr id="156" name="TextBox 155"/>
            <p:cNvSpPr txBox="1"/>
            <p:nvPr/>
          </p:nvSpPr>
          <p:spPr>
            <a:xfrm>
              <a:off x="48387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slow</a:t>
              </a:r>
            </a:p>
          </p:txBody>
        </p:sp>
        <p:sp>
          <p:nvSpPr>
            <p:cNvPr id="157" name="TextBox 156"/>
            <p:cNvSpPr txBox="1"/>
            <p:nvPr/>
          </p:nvSpPr>
          <p:spPr>
            <a:xfrm>
              <a:off x="2895600" y="99060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fast</a:t>
              </a:r>
            </a:p>
          </p:txBody>
        </p:sp>
      </p:grpSp>
      <p:grpSp>
        <p:nvGrpSpPr>
          <p:cNvPr id="3" name="Group 2"/>
          <p:cNvGrpSpPr/>
          <p:nvPr/>
        </p:nvGrpSpPr>
        <p:grpSpPr>
          <a:xfrm>
            <a:off x="6400800" y="1295400"/>
            <a:ext cx="304800" cy="2971799"/>
            <a:chOff x="6553200" y="1600200"/>
            <a:chExt cx="304800" cy="2971799"/>
          </a:xfrm>
        </p:grpSpPr>
        <p:sp>
          <p:nvSpPr>
            <p:cNvPr id="158" name="TextBox 157"/>
            <p:cNvSpPr txBox="1"/>
            <p:nvPr/>
          </p:nvSpPr>
          <p:spPr>
            <a:xfrm rot="5400000">
              <a:off x="6076950" y="2076450"/>
              <a:ext cx="1257299" cy="3048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slow</a:t>
              </a:r>
            </a:p>
          </p:txBody>
        </p:sp>
        <p:sp>
          <p:nvSpPr>
            <p:cNvPr id="159" name="TextBox 158"/>
            <p:cNvSpPr txBox="1"/>
            <p:nvPr/>
          </p:nvSpPr>
          <p:spPr>
            <a:xfrm rot="5400000">
              <a:off x="6076950" y="3790950"/>
              <a:ext cx="1257299" cy="304800"/>
            </a:xfrm>
            <a:prstGeom prst="rect">
              <a:avLst/>
            </a:prstGeom>
            <a:noFill/>
          </p:spPr>
          <p:txBody>
            <a:bodyPr wrap="square" rtlCol="0" anchor="ctr">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fast</a:t>
              </a:r>
            </a:p>
          </p:txBody>
        </p:sp>
      </p:grpSp>
      <p:sp>
        <p:nvSpPr>
          <p:cNvPr id="164" name="Punchline"/>
          <p:cNvSpPr txBox="1"/>
          <p:nvPr/>
        </p:nvSpPr>
        <p:spPr>
          <a:xfrm>
            <a:off x="0" y="5204460"/>
            <a:ext cx="9144000" cy="119634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prstClr val="white"/>
                </a:solidFill>
                <a:effectLst/>
                <a:uLnTx/>
                <a:uFillTx/>
                <a:latin typeface="Calibri"/>
                <a:ea typeface=""/>
                <a:cs typeface="+mn-cs"/>
              </a:rPr>
              <a:t>Systematic variation</a:t>
            </a:r>
            <a:r>
              <a:rPr kumimoji="0" lang="en-US" sz="3600" b="0" i="0" u="none" strike="noStrike" kern="1200" cap="none" spc="0" normalizeH="0" baseline="0" noProof="0" dirty="0">
                <a:ln>
                  <a:noFill/>
                </a:ln>
                <a:solidFill>
                  <a:prstClr val="white"/>
                </a:solidFill>
                <a:effectLst/>
                <a:uLnTx/>
                <a:uFillTx/>
                <a:latin typeface="Calibri Light"/>
                <a:ea typeface=""/>
                <a:cs typeface="+mn-cs"/>
              </a:rPr>
              <a:t> in cell access times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Light"/>
                <a:ea typeface=""/>
                <a:cs typeface="+mn-cs"/>
              </a:rPr>
              <a:t>caused by the </a:t>
            </a:r>
            <a:r>
              <a:rPr kumimoji="0" lang="en-US" sz="3600" b="1" i="1" u="none" strike="noStrike" kern="1200" cap="none" spc="0" normalizeH="0" baseline="0" noProof="0" dirty="0">
                <a:ln>
                  <a:noFill/>
                </a:ln>
                <a:solidFill>
                  <a:prstClr val="white"/>
                </a:solidFill>
                <a:effectLst/>
                <a:uLnTx/>
                <a:uFillTx/>
                <a:latin typeface="Calibri"/>
                <a:ea typeface=""/>
                <a:cs typeface="+mn-cs"/>
              </a:rPr>
              <a:t>physical organization</a:t>
            </a:r>
            <a:r>
              <a:rPr kumimoji="0" lang="en-US" sz="3600" b="1" i="1" u="none" strike="noStrike" kern="1200" cap="none" spc="0" normalizeH="0" baseline="0" noProof="0" dirty="0">
                <a:ln>
                  <a:noFill/>
                </a:ln>
                <a:solidFill>
                  <a:prstClr val="white"/>
                </a:solidFill>
                <a:effectLst/>
                <a:uLnTx/>
                <a:uFillTx/>
                <a:latin typeface="Calibri Light"/>
                <a:ea typeface=""/>
                <a:cs typeface="+mn-cs"/>
              </a:rPr>
              <a:t> </a:t>
            </a:r>
            <a:r>
              <a:rPr kumimoji="0" lang="en-US" sz="3600" b="0" i="0" u="none" strike="noStrike" kern="1200" cap="none" spc="0" normalizeH="0" baseline="0" noProof="0" dirty="0">
                <a:ln>
                  <a:noFill/>
                </a:ln>
                <a:solidFill>
                  <a:prstClr val="white"/>
                </a:solidFill>
                <a:effectLst/>
                <a:uLnTx/>
                <a:uFillTx/>
                <a:latin typeface="Calibri Light"/>
                <a:ea typeface=""/>
                <a:cs typeface="+mn-cs"/>
              </a:rPr>
              <a:t>of DRAM</a:t>
            </a:r>
          </a:p>
        </p:txBody>
      </p:sp>
      <p:sp>
        <p:nvSpPr>
          <p:cNvPr id="165" name="TextBox 164"/>
          <p:cNvSpPr txBox="1"/>
          <p:nvPr/>
        </p:nvSpPr>
        <p:spPr>
          <a:xfrm>
            <a:off x="3276600" y="48006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sense amplifiers</a:t>
            </a:r>
          </a:p>
        </p:txBody>
      </p:sp>
      <p:sp>
        <p:nvSpPr>
          <p:cNvPr id="166" name="TextBox 165"/>
          <p:cNvSpPr txBox="1"/>
          <p:nvPr/>
        </p:nvSpPr>
        <p:spPr>
          <a:xfrm rot="5400000">
            <a:off x="1066801" y="2590801"/>
            <a:ext cx="2743198"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
                <a:cs typeface="+mn-cs"/>
              </a:rPr>
              <a:t> drivers</a:t>
            </a:r>
          </a:p>
        </p:txBody>
      </p:sp>
      <p:grpSp>
        <p:nvGrpSpPr>
          <p:cNvPr id="8" name="Group 7"/>
          <p:cNvGrpSpPr/>
          <p:nvPr/>
        </p:nvGrpSpPr>
        <p:grpSpPr>
          <a:xfrm>
            <a:off x="6781800" y="2324100"/>
            <a:ext cx="2362200" cy="1257300"/>
            <a:chOff x="6781800" y="2324100"/>
            <a:chExt cx="2362200" cy="1257300"/>
          </a:xfrm>
        </p:grpSpPr>
        <p:sp>
          <p:nvSpPr>
            <p:cNvPr id="167" name="TextBox 166"/>
            <p:cNvSpPr txBox="1"/>
            <p:nvPr/>
          </p:nvSpPr>
          <p:spPr>
            <a:xfrm>
              <a:off x="6781800" y="2324100"/>
              <a:ext cx="2362200"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
                  <a:cs typeface="+mn-cs"/>
                </a:rPr>
                <a:t>across row</a:t>
              </a:r>
            </a:p>
          </p:txBody>
        </p:sp>
        <p:sp>
          <p:nvSpPr>
            <p:cNvPr id="168" name="TextBox 167"/>
            <p:cNvSpPr txBox="1"/>
            <p:nvPr/>
          </p:nvSpPr>
          <p:spPr>
            <a:xfrm>
              <a:off x="6781800" y="2895600"/>
              <a:ext cx="2362200"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
                  <a:cs typeface="+mn-cs"/>
                </a:rPr>
                <a:t>distance from sense amplifier</a:t>
              </a:r>
            </a:p>
          </p:txBody>
        </p:sp>
      </p:grpSp>
      <p:grpSp>
        <p:nvGrpSpPr>
          <p:cNvPr id="9" name="Group 8"/>
          <p:cNvGrpSpPr/>
          <p:nvPr/>
        </p:nvGrpSpPr>
        <p:grpSpPr>
          <a:xfrm>
            <a:off x="0" y="990600"/>
            <a:ext cx="2470407" cy="1295400"/>
            <a:chOff x="0" y="990600"/>
            <a:chExt cx="2470407" cy="1295400"/>
          </a:xfrm>
        </p:grpSpPr>
        <p:sp>
          <p:nvSpPr>
            <p:cNvPr id="169" name="TextBox 168"/>
            <p:cNvSpPr txBox="1"/>
            <p:nvPr/>
          </p:nvSpPr>
          <p:spPr>
            <a:xfrm>
              <a:off x="0" y="990600"/>
              <a:ext cx="2470407" cy="419100"/>
            </a:xfrm>
            <a:prstGeom prst="rect">
              <a:avLst/>
            </a:prstGeom>
            <a:noFill/>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7D31">
                      <a:lumMod val="75000"/>
                    </a:srgbClr>
                  </a:solidFill>
                  <a:effectLst/>
                  <a:uLnTx/>
                  <a:uFillTx/>
                  <a:latin typeface="Calibri Light"/>
                  <a:ea typeface=""/>
                  <a:cs typeface="+mn-cs"/>
                </a:rPr>
                <a:t>across column</a:t>
              </a:r>
            </a:p>
          </p:txBody>
        </p:sp>
        <p:sp>
          <p:nvSpPr>
            <p:cNvPr id="170" name="TextBox 169"/>
            <p:cNvSpPr txBox="1"/>
            <p:nvPr/>
          </p:nvSpPr>
          <p:spPr>
            <a:xfrm>
              <a:off x="0" y="1600200"/>
              <a:ext cx="2470407" cy="685800"/>
            </a:xfrm>
            <a:prstGeom prst="rect">
              <a:avLst/>
            </a:prstGeom>
            <a:noFill/>
          </p:spPr>
          <p:txBody>
            <a:bodyPr wrap="square" rtlCol="0" anchor="ctr">
              <a:noAutofit/>
            </a:bodyPr>
            <a:lstStyle/>
            <a:p>
              <a:pPr marL="0" marR="0" lvl="0" indent="0" algn="l"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D7D31">
                      <a:lumMod val="75000"/>
                    </a:srgbClr>
                  </a:solidFill>
                  <a:effectLst/>
                  <a:uLnTx/>
                  <a:uFillTx/>
                  <a:latin typeface="Calibri Light"/>
                  <a:ea typeface=""/>
                  <a:cs typeface="+mn-cs"/>
                </a:rPr>
                <a:t>distance from </a:t>
              </a:r>
              <a:r>
                <a:rPr kumimoji="0" lang="en-US" sz="2800" b="0" i="0" u="none" strike="noStrike" kern="1200" cap="none" spc="0" normalizeH="0" baseline="0" noProof="0" dirty="0" err="1">
                  <a:ln>
                    <a:noFill/>
                  </a:ln>
                  <a:solidFill>
                    <a:srgbClr val="ED7D31">
                      <a:lumMod val="75000"/>
                    </a:srgbClr>
                  </a:solidFill>
                  <a:effectLst/>
                  <a:uLnTx/>
                  <a:uFillTx/>
                  <a:latin typeface="Calibri Light"/>
                  <a:ea typeface=""/>
                  <a:cs typeface="+mn-cs"/>
                </a:rPr>
                <a:t>wordline</a:t>
              </a:r>
              <a:r>
                <a:rPr kumimoji="0" lang="en-US" sz="2800" b="0" i="0" u="none" strike="noStrike" kern="1200" cap="none" spc="0" normalizeH="0" baseline="0" noProof="0" dirty="0">
                  <a:ln>
                    <a:noFill/>
                  </a:ln>
                  <a:solidFill>
                    <a:srgbClr val="ED7D31">
                      <a:lumMod val="75000"/>
                    </a:srgbClr>
                  </a:solidFill>
                  <a:effectLst/>
                  <a:uLnTx/>
                  <a:uFillTx/>
                  <a:latin typeface="Calibri Light"/>
                  <a:ea typeface=""/>
                  <a:cs typeface="+mn-cs"/>
                </a:rPr>
                <a:t> driver</a:t>
              </a:r>
            </a:p>
          </p:txBody>
        </p:sp>
      </p:grpSp>
    </p:spTree>
    <p:extLst>
      <p:ext uri="{BB962C8B-B14F-4D97-AF65-F5344CB8AC3E}">
        <p14:creationId xmlns:p14="http://schemas.microsoft.com/office/powerpoint/2010/main" val="35750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19"/>
                                        </p:tgtEl>
                                        <p:attrNameLst>
                                          <p:attrName>style.visibility</p:attrName>
                                        </p:attrNameLst>
                                      </p:cBhvr>
                                      <p:to>
                                        <p:strVal val="visible"/>
                                      </p:to>
                                    </p:set>
                                    <p:animEffect transition="in" filter="wipe(down)">
                                      <p:cBhvr>
                                        <p:cTn id="11" dur="500"/>
                                        <p:tgtEl>
                                          <p:spTgt spid="119"/>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18"/>
                                        </p:tgtEl>
                                        <p:attrNameLst>
                                          <p:attrName>style.visibility</p:attrName>
                                        </p:attrNameLst>
                                      </p:cBhvr>
                                      <p:to>
                                        <p:strVal val="visible"/>
                                      </p:to>
                                    </p:set>
                                    <p:animEffect transition="in" filter="wipe(left)">
                                      <p:cBhvr>
                                        <p:cTn id="27" dur="500"/>
                                        <p:tgtEl>
                                          <p:spTgt spid="118"/>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500"/>
                                        <p:tgtEl>
                                          <p:spTgt spid="4"/>
                                        </p:tgtEl>
                                      </p:cBhvr>
                                    </p:animEffect>
                                  </p:childTnLst>
                                </p:cTn>
                              </p:par>
                              <p:par>
                                <p:cTn id="32" presetID="10" presetClass="entr" presetSubtype="0"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4"/>
                                        </p:tgtEl>
                                        <p:attrNameLst>
                                          <p:attrName>style.visibility</p:attrName>
                                        </p:attrNameLst>
                                      </p:cBhvr>
                                      <p:to>
                                        <p:strVal val="visible"/>
                                      </p:to>
                                    </p:set>
                                    <p:animEffect transition="in" filter="fade">
                                      <p:cBhvr>
                                        <p:cTn id="49"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animBg="1"/>
      <p:bldP spid="119" grpId="0" animBg="1"/>
      <p:bldP spid="16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itle 1"/>
          <p:cNvSpPr txBox="1">
            <a:spLocks/>
          </p:cNvSpPr>
          <p:nvPr/>
        </p:nvSpPr>
        <p:spPr>
          <a:xfrm>
            <a:off x="-76200" y="152400"/>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240" name="Group 239"/>
          <p:cNvGrpSpPr/>
          <p:nvPr/>
        </p:nvGrpSpPr>
        <p:grpSpPr>
          <a:xfrm>
            <a:off x="5181601" y="1371600"/>
            <a:ext cx="4038598" cy="990600"/>
            <a:chOff x="5181601" y="1524000"/>
            <a:chExt cx="4038598" cy="990600"/>
          </a:xfrm>
        </p:grpSpPr>
        <p:grpSp>
          <p:nvGrpSpPr>
            <p:cNvPr id="241" name="Group 240"/>
            <p:cNvGrpSpPr/>
            <p:nvPr/>
          </p:nvGrpSpPr>
          <p:grpSpPr>
            <a:xfrm>
              <a:off x="5181601" y="1524000"/>
              <a:ext cx="4038598" cy="990600"/>
              <a:chOff x="5026151" y="1752600"/>
              <a:chExt cx="4038598" cy="990600"/>
            </a:xfrm>
          </p:grpSpPr>
          <p:sp>
            <p:nvSpPr>
              <p:cNvPr id="243" name="Rounded Rectangle 242"/>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244" name="TextBox 243"/>
              <p:cNvSpPr txBox="1"/>
              <p:nvPr/>
            </p:nvSpPr>
            <p:spPr>
              <a:xfrm>
                <a:off x="6476998" y="1828800"/>
                <a:ext cx="2587751"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
                    <a:cs typeface="+mn-cs"/>
                  </a:rPr>
                  <a:t>inherently slow</a:t>
                </a:r>
              </a:p>
            </p:txBody>
          </p:sp>
        </p:grpSp>
        <p:sp>
          <p:nvSpPr>
            <p:cNvPr id="242" name="Freeform 241"/>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0" name="Oval 149"/>
              <p:cNvSpPr/>
              <p:nvPr/>
            </p:nvSpPr>
            <p:spPr>
              <a:xfrm>
                <a:off x="41148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1" name="Oval 160"/>
              <p:cNvSpPr/>
              <p:nvPr/>
            </p:nvSpPr>
            <p:spPr>
              <a:xfrm>
                <a:off x="3657601" y="71247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0" name="Oval 169"/>
              <p:cNvSpPr/>
              <p:nvPr/>
            </p:nvSpPr>
            <p:spPr>
              <a:xfrm>
                <a:off x="50292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235"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
                <a:cs typeface="+mn-cs"/>
              </a:rPr>
              <a:t>Profile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
                <a:cs typeface="+mn-cs"/>
              </a:rPr>
              <a:t>only</a:t>
            </a:r>
            <a:r>
              <a:rPr kumimoji="0" lang="en-US" sz="3600" b="0" i="0" u="none" strike="noStrike" kern="1200" cap="none" spc="-100" normalizeH="0" baseline="0" noProof="0" dirty="0">
                <a:ln>
                  <a:noFill/>
                </a:ln>
                <a:solidFill>
                  <a:prstClr val="black"/>
                </a:solidFill>
                <a:effectLst/>
                <a:uLnTx/>
                <a:uFillTx/>
                <a:latin typeface="Calibri Light"/>
                <a:ea typeface=""/>
                <a:cs typeface="+mn-cs"/>
              </a:rPr>
              <a:t> </a:t>
            </a:r>
            <a:r>
              <a:rPr kumimoji="0" lang="en-US" sz="3600" b="1" i="1" u="none" strike="noStrike" kern="1200" cap="none" spc="-100" normalizeH="0" baseline="0" noProof="0" dirty="0">
                <a:ln>
                  <a:noFill/>
                </a:ln>
                <a:solidFill>
                  <a:srgbClr val="ED7D31">
                    <a:lumMod val="75000"/>
                  </a:srgbClr>
                </a:solidFill>
                <a:effectLst/>
                <a:uLnTx/>
                <a:uFillTx/>
                <a:latin typeface="Calibri Light"/>
                <a:ea typeface=""/>
                <a:cs typeface="+mn-cs"/>
              </a:rPr>
              <a:t>slow regions </a:t>
            </a:r>
            <a:r>
              <a:rPr kumimoji="0" lang="en-US" sz="3600" b="0" i="0" u="none" strike="noStrike" kern="1200" cap="none" spc="-100" normalizeH="0" baseline="0" noProof="0" dirty="0">
                <a:ln>
                  <a:noFill/>
                </a:ln>
                <a:solidFill>
                  <a:prstClr val="black"/>
                </a:solidFill>
                <a:effectLst/>
                <a:uLnTx/>
                <a:uFillTx/>
                <a:latin typeface="Calibri Light"/>
                <a:ea typeface=""/>
                <a:cs typeface="+mn-cs"/>
              </a:rPr>
              <a:t>to determine min. latency</a:t>
            </a:r>
          </a:p>
        </p:txBody>
      </p:sp>
      <p:sp>
        <p:nvSpPr>
          <p:cNvPr id="237"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
                <a:cs typeface="+mn-cs"/>
                <a:sym typeface="Wingdings" panose="05000000000000000000" pitchFamily="2" charset="2"/>
              </a:rPr>
              <a:t>Dynamic</a:t>
            </a: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 &amp; </a:t>
            </a:r>
            <a:r>
              <a:rPr kumimoji="0" lang="en-US" sz="3600" b="1" i="1" u="none" strike="noStrike" kern="1200" cap="none" spc="-100" normalizeH="0" baseline="0" noProof="0" dirty="0">
                <a:ln>
                  <a:noFill/>
                </a:ln>
                <a:solidFill>
                  <a:srgbClr val="4472C4">
                    <a:lumMod val="75000"/>
                  </a:srgbClr>
                </a:solidFill>
                <a:effectLst/>
                <a:uLnTx/>
                <a:uFillTx/>
                <a:latin typeface="Calibri Light"/>
                <a:ea typeface=""/>
                <a:cs typeface="+mn-cs"/>
                <a:sym typeface="Wingdings" panose="05000000000000000000" pitchFamily="2" charset="2"/>
              </a:rPr>
              <a:t>low cost </a:t>
            </a: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latency optimization</a:t>
            </a:r>
            <a:endParaRPr kumimoji="0" lang="en-US" sz="3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74" name="TextBox 73"/>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sense amplifier</a:t>
            </a:r>
          </a:p>
        </p:txBody>
      </p:sp>
      <p:sp>
        <p:nvSpPr>
          <p:cNvPr id="75" name="TextBox 7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
                <a:cs typeface="+mn-cs"/>
              </a:rPr>
              <a:t> driver</a:t>
            </a:r>
          </a:p>
        </p:txBody>
      </p:sp>
      <p:sp>
        <p:nvSpPr>
          <p:cNvPr id="76"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
                <a:cs typeface="+mn-cs"/>
              </a:rPr>
              <a:t>D</a:t>
            </a:r>
            <a:r>
              <a:rPr kumimoji="0" lang="en-US" sz="3200" b="0" i="0" u="none" strike="noStrike" kern="1200" cap="none" spc="-100" normalizeH="0" baseline="0" noProof="0" dirty="0">
                <a:ln>
                  <a:noFill/>
                </a:ln>
                <a:solidFill>
                  <a:prstClr val="black"/>
                </a:solidFill>
                <a:effectLst/>
                <a:uLnTx/>
                <a:uFillTx/>
                <a:latin typeface="Calibri"/>
                <a:ea typeface=""/>
                <a:cs typeface="+mn-cs"/>
              </a:rPr>
              <a:t>esign-</a:t>
            </a:r>
            <a:r>
              <a:rPr kumimoji="0" lang="en-US" sz="3200" b="1" i="0" u="none" strike="noStrike" kern="1200" cap="none" spc="-100" normalizeH="0" baseline="0" noProof="0" dirty="0">
                <a:ln>
                  <a:noFill/>
                </a:ln>
                <a:solidFill>
                  <a:prstClr val="black"/>
                </a:solidFill>
                <a:effectLst/>
                <a:uLnTx/>
                <a:uFillTx/>
                <a:latin typeface="Calibri"/>
                <a:ea typeface=""/>
                <a:cs typeface="+mn-cs"/>
              </a:rPr>
              <a:t>I</a:t>
            </a:r>
            <a:r>
              <a:rPr kumimoji="0" lang="en-US" sz="3200" b="0" i="0" u="none" strike="noStrike" kern="1200" cap="none" spc="-100" normalizeH="0" baseline="0" noProof="0" dirty="0">
                <a:ln>
                  <a:noFill/>
                </a:ln>
                <a:solidFill>
                  <a:prstClr val="black"/>
                </a:solidFill>
                <a:effectLst/>
                <a:uLnTx/>
                <a:uFillTx/>
                <a:latin typeface="Calibri"/>
                <a:ea typeface=""/>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
                <a:cs typeface="+mn-cs"/>
              </a:rPr>
              <a:t>-</a:t>
            </a:r>
            <a:r>
              <a:rPr kumimoji="0" lang="en-US" sz="3200" b="1" i="0" u="none" strike="noStrike" kern="1200" cap="none" spc="-100" normalizeH="0" baseline="0" noProof="0" dirty="0">
                <a:ln>
                  <a:noFill/>
                </a:ln>
                <a:solidFill>
                  <a:prstClr val="black"/>
                </a:solidFill>
                <a:effectLst/>
                <a:uLnTx/>
                <a:uFillTx/>
                <a:latin typeface="Calibri"/>
                <a:ea typeface=""/>
                <a:cs typeface="+mn-cs"/>
              </a:rPr>
              <a:t>V</a:t>
            </a:r>
            <a:r>
              <a:rPr kumimoji="0" lang="en-US" sz="3200" b="0" i="0" u="none" strike="noStrike" kern="1200" cap="none" spc="-100" normalizeH="0" baseline="0" noProof="0" dirty="0">
                <a:ln>
                  <a:noFill/>
                </a:ln>
                <a:solidFill>
                  <a:prstClr val="black"/>
                </a:solidFill>
                <a:effectLst/>
                <a:uLnTx/>
                <a:uFillTx/>
                <a:latin typeface="Calibri Light"/>
                <a:ea typeface=""/>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
                <a:cs typeface="+mn-cs"/>
              </a:rPr>
              <a:t>A</a:t>
            </a:r>
            <a:r>
              <a:rPr kumimoji="0" lang="en-US" sz="3200" b="0" i="0" u="none" strike="noStrike" kern="1200" cap="none" spc="-100" normalizeH="0" baseline="0" noProof="0" dirty="0">
                <a:ln>
                  <a:noFill/>
                </a:ln>
                <a:solidFill>
                  <a:prstClr val="black"/>
                </a:solidFill>
                <a:effectLst/>
                <a:uLnTx/>
                <a:uFillTx/>
                <a:latin typeface="Calibri Light"/>
                <a:ea typeface=""/>
                <a:cs typeface="+mn-cs"/>
              </a:rPr>
              <a:t>ware</a:t>
            </a:r>
          </a:p>
        </p:txBody>
      </p:sp>
    </p:spTree>
    <p:extLst>
      <p:ext uri="{BB962C8B-B14F-4D97-AF65-F5344CB8AC3E}">
        <p14:creationId xmlns:p14="http://schemas.microsoft.com/office/powerpoint/2010/main" val="168399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wipe(left)">
                                      <p:cBhvr>
                                        <p:cTn id="7" dur="500"/>
                                        <p:tgtEl>
                                          <p:spTgt spid="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0"/>
                                        </p:tgtEl>
                                        <p:attrNameLst>
                                          <p:attrName>style.visibility</p:attrName>
                                        </p:attrNameLst>
                                      </p:cBhvr>
                                      <p:to>
                                        <p:strVal val="visible"/>
                                      </p:to>
                                    </p:set>
                                    <p:animEffect transition="in" filter="fade">
                                      <p:cBhvr>
                                        <p:cTn id="12" dur="500"/>
                                        <p:tgtEl>
                                          <p:spTgt spid="2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
                                        </p:tgtEl>
                                        <p:attrNameLst>
                                          <p:attrName>style.visibility</p:attrName>
                                        </p:attrNameLst>
                                      </p:cBhvr>
                                      <p:to>
                                        <p:strVal val="visible"/>
                                      </p:to>
                                    </p:set>
                                    <p:animEffect transition="in" filter="fade">
                                      <p:cBhvr>
                                        <p:cTn id="17" dur="500"/>
                                        <p:tgtEl>
                                          <p:spTgt spid="23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7"/>
                                        </p:tgtEl>
                                        <p:attrNameLst>
                                          <p:attrName>style.visibility</p:attrName>
                                        </p:attrNameLst>
                                      </p:cBhvr>
                                      <p:to>
                                        <p:strVal val="visible"/>
                                      </p:to>
                                    </p:set>
                                    <p:animEffect transition="in" filter="fade">
                                      <p:cBhvr>
                                        <p:cTn id="22" dur="500"/>
                                        <p:tgtEl>
                                          <p:spTgt spid="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P spid="237" grpId="0"/>
      <p:bldP spid="7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181601" y="1371600"/>
            <a:ext cx="4038599" cy="990600"/>
            <a:chOff x="5181601" y="1524000"/>
            <a:chExt cx="4038599" cy="990600"/>
          </a:xfrm>
        </p:grpSpPr>
        <p:grpSp>
          <p:nvGrpSpPr>
            <p:cNvPr id="108" name="Group 107"/>
            <p:cNvGrpSpPr/>
            <p:nvPr/>
          </p:nvGrpSpPr>
          <p:grpSpPr>
            <a:xfrm>
              <a:off x="5181601" y="1524000"/>
              <a:ext cx="4038599" cy="990600"/>
              <a:chOff x="5026151" y="1752600"/>
              <a:chExt cx="4038599" cy="990600"/>
            </a:xfrm>
          </p:grpSpPr>
          <p:sp>
            <p:nvSpPr>
              <p:cNvPr id="109" name="Rounded Rectangle 108"/>
              <p:cNvSpPr/>
              <p:nvPr/>
            </p:nvSpPr>
            <p:spPr>
              <a:xfrm>
                <a:off x="5026151" y="1752600"/>
                <a:ext cx="993649" cy="990600"/>
              </a:xfrm>
              <a:prstGeom prst="roundRect">
                <a:avLst/>
              </a:prstGeom>
              <a:solidFill>
                <a:schemeClr val="accent2">
                  <a:lumMod val="60000"/>
                  <a:lumOff val="4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110" name="TextBox 109"/>
              <p:cNvSpPr txBox="1"/>
              <p:nvPr/>
            </p:nvSpPr>
            <p:spPr>
              <a:xfrm>
                <a:off x="6476998" y="1828800"/>
                <a:ext cx="2587752" cy="3810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
                    <a:cs typeface="+mn-cs"/>
                  </a:rPr>
                  <a:t>inherently slow</a:t>
                </a:r>
              </a:p>
            </p:txBody>
          </p:sp>
        </p:grpSp>
        <p:sp>
          <p:nvSpPr>
            <p:cNvPr id="13" name="Freeform 12"/>
            <p:cNvSpPr/>
            <p:nvPr/>
          </p:nvSpPr>
          <p:spPr>
            <a:xfrm>
              <a:off x="6096000" y="1600200"/>
              <a:ext cx="603380" cy="163286"/>
            </a:xfrm>
            <a:custGeom>
              <a:avLst/>
              <a:gdLst>
                <a:gd name="connsiteX0" fmla="*/ 0 w 615821"/>
                <a:gd name="connsiteY0" fmla="*/ 8457 h 167078"/>
                <a:gd name="connsiteX1" fmla="*/ 363894 w 615821"/>
                <a:gd name="connsiteY1" fmla="*/ 17788 h 167078"/>
                <a:gd name="connsiteX2" fmla="*/ 615821 w 615821"/>
                <a:gd name="connsiteY2" fmla="*/ 167078 h 167078"/>
              </a:gdLst>
              <a:ahLst/>
              <a:cxnLst>
                <a:cxn ang="0">
                  <a:pos x="connsiteX0" y="connsiteY0"/>
                </a:cxn>
                <a:cxn ang="0">
                  <a:pos x="connsiteX1" y="connsiteY1"/>
                </a:cxn>
                <a:cxn ang="0">
                  <a:pos x="connsiteX2" y="connsiteY2"/>
                </a:cxn>
              </a:cxnLst>
              <a:rect l="l" t="t" r="r" b="b"/>
              <a:pathLst>
                <a:path w="615821" h="167078">
                  <a:moveTo>
                    <a:pt x="0" y="8457"/>
                  </a:moveTo>
                  <a:cubicBezTo>
                    <a:pt x="130628" y="-96"/>
                    <a:pt x="261257" y="-8649"/>
                    <a:pt x="363894" y="17788"/>
                  </a:cubicBezTo>
                  <a:cubicBezTo>
                    <a:pt x="466531" y="44225"/>
                    <a:pt x="541176" y="105651"/>
                    <a:pt x="615821" y="167078"/>
                  </a:cubicBezTo>
                </a:path>
              </a:pathLst>
            </a:custGeom>
            <a:noFill/>
            <a:ln w="25400" cap="rnd">
              <a:solidFill>
                <a:schemeClr val="accent2">
                  <a:lumMod val="60000"/>
                  <a:lumOff val="40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6" name="Rounded Rectangle 75"/>
          <p:cNvSpPr/>
          <p:nvPr/>
        </p:nvSpPr>
        <p:spPr>
          <a:xfrm>
            <a:off x="3810000" y="22860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7" name="Rounded Rectangle 76"/>
          <p:cNvSpPr/>
          <p:nvPr/>
        </p:nvSpPr>
        <p:spPr>
          <a:xfrm>
            <a:off x="4724400" y="36576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78" name="Rounded Rectangle 77"/>
          <p:cNvSpPr/>
          <p:nvPr/>
        </p:nvSpPr>
        <p:spPr>
          <a:xfrm>
            <a:off x="3358897" y="3200400"/>
            <a:ext cx="527303" cy="533400"/>
          </a:xfrm>
          <a:prstGeom prst="roundRect">
            <a:avLst/>
          </a:prstGeom>
          <a:solidFill>
            <a:schemeClr val="accent2">
              <a:lumMod val="75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ts val="2000"/>
              </a:lnSpc>
              <a:spcBef>
                <a:spcPts val="0"/>
              </a:spcBef>
              <a:spcAft>
                <a:spcPts val="0"/>
              </a:spcAft>
              <a:buClrTx/>
              <a:buSzTx/>
              <a:buFontTx/>
              <a:buNone/>
              <a:tabLst/>
              <a:defRPr/>
            </a:pPr>
            <a:endParaRPr kumimoji="0" lang="en-US" sz="2400" b="0" i="0" u="none" strike="noStrike" kern="1200" cap="none" spc="-80" normalizeH="0" baseline="0" noProof="0" dirty="0">
              <a:ln>
                <a:noFill/>
              </a:ln>
              <a:solidFill>
                <a:prstClr val="white"/>
              </a:solidFill>
              <a:effectLst/>
              <a:uLnTx/>
              <a:uFillTx/>
              <a:latin typeface="Calibri"/>
              <a:ea typeface="+mn-ea"/>
              <a:cs typeface="+mn-cs"/>
            </a:endParaRPr>
          </a:p>
        </p:txBody>
      </p:sp>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1" i="0" u="sng" strike="noStrike" kern="1200" cap="none" spc="-60" normalizeH="0" baseline="0" noProof="0" dirty="0">
                <a:ln>
                  <a:noFill/>
                </a:ln>
                <a:solidFill>
                  <a:prstClr val="black"/>
                </a:solidFill>
                <a:effectLst/>
                <a:uLnTx/>
                <a:uFillTx/>
                <a:latin typeface="Calibri"/>
                <a:ea typeface="+mj-ea"/>
                <a:cs typeface="+mj-cs"/>
              </a:rPr>
              <a:t>DIVA</a:t>
            </a:r>
            <a:r>
              <a:rPr kumimoji="0" lang="en-US" sz="5400" b="0" i="0" u="none" strike="noStrike" kern="1200" cap="none" spc="-60" normalizeH="0" baseline="0" noProof="0" dirty="0">
                <a:ln>
                  <a:noFill/>
                </a:ln>
                <a:solidFill>
                  <a:prstClr val="black"/>
                </a:solidFill>
                <a:effectLst/>
                <a:uLnTx/>
                <a:uFillTx/>
                <a:latin typeface="Calibri Light"/>
                <a:ea typeface="+mj-ea"/>
                <a:cs typeface="+mj-cs"/>
              </a:rPr>
              <a:t> Online </a:t>
            </a:r>
            <a:r>
              <a:rPr kumimoji="0" lang="en-US" sz="5400" b="1" i="0" u="none" strike="noStrike" kern="1200" cap="none" spc="-60" normalizeH="0" baseline="0" noProof="0" dirty="0">
                <a:ln>
                  <a:noFill/>
                </a:ln>
                <a:solidFill>
                  <a:prstClr val="black"/>
                </a:solidFill>
                <a:effectLst/>
                <a:uLnTx/>
                <a:uFillTx/>
                <a:latin typeface="Calibri"/>
                <a:ea typeface="+mj-ea"/>
                <a:cs typeface="+mj-cs"/>
              </a:rPr>
              <a:t>Profiling</a:t>
            </a:r>
          </a:p>
        </p:txBody>
      </p:sp>
      <p:grpSp>
        <p:nvGrpSpPr>
          <p:cNvPr id="111" name="Group 110"/>
          <p:cNvGrpSpPr/>
          <p:nvPr/>
        </p:nvGrpSpPr>
        <p:grpSpPr>
          <a:xfrm>
            <a:off x="2819401" y="1295400"/>
            <a:ext cx="3428999" cy="3429000"/>
            <a:chOff x="2667001" y="1524000"/>
            <a:chExt cx="3428999" cy="3429000"/>
          </a:xfrm>
        </p:grpSpPr>
        <p:sp>
          <p:nvSpPr>
            <p:cNvPr id="112" name="DRAM"/>
            <p:cNvSpPr/>
            <p:nvPr/>
          </p:nvSpPr>
          <p:spPr>
            <a:xfrm>
              <a:off x="3276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3" name="DRAM"/>
            <p:cNvSpPr/>
            <p:nvPr/>
          </p:nvSpPr>
          <p:spPr>
            <a:xfrm>
              <a:off x="37338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4" name="DRAM"/>
            <p:cNvSpPr/>
            <p:nvPr/>
          </p:nvSpPr>
          <p:spPr>
            <a:xfrm>
              <a:off x="41910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5" name="DRAM"/>
            <p:cNvSpPr/>
            <p:nvPr/>
          </p:nvSpPr>
          <p:spPr>
            <a:xfrm>
              <a:off x="46482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6" name="DRAM"/>
            <p:cNvSpPr/>
            <p:nvPr/>
          </p:nvSpPr>
          <p:spPr>
            <a:xfrm>
              <a:off x="51054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7" name="DRAM"/>
            <p:cNvSpPr/>
            <p:nvPr/>
          </p:nvSpPr>
          <p:spPr>
            <a:xfrm>
              <a:off x="5562601" y="44958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8" name="DRAM"/>
            <p:cNvSpPr/>
            <p:nvPr/>
          </p:nvSpPr>
          <p:spPr>
            <a:xfrm rot="5400000">
              <a:off x="2705101" y="1638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19" name="DRAM"/>
            <p:cNvSpPr/>
            <p:nvPr/>
          </p:nvSpPr>
          <p:spPr>
            <a:xfrm rot="5400000">
              <a:off x="2705101" y="20955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0" name="DRAM"/>
            <p:cNvSpPr/>
            <p:nvPr/>
          </p:nvSpPr>
          <p:spPr>
            <a:xfrm rot="5400000">
              <a:off x="2705101" y="25527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1" name="DRAM"/>
            <p:cNvSpPr/>
            <p:nvPr/>
          </p:nvSpPr>
          <p:spPr>
            <a:xfrm rot="5400000">
              <a:off x="2705101" y="30099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2" name="DRAM"/>
            <p:cNvSpPr/>
            <p:nvPr/>
          </p:nvSpPr>
          <p:spPr>
            <a:xfrm rot="5400000">
              <a:off x="2705101" y="34671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23" name="DRAM"/>
            <p:cNvSpPr/>
            <p:nvPr/>
          </p:nvSpPr>
          <p:spPr>
            <a:xfrm rot="5400000">
              <a:off x="2705101" y="3924300"/>
              <a:ext cx="381000" cy="457200"/>
            </a:xfrm>
            <a:prstGeom prst="roundRect">
              <a:avLst>
                <a:gd name="adj" fmla="val 11319"/>
              </a:avLst>
            </a:prstGeom>
            <a:solidFill>
              <a:schemeClr val="tx1">
                <a:lumMod val="65000"/>
                <a:lumOff val="35000"/>
              </a:schemeClr>
            </a:solidFill>
            <a:ln w="25400">
              <a:solidFill>
                <a:schemeClr val="tx1">
                  <a:lumMod val="85000"/>
                  <a:lumOff val="1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cxnSp>
          <p:nvCxnSpPr>
            <p:cNvPr id="124" name="Straight Connector 123"/>
            <p:cNvCxnSpPr>
              <a:endCxn id="112" idx="0"/>
            </p:cNvCxnSpPr>
            <p:nvPr/>
          </p:nvCxnSpPr>
          <p:spPr>
            <a:xfrm>
              <a:off x="3467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a:endCxn id="114" idx="0"/>
            </p:cNvCxnSpPr>
            <p:nvPr/>
          </p:nvCxnSpPr>
          <p:spPr>
            <a:xfrm>
              <a:off x="43815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a:endCxn id="115" idx="0"/>
            </p:cNvCxnSpPr>
            <p:nvPr/>
          </p:nvCxnSpPr>
          <p:spPr>
            <a:xfrm>
              <a:off x="48387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a:endCxn id="116" idx="0"/>
            </p:cNvCxnSpPr>
            <p:nvPr/>
          </p:nvCxnSpPr>
          <p:spPr>
            <a:xfrm>
              <a:off x="52959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a:endCxn id="117" idx="0"/>
            </p:cNvCxnSpPr>
            <p:nvPr/>
          </p:nvCxnSpPr>
          <p:spPr>
            <a:xfrm>
              <a:off x="57531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a:endCxn id="113" idx="0"/>
            </p:cNvCxnSpPr>
            <p:nvPr/>
          </p:nvCxnSpPr>
          <p:spPr>
            <a:xfrm>
              <a:off x="3924301" y="1524000"/>
              <a:ext cx="0" cy="297180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a:endCxn id="118" idx="0"/>
            </p:cNvCxnSpPr>
            <p:nvPr/>
          </p:nvCxnSpPr>
          <p:spPr>
            <a:xfrm flipH="1">
              <a:off x="3124201" y="1866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a:endCxn id="119" idx="0"/>
            </p:cNvCxnSpPr>
            <p:nvPr/>
          </p:nvCxnSpPr>
          <p:spPr>
            <a:xfrm flipH="1">
              <a:off x="3124201" y="23241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a:endCxn id="120" idx="0"/>
            </p:cNvCxnSpPr>
            <p:nvPr/>
          </p:nvCxnSpPr>
          <p:spPr>
            <a:xfrm flipH="1">
              <a:off x="3124201" y="27813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a:endCxn id="121" idx="0"/>
            </p:cNvCxnSpPr>
            <p:nvPr/>
          </p:nvCxnSpPr>
          <p:spPr>
            <a:xfrm flipH="1">
              <a:off x="3124201" y="32385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a:endCxn id="122" idx="0"/>
            </p:cNvCxnSpPr>
            <p:nvPr/>
          </p:nvCxnSpPr>
          <p:spPr>
            <a:xfrm flipH="1">
              <a:off x="3124201" y="36957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a:endCxn id="123" idx="0"/>
            </p:cNvCxnSpPr>
            <p:nvPr/>
          </p:nvCxnSpPr>
          <p:spPr>
            <a:xfrm flipH="1">
              <a:off x="3124201" y="4152900"/>
              <a:ext cx="2971799" cy="0"/>
            </a:xfrm>
            <a:prstGeom prst="line">
              <a:avLst/>
            </a:prstGeom>
            <a:solidFill>
              <a:schemeClr val="tx1">
                <a:lumMod val="65000"/>
                <a:lumOff val="35000"/>
              </a:schemeClr>
            </a:solidFill>
            <a:ln w="25400" cap="rnd">
              <a:solidFill>
                <a:schemeClr val="tx1">
                  <a:lumMod val="85000"/>
                  <a:lumOff val="15000"/>
                </a:schemeClr>
              </a:solidFill>
              <a:round/>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a:xfrm>
              <a:off x="3273552" y="1676400"/>
              <a:ext cx="2667000" cy="2667000"/>
              <a:chOff x="3657601" y="5295900"/>
              <a:chExt cx="2667000" cy="2667000"/>
            </a:xfrm>
          </p:grpSpPr>
          <p:sp>
            <p:nvSpPr>
              <p:cNvPr id="137" name="Oval 136"/>
              <p:cNvSpPr/>
              <p:nvPr/>
            </p:nvSpPr>
            <p:spPr>
              <a:xfrm>
                <a:off x="3657601" y="5295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8" name="Oval 137"/>
              <p:cNvSpPr/>
              <p:nvPr/>
            </p:nvSpPr>
            <p:spPr>
              <a:xfrm>
                <a:off x="41148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39" name="Oval 138"/>
              <p:cNvSpPr/>
              <p:nvPr/>
            </p:nvSpPr>
            <p:spPr>
              <a:xfrm>
                <a:off x="4572001" y="52959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0" name="Oval 139"/>
              <p:cNvSpPr/>
              <p:nvPr/>
            </p:nvSpPr>
            <p:spPr>
              <a:xfrm>
                <a:off x="5029201" y="52959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1" name="Oval 140"/>
              <p:cNvSpPr/>
              <p:nvPr/>
            </p:nvSpPr>
            <p:spPr>
              <a:xfrm>
                <a:off x="54864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2" name="Oval 141"/>
              <p:cNvSpPr/>
              <p:nvPr/>
            </p:nvSpPr>
            <p:spPr>
              <a:xfrm>
                <a:off x="5943601" y="52959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3" name="Oval 142"/>
              <p:cNvSpPr/>
              <p:nvPr/>
            </p:nvSpPr>
            <p:spPr>
              <a:xfrm>
                <a:off x="36576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4" name="Oval 143"/>
              <p:cNvSpPr/>
              <p:nvPr/>
            </p:nvSpPr>
            <p:spPr>
              <a:xfrm>
                <a:off x="4114801" y="57531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5" name="Oval 144"/>
              <p:cNvSpPr/>
              <p:nvPr/>
            </p:nvSpPr>
            <p:spPr>
              <a:xfrm>
                <a:off x="45720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6" name="Oval 145"/>
              <p:cNvSpPr/>
              <p:nvPr/>
            </p:nvSpPr>
            <p:spPr>
              <a:xfrm>
                <a:off x="5029201" y="57531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7" name="Oval 146"/>
              <p:cNvSpPr/>
              <p:nvPr/>
            </p:nvSpPr>
            <p:spPr>
              <a:xfrm>
                <a:off x="5486401" y="57531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8" name="Oval 147"/>
              <p:cNvSpPr/>
              <p:nvPr/>
            </p:nvSpPr>
            <p:spPr>
              <a:xfrm>
                <a:off x="5943601" y="5753100"/>
                <a:ext cx="381000" cy="3810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49" name="Oval 148"/>
              <p:cNvSpPr/>
              <p:nvPr/>
            </p:nvSpPr>
            <p:spPr>
              <a:xfrm>
                <a:off x="3657601" y="62103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1" name="Oval 150"/>
              <p:cNvSpPr/>
              <p:nvPr/>
            </p:nvSpPr>
            <p:spPr>
              <a:xfrm>
                <a:off x="4572001" y="62103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2" name="Oval 151"/>
              <p:cNvSpPr/>
              <p:nvPr/>
            </p:nvSpPr>
            <p:spPr>
              <a:xfrm>
                <a:off x="50292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3" name="Oval 152"/>
              <p:cNvSpPr/>
              <p:nvPr/>
            </p:nvSpPr>
            <p:spPr>
              <a:xfrm>
                <a:off x="5486401" y="62103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4" name="Oval 153"/>
              <p:cNvSpPr/>
              <p:nvPr/>
            </p:nvSpPr>
            <p:spPr>
              <a:xfrm>
                <a:off x="5943601" y="6210300"/>
                <a:ext cx="381000" cy="3810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5" name="Oval 154"/>
              <p:cNvSpPr/>
              <p:nvPr/>
            </p:nvSpPr>
            <p:spPr>
              <a:xfrm>
                <a:off x="36576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6" name="Oval 155"/>
              <p:cNvSpPr/>
              <p:nvPr/>
            </p:nvSpPr>
            <p:spPr>
              <a:xfrm>
                <a:off x="4114801" y="66675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7" name="Oval 156"/>
              <p:cNvSpPr/>
              <p:nvPr/>
            </p:nvSpPr>
            <p:spPr>
              <a:xfrm>
                <a:off x="45720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8" name="Oval 157"/>
              <p:cNvSpPr/>
              <p:nvPr/>
            </p:nvSpPr>
            <p:spPr>
              <a:xfrm>
                <a:off x="5029201" y="66675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59" name="Oval 158"/>
              <p:cNvSpPr/>
              <p:nvPr/>
            </p:nvSpPr>
            <p:spPr>
              <a:xfrm>
                <a:off x="54864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0" name="Oval 159"/>
              <p:cNvSpPr/>
              <p:nvPr/>
            </p:nvSpPr>
            <p:spPr>
              <a:xfrm>
                <a:off x="5943601" y="66675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2" name="Oval 161"/>
              <p:cNvSpPr/>
              <p:nvPr/>
            </p:nvSpPr>
            <p:spPr>
              <a:xfrm>
                <a:off x="41148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3" name="Oval 162"/>
              <p:cNvSpPr/>
              <p:nvPr/>
            </p:nvSpPr>
            <p:spPr>
              <a:xfrm>
                <a:off x="4572001" y="71247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4" name="Oval 163"/>
              <p:cNvSpPr/>
              <p:nvPr/>
            </p:nvSpPr>
            <p:spPr>
              <a:xfrm>
                <a:off x="50292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5" name="Oval 164"/>
              <p:cNvSpPr/>
              <p:nvPr/>
            </p:nvSpPr>
            <p:spPr>
              <a:xfrm>
                <a:off x="5486401" y="71247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6" name="Oval 165"/>
              <p:cNvSpPr/>
              <p:nvPr/>
            </p:nvSpPr>
            <p:spPr>
              <a:xfrm>
                <a:off x="5943601" y="7124700"/>
                <a:ext cx="381000" cy="381000"/>
              </a:xfrm>
              <a:prstGeom prst="ellipse">
                <a:avLst/>
              </a:prstGeom>
              <a:solidFill>
                <a:schemeClr val="accent6">
                  <a:lumMod val="40000"/>
                  <a:lumOff val="6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7" name="Oval 166"/>
              <p:cNvSpPr/>
              <p:nvPr/>
            </p:nvSpPr>
            <p:spPr>
              <a:xfrm>
                <a:off x="36576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8" name="Oval 167"/>
              <p:cNvSpPr/>
              <p:nvPr/>
            </p:nvSpPr>
            <p:spPr>
              <a:xfrm>
                <a:off x="4114801" y="75819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69" name="Oval 168"/>
              <p:cNvSpPr/>
              <p:nvPr/>
            </p:nvSpPr>
            <p:spPr>
              <a:xfrm>
                <a:off x="4572001" y="75819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1" name="Oval 170"/>
              <p:cNvSpPr/>
              <p:nvPr/>
            </p:nvSpPr>
            <p:spPr>
              <a:xfrm>
                <a:off x="54864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72" name="Oval 171"/>
              <p:cNvSpPr/>
              <p:nvPr/>
            </p:nvSpPr>
            <p:spPr>
              <a:xfrm>
                <a:off x="5943601" y="75819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grpSp>
      <p:sp>
        <p:nvSpPr>
          <p:cNvPr id="73" name="Oval 72"/>
          <p:cNvSpPr/>
          <p:nvPr/>
        </p:nvSpPr>
        <p:spPr>
          <a:xfrm>
            <a:off x="3962400" y="2438400"/>
            <a:ext cx="228600"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4" name="Oval 73"/>
          <p:cNvSpPr/>
          <p:nvPr/>
        </p:nvSpPr>
        <p:spPr>
          <a:xfrm>
            <a:off x="3505200" y="3352800"/>
            <a:ext cx="222504" cy="228600"/>
          </a:xfrm>
          <a:prstGeom prst="ellipse">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5" name="Oval 74"/>
          <p:cNvSpPr/>
          <p:nvPr/>
        </p:nvSpPr>
        <p:spPr>
          <a:xfrm>
            <a:off x="4876800" y="3810000"/>
            <a:ext cx="222504" cy="228600"/>
          </a:xfrm>
          <a:prstGeom prst="ellipse">
            <a:avLst/>
          </a:prstGeom>
          <a:solidFill>
            <a:schemeClr val="accent6">
              <a:lumMod val="20000"/>
              <a:lumOff val="8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0" name="Oval 69"/>
          <p:cNvSpPr/>
          <p:nvPr/>
        </p:nvSpPr>
        <p:spPr>
          <a:xfrm>
            <a:off x="3425952" y="3276600"/>
            <a:ext cx="381000" cy="381000"/>
          </a:xfrm>
          <a:prstGeom prst="ellipse">
            <a:avLst/>
          </a:prstGeom>
          <a:solidFill>
            <a:schemeClr val="accent6">
              <a:lumMod val="5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1" name="Oval 70"/>
          <p:cNvSpPr/>
          <p:nvPr/>
        </p:nvSpPr>
        <p:spPr>
          <a:xfrm>
            <a:off x="3883152" y="2362200"/>
            <a:ext cx="381000" cy="381000"/>
          </a:xfrm>
          <a:prstGeom prst="ellipse">
            <a:avLst/>
          </a:prstGeom>
          <a:solidFill>
            <a:schemeClr val="accent6">
              <a:lumMod val="60000"/>
              <a:lumOff val="40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72" name="Oval 71"/>
          <p:cNvSpPr/>
          <p:nvPr/>
        </p:nvSpPr>
        <p:spPr>
          <a:xfrm>
            <a:off x="4797552" y="3733800"/>
            <a:ext cx="381000" cy="381000"/>
          </a:xfrm>
          <a:prstGeom prst="ellipse">
            <a:avLst/>
          </a:prstGeom>
          <a:solidFill>
            <a:schemeClr val="accent6">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grpSp>
        <p:nvGrpSpPr>
          <p:cNvPr id="11" name="Group 10"/>
          <p:cNvGrpSpPr/>
          <p:nvPr/>
        </p:nvGrpSpPr>
        <p:grpSpPr>
          <a:xfrm>
            <a:off x="228600" y="1447800"/>
            <a:ext cx="4575810" cy="2293620"/>
            <a:chOff x="228600" y="1600200"/>
            <a:chExt cx="4575810" cy="2293620"/>
          </a:xfrm>
        </p:grpSpPr>
        <p:sp>
          <p:nvSpPr>
            <p:cNvPr id="83" name="TextBox 82"/>
            <p:cNvSpPr txBox="1"/>
            <p:nvPr/>
          </p:nvSpPr>
          <p:spPr>
            <a:xfrm>
              <a:off x="228600" y="1600200"/>
              <a:ext cx="2130551" cy="3810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srgbClr val="ED7D31">
                      <a:lumMod val="75000"/>
                    </a:srgbClr>
                  </a:solidFill>
                  <a:effectLst/>
                  <a:uLnTx/>
                  <a:uFillTx/>
                  <a:latin typeface="Calibri Light"/>
                  <a:ea typeface=""/>
                  <a:cs typeface="+mn-cs"/>
                </a:rPr>
                <a:t>slow cells  </a:t>
              </a:r>
            </a:p>
          </p:txBody>
        </p:sp>
        <p:grpSp>
          <p:nvGrpSpPr>
            <p:cNvPr id="10" name="Group 9"/>
            <p:cNvGrpSpPr/>
            <p:nvPr/>
          </p:nvGrpSpPr>
          <p:grpSpPr>
            <a:xfrm>
              <a:off x="2305050" y="1828797"/>
              <a:ext cx="2499360" cy="2065023"/>
              <a:chOff x="2305050" y="1828797"/>
              <a:chExt cx="2499360" cy="2065023"/>
            </a:xfrm>
          </p:grpSpPr>
          <p:sp>
            <p:nvSpPr>
              <p:cNvPr id="7" name="Freeform 6"/>
              <p:cNvSpPr/>
              <p:nvPr/>
            </p:nvSpPr>
            <p:spPr>
              <a:xfrm>
                <a:off x="2305050" y="1828798"/>
                <a:ext cx="1577340" cy="685801"/>
              </a:xfrm>
              <a:custGeom>
                <a:avLst/>
                <a:gdLst>
                  <a:gd name="connsiteX0" fmla="*/ 1577340 w 1577340"/>
                  <a:gd name="connsiteY0" fmla="*/ 727710 h 727710"/>
                  <a:gd name="connsiteX1" fmla="*/ 1080135 w 1577340"/>
                  <a:gd name="connsiteY1" fmla="*/ 137160 h 727710"/>
                  <a:gd name="connsiteX2" fmla="*/ 0 w 1577340"/>
                  <a:gd name="connsiteY2" fmla="*/ 0 h 727710"/>
                </a:gdLst>
                <a:ahLst/>
                <a:cxnLst>
                  <a:cxn ang="0">
                    <a:pos x="connsiteX0" y="connsiteY0"/>
                  </a:cxn>
                  <a:cxn ang="0">
                    <a:pos x="connsiteX1" y="connsiteY1"/>
                  </a:cxn>
                  <a:cxn ang="0">
                    <a:pos x="connsiteX2" y="connsiteY2"/>
                  </a:cxn>
                </a:cxnLst>
                <a:rect l="l" t="t" r="r" b="b"/>
                <a:pathLst>
                  <a:path w="1577340" h="727710">
                    <a:moveTo>
                      <a:pt x="1577340" y="727710"/>
                    </a:moveTo>
                    <a:cubicBezTo>
                      <a:pt x="1460182" y="493077"/>
                      <a:pt x="1343025" y="258445"/>
                      <a:pt x="1080135" y="137160"/>
                    </a:cubicBezTo>
                    <a:cubicBezTo>
                      <a:pt x="817245" y="15875"/>
                      <a:pt x="179705" y="24447"/>
                      <a:pt x="0" y="0"/>
                    </a:cubicBezTo>
                  </a:path>
                </a:pathLst>
              </a:custGeom>
              <a:noFill/>
              <a:ln w="25400">
                <a:solidFill>
                  <a:schemeClr val="accent2">
                    <a:lumMod val="75000"/>
                  </a:schemeClr>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reeform 7"/>
              <p:cNvSpPr/>
              <p:nvPr/>
            </p:nvSpPr>
            <p:spPr>
              <a:xfrm>
                <a:off x="2362200" y="1828797"/>
                <a:ext cx="2442210" cy="2065023"/>
              </a:xfrm>
              <a:custGeom>
                <a:avLst/>
                <a:gdLst>
                  <a:gd name="connsiteX0" fmla="*/ 2487930 w 2487930"/>
                  <a:gd name="connsiteY0" fmla="*/ 2061210 h 2061210"/>
                  <a:gd name="connsiteX1" fmla="*/ 1581150 w 2487930"/>
                  <a:gd name="connsiteY1" fmla="*/ 1337310 h 2061210"/>
                  <a:gd name="connsiteX2" fmla="*/ 979170 w 2487930"/>
                  <a:gd name="connsiteY2" fmla="*/ 400050 h 2061210"/>
                  <a:gd name="connsiteX3" fmla="*/ 0 w 2487930"/>
                  <a:gd name="connsiteY3" fmla="*/ 0 h 2061210"/>
                </a:gdLst>
                <a:ahLst/>
                <a:cxnLst>
                  <a:cxn ang="0">
                    <a:pos x="connsiteX0" y="connsiteY0"/>
                  </a:cxn>
                  <a:cxn ang="0">
                    <a:pos x="connsiteX1" y="connsiteY1"/>
                  </a:cxn>
                  <a:cxn ang="0">
                    <a:pos x="connsiteX2" y="connsiteY2"/>
                  </a:cxn>
                  <a:cxn ang="0">
                    <a:pos x="connsiteX3" y="connsiteY3"/>
                  </a:cxn>
                </a:cxnLst>
                <a:rect l="l" t="t" r="r" b="b"/>
                <a:pathLst>
                  <a:path w="2487930" h="2061210">
                    <a:moveTo>
                      <a:pt x="2487930" y="2061210"/>
                    </a:moveTo>
                    <a:cubicBezTo>
                      <a:pt x="2160270" y="1837690"/>
                      <a:pt x="1832610" y="1614170"/>
                      <a:pt x="1581150" y="1337310"/>
                    </a:cubicBezTo>
                    <a:cubicBezTo>
                      <a:pt x="1329690" y="1060450"/>
                      <a:pt x="1242695" y="622935"/>
                      <a:pt x="979170" y="400050"/>
                    </a:cubicBezTo>
                    <a:cubicBezTo>
                      <a:pt x="715645" y="177165"/>
                      <a:pt x="160655" y="68580"/>
                      <a:pt x="0" y="0"/>
                    </a:cubicBezTo>
                  </a:path>
                </a:pathLst>
              </a:custGeom>
              <a:noFill/>
              <a:ln w="25400" cap="rnd">
                <a:solidFill>
                  <a:schemeClr val="accent2">
                    <a:lumMod val="75000"/>
                  </a:schemeClr>
                </a:solidFill>
                <a:headEnd type="none"/>
                <a:tailEnd type="none" w="lg"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reeform 8"/>
              <p:cNvSpPr/>
              <p:nvPr/>
            </p:nvSpPr>
            <p:spPr>
              <a:xfrm>
                <a:off x="2362200" y="1828800"/>
                <a:ext cx="1066800" cy="1596390"/>
              </a:xfrm>
              <a:custGeom>
                <a:avLst/>
                <a:gdLst>
                  <a:gd name="connsiteX0" fmla="*/ 1108710 w 1108710"/>
                  <a:gd name="connsiteY0" fmla="*/ 1596390 h 1596390"/>
                  <a:gd name="connsiteX1" fmla="*/ 586740 w 1108710"/>
                  <a:gd name="connsiteY1" fmla="*/ 403860 h 1596390"/>
                  <a:gd name="connsiteX2" fmla="*/ 0 w 1108710"/>
                  <a:gd name="connsiteY2" fmla="*/ 0 h 1596390"/>
                </a:gdLst>
                <a:ahLst/>
                <a:cxnLst>
                  <a:cxn ang="0">
                    <a:pos x="connsiteX0" y="connsiteY0"/>
                  </a:cxn>
                  <a:cxn ang="0">
                    <a:pos x="connsiteX1" y="connsiteY1"/>
                  </a:cxn>
                  <a:cxn ang="0">
                    <a:pos x="connsiteX2" y="connsiteY2"/>
                  </a:cxn>
                </a:cxnLst>
                <a:rect l="l" t="t" r="r" b="b"/>
                <a:pathLst>
                  <a:path w="1108710" h="1596390">
                    <a:moveTo>
                      <a:pt x="1108710" y="1596390"/>
                    </a:moveTo>
                    <a:cubicBezTo>
                      <a:pt x="940117" y="1133157"/>
                      <a:pt x="771525" y="669925"/>
                      <a:pt x="586740" y="403860"/>
                    </a:cubicBezTo>
                    <a:cubicBezTo>
                      <a:pt x="401955" y="137795"/>
                      <a:pt x="200977" y="68897"/>
                      <a:pt x="0" y="0"/>
                    </a:cubicBezTo>
                  </a:path>
                </a:pathLst>
              </a:custGeom>
              <a:noFill/>
              <a:ln w="25400" cap="rnd">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92" name="TextBox 91"/>
          <p:cNvSpPr txBox="1"/>
          <p:nvPr/>
        </p:nvSpPr>
        <p:spPr>
          <a:xfrm>
            <a:off x="6550151"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design-induced</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variation</a:t>
            </a:r>
          </a:p>
        </p:txBody>
      </p:sp>
      <p:sp>
        <p:nvSpPr>
          <p:cNvPr id="93" name="TextBox 92"/>
          <p:cNvSpPr txBox="1"/>
          <p:nvPr/>
        </p:nvSpPr>
        <p:spPr>
          <a:xfrm>
            <a:off x="-3049" y="19812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process</a:t>
            </a:r>
          </a:p>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variation</a:t>
            </a:r>
          </a:p>
        </p:txBody>
      </p:sp>
      <p:sp>
        <p:nvSpPr>
          <p:cNvPr id="94" name="TextBox 93"/>
          <p:cNvSpPr txBox="1"/>
          <p:nvPr/>
        </p:nvSpPr>
        <p:spPr>
          <a:xfrm>
            <a:off x="655320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localized error</a:t>
            </a:r>
          </a:p>
        </p:txBody>
      </p:sp>
      <p:sp>
        <p:nvSpPr>
          <p:cNvPr id="95" name="TextBox 94"/>
          <p:cNvSpPr txBox="1"/>
          <p:nvPr/>
        </p:nvSpPr>
        <p:spPr>
          <a:xfrm>
            <a:off x="0" y="25908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2800" b="0" i="0" u="none" strike="noStrike" kern="1200" cap="none" spc="-50" normalizeH="0" baseline="0" noProof="0" dirty="0">
                <a:ln>
                  <a:noFill/>
                </a:ln>
                <a:solidFill>
                  <a:prstClr val="black"/>
                </a:solidFill>
                <a:effectLst/>
                <a:uLnTx/>
                <a:uFillTx/>
                <a:latin typeface="Calibri Light"/>
                <a:ea typeface=""/>
                <a:cs typeface="+mn-cs"/>
              </a:rPr>
              <a:t>random error</a:t>
            </a:r>
          </a:p>
        </p:txBody>
      </p:sp>
      <p:sp>
        <p:nvSpPr>
          <p:cNvPr id="96" name="TextBox 95"/>
          <p:cNvSpPr txBox="1"/>
          <p:nvPr/>
        </p:nvSpPr>
        <p:spPr>
          <a:xfrm>
            <a:off x="6553200" y="4038600"/>
            <a:ext cx="2593849"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
                <a:cs typeface="+mn-cs"/>
              </a:rPr>
              <a:t>online profiling</a:t>
            </a:r>
          </a:p>
        </p:txBody>
      </p:sp>
      <p:sp>
        <p:nvSpPr>
          <p:cNvPr id="97" name="TextBox 96"/>
          <p:cNvSpPr txBox="1"/>
          <p:nvPr/>
        </p:nvSpPr>
        <p:spPr>
          <a:xfrm>
            <a:off x="-76200" y="4038600"/>
            <a:ext cx="2740153" cy="685800"/>
          </a:xfrm>
          <a:prstGeom prst="rect">
            <a:avLst/>
          </a:prstGeom>
          <a:noFill/>
        </p:spPr>
        <p:txBody>
          <a:bodyPr wrap="square" rtlCol="0" anchor="ctr">
            <a:noAutofit/>
          </a:bodyPr>
          <a:lstStyle/>
          <a:p>
            <a:pPr marL="0" marR="0" lvl="0" indent="0" algn="ctr" defTabSz="914400" rtl="0" eaLnBrk="1" fontAlgn="auto" latinLnBrk="0" hangingPunct="1">
              <a:lnSpc>
                <a:spcPts val="2500"/>
              </a:lnSpc>
              <a:spcBef>
                <a:spcPts val="0"/>
              </a:spcBef>
              <a:spcAft>
                <a:spcPts val="0"/>
              </a:spcAft>
              <a:buClrTx/>
              <a:buSzTx/>
              <a:buFontTx/>
              <a:buNone/>
              <a:tabLst/>
              <a:defRPr/>
            </a:pPr>
            <a:r>
              <a:rPr kumimoji="0" lang="en-US" sz="3200" b="1" i="0" u="none" strike="noStrike" kern="1200" cap="none" spc="-50" normalizeH="0" baseline="0" noProof="0" dirty="0">
                <a:ln>
                  <a:noFill/>
                </a:ln>
                <a:solidFill>
                  <a:prstClr val="black"/>
                </a:solidFill>
                <a:effectLst/>
                <a:uLnTx/>
                <a:uFillTx/>
                <a:latin typeface="Calibri Light"/>
                <a:ea typeface=""/>
                <a:cs typeface="+mn-cs"/>
              </a:rPr>
              <a:t>error-correcting code</a:t>
            </a:r>
          </a:p>
        </p:txBody>
      </p:sp>
      <p:sp>
        <p:nvSpPr>
          <p:cNvPr id="98" name="Down Arrow 97"/>
          <p:cNvSpPr/>
          <p:nvPr/>
        </p:nvSpPr>
        <p:spPr>
          <a:xfrm>
            <a:off x="914400" y="327279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99" name="Down Arrow 98"/>
          <p:cNvSpPr/>
          <p:nvPr/>
        </p:nvSpPr>
        <p:spPr>
          <a:xfrm>
            <a:off x="7467600" y="3276600"/>
            <a:ext cx="762000" cy="689610"/>
          </a:xfrm>
          <a:prstGeom prst="downArrow">
            <a:avLst>
              <a:gd name="adj1" fmla="val 50000"/>
              <a:gd name="adj2" fmla="val 31317"/>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sp>
        <p:nvSpPr>
          <p:cNvPr id="101" name="Punchline"/>
          <p:cNvSpPr txBox="1"/>
          <p:nvPr/>
        </p:nvSpPr>
        <p:spPr>
          <a:xfrm>
            <a:off x="0" y="51816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
                <a:cs typeface="+mn-cs"/>
              </a:rPr>
              <a:t>Combine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
                <a:cs typeface="+mn-cs"/>
              </a:rPr>
              <a:t>error-correcting codes </a:t>
            </a:r>
            <a:r>
              <a:rPr kumimoji="0" lang="en-US" sz="3600" b="0" i="0" u="none" strike="noStrike" kern="1200" cap="none" spc="-100" normalizeH="0" baseline="0" noProof="0" dirty="0">
                <a:ln>
                  <a:noFill/>
                </a:ln>
                <a:solidFill>
                  <a:prstClr val="black"/>
                </a:solidFill>
                <a:effectLst/>
                <a:uLnTx/>
                <a:uFillTx/>
                <a:latin typeface="Calibri Light"/>
                <a:ea typeface=""/>
                <a:cs typeface="+mn-cs"/>
              </a:rPr>
              <a:t>&amp;</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
                <a:cs typeface="+mn-cs"/>
              </a:rPr>
              <a:t> online profiling</a:t>
            </a:r>
          </a:p>
        </p:txBody>
      </p:sp>
      <p:sp>
        <p:nvSpPr>
          <p:cNvPr id="102" name="Punchline"/>
          <p:cNvSpPr txBox="1"/>
          <p:nvPr/>
        </p:nvSpPr>
        <p:spPr>
          <a:xfrm>
            <a:off x="0" y="5638800"/>
            <a:ext cx="9144000"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 </a:t>
            </a:r>
            <a:r>
              <a:rPr kumimoji="0" lang="en-US" sz="3600" b="1" i="0" u="none" strike="noStrike" kern="1200" cap="none" spc="-100" normalizeH="0" baseline="0" noProof="0" dirty="0">
                <a:ln>
                  <a:noFill/>
                </a:ln>
                <a:solidFill>
                  <a:srgbClr val="4472C4">
                    <a:lumMod val="75000"/>
                  </a:srgbClr>
                </a:solidFill>
                <a:effectLst/>
                <a:uLnTx/>
                <a:uFillTx/>
                <a:latin typeface="Calibri Light"/>
                <a:ea typeface=""/>
                <a:cs typeface="+mn-cs"/>
                <a:sym typeface="Wingdings" panose="05000000000000000000" pitchFamily="2" charset="2"/>
              </a:rPr>
              <a:t>Reliably</a:t>
            </a:r>
            <a:r>
              <a:rPr kumimoji="0" lang="en-US" sz="3600" b="0" i="0" u="none" strike="noStrike" kern="1200" cap="none" spc="-100" normalizeH="0" baseline="0" noProof="0" dirty="0">
                <a:ln>
                  <a:noFill/>
                </a:ln>
                <a:solidFill>
                  <a:prstClr val="black"/>
                </a:solidFill>
                <a:effectLst/>
                <a:uLnTx/>
                <a:uFillTx/>
                <a:latin typeface="Calibri Light"/>
                <a:ea typeface=""/>
                <a:cs typeface="+mn-cs"/>
                <a:sym typeface="Wingdings" panose="05000000000000000000" pitchFamily="2" charset="2"/>
              </a:rPr>
              <a:t> reduce DRAM latency</a:t>
            </a:r>
            <a:endParaRPr kumimoji="0" lang="en-US" sz="3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100" name="TextBox 99"/>
          <p:cNvSpPr txBox="1"/>
          <p:nvPr/>
        </p:nvSpPr>
        <p:spPr>
          <a:xfrm>
            <a:off x="3432048" y="4724400"/>
            <a:ext cx="2663952"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Light"/>
                <a:ea typeface=""/>
                <a:cs typeface="+mn-cs"/>
              </a:rPr>
              <a:t>sense amplifier</a:t>
            </a:r>
          </a:p>
        </p:txBody>
      </p:sp>
      <p:sp>
        <p:nvSpPr>
          <p:cNvPr id="105" name="TextBox 104"/>
          <p:cNvSpPr txBox="1"/>
          <p:nvPr/>
        </p:nvSpPr>
        <p:spPr>
          <a:xfrm rot="5400000">
            <a:off x="1260348" y="2552700"/>
            <a:ext cx="2667000" cy="4572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Calibri Light"/>
                <a:ea typeface=""/>
                <a:cs typeface="+mn-cs"/>
              </a:rPr>
              <a:t>wordline</a:t>
            </a:r>
            <a:r>
              <a:rPr kumimoji="0" lang="en-US" sz="2800" b="0" i="0" u="none" strike="noStrike" kern="1200" cap="none" spc="0" normalizeH="0" baseline="0" noProof="0" dirty="0">
                <a:ln>
                  <a:noFill/>
                </a:ln>
                <a:solidFill>
                  <a:srgbClr val="000000"/>
                </a:solidFill>
                <a:effectLst/>
                <a:uLnTx/>
                <a:uFillTx/>
                <a:latin typeface="Calibri Light"/>
                <a:ea typeface=""/>
                <a:cs typeface="+mn-cs"/>
              </a:rPr>
              <a:t> driver</a:t>
            </a:r>
          </a:p>
        </p:txBody>
      </p:sp>
      <p:sp>
        <p:nvSpPr>
          <p:cNvPr id="104" name="Punchline"/>
          <p:cNvSpPr txBox="1"/>
          <p:nvPr/>
        </p:nvSpPr>
        <p:spPr>
          <a:xfrm>
            <a:off x="0" y="762000"/>
            <a:ext cx="5635752" cy="533400"/>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100" normalizeH="0" baseline="0" noProof="0" dirty="0">
                <a:ln>
                  <a:noFill/>
                </a:ln>
                <a:solidFill>
                  <a:prstClr val="black"/>
                </a:solidFill>
                <a:effectLst/>
                <a:uLnTx/>
                <a:uFillTx/>
                <a:latin typeface="Calibri"/>
                <a:ea typeface=""/>
                <a:cs typeface="+mn-cs"/>
              </a:rPr>
              <a:t>D</a:t>
            </a:r>
            <a:r>
              <a:rPr kumimoji="0" lang="en-US" sz="3200" b="0" i="0" u="none" strike="noStrike" kern="1200" cap="none" spc="-100" normalizeH="0" baseline="0" noProof="0" dirty="0">
                <a:ln>
                  <a:noFill/>
                </a:ln>
                <a:solidFill>
                  <a:prstClr val="black"/>
                </a:solidFill>
                <a:effectLst/>
                <a:uLnTx/>
                <a:uFillTx/>
                <a:latin typeface="Calibri"/>
                <a:ea typeface=""/>
                <a:cs typeface="+mn-cs"/>
              </a:rPr>
              <a:t>esign-</a:t>
            </a:r>
            <a:r>
              <a:rPr kumimoji="0" lang="en-US" sz="3200" b="1" i="0" u="none" strike="noStrike" kern="1200" cap="none" spc="-100" normalizeH="0" baseline="0" noProof="0" dirty="0">
                <a:ln>
                  <a:noFill/>
                </a:ln>
                <a:solidFill>
                  <a:prstClr val="black"/>
                </a:solidFill>
                <a:effectLst/>
                <a:uLnTx/>
                <a:uFillTx/>
                <a:latin typeface="Calibri"/>
                <a:ea typeface=""/>
                <a:cs typeface="+mn-cs"/>
              </a:rPr>
              <a:t>I</a:t>
            </a:r>
            <a:r>
              <a:rPr kumimoji="0" lang="en-US" sz="3200" b="0" i="0" u="none" strike="noStrike" kern="1200" cap="none" spc="-100" normalizeH="0" baseline="0" noProof="0" dirty="0">
                <a:ln>
                  <a:noFill/>
                </a:ln>
                <a:solidFill>
                  <a:prstClr val="black"/>
                </a:solidFill>
                <a:effectLst/>
                <a:uLnTx/>
                <a:uFillTx/>
                <a:latin typeface="Calibri"/>
                <a:ea typeface=""/>
                <a:cs typeface="+mn-cs"/>
              </a:rPr>
              <a:t>nduced</a:t>
            </a:r>
            <a:r>
              <a:rPr kumimoji="0" lang="en-US" sz="3200" b="0" i="0" u="none" strike="noStrike" kern="1200" cap="none" spc="-100" normalizeH="0" baseline="0" noProof="0" dirty="0">
                <a:ln>
                  <a:noFill/>
                </a:ln>
                <a:solidFill>
                  <a:prstClr val="black"/>
                </a:solidFill>
                <a:effectLst/>
                <a:uLnTx/>
                <a:uFillTx/>
                <a:latin typeface="Calibri Light"/>
                <a:ea typeface=""/>
                <a:cs typeface="+mn-cs"/>
              </a:rPr>
              <a:t>-</a:t>
            </a:r>
            <a:r>
              <a:rPr kumimoji="0" lang="en-US" sz="3200" b="1" i="0" u="none" strike="noStrike" kern="1200" cap="none" spc="-100" normalizeH="0" baseline="0" noProof="0" dirty="0">
                <a:ln>
                  <a:noFill/>
                </a:ln>
                <a:solidFill>
                  <a:prstClr val="black"/>
                </a:solidFill>
                <a:effectLst/>
                <a:uLnTx/>
                <a:uFillTx/>
                <a:latin typeface="Calibri"/>
                <a:ea typeface=""/>
                <a:cs typeface="+mn-cs"/>
              </a:rPr>
              <a:t>V</a:t>
            </a:r>
            <a:r>
              <a:rPr kumimoji="0" lang="en-US" sz="3200" b="0" i="0" u="none" strike="noStrike" kern="1200" cap="none" spc="-100" normalizeH="0" baseline="0" noProof="0" dirty="0">
                <a:ln>
                  <a:noFill/>
                </a:ln>
                <a:solidFill>
                  <a:prstClr val="black"/>
                </a:solidFill>
                <a:effectLst/>
                <a:uLnTx/>
                <a:uFillTx/>
                <a:latin typeface="Calibri Light"/>
                <a:ea typeface=""/>
                <a:cs typeface="+mn-cs"/>
              </a:rPr>
              <a:t>ariation-</a:t>
            </a:r>
            <a:r>
              <a:rPr kumimoji="0" lang="en-US" sz="3200" b="1" i="0" u="none" strike="noStrike" kern="1200" cap="none" spc="-100" normalizeH="0" baseline="0" noProof="0" dirty="0">
                <a:ln>
                  <a:noFill/>
                </a:ln>
                <a:solidFill>
                  <a:prstClr val="black"/>
                </a:solidFill>
                <a:effectLst/>
                <a:uLnTx/>
                <a:uFillTx/>
                <a:latin typeface="Calibri"/>
                <a:ea typeface=""/>
                <a:cs typeface="+mn-cs"/>
              </a:rPr>
              <a:t>A</a:t>
            </a:r>
            <a:r>
              <a:rPr kumimoji="0" lang="en-US" sz="3200" b="0" i="0" u="none" strike="noStrike" kern="1200" cap="none" spc="-100" normalizeH="0" baseline="0" noProof="0" dirty="0">
                <a:ln>
                  <a:noFill/>
                </a:ln>
                <a:solidFill>
                  <a:prstClr val="black"/>
                </a:solidFill>
                <a:effectLst/>
                <a:uLnTx/>
                <a:uFillTx/>
                <a:latin typeface="Calibri Light"/>
                <a:ea typeface=""/>
                <a:cs typeface="+mn-cs"/>
              </a:rPr>
              <a:t>ware</a:t>
            </a:r>
          </a:p>
        </p:txBody>
      </p:sp>
    </p:spTree>
    <p:extLst>
      <p:ext uri="{BB962C8B-B14F-4D97-AF65-F5344CB8AC3E}">
        <p14:creationId xmlns:p14="http://schemas.microsoft.com/office/powerpoint/2010/main" val="232758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71"/>
                                        </p:tgtEl>
                                      </p:cBhvr>
                                    </p:animEffect>
                                    <p:set>
                                      <p:cBhvr>
                                        <p:cTn id="7" dur="1" fill="hold">
                                          <p:stCondLst>
                                            <p:cond delay="499"/>
                                          </p:stCondLst>
                                        </p:cTn>
                                        <p:tgtEl>
                                          <p:spTgt spid="7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0"/>
                                        </p:tgtEl>
                                      </p:cBhvr>
                                    </p:animEffect>
                                    <p:set>
                                      <p:cBhvr>
                                        <p:cTn id="10" dur="1" fill="hold">
                                          <p:stCondLst>
                                            <p:cond delay="499"/>
                                          </p:stCondLst>
                                        </p:cTn>
                                        <p:tgtEl>
                                          <p:spTgt spid="7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72"/>
                                        </p:tgtEl>
                                      </p:cBhvr>
                                    </p:animEffect>
                                    <p:set>
                                      <p:cBhvr>
                                        <p:cTn id="13" dur="1" fill="hold">
                                          <p:stCondLst>
                                            <p:cond delay="499"/>
                                          </p:stCondLst>
                                        </p:cTn>
                                        <p:tgtEl>
                                          <p:spTgt spid="72"/>
                                        </p:tgtEl>
                                        <p:attrNameLst>
                                          <p:attrName>style.visibility</p:attrName>
                                        </p:attrNameLst>
                                      </p:cBhvr>
                                      <p:to>
                                        <p:strVal val="hidden"/>
                                      </p:to>
                                    </p:se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78"/>
                                        </p:tgtEl>
                                        <p:attrNameLst>
                                          <p:attrName>style.visibility</p:attrName>
                                        </p:attrNameLst>
                                      </p:cBhvr>
                                      <p:to>
                                        <p:strVal val="visible"/>
                                      </p:to>
                                    </p:set>
                                    <p:animEffect transition="in" filter="fade">
                                      <p:cBhvr>
                                        <p:cTn id="17" dur="500"/>
                                        <p:tgtEl>
                                          <p:spTgt spid="7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6"/>
                                        </p:tgtEl>
                                        <p:attrNameLst>
                                          <p:attrName>style.visibility</p:attrName>
                                        </p:attrNameLst>
                                      </p:cBhvr>
                                      <p:to>
                                        <p:strVal val="visible"/>
                                      </p:to>
                                    </p:set>
                                    <p:animEffect transition="in" filter="fade">
                                      <p:cBhvr>
                                        <p:cTn id="20" dur="500"/>
                                        <p:tgtEl>
                                          <p:spTgt spid="7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77"/>
                                        </p:tgtEl>
                                        <p:attrNameLst>
                                          <p:attrName>style.visibility</p:attrName>
                                        </p:attrNameLst>
                                      </p:cBhvr>
                                      <p:to>
                                        <p:strVal val="visible"/>
                                      </p:to>
                                    </p:set>
                                    <p:animEffect transition="in" filter="fade">
                                      <p:cBhvr>
                                        <p:cTn id="23" dur="500"/>
                                        <p:tgtEl>
                                          <p:spTgt spid="77"/>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2"/>
                                        </p:tgtEl>
                                        <p:attrNameLst>
                                          <p:attrName>style.visibility</p:attrName>
                                        </p:attrNameLst>
                                      </p:cBhvr>
                                      <p:to>
                                        <p:strVal val="visible"/>
                                      </p:to>
                                    </p:set>
                                    <p:animEffect transition="in" filter="fade">
                                      <p:cBhvr>
                                        <p:cTn id="32" dur="500"/>
                                        <p:tgtEl>
                                          <p:spTgt spid="9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3"/>
                                        </p:tgtEl>
                                        <p:attrNameLst>
                                          <p:attrName>style.visibility</p:attrName>
                                        </p:attrNameLst>
                                      </p:cBhvr>
                                      <p:to>
                                        <p:strVal val="visible"/>
                                      </p:to>
                                    </p:set>
                                    <p:animEffect transition="in" filter="fade">
                                      <p:cBhvr>
                                        <p:cTn id="35" dur="500"/>
                                        <p:tgtEl>
                                          <p:spTgt spid="93"/>
                                        </p:tgtEl>
                                      </p:cBhvr>
                                    </p:animEffect>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94"/>
                                        </p:tgtEl>
                                        <p:attrNameLst>
                                          <p:attrName>style.visibility</p:attrName>
                                        </p:attrNameLst>
                                      </p:cBhvr>
                                      <p:to>
                                        <p:strVal val="visible"/>
                                      </p:to>
                                    </p:set>
                                    <p:animEffect transition="in" filter="fade">
                                      <p:cBhvr>
                                        <p:cTn id="39" dur="500"/>
                                        <p:tgtEl>
                                          <p:spTgt spid="9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95"/>
                                        </p:tgtEl>
                                        <p:attrNameLst>
                                          <p:attrName>style.visibility</p:attrName>
                                        </p:attrNameLst>
                                      </p:cBhvr>
                                      <p:to>
                                        <p:strVal val="visible"/>
                                      </p:to>
                                    </p:set>
                                    <p:animEffect transition="in" filter="fade">
                                      <p:cBhvr>
                                        <p:cTn id="42" dur="500"/>
                                        <p:tgtEl>
                                          <p:spTgt spid="9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98"/>
                                        </p:tgtEl>
                                        <p:attrNameLst>
                                          <p:attrName>style.visibility</p:attrName>
                                        </p:attrNameLst>
                                      </p:cBhvr>
                                      <p:to>
                                        <p:strVal val="visible"/>
                                      </p:to>
                                    </p:set>
                                    <p:animEffect transition="in" filter="wipe(up)">
                                      <p:cBhvr>
                                        <p:cTn id="47" dur="500"/>
                                        <p:tgtEl>
                                          <p:spTgt spid="98"/>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97"/>
                                        </p:tgtEl>
                                        <p:attrNameLst>
                                          <p:attrName>style.visibility</p:attrName>
                                        </p:attrNameLst>
                                      </p:cBhvr>
                                      <p:to>
                                        <p:strVal val="visible"/>
                                      </p:to>
                                    </p:set>
                                    <p:animEffect transition="in" filter="wipe(up)">
                                      <p:cBhvr>
                                        <p:cTn id="51" dur="500"/>
                                        <p:tgtEl>
                                          <p:spTgt spid="9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wipe(up)">
                                      <p:cBhvr>
                                        <p:cTn id="56" dur="500"/>
                                        <p:tgtEl>
                                          <p:spTgt spid="99"/>
                                        </p:tgtEl>
                                      </p:cBhvr>
                                    </p:animEffect>
                                  </p:childTnLst>
                                </p:cTn>
                              </p:par>
                            </p:childTnLst>
                          </p:cTn>
                        </p:par>
                        <p:par>
                          <p:cTn id="57" fill="hold">
                            <p:stCondLst>
                              <p:cond delay="500"/>
                            </p:stCondLst>
                            <p:childTnLst>
                              <p:par>
                                <p:cTn id="58" presetID="22" presetClass="entr" presetSubtype="1" fill="hold" grpId="0" nodeType="afterEffect">
                                  <p:stCondLst>
                                    <p:cond delay="0"/>
                                  </p:stCondLst>
                                  <p:childTnLst>
                                    <p:set>
                                      <p:cBhvr>
                                        <p:cTn id="59" dur="1" fill="hold">
                                          <p:stCondLst>
                                            <p:cond delay="0"/>
                                          </p:stCondLst>
                                        </p:cTn>
                                        <p:tgtEl>
                                          <p:spTgt spid="96"/>
                                        </p:tgtEl>
                                        <p:attrNameLst>
                                          <p:attrName>style.visibility</p:attrName>
                                        </p:attrNameLst>
                                      </p:cBhvr>
                                      <p:to>
                                        <p:strVal val="visible"/>
                                      </p:to>
                                    </p:set>
                                    <p:animEffect transition="in" filter="wipe(up)">
                                      <p:cBhvr>
                                        <p:cTn id="60" dur="500"/>
                                        <p:tgtEl>
                                          <p:spTgt spid="9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01"/>
                                        </p:tgtEl>
                                        <p:attrNameLst>
                                          <p:attrName>style.visibility</p:attrName>
                                        </p:attrNameLst>
                                      </p:cBhvr>
                                      <p:to>
                                        <p:strVal val="visible"/>
                                      </p:to>
                                    </p:set>
                                    <p:animEffect transition="in" filter="fade">
                                      <p:cBhvr>
                                        <p:cTn id="65" dur="500"/>
                                        <p:tgtEl>
                                          <p:spTgt spid="101"/>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2"/>
                                        </p:tgtEl>
                                        <p:attrNameLst>
                                          <p:attrName>style.visibility</p:attrName>
                                        </p:attrNameLst>
                                      </p:cBhvr>
                                      <p:to>
                                        <p:strVal val="visible"/>
                                      </p:to>
                                    </p:set>
                                    <p:animEffect transition="in" filter="fade">
                                      <p:cBhvr>
                                        <p:cTn id="70" dur="500"/>
                                        <p:tgtEl>
                                          <p:spTgt spid="102"/>
                                        </p:tgtEl>
                                      </p:cBhvr>
                                    </p:animEffect>
                                  </p:childTnLst>
                                </p:cTn>
                              </p:par>
                              <p:par>
                                <p:cTn id="71" presetID="22" presetClass="entr" presetSubtype="8" fill="hold" grpId="0" nodeType="withEffect">
                                  <p:stCondLst>
                                    <p:cond delay="0"/>
                                  </p:stCondLst>
                                  <p:childTnLst>
                                    <p:set>
                                      <p:cBhvr>
                                        <p:cTn id="72" dur="1" fill="hold">
                                          <p:stCondLst>
                                            <p:cond delay="0"/>
                                          </p:stCondLst>
                                        </p:cTn>
                                        <p:tgtEl>
                                          <p:spTgt spid="104"/>
                                        </p:tgtEl>
                                        <p:attrNameLst>
                                          <p:attrName>style.visibility</p:attrName>
                                        </p:attrNameLst>
                                      </p:cBhvr>
                                      <p:to>
                                        <p:strVal val="visible"/>
                                      </p:to>
                                    </p:set>
                                    <p:animEffect transition="in" filter="wipe(left)">
                                      <p:cBhvr>
                                        <p:cTn id="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animBg="1"/>
      <p:bldP spid="77" grpId="0" animBg="1"/>
      <p:bldP spid="78" grpId="0" animBg="1"/>
      <p:bldP spid="70" grpId="0" animBg="1"/>
      <p:bldP spid="71" grpId="0" animBg="1"/>
      <p:bldP spid="72" grpId="0" animBg="1"/>
      <p:bldP spid="92" grpId="0"/>
      <p:bldP spid="93" grpId="0"/>
      <p:bldP spid="94" grpId="0"/>
      <p:bldP spid="95" grpId="0"/>
      <p:bldP spid="96" grpId="0"/>
      <p:bldP spid="97" grpId="0"/>
      <p:bldP spid="98" grpId="0" animBg="1"/>
      <p:bldP spid="99" grpId="0" animBg="1"/>
      <p:bldP spid="101" grpId="0"/>
      <p:bldP spid="102" grpId="0"/>
      <p:bldP spid="10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Title 1"/>
          <p:cNvSpPr txBox="1">
            <a:spLocks/>
          </p:cNvSpPr>
          <p:nvPr/>
        </p:nvSpPr>
        <p:spPr>
          <a:xfrm>
            <a:off x="-76200" y="152401"/>
            <a:ext cx="9296400" cy="76199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60" normalizeH="0" baseline="0" noProof="0" dirty="0">
                <a:ln>
                  <a:noFill/>
                </a:ln>
                <a:solidFill>
                  <a:prstClr val="black"/>
                </a:solidFill>
                <a:effectLst/>
                <a:uLnTx/>
                <a:uFillTx/>
                <a:latin typeface="Calibri Light"/>
                <a:ea typeface="+mj-ea"/>
                <a:cs typeface="+mj-cs"/>
              </a:rPr>
              <a:t>DIVA-DRAM Reduces Latency</a:t>
            </a:r>
            <a:endParaRPr kumimoji="0" lang="en-US" sz="5400" b="1" i="0" u="none" strike="noStrike" kern="1200" cap="none" spc="-60" normalizeH="0" baseline="0" noProof="0" dirty="0">
              <a:ln>
                <a:noFill/>
              </a:ln>
              <a:solidFill>
                <a:prstClr val="black"/>
              </a:solidFill>
              <a:effectLst/>
              <a:uLnTx/>
              <a:uFillTx/>
              <a:latin typeface="Calibri Light"/>
              <a:ea typeface="+mj-ea"/>
              <a:cs typeface="+mj-cs"/>
            </a:endParaRPr>
          </a:p>
        </p:txBody>
      </p:sp>
      <p:sp>
        <p:nvSpPr>
          <p:cNvPr id="7" name="TextBox 6"/>
          <p:cNvSpPr txBox="1"/>
          <p:nvPr/>
        </p:nvSpPr>
        <p:spPr>
          <a:xfrm>
            <a:off x="1371599"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Read</a:t>
            </a:r>
          </a:p>
        </p:txBody>
      </p:sp>
      <p:sp>
        <p:nvSpPr>
          <p:cNvPr id="8" name="TextBox 7"/>
          <p:cNvSpPr txBox="1"/>
          <p:nvPr/>
        </p:nvSpPr>
        <p:spPr>
          <a:xfrm>
            <a:off x="5410200" y="990600"/>
            <a:ext cx="3228815" cy="4572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latin typeface="Calibri Light"/>
                <a:ea typeface=""/>
                <a:cs typeface="+mn-cs"/>
              </a:rPr>
              <a:t>Write</a:t>
            </a:r>
          </a:p>
        </p:txBody>
      </p:sp>
      <p:graphicFrame>
        <p:nvGraphicFramePr>
          <p:cNvPr id="9" name="Chart 8"/>
          <p:cNvGraphicFramePr>
            <a:graphicFrameLocks/>
          </p:cNvGraphicFramePr>
          <p:nvPr>
            <p:extLst/>
          </p:nvPr>
        </p:nvGraphicFramePr>
        <p:xfrm>
          <a:off x="456116" y="1219200"/>
          <a:ext cx="4268283" cy="4191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p:nvSpPr>
        <p:spPr>
          <a:xfrm rot="16200000">
            <a:off x="-800099" y="2628900"/>
            <a:ext cx="2743200" cy="381000"/>
          </a:xfrm>
          <a:prstGeom prst="rect">
            <a:avLst/>
          </a:prstGeom>
          <a:noFill/>
        </p:spPr>
        <p:txBody>
          <a:bodyPr wrap="square" rtlCol="0" anchor="ctr">
            <a:noAutofit/>
          </a:bodyPr>
          <a:lstStyle/>
          <a:p>
            <a:pPr marL="0" marR="0" lvl="0" indent="0" algn="ctr" defTabSz="914400" rtl="0" eaLnBrk="1" fontAlgn="auto" latinLnBrk="0" hangingPunct="1">
              <a:lnSpc>
                <a:spcPts val="28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Light"/>
                <a:ea typeface=""/>
                <a:cs typeface="+mn-cs"/>
              </a:rPr>
              <a:t>Latency Reduction</a:t>
            </a:r>
          </a:p>
        </p:txBody>
      </p:sp>
      <p:grpSp>
        <p:nvGrpSpPr>
          <p:cNvPr id="2" name="Group 1"/>
          <p:cNvGrpSpPr/>
          <p:nvPr/>
        </p:nvGrpSpPr>
        <p:grpSpPr>
          <a:xfrm>
            <a:off x="3534893" y="4370070"/>
            <a:ext cx="398932" cy="234696"/>
            <a:chOff x="3531083" y="4522470"/>
            <a:chExt cx="398932" cy="234696"/>
          </a:xfrm>
        </p:grpSpPr>
        <p:sp>
          <p:nvSpPr>
            <p:cNvPr id="13"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14"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
                  <a:cs typeface="+mn-cs"/>
                </a:rPr>
                <a:t>DIVA</a:t>
              </a:r>
            </a:p>
          </p:txBody>
        </p:sp>
      </p:grpSp>
      <p:grpSp>
        <p:nvGrpSpPr>
          <p:cNvPr id="15" name="Group 14"/>
          <p:cNvGrpSpPr/>
          <p:nvPr/>
        </p:nvGrpSpPr>
        <p:grpSpPr>
          <a:xfrm>
            <a:off x="2514600" y="4370070"/>
            <a:ext cx="398932" cy="234696"/>
            <a:chOff x="3531083" y="4522470"/>
            <a:chExt cx="398932" cy="234696"/>
          </a:xfrm>
        </p:grpSpPr>
        <p:sp>
          <p:nvSpPr>
            <p:cNvPr id="16"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17"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
                  <a:cs typeface="+mn-cs"/>
                </a:rPr>
                <a:t>DIVA</a:t>
              </a:r>
            </a:p>
          </p:txBody>
        </p:sp>
      </p:grpSp>
      <p:grpSp>
        <p:nvGrpSpPr>
          <p:cNvPr id="3" name="Group 2"/>
          <p:cNvGrpSpPr/>
          <p:nvPr/>
        </p:nvGrpSpPr>
        <p:grpSpPr>
          <a:xfrm>
            <a:off x="4509467" y="1219200"/>
            <a:ext cx="4114800" cy="4191000"/>
            <a:chOff x="4509467" y="1371600"/>
            <a:chExt cx="4114800" cy="4191000"/>
          </a:xfrm>
        </p:grpSpPr>
        <p:graphicFrame>
          <p:nvGraphicFramePr>
            <p:cNvPr id="10" name="Chart 9"/>
            <p:cNvGraphicFramePr>
              <a:graphicFrameLocks/>
            </p:cNvGraphicFramePr>
            <p:nvPr>
              <p:extLst/>
            </p:nvPr>
          </p:nvGraphicFramePr>
          <p:xfrm>
            <a:off x="4509467" y="1371600"/>
            <a:ext cx="4114800" cy="4191000"/>
          </p:xfrm>
          <a:graphic>
            <a:graphicData uri="http://schemas.openxmlformats.org/drawingml/2006/chart">
              <c:chart xmlns:c="http://schemas.openxmlformats.org/drawingml/2006/chart" xmlns:r="http://schemas.openxmlformats.org/officeDocument/2006/relationships" r:id="rId4"/>
            </a:graphicData>
          </a:graphic>
        </p:graphicFrame>
        <p:grpSp>
          <p:nvGrpSpPr>
            <p:cNvPr id="18" name="Group 17"/>
            <p:cNvGrpSpPr/>
            <p:nvPr/>
          </p:nvGrpSpPr>
          <p:grpSpPr>
            <a:xfrm>
              <a:off x="7525868" y="4511040"/>
              <a:ext cx="398932" cy="234696"/>
              <a:chOff x="3531083" y="4522470"/>
              <a:chExt cx="398932" cy="234696"/>
            </a:xfrm>
          </p:grpSpPr>
          <p:sp>
            <p:nvSpPr>
              <p:cNvPr id="19"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20"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
                    <a:cs typeface="+mn-cs"/>
                  </a:rPr>
                  <a:t>DIVA</a:t>
                </a:r>
              </a:p>
            </p:txBody>
          </p:sp>
        </p:grpSp>
        <p:grpSp>
          <p:nvGrpSpPr>
            <p:cNvPr id="21" name="Group 20"/>
            <p:cNvGrpSpPr/>
            <p:nvPr/>
          </p:nvGrpSpPr>
          <p:grpSpPr>
            <a:xfrm>
              <a:off x="6505575" y="4511040"/>
              <a:ext cx="398932" cy="234696"/>
              <a:chOff x="3531083" y="4522470"/>
              <a:chExt cx="398932" cy="234696"/>
            </a:xfrm>
          </p:grpSpPr>
          <p:sp>
            <p:nvSpPr>
              <p:cNvPr id="22" name="Punchline"/>
              <p:cNvSpPr txBox="1"/>
              <p:nvPr/>
            </p:nvSpPr>
            <p:spPr>
              <a:xfrm>
                <a:off x="3555848" y="4522470"/>
                <a:ext cx="374167" cy="234696"/>
              </a:xfrm>
              <a:prstGeom prst="rect">
                <a:avLst/>
              </a:prstGeom>
              <a:solidFill>
                <a:schemeClr val="bg1"/>
              </a:solid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100" normalizeH="0" baseline="0" noProof="0" dirty="0">
                  <a:ln>
                    <a:noFill/>
                  </a:ln>
                  <a:solidFill>
                    <a:prstClr val="black"/>
                  </a:solidFill>
                  <a:effectLst/>
                  <a:uLnTx/>
                  <a:uFillTx/>
                  <a:latin typeface="Calibri Light"/>
                  <a:ea typeface=""/>
                  <a:cs typeface="+mn-cs"/>
                </a:endParaRPr>
              </a:p>
            </p:txBody>
          </p:sp>
          <p:sp>
            <p:nvSpPr>
              <p:cNvPr id="23" name="Punchline"/>
              <p:cNvSpPr txBox="1"/>
              <p:nvPr/>
            </p:nvSpPr>
            <p:spPr>
              <a:xfrm>
                <a:off x="3531083" y="4522470"/>
                <a:ext cx="374167" cy="234696"/>
              </a:xfrm>
              <a:prstGeom prst="rect">
                <a:avLst/>
              </a:prstGeom>
              <a:noFill/>
            </p:spPr>
            <p:txBody>
              <a:bodyPr wrap="non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100" normalizeH="0" baseline="0" noProof="0" dirty="0">
                    <a:ln>
                      <a:noFill/>
                    </a:ln>
                    <a:solidFill>
                      <a:prstClr val="black"/>
                    </a:solidFill>
                    <a:effectLst/>
                    <a:uLnTx/>
                    <a:uFillTx/>
                    <a:latin typeface="Calibri Light"/>
                    <a:ea typeface=""/>
                    <a:cs typeface="+mn-cs"/>
                  </a:rPr>
                  <a:t>DIVA</a:t>
                </a:r>
              </a:p>
            </p:txBody>
          </p:sp>
        </p:grpSp>
      </p:grpSp>
      <p:sp>
        <p:nvSpPr>
          <p:cNvPr id="24" name="Punchline"/>
          <p:cNvSpPr txBox="1"/>
          <p:nvPr/>
        </p:nvSpPr>
        <p:spPr>
          <a:xfrm>
            <a:off x="0" y="5166320"/>
            <a:ext cx="9144000" cy="1143000"/>
          </a:xfrm>
          <a:prstGeom prst="rect">
            <a:avLst/>
          </a:prstGeom>
          <a:solidFill>
            <a:schemeClr val="accent1">
              <a:lumMod val="75000"/>
            </a:schemeClr>
          </a:solidFill>
        </p:spPr>
        <p:txBody>
          <a:bodyPr wrap="square" rtlCol="0" anchor="ctr">
            <a:no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600" b="0" i="0" u="none" strike="noStrike" kern="1200" cap="none" spc="-100" normalizeH="0" baseline="0" noProof="0" dirty="0">
                <a:ln>
                  <a:noFill/>
                </a:ln>
                <a:solidFill>
                  <a:prstClr val="white"/>
                </a:solidFill>
                <a:effectLst/>
                <a:uLnTx/>
                <a:uFillTx/>
                <a:latin typeface="Calibri Light"/>
                <a:ea typeface=""/>
                <a:cs typeface="+mn-cs"/>
              </a:rPr>
              <a:t>DIVA-DRAM </a:t>
            </a:r>
            <a:r>
              <a:rPr kumimoji="0" lang="en-US" sz="3600" b="1" i="1" u="none" strike="noStrike" kern="1200" cap="none" spc="-100" normalizeH="0" baseline="0" noProof="0" dirty="0">
                <a:ln>
                  <a:noFill/>
                </a:ln>
                <a:solidFill>
                  <a:prstClr val="white"/>
                </a:solidFill>
                <a:effectLst/>
                <a:uLnTx/>
                <a:uFillTx/>
                <a:latin typeface="Calibri"/>
                <a:ea typeface=""/>
                <a:cs typeface="+mn-cs"/>
              </a:rPr>
              <a:t>reduces latency more aggressively</a:t>
            </a:r>
            <a:br>
              <a:rPr kumimoji="0" lang="en-US" sz="3600" b="1" i="1" u="none" strike="noStrike" kern="1200" cap="none" spc="-100" normalizeH="0" baseline="0" noProof="0" dirty="0">
                <a:ln>
                  <a:noFill/>
                </a:ln>
                <a:solidFill>
                  <a:prstClr val="white"/>
                </a:solidFill>
                <a:effectLst/>
                <a:uLnTx/>
                <a:uFillTx/>
                <a:latin typeface="Calibri"/>
                <a:ea typeface=""/>
                <a:cs typeface="+mn-cs"/>
              </a:rPr>
            </a:br>
            <a:r>
              <a:rPr kumimoji="0" lang="en-US" sz="3600" b="0" i="0" u="none" strike="noStrike" kern="1200" cap="none" spc="-100" normalizeH="0" baseline="0" noProof="0" dirty="0">
                <a:ln>
                  <a:noFill/>
                </a:ln>
                <a:solidFill>
                  <a:prstClr val="white"/>
                </a:solidFill>
                <a:effectLst/>
                <a:uLnTx/>
                <a:uFillTx/>
                <a:latin typeface="Calibri Light"/>
                <a:ea typeface=""/>
                <a:cs typeface="+mn-cs"/>
              </a:rPr>
              <a:t>and uses ECC to correct random slow cells</a:t>
            </a:r>
          </a:p>
        </p:txBody>
      </p:sp>
    </p:spTree>
    <p:extLst>
      <p:ext uri="{BB962C8B-B14F-4D97-AF65-F5344CB8AC3E}">
        <p14:creationId xmlns:p14="http://schemas.microsoft.com/office/powerpoint/2010/main" val="17308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graphicEl>
                                              <a:chart seriesIdx="-4" categoryIdx="2" bldStep="category"/>
                                            </p:graphicEl>
                                          </p:spTgt>
                                        </p:tgtEl>
                                        <p:attrNameLst>
                                          <p:attrName>style.visibility</p:attrName>
                                        </p:attrNameLst>
                                      </p:cBhvr>
                                      <p:to>
                                        <p:strVal val="visible"/>
                                      </p:to>
                                    </p:set>
                                    <p:animEffect transition="in" filter="fade">
                                      <p:cBhvr>
                                        <p:cTn id="7" dur="500"/>
                                        <p:tgtEl>
                                          <p:spTgt spid="9">
                                            <p:graphicEl>
                                              <a:chart seriesIdx="-4" categoryIdx="2" bldStep="category"/>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graphicEl>
                                              <a:chart seriesIdx="-4" categoryIdx="3" bldStep="category"/>
                                            </p:graphicEl>
                                          </p:spTgt>
                                        </p:tgtEl>
                                        <p:attrNameLst>
                                          <p:attrName>style.visibility</p:attrName>
                                        </p:attrNameLst>
                                      </p:cBhvr>
                                      <p:to>
                                        <p:strVal val="visible"/>
                                      </p:to>
                                    </p:set>
                                    <p:animEffect transition="in" filter="fade">
                                      <p:cBhvr>
                                        <p:cTn id="10" dur="500"/>
                                        <p:tgtEl>
                                          <p:spTgt spid="9">
                                            <p:graphicEl>
                                              <a:chart seriesIdx="-4" categoryIdx="3" bldStep="category"/>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graphicEl>
                                              <a:chart seriesIdx="-4" categoryIdx="4" bldStep="category"/>
                                            </p:graphicEl>
                                          </p:spTgt>
                                        </p:tgtEl>
                                        <p:attrNameLst>
                                          <p:attrName>style.visibility</p:attrName>
                                        </p:attrNameLst>
                                      </p:cBhvr>
                                      <p:to>
                                        <p:strVal val="visible"/>
                                      </p:to>
                                    </p:set>
                                    <p:animEffect transition="in" filter="fade">
                                      <p:cBhvr>
                                        <p:cTn id="15" dur="500"/>
                                        <p:tgtEl>
                                          <p:spTgt spid="9">
                                            <p:graphicEl>
                                              <a:chart seriesIdx="-4" categoryIdx="4" bldStep="category"/>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graphicEl>
                                              <a:chart seriesIdx="-4" categoryIdx="5" bldStep="category"/>
                                            </p:graphicEl>
                                          </p:spTgt>
                                        </p:tgtEl>
                                        <p:attrNameLst>
                                          <p:attrName>style.visibility</p:attrName>
                                        </p:attrNameLst>
                                      </p:cBhvr>
                                      <p:to>
                                        <p:strVal val="visible"/>
                                      </p:to>
                                    </p:set>
                                    <p:animEffect transition="in" filter="fade">
                                      <p:cBhvr>
                                        <p:cTn id="18" dur="500"/>
                                        <p:tgtEl>
                                          <p:spTgt spid="9">
                                            <p:graphicEl>
                                              <a:chart seriesIdx="-4" categoryIdx="5" bldStep="category"/>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 presetClass="entr" presetSubtype="0" fill="hold" nodeType="with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Graphic spid="9" grpId="0">
        <p:bldSub>
          <a:bldChart bld="category"/>
        </p:bldSub>
      </p:bldGraphic>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9067800" cy="1066800"/>
          </a:xfrm>
        </p:spPr>
        <p:txBody>
          <a:bodyPr/>
          <a:lstStyle/>
          <a:p>
            <a:r>
              <a:rPr lang="en-US"/>
              <a:t>DIVA-DRAM</a:t>
            </a:r>
            <a:r>
              <a:rPr lang="en-US" dirty="0"/>
              <a:t>: 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Automatically finds the lowest reliable operating latency at system runtime (lower production-time testing cost)</a:t>
            </a:r>
          </a:p>
          <a:p>
            <a:pPr marL="0" indent="0">
              <a:buNone/>
            </a:pPr>
            <a:r>
              <a:rPr lang="en-US" dirty="0"/>
              <a:t>   + Reduces latency more than prior methods (w/ ECC)</a:t>
            </a:r>
          </a:p>
          <a:p>
            <a:pPr marL="0" indent="0">
              <a:buNone/>
            </a:pPr>
            <a:r>
              <a:rPr lang="en-US" dirty="0"/>
              <a:t>   + Reduces latency at high temperatures as well</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Requires knowledge of inherently-slow regions</a:t>
            </a:r>
            <a:endParaRPr lang="en-US" dirty="0">
              <a:sym typeface="Wingdings"/>
            </a:endParaRPr>
          </a:p>
          <a:p>
            <a:pPr marL="0" indent="0">
              <a:buNone/>
            </a:pPr>
            <a:r>
              <a:rPr lang="en-US" dirty="0">
                <a:sym typeface="Wingdings"/>
              </a:rPr>
              <a:t>    - Requires ECC (Error Correcting Codes)</a:t>
            </a:r>
          </a:p>
          <a:p>
            <a:pPr marL="0" indent="0">
              <a:buNone/>
            </a:pPr>
            <a:r>
              <a:rPr lang="en-US" dirty="0">
                <a:sym typeface="Wingdings"/>
              </a:rPr>
              <a:t>    - Imposes overhead during runtime profiling</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119536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Design-Induced Latency Variation in DRAM</a:t>
            </a:r>
          </a:p>
        </p:txBody>
      </p:sp>
      <p:sp>
        <p:nvSpPr>
          <p:cNvPr id="3" name="Content Placeholder 2"/>
          <p:cNvSpPr>
            <a:spLocks noGrp="1"/>
          </p:cNvSpPr>
          <p:nvPr>
            <p:ph idx="1"/>
          </p:nvPr>
        </p:nvSpPr>
        <p:spPr>
          <a:xfrm>
            <a:off x="228600" y="980728"/>
            <a:ext cx="8915400" cy="5193723"/>
          </a:xfrm>
        </p:spPr>
        <p:txBody>
          <a:bodyPr/>
          <a:lstStyle/>
          <a:p>
            <a:r>
              <a:rPr lang="en-US" sz="2000" dirty="0" err="1"/>
              <a:t>Donghyuk</a:t>
            </a:r>
            <a:r>
              <a:rPr lang="en-US" sz="2000" dirty="0"/>
              <a:t> Lee, Samira Khan, Lavanya Subramanian, </a:t>
            </a:r>
            <a:r>
              <a:rPr lang="en-US" sz="2000" dirty="0" err="1"/>
              <a:t>Saugata</a:t>
            </a:r>
            <a:r>
              <a:rPr lang="en-US" sz="2000" dirty="0"/>
              <a:t> </a:t>
            </a:r>
            <a:r>
              <a:rPr lang="en-US" sz="2000" dirty="0" err="1"/>
              <a:t>Ghose</a:t>
            </a:r>
            <a:r>
              <a:rPr lang="en-US" sz="2000" dirty="0"/>
              <a:t>, </a:t>
            </a:r>
            <a:r>
              <a:rPr lang="en-US" sz="2000" dirty="0" err="1"/>
              <a:t>Rachata</a:t>
            </a:r>
            <a:r>
              <a:rPr lang="en-US" sz="2000" dirty="0"/>
              <a:t> </a:t>
            </a:r>
            <a:r>
              <a:rPr lang="en-US" sz="2000" dirty="0" err="1"/>
              <a:t>Ausavarungnirun</a:t>
            </a:r>
            <a:r>
              <a:rPr lang="en-US" sz="2000" dirty="0"/>
              <a:t>, Gennady Pekhimenko, </a:t>
            </a:r>
            <a:r>
              <a:rPr lang="en-US" sz="2000" dirty="0" err="1"/>
              <a:t>Vivek</a:t>
            </a:r>
            <a:r>
              <a:rPr lang="en-US" sz="2000" dirty="0"/>
              <a:t> Seshadri, and </a:t>
            </a:r>
            <a:r>
              <a:rPr lang="en-US" sz="2000" u="sng" dirty="0"/>
              <a:t>Onur Mutlu</a:t>
            </a:r>
            <a:r>
              <a:rPr lang="en-US" sz="2000" dirty="0"/>
              <a:t>,</a:t>
            </a:r>
            <a:br>
              <a:rPr lang="en-US" sz="2000" dirty="0"/>
            </a:br>
            <a:r>
              <a:rPr lang="en-US" sz="2000" b="1" dirty="0">
                <a:hlinkClick r:id="rId2"/>
              </a:rPr>
              <a:t>"Design-Induced Latency Variation in Modern DRAM Chips: Characterization, Analysis, and Latency Reduction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59</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8" name="Picture 7"/>
          <p:cNvPicPr>
            <a:picLocks noChangeAspect="1"/>
          </p:cNvPicPr>
          <p:nvPr/>
        </p:nvPicPr>
        <p:blipFill>
          <a:blip r:embed="rId4"/>
          <a:stretch>
            <a:fillRect/>
          </a:stretch>
        </p:blipFill>
        <p:spPr>
          <a:xfrm>
            <a:off x="0" y="3837964"/>
            <a:ext cx="9144000" cy="2543364"/>
          </a:xfrm>
          <a:prstGeom prst="rect">
            <a:avLst/>
          </a:prstGeom>
        </p:spPr>
      </p:pic>
    </p:spTree>
    <p:extLst>
      <p:ext uri="{BB962C8B-B14F-4D97-AF65-F5344CB8AC3E}">
        <p14:creationId xmlns:p14="http://schemas.microsoft.com/office/powerpoint/2010/main" val="2297961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Challenge and Opportunity for Future</a:t>
            </a:r>
          </a:p>
        </p:txBody>
      </p:sp>
      <p:sp>
        <p:nvSpPr>
          <p:cNvPr id="3" name="Content Placeholder 2"/>
          <p:cNvSpPr>
            <a:spLocks noGrp="1"/>
          </p:cNvSpPr>
          <p:nvPr>
            <p:ph idx="1"/>
          </p:nvPr>
        </p:nvSpPr>
        <p:spPr>
          <a:xfrm>
            <a:off x="0" y="1772816"/>
            <a:ext cx="9144000" cy="2088232"/>
          </a:xfrm>
        </p:spPr>
        <p:txBody>
          <a:bodyPr/>
          <a:lstStyle/>
          <a:p>
            <a:pPr marL="0" indent="0" algn="ctr">
              <a:buNone/>
            </a:pPr>
            <a:r>
              <a:rPr lang="en-US" sz="6400" dirty="0">
                <a:solidFill>
                  <a:srgbClr val="FF0000"/>
                </a:solidFill>
              </a:rPr>
              <a:t>Fundamentally</a:t>
            </a:r>
          </a:p>
          <a:p>
            <a:pPr marL="0" indent="0" algn="ctr">
              <a:buNone/>
            </a:pPr>
            <a:r>
              <a:rPr lang="en-US" sz="6400" dirty="0">
                <a:solidFill>
                  <a:srgbClr val="0000FF"/>
                </a:solidFill>
              </a:rPr>
              <a:t>Low-Latency</a:t>
            </a:r>
          </a:p>
          <a:p>
            <a:pPr marL="0" indent="0" algn="ctr">
              <a:buNone/>
            </a:pPr>
            <a:r>
              <a:rPr lang="en-US" sz="6400" dirty="0">
                <a:solidFill>
                  <a:srgbClr val="FF0000"/>
                </a:solidFill>
              </a:rPr>
              <a:t>Computing Architectures</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287623418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685800" y="1124744"/>
            <a:ext cx="7924800" cy="1752600"/>
          </a:xfrm>
        </p:spPr>
        <p:txBody>
          <a:bodyPr/>
          <a:lstStyle/>
          <a:p>
            <a:r>
              <a:rPr lang="en-US" dirty="0"/>
              <a:t>Understanding &amp; Exploiting the </a:t>
            </a:r>
            <a:br>
              <a:rPr lang="en-US" dirty="0"/>
            </a:br>
            <a:r>
              <a:rPr lang="en-US" dirty="0"/>
              <a:t>	Voltage-Latency-Reliability 					Relationship</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2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143646077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High DRAM Power Consumption</a:t>
            </a:r>
          </a:p>
        </p:txBody>
      </p:sp>
      <p:sp>
        <p:nvSpPr>
          <p:cNvPr id="3" name="Content Placeholder 2"/>
          <p:cNvSpPr>
            <a:spLocks noGrp="1"/>
          </p:cNvSpPr>
          <p:nvPr>
            <p:ph idx="1"/>
          </p:nvPr>
        </p:nvSpPr>
        <p:spPr/>
        <p:txBody>
          <a:bodyPr/>
          <a:lstStyle/>
          <a:p>
            <a:r>
              <a:rPr lang="en-US" u="sng" dirty="0">
                <a:solidFill>
                  <a:srgbClr val="FF0000"/>
                </a:solidFill>
              </a:rPr>
              <a:t>Problem</a:t>
            </a:r>
            <a:r>
              <a:rPr lang="en-US" dirty="0">
                <a:solidFill>
                  <a:srgbClr val="FF0000"/>
                </a:solidFill>
              </a:rPr>
              <a:t>: High DRAM (memory) power in today’s systems</a:t>
            </a:r>
          </a:p>
          <a:p>
            <a:pPr lvl="1"/>
            <a:endParaRPr lang="en-US" dirty="0"/>
          </a:p>
          <a:p>
            <a:pPr lvl="1"/>
            <a:endParaRPr lang="en-US" dirty="0">
              <a:solidFill>
                <a:schemeClr val="accent1"/>
              </a:solidFill>
            </a:endParaRP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3005" y="2625671"/>
            <a:ext cx="1726130" cy="2326523"/>
          </a:xfrm>
          <a:prstGeom prst="rect">
            <a:avLst/>
          </a:prstGeom>
        </p:spPr>
      </p:pic>
      <p:sp>
        <p:nvSpPr>
          <p:cNvPr id="7" name="TextBox 6"/>
          <p:cNvSpPr txBox="1"/>
          <p:nvPr/>
        </p:nvSpPr>
        <p:spPr>
          <a:xfrm>
            <a:off x="514349" y="5207352"/>
            <a:ext cx="4224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&gt;40% in POWER7 (</a:t>
            </a:r>
            <a:r>
              <a:rPr kumimoji="0" lang="en-US" sz="1600" b="0" i="0" u="none" strike="noStrike" kern="1200" cap="none" spc="0" normalizeH="0" baseline="0" noProof="0" dirty="0">
                <a:ln>
                  <a:noFill/>
                </a:ln>
                <a:solidFill>
                  <a:prstClr val="black"/>
                </a:solidFill>
                <a:effectLst/>
                <a:uLnTx/>
                <a:uFillTx/>
                <a:latin typeface="Gill Sans MT"/>
                <a:ea typeface=""/>
                <a:cs typeface="+mn-cs"/>
              </a:rPr>
              <a:t>Ware+, HPCA’10</a:t>
            </a:r>
            <a:r>
              <a:rPr kumimoji="0" lang="en-US" sz="2400" b="0" i="0" u="none" strike="noStrike" kern="1200" cap="none" spc="0" normalizeH="0" baseline="0" noProof="0" dirty="0">
                <a:ln>
                  <a:noFill/>
                </a:ln>
                <a:solidFill>
                  <a:prstClr val="black"/>
                </a:solidFill>
                <a:effectLst/>
                <a:uLnTx/>
                <a:uFillTx/>
                <a:latin typeface="Gill Sans MT"/>
                <a:ea typeface=""/>
                <a:cs typeface="+mn-cs"/>
              </a:rPr>
              <a:t>)</a:t>
            </a:r>
          </a:p>
        </p:txBody>
      </p:sp>
      <p:sp>
        <p:nvSpPr>
          <p:cNvPr id="8" name="TextBox 7"/>
          <p:cNvSpPr txBox="1"/>
          <p:nvPr/>
        </p:nvSpPr>
        <p:spPr>
          <a:xfrm>
            <a:off x="4948709" y="5253518"/>
            <a:ext cx="3383106" cy="830997"/>
          </a:xfrm>
          <a:prstGeom prst="rect">
            <a:avLst/>
          </a:prstGeom>
          <a:noFill/>
        </p:spPr>
        <p:txBody>
          <a:bodyPr wrap="non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&gt;40% in GPU (</a:t>
            </a:r>
            <a:r>
              <a:rPr kumimoji="0" lang="en-US" sz="1600" b="0" i="0" u="none" strike="noStrike" kern="1200" cap="none" spc="0" normalizeH="0" baseline="0" noProof="0" dirty="0">
                <a:ln>
                  <a:noFill/>
                </a:ln>
                <a:solidFill>
                  <a:prstClr val="black"/>
                </a:solidFill>
                <a:effectLst/>
                <a:uLnTx/>
                <a:uFillTx/>
                <a:latin typeface="Gill Sans MT"/>
                <a:ea typeface=""/>
                <a:cs typeface="+mn-cs"/>
              </a:rPr>
              <a:t>Paul+, ISCA’15</a:t>
            </a:r>
            <a:r>
              <a:rPr kumimoji="0" lang="en-US" sz="2400" b="0" i="0" u="none" strike="noStrike" kern="1200" cap="none" spc="0" normalizeH="0" baseline="0" noProof="0" dirty="0">
                <a:ln>
                  <a:noFill/>
                </a:ln>
                <a:solidFill>
                  <a:prstClr val="black"/>
                </a:solidFill>
                <a:effectLst/>
                <a:uLnTx/>
                <a:uFillTx/>
                <a:latin typeface="Gill Sans MT"/>
                <a:ea typeface=""/>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ill Sans MT"/>
              <a:ea typeface=""/>
              <a:cs typeface="+mn-cs"/>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98800">
                        <a14:foregroundMark x1="25400" y1="54872" x2="25400" y2="54872"/>
                        <a14:foregroundMark x1="40200" y1="47949" x2="40200" y2="47949"/>
                      </a14:backgroundRemoval>
                    </a14:imgEffect>
                  </a14:imgLayer>
                </a14:imgProps>
              </a:ext>
              <a:ext uri="{28A0092B-C50C-407E-A947-70E740481C1C}">
                <a14:useLocalDpi xmlns:a14="http://schemas.microsoft.com/office/drawing/2010/main" val="0"/>
              </a:ext>
            </a:extLst>
          </a:blip>
          <a:stretch>
            <a:fillRect/>
          </a:stretch>
        </p:blipFill>
        <p:spPr>
          <a:xfrm>
            <a:off x="5440668" y="3064195"/>
            <a:ext cx="2179332" cy="1699879"/>
          </a:xfrm>
          <a:prstGeom prst="rect">
            <a:avLst/>
          </a:prstGeom>
        </p:spPr>
      </p:pic>
    </p:spTree>
    <p:extLst>
      <p:ext uri="{BB962C8B-B14F-4D97-AF65-F5344CB8AC3E}">
        <p14:creationId xmlns:p14="http://schemas.microsoft.com/office/powerpoint/2010/main" val="286629697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Low-Voltage Memory</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a:t>Existing DRAM designs to help reduce DRAM power by </a:t>
                </a:r>
                <a:r>
                  <a:rPr lang="en-US" dirty="0">
                    <a:solidFill>
                      <a:schemeClr val="accent1"/>
                    </a:solidFill>
                  </a:rPr>
                  <a:t>lowering supply voltage conservatively</a:t>
                </a:r>
              </a:p>
              <a:p>
                <a:pPr lvl="1"/>
                <a14:m>
                  <m:oMath xmlns:m="http://schemas.openxmlformats.org/officeDocument/2006/math">
                    <m:r>
                      <a:rPr lang="en-US" b="0" i="1" smtClean="0">
                        <a:latin typeface="Cambria Math" charset="0"/>
                        <a:ea typeface="Cambria Math" charset="0"/>
                        <a:cs typeface="Cambria Math" charset="0"/>
                      </a:rPr>
                      <m:t>𝑃𝑜𝑤𝑒𝑟</m:t>
                    </m:r>
                    <m:r>
                      <a:rPr lang="en-US" i="1" smtClean="0">
                        <a:latin typeface="Cambria Math" charset="0"/>
                        <a:ea typeface="Cambria Math" charset="0"/>
                        <a:cs typeface="Cambria Math" charset="0"/>
                      </a:rPr>
                      <m:t>∝</m:t>
                    </m:r>
                    <m:sSup>
                      <m:sSupPr>
                        <m:ctrlPr>
                          <a:rPr lang="en-US" b="0" i="1" smtClean="0">
                            <a:latin typeface="Cambria Math" panose="02040503050406030204" pitchFamily="18" charset="0"/>
                            <a:ea typeface="Cambria Math" charset="0"/>
                            <a:cs typeface="Cambria Math" charset="0"/>
                          </a:rPr>
                        </m:ctrlPr>
                      </m:sSupPr>
                      <m:e>
                        <m:r>
                          <a:rPr lang="en-US" b="0" i="1" smtClean="0">
                            <a:latin typeface="Cambria Math" charset="0"/>
                            <a:ea typeface="Cambria Math" charset="0"/>
                            <a:cs typeface="Cambria Math" charset="0"/>
                          </a:rPr>
                          <m:t>𝑉𝑜𝑙𝑡𝑎𝑔𝑒</m:t>
                        </m:r>
                      </m:e>
                      <m:sup>
                        <m:r>
                          <a:rPr lang="en-US" b="0" i="1" smtClean="0">
                            <a:latin typeface="Cambria Math" charset="0"/>
                            <a:ea typeface="Cambria Math" charset="0"/>
                            <a:cs typeface="Cambria Math" charset="0"/>
                          </a:rPr>
                          <m:t>2</m:t>
                        </m:r>
                      </m:sup>
                    </m:sSup>
                  </m:oMath>
                </a14:m>
                <a:endParaRPr lang="en-US" dirty="0"/>
              </a:p>
              <a:p>
                <a:r>
                  <a:rPr lang="en-US" dirty="0"/>
                  <a:t>DDR3L (low-voltage) reduces voltage from 1.5V to 1.35V (</a:t>
                </a:r>
                <a:r>
                  <a:rPr lang="en-US" b="1" dirty="0"/>
                  <a:t>-10%</a:t>
                </a:r>
                <a:r>
                  <a:rPr lang="en-US" dirty="0"/>
                  <a:t>)</a:t>
                </a:r>
              </a:p>
              <a:p>
                <a:r>
                  <a:rPr lang="en-US" dirty="0"/>
                  <a:t>LPDDR4 (low-power) employs low-power I/O interface with 1.2V (lower bandwidth)</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286" t="-114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6" name="TextBox 5"/>
          <p:cNvSpPr txBox="1"/>
          <p:nvPr/>
        </p:nvSpPr>
        <p:spPr>
          <a:xfrm>
            <a:off x="304800" y="4860558"/>
            <a:ext cx="8534400" cy="11387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4136"/>
                </a:solidFill>
                <a:effectLst/>
                <a:uLnTx/>
                <a:uFillTx/>
                <a:latin typeface="Gill Sans MT"/>
                <a:ea typeface=""/>
                <a:cs typeface="+mn-cs"/>
              </a:rPr>
              <a:t>Can we reduce DRAM power and energy by </a:t>
            </a:r>
            <a:r>
              <a:rPr kumimoji="0" lang="en-US" sz="3600" b="1" i="1" u="none" strike="noStrike" kern="1200" cap="none" spc="0" normalizeH="0" baseline="0" noProof="0" dirty="0">
                <a:ln>
                  <a:noFill/>
                </a:ln>
                <a:solidFill>
                  <a:srgbClr val="FF4136"/>
                </a:solidFill>
                <a:effectLst/>
                <a:uLnTx/>
                <a:uFillTx/>
                <a:latin typeface="Gill Sans MT"/>
                <a:ea typeface=""/>
                <a:cs typeface="+mn-cs"/>
              </a:rPr>
              <a:t>further</a:t>
            </a:r>
            <a:r>
              <a:rPr kumimoji="0" lang="en-US" sz="3600" b="1" i="0" u="none" strike="noStrike" kern="1200" cap="none" spc="0" normalizeH="0" baseline="0" noProof="0" dirty="0">
                <a:ln>
                  <a:noFill/>
                </a:ln>
                <a:solidFill>
                  <a:srgbClr val="FF4136"/>
                </a:solidFill>
                <a:effectLst/>
                <a:uLnTx/>
                <a:uFillTx/>
                <a:latin typeface="Gill Sans MT"/>
                <a:ea typeface=""/>
                <a:cs typeface="+mn-cs"/>
              </a:rPr>
              <a:t> </a:t>
            </a:r>
            <a:r>
              <a:rPr kumimoji="0" lang="en-US" sz="3200" b="1" i="0" u="none" strike="noStrike" kern="1200" cap="none" spc="0" normalizeH="0" baseline="0" noProof="0" dirty="0">
                <a:ln>
                  <a:noFill/>
                </a:ln>
                <a:solidFill>
                  <a:srgbClr val="FF4136"/>
                </a:solidFill>
                <a:effectLst/>
                <a:uLnTx/>
                <a:uFillTx/>
                <a:latin typeface="Gill Sans MT"/>
                <a:ea typeface=""/>
                <a:cs typeface="+mn-cs"/>
              </a:rPr>
              <a:t>reducing supply voltage?</a:t>
            </a:r>
          </a:p>
        </p:txBody>
      </p:sp>
    </p:spTree>
    <p:extLst>
      <p:ext uri="{BB962C8B-B14F-4D97-AF65-F5344CB8AC3E}">
        <p14:creationId xmlns:p14="http://schemas.microsoft.com/office/powerpoint/2010/main" val="3691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Goals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29" name="1"/>
          <p:cNvSpPr txBox="1"/>
          <p:nvPr/>
        </p:nvSpPr>
        <p:spPr>
          <a:xfrm>
            <a:off x="288729" y="1676400"/>
            <a:ext cx="8550471" cy="1200329"/>
          </a:xfrm>
          <a:prstGeom prst="rect">
            <a:avLst/>
          </a:prstGeom>
          <a:noFill/>
        </p:spPr>
        <p:txBody>
          <a:bodyPr wrap="square" rtlCol="0">
            <a:spAutoFit/>
          </a:bodyPr>
          <a:lstStyle/>
          <a:p>
            <a:pPr marL="587375" marR="0" lvl="0" indent="-587375" algn="l" defTabSz="914400" rtl="0" eaLnBrk="1" fontAlgn="auto" latinLnBrk="0" hangingPunct="1">
              <a:lnSpc>
                <a:spcPct val="100000"/>
              </a:lnSpc>
              <a:spcBef>
                <a:spcPts val="0"/>
              </a:spcBef>
              <a:spcAft>
                <a:spcPts val="0"/>
              </a:spcAft>
              <a:buClrTx/>
              <a:buSzTx/>
              <a:buFontTx/>
              <a:buNone/>
              <a:tabLst>
                <a:tab pos="622300" algn="l"/>
              </a:tabLst>
              <a:defRPr/>
            </a:pPr>
            <a:r>
              <a:rPr kumimoji="0" lang="en-US" sz="44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
                <a:cs typeface="+mn-cs"/>
              </a:rPr>
              <a:t>1 </a:t>
            </a:r>
            <a:r>
              <a:rPr kumimoji="0" lang="en-US" sz="2800" b="0" i="0" u="none" strike="noStrike" kern="1200" cap="none" spc="0" normalizeH="0" baseline="0" noProof="0" dirty="0">
                <a:ln>
                  <a:noFill/>
                </a:ln>
                <a:solidFill>
                  <a:srgbClr val="FF4136"/>
                </a:solidFill>
                <a:effectLst/>
                <a:uLnTx/>
                <a:uFillTx/>
                <a:latin typeface="Gill Sans MT" charset="0"/>
                <a:ea typeface="Gill Sans MT" charset="0"/>
                <a:cs typeface="Gill Sans MT" charset="0"/>
              </a:rPr>
              <a:t>Understand and characterize </a:t>
            </a:r>
            <a:r>
              <a:rPr kumimoji="0" lang="en-US" sz="2800" b="0"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the various characteristics of DRAM under </a:t>
            </a:r>
            <a:r>
              <a:rPr kumimoji="0" lang="en-US" sz="2800" b="1" i="0" u="none" strike="noStrike" kern="1200" cap="none" spc="0" normalizeH="0" baseline="0" noProof="0" dirty="0">
                <a:ln>
                  <a:noFill/>
                </a:ln>
                <a:solidFill>
                  <a:prstClr val="black"/>
                </a:solidFill>
                <a:effectLst/>
                <a:uLnTx/>
                <a:uFillTx/>
                <a:latin typeface="Gill Sans MT" charset="0"/>
                <a:ea typeface="Gill Sans MT" charset="0"/>
                <a:cs typeface="Gill Sans MT" charset="0"/>
              </a:rPr>
              <a:t>reduced voltage</a:t>
            </a:r>
          </a:p>
        </p:txBody>
      </p:sp>
      <p:sp>
        <p:nvSpPr>
          <p:cNvPr id="30" name="1"/>
          <p:cNvSpPr txBox="1"/>
          <p:nvPr/>
        </p:nvSpPr>
        <p:spPr>
          <a:xfrm>
            <a:off x="309994" y="3830245"/>
            <a:ext cx="8702871" cy="1631216"/>
          </a:xfrm>
          <a:prstGeom prst="rect">
            <a:avLst/>
          </a:prstGeom>
          <a:noFill/>
        </p:spPr>
        <p:txBody>
          <a:bodyPr wrap="square" rtlCol="0">
            <a:spAutoFit/>
          </a:bodyPr>
          <a:lstStyle/>
          <a:p>
            <a:pPr marL="587375" marR="0" lvl="0" indent="-587375" algn="l" defTabSz="914400" rtl="0" eaLnBrk="1" fontAlgn="auto" latinLnBrk="0" hangingPunct="1">
              <a:lnSpc>
                <a:spcPct val="100000"/>
              </a:lnSpc>
              <a:spcBef>
                <a:spcPts val="0"/>
              </a:spcBef>
              <a:spcAft>
                <a:spcPts val="0"/>
              </a:spcAft>
              <a:buClrTx/>
              <a:buSzTx/>
              <a:buFontTx/>
              <a:buNone/>
              <a:tabLst>
                <a:tab pos="622300" algn="l"/>
              </a:tabLst>
              <a:defRPr/>
            </a:pPr>
            <a:r>
              <a:rPr kumimoji="0" lang="en-US" sz="4400" b="0" i="0" u="none" strike="noStrike" kern="1200" cap="none" spc="0" normalizeH="0" baseline="0" noProof="0" dirty="0">
                <a:ln>
                  <a:noFill/>
                </a:ln>
                <a:solidFill>
                  <a:prstClr val="white">
                    <a:lumMod val="50000"/>
                  </a:prstClr>
                </a:solidFill>
                <a:effectLst/>
                <a:uLnTx/>
                <a:uFillTx/>
                <a:latin typeface="Arial Black" panose="020B0A04020102020204" pitchFamily="34" charset="0"/>
                <a:ea typeface=""/>
                <a:cs typeface="+mn-cs"/>
              </a:rPr>
              <a:t>2 </a:t>
            </a:r>
            <a:r>
              <a:rPr kumimoji="0" lang="en-US" sz="2800" b="0" i="0" u="none" strike="noStrike" kern="1200" cap="none" spc="0" normalizeH="0" baseline="0" noProof="0" dirty="0">
                <a:ln>
                  <a:noFill/>
                </a:ln>
                <a:solidFill>
                  <a:srgbClr val="FF4136"/>
                </a:solidFill>
                <a:effectLst/>
                <a:uLnTx/>
                <a:uFillTx/>
                <a:latin typeface="Gill Sans MT"/>
                <a:ea typeface=""/>
                <a:cs typeface="+mn-cs"/>
              </a:rPr>
              <a:t>Develop a mechanism </a:t>
            </a:r>
            <a:r>
              <a:rPr kumimoji="0" lang="en-US" sz="2800" b="0" i="0" u="none" strike="noStrike" kern="1200" cap="none" spc="0" normalizeH="0" baseline="0" noProof="0" dirty="0">
                <a:ln>
                  <a:noFill/>
                </a:ln>
                <a:solidFill>
                  <a:prstClr val="black"/>
                </a:solidFill>
                <a:effectLst/>
                <a:uLnTx/>
                <a:uFillTx/>
                <a:latin typeface="Gill Sans MT"/>
                <a:ea typeface=""/>
                <a:cs typeface="+mn-cs"/>
              </a:rPr>
              <a:t>that reduces DRAM energy by </a:t>
            </a:r>
            <a:r>
              <a:rPr kumimoji="0" lang="en-US" sz="2800" b="1" i="0" u="none" strike="noStrike" kern="1200" cap="none" spc="0" normalizeH="0" baseline="0" noProof="0" dirty="0">
                <a:ln>
                  <a:noFill/>
                </a:ln>
                <a:solidFill>
                  <a:prstClr val="black"/>
                </a:solidFill>
                <a:effectLst/>
                <a:uLnTx/>
                <a:uFillTx/>
                <a:latin typeface="Gill Sans MT"/>
                <a:ea typeface=""/>
                <a:cs typeface="+mn-cs"/>
              </a:rPr>
              <a:t>lowering voltage</a:t>
            </a:r>
            <a:r>
              <a:rPr kumimoji="0" lang="en-US" sz="2800" b="0" i="0" u="none" strike="noStrike" kern="1200" cap="none" spc="0" normalizeH="0" baseline="0" noProof="0" dirty="0">
                <a:ln>
                  <a:noFill/>
                </a:ln>
                <a:solidFill>
                  <a:prstClr val="black"/>
                </a:solidFill>
                <a:effectLst/>
                <a:uLnTx/>
                <a:uFillTx/>
                <a:latin typeface="Gill Sans MT"/>
                <a:ea typeface=""/>
                <a:cs typeface="+mn-cs"/>
              </a:rPr>
              <a:t> while keeping performance loss within a target</a:t>
            </a:r>
            <a:endParaRPr kumimoji="0" lang="en-US" sz="2800" b="0" i="0" u="none" strike="noStrike" kern="1200" cap="none" spc="0" normalizeH="0" baseline="0" noProof="0" dirty="0">
              <a:ln>
                <a:noFill/>
              </a:ln>
              <a:solidFill>
                <a:srgbClr val="C0504D"/>
              </a:solidFill>
              <a:effectLst/>
              <a:uLnTx/>
              <a:uFillTx/>
              <a:latin typeface="Gill Sans MT" charset="0"/>
              <a:ea typeface="Gill Sans MT" charset="0"/>
              <a:cs typeface="Gill Sans MT" charset="0"/>
            </a:endParaRPr>
          </a:p>
        </p:txBody>
      </p:sp>
    </p:spTree>
    <p:extLst>
      <p:ext uri="{BB962C8B-B14F-4D97-AF65-F5344CB8AC3E}">
        <p14:creationId xmlns:p14="http://schemas.microsoft.com/office/powerpoint/2010/main" val="321368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Questions</a:t>
            </a:r>
          </a:p>
        </p:txBody>
      </p:sp>
      <p:sp>
        <p:nvSpPr>
          <p:cNvPr id="3" name="Content Placeholder 2"/>
          <p:cNvSpPr>
            <a:spLocks noGrp="1"/>
          </p:cNvSpPr>
          <p:nvPr>
            <p:ph idx="1"/>
          </p:nvPr>
        </p:nvSpPr>
        <p:spPr/>
        <p:txBody>
          <a:bodyPr>
            <a:normAutofit/>
          </a:bodyPr>
          <a:lstStyle/>
          <a:p>
            <a:r>
              <a:rPr lang="en-US" sz="3600" dirty="0"/>
              <a:t>How does reducing voltage affect </a:t>
            </a:r>
            <a:r>
              <a:rPr lang="en-US" sz="3600" b="1" i="1" dirty="0"/>
              <a:t>reliability</a:t>
            </a:r>
            <a:r>
              <a:rPr lang="en-US" sz="3600" i="1" dirty="0"/>
              <a:t> </a:t>
            </a:r>
            <a:r>
              <a:rPr lang="en-US" sz="3600" dirty="0"/>
              <a:t>(errors)?</a:t>
            </a:r>
          </a:p>
          <a:p>
            <a:endParaRPr lang="en-US" sz="3600" dirty="0"/>
          </a:p>
          <a:p>
            <a:r>
              <a:rPr lang="en-US" sz="3600" dirty="0"/>
              <a:t>How does reducing voltage affect </a:t>
            </a:r>
            <a:br>
              <a:rPr lang="en-US" sz="3600" dirty="0"/>
            </a:br>
            <a:r>
              <a:rPr lang="en-US" sz="3600" b="1" i="1" dirty="0"/>
              <a:t>DRAM</a:t>
            </a:r>
            <a:r>
              <a:rPr lang="en-US" sz="3600" dirty="0"/>
              <a:t> </a:t>
            </a:r>
            <a:r>
              <a:rPr lang="en-US" sz="3600" b="1" i="1" dirty="0"/>
              <a:t>latency</a:t>
            </a:r>
            <a:r>
              <a:rPr lang="en-US" sz="3600" dirty="0"/>
              <a:t>?</a:t>
            </a:r>
          </a:p>
          <a:p>
            <a:endParaRPr lang="en-US" sz="3600" dirty="0"/>
          </a:p>
          <a:p>
            <a:r>
              <a:rPr lang="en-US" sz="3600" dirty="0"/>
              <a:t>How do we design a new DRAM energy reduction mechanism?</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Tree>
    <p:extLst>
      <p:ext uri="{BB962C8B-B14F-4D97-AF65-F5344CB8AC3E}">
        <p14:creationId xmlns:p14="http://schemas.microsoft.com/office/powerpoint/2010/main" val="3626023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Supply Voltage Control on DRAM</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 name="TextBox 6"/>
          <p:cNvSpPr txBox="1"/>
          <p:nvPr/>
        </p:nvSpPr>
        <p:spPr>
          <a:xfrm>
            <a:off x="3660466" y="4273662"/>
            <a:ext cx="2746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Gill Sans MT"/>
                <a:ea typeface=""/>
                <a:cs typeface="+mn-cs"/>
              </a:rPr>
              <a:t>Supply Voltage</a:t>
            </a:r>
          </a:p>
        </p:txBody>
      </p:sp>
      <p:cxnSp>
        <p:nvCxnSpPr>
          <p:cNvPr id="57" name="Straight Connector 56"/>
          <p:cNvCxnSpPr/>
          <p:nvPr/>
        </p:nvCxnSpPr>
        <p:spPr>
          <a:xfrm>
            <a:off x="4849458" y="3927576"/>
            <a:ext cx="0" cy="380785"/>
          </a:xfrm>
          <a:prstGeom prst="line">
            <a:avLst/>
          </a:prstGeom>
          <a:ln w="12700" cap="flat">
            <a:solidFill>
              <a:schemeClr val="tx1"/>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726" t="21295" r="5001" b="22250"/>
          <a:stretch/>
        </p:blipFill>
        <p:spPr>
          <a:xfrm rot="10800000">
            <a:off x="2486271" y="1829541"/>
            <a:ext cx="4066929" cy="1867593"/>
          </a:xfrm>
          <a:prstGeom prst="rect">
            <a:avLst/>
          </a:prstGeom>
        </p:spPr>
      </p:pic>
      <p:sp>
        <p:nvSpPr>
          <p:cNvPr id="79" name="Content Placeholder 2"/>
          <p:cNvSpPr>
            <a:spLocks noGrp="1"/>
          </p:cNvSpPr>
          <p:nvPr>
            <p:ph idx="1"/>
          </p:nvPr>
        </p:nvSpPr>
        <p:spPr>
          <a:xfrm>
            <a:off x="254449" y="5078465"/>
            <a:ext cx="8730712" cy="1079900"/>
          </a:xfrm>
        </p:spPr>
        <p:txBody>
          <a:bodyPr/>
          <a:lstStyle/>
          <a:p>
            <a:pPr marL="0" indent="0">
              <a:buNone/>
            </a:pPr>
            <a:r>
              <a:rPr lang="en-US" dirty="0"/>
              <a:t>Adjust the </a:t>
            </a:r>
            <a:r>
              <a:rPr lang="en-US" i="1" dirty="0"/>
              <a:t>supply voltage </a:t>
            </a:r>
            <a:r>
              <a:rPr lang="en-US" dirty="0"/>
              <a:t>to every chip on the </a:t>
            </a:r>
            <a:r>
              <a:rPr lang="en-US"/>
              <a:t>same module</a:t>
            </a:r>
            <a:endParaRPr lang="en-US" dirty="0"/>
          </a:p>
        </p:txBody>
      </p:sp>
      <p:sp>
        <p:nvSpPr>
          <p:cNvPr id="91" name="Freeform 90"/>
          <p:cNvSpPr/>
          <p:nvPr/>
        </p:nvSpPr>
        <p:spPr>
          <a:xfrm>
            <a:off x="3128122" y="3281439"/>
            <a:ext cx="1180532" cy="184625"/>
          </a:xfrm>
          <a:custGeom>
            <a:avLst/>
            <a:gdLst>
              <a:gd name="connsiteX0" fmla="*/ 0 w 1193532"/>
              <a:gd name="connsiteY0" fmla="*/ 0 h 567890"/>
              <a:gd name="connsiteX1" fmla="*/ 0 w 1193532"/>
              <a:gd name="connsiteY1" fmla="*/ 211756 h 567890"/>
              <a:gd name="connsiteX2" fmla="*/ 1193532 w 1193532"/>
              <a:gd name="connsiteY2" fmla="*/ 211756 h 567890"/>
              <a:gd name="connsiteX3" fmla="*/ 1193532 w 1193532"/>
              <a:gd name="connsiteY3" fmla="*/ 567890 h 567890"/>
            </a:gdLst>
            <a:ahLst/>
            <a:cxnLst>
              <a:cxn ang="0">
                <a:pos x="connsiteX0" y="connsiteY0"/>
              </a:cxn>
              <a:cxn ang="0">
                <a:pos x="connsiteX1" y="connsiteY1"/>
              </a:cxn>
              <a:cxn ang="0">
                <a:pos x="connsiteX2" y="connsiteY2"/>
              </a:cxn>
              <a:cxn ang="0">
                <a:pos x="connsiteX3" y="connsiteY3"/>
              </a:cxn>
            </a:cxnLst>
            <a:rect l="l" t="t" r="r" b="b"/>
            <a:pathLst>
              <a:path w="1193532" h="567890">
                <a:moveTo>
                  <a:pt x="0" y="0"/>
                </a:moveTo>
                <a:lnTo>
                  <a:pt x="0" y="211756"/>
                </a:lnTo>
                <a:lnTo>
                  <a:pt x="1193532" y="211756"/>
                </a:lnTo>
                <a:lnTo>
                  <a:pt x="1193532" y="567890"/>
                </a:lnTo>
              </a:path>
            </a:pathLst>
          </a:cu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2" name="Freeform 91"/>
          <p:cNvSpPr/>
          <p:nvPr/>
        </p:nvSpPr>
        <p:spPr>
          <a:xfrm>
            <a:off x="3921361" y="3099915"/>
            <a:ext cx="733541" cy="366149"/>
          </a:xfrm>
          <a:custGeom>
            <a:avLst/>
            <a:gdLst>
              <a:gd name="connsiteX0" fmla="*/ 0 w 1193532"/>
              <a:gd name="connsiteY0" fmla="*/ 0 h 567890"/>
              <a:gd name="connsiteX1" fmla="*/ 0 w 1193532"/>
              <a:gd name="connsiteY1" fmla="*/ 211756 h 567890"/>
              <a:gd name="connsiteX2" fmla="*/ 1193532 w 1193532"/>
              <a:gd name="connsiteY2" fmla="*/ 211756 h 567890"/>
              <a:gd name="connsiteX3" fmla="*/ 1193532 w 1193532"/>
              <a:gd name="connsiteY3" fmla="*/ 567890 h 567890"/>
            </a:gdLst>
            <a:ahLst/>
            <a:cxnLst>
              <a:cxn ang="0">
                <a:pos x="connsiteX0" y="connsiteY0"/>
              </a:cxn>
              <a:cxn ang="0">
                <a:pos x="connsiteX1" y="connsiteY1"/>
              </a:cxn>
              <a:cxn ang="0">
                <a:pos x="connsiteX2" y="connsiteY2"/>
              </a:cxn>
              <a:cxn ang="0">
                <a:pos x="connsiteX3" y="connsiteY3"/>
              </a:cxn>
            </a:cxnLst>
            <a:rect l="l" t="t" r="r" b="b"/>
            <a:pathLst>
              <a:path w="1193532" h="567890">
                <a:moveTo>
                  <a:pt x="0" y="0"/>
                </a:moveTo>
                <a:lnTo>
                  <a:pt x="0" y="211756"/>
                </a:lnTo>
                <a:lnTo>
                  <a:pt x="1193532" y="211756"/>
                </a:lnTo>
                <a:lnTo>
                  <a:pt x="1193532" y="567890"/>
                </a:lnTo>
              </a:path>
            </a:pathLst>
          </a:cu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3" name="Freeform 92"/>
          <p:cNvSpPr/>
          <p:nvPr/>
        </p:nvSpPr>
        <p:spPr>
          <a:xfrm flipH="1">
            <a:off x="5337348" y="3099915"/>
            <a:ext cx="612724" cy="366149"/>
          </a:xfrm>
          <a:custGeom>
            <a:avLst/>
            <a:gdLst>
              <a:gd name="connsiteX0" fmla="*/ 0 w 1193532"/>
              <a:gd name="connsiteY0" fmla="*/ 0 h 567890"/>
              <a:gd name="connsiteX1" fmla="*/ 0 w 1193532"/>
              <a:gd name="connsiteY1" fmla="*/ 211756 h 567890"/>
              <a:gd name="connsiteX2" fmla="*/ 1193532 w 1193532"/>
              <a:gd name="connsiteY2" fmla="*/ 211756 h 567890"/>
              <a:gd name="connsiteX3" fmla="*/ 1193532 w 1193532"/>
              <a:gd name="connsiteY3" fmla="*/ 567890 h 567890"/>
            </a:gdLst>
            <a:ahLst/>
            <a:cxnLst>
              <a:cxn ang="0">
                <a:pos x="connsiteX0" y="connsiteY0"/>
              </a:cxn>
              <a:cxn ang="0">
                <a:pos x="connsiteX1" y="connsiteY1"/>
              </a:cxn>
              <a:cxn ang="0">
                <a:pos x="connsiteX2" y="connsiteY2"/>
              </a:cxn>
              <a:cxn ang="0">
                <a:pos x="connsiteX3" y="connsiteY3"/>
              </a:cxn>
            </a:cxnLst>
            <a:rect l="l" t="t" r="r" b="b"/>
            <a:pathLst>
              <a:path w="1193532" h="567890">
                <a:moveTo>
                  <a:pt x="0" y="0"/>
                </a:moveTo>
                <a:lnTo>
                  <a:pt x="0" y="211756"/>
                </a:lnTo>
                <a:lnTo>
                  <a:pt x="1193532" y="211756"/>
                </a:lnTo>
                <a:lnTo>
                  <a:pt x="1193532" y="567890"/>
                </a:lnTo>
              </a:path>
            </a:pathLst>
          </a:custGeom>
          <a:noFill/>
          <a:ln w="508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cxnSp>
        <p:nvCxnSpPr>
          <p:cNvPr id="95" name="Straight Connector 94"/>
          <p:cNvCxnSpPr>
            <a:stCxn id="91" idx="0"/>
          </p:cNvCxnSpPr>
          <p:nvPr/>
        </p:nvCxnSpPr>
        <p:spPr>
          <a:xfrm flipV="1">
            <a:off x="3128122" y="3113164"/>
            <a:ext cx="0" cy="168275"/>
          </a:xfrm>
          <a:prstGeom prst="line">
            <a:avLst/>
          </a:prstGeom>
          <a:ln w="50800" cap="flat">
            <a:solidFill>
              <a:srgbClr val="FFFFFF"/>
            </a:solidFill>
            <a:tailEnd type="none" w="lg" len="lg"/>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flipV="1">
            <a:off x="4994803" y="3113164"/>
            <a:ext cx="0" cy="352901"/>
          </a:xfrm>
          <a:prstGeom prst="line">
            <a:avLst/>
          </a:prstGeom>
          <a:ln w="50800" cap="flat">
            <a:solidFill>
              <a:srgbClr val="FFFFFF"/>
            </a:solidFill>
            <a:tailEnd type="none" w="lg" len="lg"/>
          </a:ln>
        </p:spPr>
        <p:style>
          <a:lnRef idx="1">
            <a:schemeClr val="accent1"/>
          </a:lnRef>
          <a:fillRef idx="0">
            <a:schemeClr val="accent1"/>
          </a:fillRef>
          <a:effectRef idx="0">
            <a:schemeClr val="accent1"/>
          </a:effectRef>
          <a:fontRef idx="minor">
            <a:schemeClr val="tx1"/>
          </a:fontRef>
        </p:style>
      </p:cxnSp>
      <p:grpSp>
        <p:nvGrpSpPr>
          <p:cNvPr id="56" name="Group 55"/>
          <p:cNvGrpSpPr/>
          <p:nvPr/>
        </p:nvGrpSpPr>
        <p:grpSpPr>
          <a:xfrm>
            <a:off x="4276085" y="3392324"/>
            <a:ext cx="1104312" cy="535252"/>
            <a:chOff x="5310087" y="4508859"/>
            <a:chExt cx="1104312" cy="884898"/>
          </a:xfrm>
        </p:grpSpPr>
        <p:grpSp>
          <p:nvGrpSpPr>
            <p:cNvPr id="32" name="Group 31"/>
            <p:cNvGrpSpPr/>
            <p:nvPr/>
          </p:nvGrpSpPr>
          <p:grpSpPr>
            <a:xfrm>
              <a:off x="5310087" y="4508859"/>
              <a:ext cx="70182" cy="884898"/>
              <a:chOff x="5310087" y="4782538"/>
              <a:chExt cx="70182" cy="884898"/>
            </a:xfrm>
          </p:grpSpPr>
          <p:cxnSp>
            <p:nvCxnSpPr>
              <p:cNvPr id="30" name="Straight Connector 29"/>
              <p:cNvCxnSpPr/>
              <p:nvPr/>
            </p:nvCxnSpPr>
            <p:spPr>
              <a:xfrm>
                <a:off x="5345185" y="4782538"/>
                <a:ext cx="0" cy="799407"/>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1" name="Oval 30"/>
              <p:cNvSpPr>
                <a:spLocks noChangeAspect="1"/>
              </p:cNvSpPr>
              <p:nvPr/>
            </p:nvSpPr>
            <p:spPr>
              <a:xfrm>
                <a:off x="5310087" y="5546499"/>
                <a:ext cx="70182" cy="1209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36" name="Group 35"/>
            <p:cNvGrpSpPr/>
            <p:nvPr/>
          </p:nvGrpSpPr>
          <p:grpSpPr>
            <a:xfrm>
              <a:off x="5653807" y="4508859"/>
              <a:ext cx="70182" cy="884898"/>
              <a:chOff x="5310087" y="4782538"/>
              <a:chExt cx="70182" cy="884898"/>
            </a:xfrm>
          </p:grpSpPr>
          <p:cxnSp>
            <p:nvCxnSpPr>
              <p:cNvPr id="37" name="Straight Connector 36"/>
              <p:cNvCxnSpPr/>
              <p:nvPr/>
            </p:nvCxnSpPr>
            <p:spPr>
              <a:xfrm>
                <a:off x="5345185" y="4782538"/>
                <a:ext cx="0" cy="799407"/>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38" name="Oval 37"/>
              <p:cNvSpPr>
                <a:spLocks noChangeAspect="1"/>
              </p:cNvSpPr>
              <p:nvPr/>
            </p:nvSpPr>
            <p:spPr>
              <a:xfrm>
                <a:off x="5310087" y="5546499"/>
                <a:ext cx="70182" cy="1209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2" name="Group 41"/>
            <p:cNvGrpSpPr/>
            <p:nvPr/>
          </p:nvGrpSpPr>
          <p:grpSpPr>
            <a:xfrm>
              <a:off x="5997527" y="4508859"/>
              <a:ext cx="70182" cy="884898"/>
              <a:chOff x="5310087" y="4782538"/>
              <a:chExt cx="70182" cy="884898"/>
            </a:xfrm>
          </p:grpSpPr>
          <p:cxnSp>
            <p:nvCxnSpPr>
              <p:cNvPr id="43" name="Straight Connector 42"/>
              <p:cNvCxnSpPr/>
              <p:nvPr/>
            </p:nvCxnSpPr>
            <p:spPr>
              <a:xfrm>
                <a:off x="5345185" y="4782538"/>
                <a:ext cx="0" cy="799407"/>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44" name="Oval 43"/>
              <p:cNvSpPr>
                <a:spLocks noChangeAspect="1"/>
              </p:cNvSpPr>
              <p:nvPr/>
            </p:nvSpPr>
            <p:spPr>
              <a:xfrm>
                <a:off x="5310087" y="5546499"/>
                <a:ext cx="70182" cy="12093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8" name="Group 47"/>
            <p:cNvGrpSpPr/>
            <p:nvPr/>
          </p:nvGrpSpPr>
          <p:grpSpPr>
            <a:xfrm>
              <a:off x="6341247" y="4508859"/>
              <a:ext cx="73152" cy="884895"/>
              <a:chOff x="5310087" y="4782538"/>
              <a:chExt cx="73152" cy="884895"/>
            </a:xfrm>
          </p:grpSpPr>
          <p:cxnSp>
            <p:nvCxnSpPr>
              <p:cNvPr id="49" name="Straight Connector 48"/>
              <p:cNvCxnSpPr/>
              <p:nvPr/>
            </p:nvCxnSpPr>
            <p:spPr>
              <a:xfrm>
                <a:off x="5345185" y="4782538"/>
                <a:ext cx="0" cy="799407"/>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50" name="Oval 49"/>
              <p:cNvSpPr>
                <a:spLocks noChangeAspect="1"/>
              </p:cNvSpPr>
              <p:nvPr/>
            </p:nvSpPr>
            <p:spPr>
              <a:xfrm>
                <a:off x="5310087" y="5546498"/>
                <a:ext cx="73152" cy="1209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cxnSp>
          <p:nvCxnSpPr>
            <p:cNvPr id="54" name="Straight Connector 53"/>
            <p:cNvCxnSpPr>
              <a:stCxn id="31" idx="6"/>
              <a:endCxn id="50" idx="2"/>
            </p:cNvCxnSpPr>
            <p:nvPr/>
          </p:nvCxnSpPr>
          <p:spPr>
            <a:xfrm flipV="1">
              <a:off x="5380269" y="5333285"/>
              <a:ext cx="960978" cy="3"/>
            </a:xfrm>
            <a:prstGeom prst="line">
              <a:avLst/>
            </a:prstGeom>
            <a:ln w="12700" cap="flat">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7" name="TextBox 26"/>
          <p:cNvSpPr txBox="1"/>
          <p:nvPr/>
        </p:nvSpPr>
        <p:spPr>
          <a:xfrm>
            <a:off x="3198759" y="1795304"/>
            <a:ext cx="274648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white"/>
                </a:solidFill>
                <a:effectLst/>
                <a:uLnTx/>
                <a:uFillTx/>
                <a:latin typeface="Gill Sans MT"/>
                <a:ea typeface=""/>
                <a:cs typeface="+mn-cs"/>
              </a:rPr>
              <a:t>DRAM Module</a:t>
            </a:r>
            <a:endParaRPr kumimoji="0" lang="en-US" sz="2800" b="1" i="1" u="none" strike="noStrike" kern="1200" cap="none" spc="0" normalizeH="0" baseline="0" noProof="0" dirty="0">
              <a:ln>
                <a:noFill/>
              </a:ln>
              <a:solidFill>
                <a:prstClr val="white"/>
              </a:solidFill>
              <a:effectLst/>
              <a:uLnTx/>
              <a:uFillTx/>
              <a:latin typeface="Gill Sans MT"/>
              <a:ea typeface=""/>
              <a:cs typeface="+mn-cs"/>
            </a:endParaRPr>
          </a:p>
        </p:txBody>
      </p:sp>
    </p:spTree>
    <p:extLst>
      <p:ext uri="{BB962C8B-B14F-4D97-AF65-F5344CB8AC3E}">
        <p14:creationId xmlns:p14="http://schemas.microsoft.com/office/powerpoint/2010/main" val="301662533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Custom Testing Platform</a:t>
            </a:r>
          </a:p>
        </p:txBody>
      </p:sp>
      <p:sp>
        <p:nvSpPr>
          <p:cNvPr id="3" name="Content Placeholder 2"/>
          <p:cNvSpPr>
            <a:spLocks noGrp="1"/>
          </p:cNvSpPr>
          <p:nvPr>
            <p:ph idx="1"/>
          </p:nvPr>
        </p:nvSpPr>
        <p:spPr/>
        <p:txBody>
          <a:bodyPr/>
          <a:lstStyle/>
          <a:p>
            <a:pPr marL="0" indent="0">
              <a:buNone/>
            </a:pPr>
            <a:r>
              <a:rPr lang="en-US" sz="3600" b="1" dirty="0" err="1"/>
              <a:t>SoftMC</a:t>
            </a:r>
            <a:r>
              <a:rPr lang="en-US" sz="3600" b="1" dirty="0"/>
              <a:t> </a:t>
            </a:r>
            <a:r>
              <a:rPr lang="en-US" sz="2000" dirty="0"/>
              <a:t>[Hassan+, HPCA’17]</a:t>
            </a:r>
            <a:r>
              <a:rPr lang="en-US" dirty="0"/>
              <a:t>: FPGA testing platform to </a:t>
            </a:r>
          </a:p>
          <a:p>
            <a:pPr marL="0" indent="0">
              <a:buNone/>
            </a:pPr>
            <a:r>
              <a:rPr lang="en-US" dirty="0"/>
              <a:t>1) </a:t>
            </a:r>
            <a:r>
              <a:rPr lang="en-US" dirty="0">
                <a:solidFill>
                  <a:srgbClr val="0070C0"/>
                </a:solidFill>
              </a:rPr>
              <a:t>Adjust supply voltage </a:t>
            </a:r>
            <a:r>
              <a:rPr lang="en-US" dirty="0"/>
              <a:t>to DRAM modules</a:t>
            </a:r>
          </a:p>
          <a:p>
            <a:pPr marL="0" indent="0">
              <a:buNone/>
            </a:pPr>
            <a:r>
              <a:rPr lang="en-US" dirty="0"/>
              <a:t>2) </a:t>
            </a:r>
            <a:r>
              <a:rPr lang="en-US" dirty="0">
                <a:solidFill>
                  <a:srgbClr val="0070C0"/>
                </a:solidFill>
              </a:rPr>
              <a:t>Schedule DRAM commands </a:t>
            </a:r>
            <a:r>
              <a:rPr lang="en-US" dirty="0"/>
              <a:t>to DRAM modules</a:t>
            </a:r>
          </a:p>
          <a:p>
            <a:pPr marL="457200" lvl="1" indent="0">
              <a:buNone/>
            </a:pPr>
            <a:r>
              <a:rPr lang="en-US" dirty="0">
                <a:solidFill>
                  <a:srgbClr val="FF0000"/>
                </a:solidFill>
              </a:rPr>
              <a:t>Existing systems: DRAM commands not exposed to users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1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4560" y="3495663"/>
            <a:ext cx="4545540" cy="2289187"/>
          </a:xfrm>
          <a:prstGeom prst="rect">
            <a:avLst/>
          </a:prstGeom>
        </p:spPr>
      </p:pic>
      <p:sp>
        <p:nvSpPr>
          <p:cNvPr id="14" name="TextBox 13"/>
          <p:cNvSpPr txBox="1"/>
          <p:nvPr/>
        </p:nvSpPr>
        <p:spPr>
          <a:xfrm>
            <a:off x="6873786" y="3824517"/>
            <a:ext cx="22089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Voltage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controller</a:t>
            </a:r>
          </a:p>
        </p:txBody>
      </p:sp>
      <p:sp>
        <p:nvSpPr>
          <p:cNvPr id="15" name="Rectangle 14"/>
          <p:cNvSpPr/>
          <p:nvPr/>
        </p:nvSpPr>
        <p:spPr>
          <a:xfrm>
            <a:off x="2952542" y="3957177"/>
            <a:ext cx="502140" cy="981676"/>
          </a:xfrm>
          <a:prstGeom prst="rect">
            <a:avLst/>
          </a:prstGeom>
          <a:noFill/>
          <a:ln w="635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Gill Sans MT"/>
              <a:ea typeface="+mn-ea"/>
              <a:cs typeface="+mn-cs"/>
            </a:endParaRPr>
          </a:p>
        </p:txBody>
      </p:sp>
      <p:sp>
        <p:nvSpPr>
          <p:cNvPr id="16" name="TextBox 15"/>
          <p:cNvSpPr txBox="1"/>
          <p:nvPr/>
        </p:nvSpPr>
        <p:spPr>
          <a:xfrm>
            <a:off x="516888" y="3824517"/>
            <a:ext cx="1667011"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DRAM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4F81BD"/>
                </a:solidFill>
                <a:effectLst/>
                <a:uLnTx/>
                <a:uFillTx/>
                <a:latin typeface="Gill Sans MT"/>
                <a:ea typeface=""/>
                <a:cs typeface="+mn-cs"/>
              </a:rPr>
              <a:t>module</a:t>
            </a:r>
          </a:p>
        </p:txBody>
      </p:sp>
      <p:sp>
        <p:nvSpPr>
          <p:cNvPr id="18" name="TextBox 17"/>
          <p:cNvSpPr txBox="1"/>
          <p:nvPr/>
        </p:nvSpPr>
        <p:spPr>
          <a:xfrm>
            <a:off x="3666163" y="4115904"/>
            <a:ext cx="1502334" cy="646331"/>
          </a:xfrm>
          <a:prstGeom prst="rect">
            <a:avLst/>
          </a:prstGeom>
          <a:solidFill>
            <a:schemeClr val="bg1">
              <a:alpha val="62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Gill Sans MT"/>
                <a:ea typeface=""/>
                <a:cs typeface="+mn-cs"/>
              </a:rPr>
              <a:t>FPGA</a:t>
            </a:r>
          </a:p>
        </p:txBody>
      </p:sp>
      <p:sp>
        <p:nvSpPr>
          <p:cNvPr id="20" name="Down Arrow 19"/>
          <p:cNvSpPr/>
          <p:nvPr/>
        </p:nvSpPr>
        <p:spPr>
          <a:xfrm rot="16200000">
            <a:off x="2181288" y="3990450"/>
            <a:ext cx="378471" cy="745352"/>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Down Arrow 20"/>
          <p:cNvSpPr/>
          <p:nvPr/>
        </p:nvSpPr>
        <p:spPr>
          <a:xfrm rot="5400000">
            <a:off x="6386797" y="4097457"/>
            <a:ext cx="378471" cy="531338"/>
          </a:xfrm>
          <a:prstGeom prst="downArrow">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TextBox 11">
            <a:hlinkClick r:id="rId4"/>
          </p:cNvPr>
          <p:cNvSpPr txBox="1"/>
          <p:nvPr/>
        </p:nvSpPr>
        <p:spPr>
          <a:xfrm>
            <a:off x="1651393" y="6078204"/>
            <a:ext cx="5841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4DD6"/>
                </a:solidFill>
                <a:effectLst/>
                <a:uLnTx/>
                <a:uFillTx/>
                <a:latin typeface="Gill Sans MT"/>
                <a:ea typeface=""/>
                <a:cs typeface="+mn-cs"/>
              </a:rPr>
              <a:t>https://</a:t>
            </a:r>
            <a:r>
              <a:rPr kumimoji="0" lang="en-US" sz="2000" b="0" i="0" u="sng" strike="noStrike" kern="1200" cap="none" spc="0" normalizeH="0" baseline="0" noProof="0" dirty="0" err="1">
                <a:ln>
                  <a:noFill/>
                </a:ln>
                <a:solidFill>
                  <a:srgbClr val="004DD6"/>
                </a:solidFill>
                <a:effectLst/>
                <a:uLnTx/>
                <a:uFillTx/>
                <a:latin typeface="Gill Sans MT"/>
                <a:ea typeface=""/>
                <a:cs typeface="+mn-cs"/>
              </a:rPr>
              <a:t>github.com</a:t>
            </a:r>
            <a:r>
              <a:rPr kumimoji="0" lang="en-US" sz="2000" b="0" i="0" u="sng" strike="noStrike" kern="1200" cap="none" spc="0" normalizeH="0" baseline="0" noProof="0" dirty="0">
                <a:ln>
                  <a:noFill/>
                </a:ln>
                <a:solidFill>
                  <a:srgbClr val="004DD6"/>
                </a:solidFill>
                <a:effectLst/>
                <a:uLnTx/>
                <a:uFillTx/>
                <a:latin typeface="Gill Sans MT"/>
                <a:ea typeface=""/>
                <a:cs typeface="+mn-cs"/>
              </a:rPr>
              <a:t>/CMU-SAFARI/DRAM-Voltage-Study</a:t>
            </a:r>
          </a:p>
        </p:txBody>
      </p:sp>
    </p:spTree>
    <p:extLst>
      <p:ext uri="{BB962C8B-B14F-4D97-AF65-F5344CB8AC3E}">
        <p14:creationId xmlns:p14="http://schemas.microsoft.com/office/powerpoint/2010/main" val="2249616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Tested DRAM Modules</a:t>
            </a:r>
          </a:p>
        </p:txBody>
      </p:sp>
      <p:sp>
        <p:nvSpPr>
          <p:cNvPr id="3" name="Content Placeholder 2"/>
          <p:cNvSpPr>
            <a:spLocks noGrp="1"/>
          </p:cNvSpPr>
          <p:nvPr>
            <p:ph idx="1"/>
          </p:nvPr>
        </p:nvSpPr>
        <p:spPr/>
        <p:txBody>
          <a:bodyPr>
            <a:normAutofit/>
          </a:bodyPr>
          <a:lstStyle/>
          <a:p>
            <a:r>
              <a:rPr lang="en-US" b="1" dirty="0"/>
              <a:t>124</a:t>
            </a:r>
            <a:r>
              <a:rPr lang="en-US" dirty="0"/>
              <a:t> </a:t>
            </a:r>
            <a:r>
              <a:rPr lang="en-US" b="1" dirty="0">
                <a:solidFill>
                  <a:srgbClr val="FF4136"/>
                </a:solidFill>
              </a:rPr>
              <a:t>DDR3L</a:t>
            </a:r>
            <a:r>
              <a:rPr lang="en-US" dirty="0"/>
              <a:t> (low-voltage) DRAM chips</a:t>
            </a:r>
          </a:p>
          <a:p>
            <a:pPr lvl="1"/>
            <a:r>
              <a:rPr lang="en-US" b="1" dirty="0"/>
              <a:t>31 SO-DIMMs</a:t>
            </a:r>
            <a:endParaRPr lang="en-US" dirty="0"/>
          </a:p>
          <a:p>
            <a:pPr lvl="1"/>
            <a:r>
              <a:rPr lang="en-US" b="1" dirty="0">
                <a:solidFill>
                  <a:srgbClr val="FF4136"/>
                </a:solidFill>
              </a:rPr>
              <a:t>1.35V </a:t>
            </a:r>
            <a:r>
              <a:rPr lang="en-US" dirty="0"/>
              <a:t>(DDR3 uses 1.5V)</a:t>
            </a:r>
          </a:p>
          <a:p>
            <a:pPr lvl="1"/>
            <a:r>
              <a:rPr lang="en-US" dirty="0"/>
              <a:t>Density: 4Gb per chip</a:t>
            </a:r>
            <a:endParaRPr lang="en-US" b="1" dirty="0">
              <a:solidFill>
                <a:schemeClr val="accent2"/>
              </a:solidFill>
            </a:endParaRPr>
          </a:p>
          <a:p>
            <a:pPr lvl="1"/>
            <a:r>
              <a:rPr lang="en-US" dirty="0"/>
              <a:t>Three major vendors/manufacturers</a:t>
            </a:r>
          </a:p>
          <a:p>
            <a:pPr lvl="1"/>
            <a:r>
              <a:rPr lang="en-US" dirty="0"/>
              <a:t>Manufacturing dates: 2014-2016</a:t>
            </a:r>
          </a:p>
          <a:p>
            <a:pPr lvl="1"/>
            <a:endParaRPr lang="en-US" dirty="0"/>
          </a:p>
          <a:p>
            <a:r>
              <a:rPr lang="en-US" dirty="0"/>
              <a:t>Iteratively read every bit in each 4Gb chip under a wide range of supply voltage levels: 1.35V to 1.0V (</a:t>
            </a:r>
            <a:r>
              <a:rPr lang="en-US" b="1" dirty="0"/>
              <a:t>-26%</a:t>
            </a:r>
            <a:r>
              <a:rPr lang="en-US" dirty="0"/>
              <a:t>)</a:t>
            </a:r>
          </a:p>
          <a:p>
            <a:pPr marL="342900" lvl="1" indent="-342900">
              <a:lnSpc>
                <a:spcPct val="150000"/>
              </a:lnSpc>
              <a:buFont typeface="Arial" pitchFamily="34" charset="0"/>
              <a:buChar char="•"/>
            </a:pPr>
            <a:endParaRPr lang="en-US" sz="2800" dirty="0"/>
          </a:p>
          <a:p>
            <a:pPr>
              <a:lnSpc>
                <a:spcPct val="150000"/>
              </a:lnSpc>
            </a:pP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Tree>
    <p:extLst>
      <p:ext uri="{BB962C8B-B14F-4D97-AF65-F5344CB8AC3E}">
        <p14:creationId xmlns:p14="http://schemas.microsoft.com/office/powerpoint/2010/main" val="396071388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kern="0" dirty="0"/>
              <a:t>Reliability Worsens with Lower</a:t>
            </a:r>
            <a:r>
              <a:rPr lang="en-US" kern="0" spc="300" dirty="0"/>
              <a:t> </a:t>
            </a:r>
            <a:r>
              <a:rPr lang="en-US" kern="0" dirty="0"/>
              <a:t>Voltage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10" name="Content Placeholder 9"/>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941" y="1415492"/>
            <a:ext cx="8674259" cy="4567508"/>
          </a:xfrm>
        </p:spPr>
      </p:pic>
      <p:sp>
        <p:nvSpPr>
          <p:cNvPr id="3" name="curtain"/>
          <p:cNvSpPr/>
          <p:nvPr/>
        </p:nvSpPr>
        <p:spPr>
          <a:xfrm>
            <a:off x="1539240" y="1974655"/>
            <a:ext cx="7299960" cy="32106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4" name="nom_volt"/>
          <p:cNvGrpSpPr/>
          <p:nvPr/>
        </p:nvGrpSpPr>
        <p:grpSpPr>
          <a:xfrm>
            <a:off x="7854635" y="4061894"/>
            <a:ext cx="984565" cy="988296"/>
            <a:chOff x="7345808" y="4937334"/>
            <a:chExt cx="984565" cy="988296"/>
          </a:xfrm>
        </p:grpSpPr>
        <p:sp>
          <p:nvSpPr>
            <p:cNvPr id="12" name="Down Arrow 11"/>
            <p:cNvSpPr/>
            <p:nvPr/>
          </p:nvSpPr>
          <p:spPr>
            <a:xfrm>
              <a:off x="7660289" y="5652768"/>
              <a:ext cx="355601" cy="2728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TextBox 12"/>
            <p:cNvSpPr txBox="1"/>
            <p:nvPr/>
          </p:nvSpPr>
          <p:spPr>
            <a:xfrm>
              <a:off x="7345808" y="4937334"/>
              <a:ext cx="98456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Nominal</a:t>
              </a:r>
              <a:br>
                <a:rPr kumimoji="0" lang="en-US" sz="1800" b="0" i="0" u="none" strike="noStrike" kern="1200" cap="none" spc="0" normalizeH="0" baseline="0" noProof="0" dirty="0">
                  <a:ln>
                    <a:noFill/>
                  </a:ln>
                  <a:solidFill>
                    <a:prstClr val="black"/>
                  </a:solidFill>
                  <a:effectLst/>
                  <a:uLnTx/>
                  <a:uFillTx/>
                  <a:latin typeface="Gill Sans MT"/>
                  <a:ea typeface=""/>
                  <a:cs typeface="+mn-cs"/>
                </a:rPr>
              </a:br>
              <a:r>
                <a:rPr kumimoji="0" lang="en-US" sz="1800" b="0" i="0" u="none" strike="noStrike" kern="1200" cap="none" spc="0" normalizeH="0" baseline="0" noProof="0" dirty="0">
                  <a:ln>
                    <a:noFill/>
                  </a:ln>
                  <a:solidFill>
                    <a:prstClr val="black"/>
                  </a:solidFill>
                  <a:effectLst/>
                  <a:uLnTx/>
                  <a:uFillTx/>
                  <a:latin typeface="Gill Sans MT"/>
                  <a:ea typeface=""/>
                  <a:cs typeface="+mn-cs"/>
                </a:rPr>
                <a:t>Voltage</a:t>
              </a:r>
            </a:p>
          </p:txBody>
        </p:sp>
      </p:grpSp>
      <p:grpSp>
        <p:nvGrpSpPr>
          <p:cNvPr id="31" name="Group 30"/>
          <p:cNvGrpSpPr/>
          <p:nvPr/>
        </p:nvGrpSpPr>
        <p:grpSpPr>
          <a:xfrm>
            <a:off x="5228027" y="3837665"/>
            <a:ext cx="2296960" cy="1212525"/>
            <a:chOff x="5228027" y="3837665"/>
            <a:chExt cx="2296960" cy="1212525"/>
          </a:xfrm>
        </p:grpSpPr>
        <p:cxnSp>
          <p:nvCxnSpPr>
            <p:cNvPr id="18" name="Straight Arrow Connector 17"/>
            <p:cNvCxnSpPr/>
            <p:nvPr/>
          </p:nvCxnSpPr>
          <p:spPr>
            <a:xfrm>
              <a:off x="6495676" y="4545551"/>
              <a:ext cx="1029311" cy="504639"/>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5228027" y="4545551"/>
              <a:ext cx="656237" cy="504639"/>
            </a:xfrm>
            <a:prstGeom prst="straightConnector1">
              <a:avLst/>
            </a:prstGeom>
            <a:ln w="38100"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231731" y="3837665"/>
              <a:ext cx="22932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Min. voltage (</a:t>
              </a:r>
              <a:r>
                <a:rPr kumimoji="0" lang="en-US" sz="2000" b="1" i="0" u="none" strike="noStrike" kern="1200" cap="none" spc="0" normalizeH="0" baseline="0" noProof="0" dirty="0">
                  <a:ln>
                    <a:noFill/>
                  </a:ln>
                  <a:solidFill>
                    <a:prstClr val="black"/>
                  </a:solidFill>
                  <a:effectLst/>
                  <a:uLnTx/>
                  <a:uFillTx/>
                  <a:latin typeface="Gill Sans MT"/>
                  <a:ea typeface=""/>
                  <a:cs typeface="+mn-cs"/>
                </a:rPr>
                <a:t>V</a:t>
              </a:r>
              <a:r>
                <a:rPr kumimoji="0" lang="en-US" sz="2000" b="1" i="0" u="none" strike="noStrike" kern="1200" cap="none" spc="0" normalizeH="0" baseline="-25000" noProof="0" dirty="0">
                  <a:ln>
                    <a:noFill/>
                  </a:ln>
                  <a:solidFill>
                    <a:prstClr val="black"/>
                  </a:solidFill>
                  <a:effectLst/>
                  <a:uLnTx/>
                  <a:uFillTx/>
                  <a:latin typeface="Gill Sans MT"/>
                  <a:ea typeface=""/>
                  <a:cs typeface="+mn-cs"/>
                </a:rPr>
                <a:t>min</a:t>
              </a:r>
              <a:r>
                <a:rPr kumimoji="0" lang="en-US" sz="2000" b="0" i="0" u="none" strike="noStrike" kern="1200" cap="none" spc="0" normalizeH="0" baseline="0" noProof="0" dirty="0">
                  <a:ln>
                    <a:noFill/>
                  </a:ln>
                  <a:solidFill>
                    <a:prstClr val="black"/>
                  </a:solidFill>
                  <a:effectLst/>
                  <a:uLnTx/>
                  <a:uFillTx/>
                  <a:latin typeface="Gill Sans MT"/>
                  <a:ea typeface=""/>
                  <a:cs typeface="+mn-cs"/>
                </a:rPr>
                <a:t>) without errors</a:t>
              </a:r>
            </a:p>
          </p:txBody>
        </p:sp>
      </p:grpSp>
      <p:sp>
        <p:nvSpPr>
          <p:cNvPr id="28" name="Rectangle 27"/>
          <p:cNvSpPr/>
          <p:nvPr/>
        </p:nvSpPr>
        <p:spPr>
          <a:xfrm>
            <a:off x="0" y="5182987"/>
            <a:ext cx="9144000" cy="1169233"/>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Reducing voltage below V</a:t>
            </a:r>
            <a:r>
              <a:rPr kumimoji="0" lang="en-US" sz="3200" b="0" i="0" u="none" strike="noStrike" kern="1200" cap="none" spc="0" normalizeH="0" baseline="-25000" noProof="0" dirty="0">
                <a:ln>
                  <a:noFill/>
                </a:ln>
                <a:solidFill>
                  <a:prstClr val="white"/>
                </a:solidFill>
                <a:effectLst/>
                <a:uLnTx/>
                <a:uFillTx/>
                <a:latin typeface="Futura Medium" charset="0"/>
                <a:ea typeface="Futura Medium" charset="0"/>
                <a:cs typeface="Futura Medium" charset="0"/>
              </a:rPr>
              <a:t>min</a:t>
            </a: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 causes </a:t>
            </a:r>
            <a:b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br>
            <a:r>
              <a:rPr kumimoji="0" lang="en-US" sz="32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an increasing number of errors</a:t>
            </a:r>
          </a:p>
        </p:txBody>
      </p:sp>
      <p:sp>
        <p:nvSpPr>
          <p:cNvPr id="5" name="TextBox 4"/>
          <p:cNvSpPr txBox="1"/>
          <p:nvPr/>
        </p:nvSpPr>
        <p:spPr>
          <a:xfrm>
            <a:off x="4702953" y="2400963"/>
            <a:ext cx="33508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Errors induced </a:t>
            </a:r>
            <a:r>
              <a:rPr kumimoji="0" lang="en-US" sz="2000" b="1" i="1" u="none" strike="noStrike" kern="1200" cap="none" spc="0" normalizeH="0" baseline="0" noProof="0">
                <a:ln>
                  <a:noFill/>
                </a:ln>
                <a:solidFill>
                  <a:prstClr val="black"/>
                </a:solidFill>
                <a:effectLst/>
                <a:uLnTx/>
                <a:uFillTx/>
                <a:latin typeface="Gill Sans MT"/>
                <a:ea typeface=""/>
                <a:cs typeface="+mn-cs"/>
              </a:rPr>
              <a:t>by </a:t>
            </a:r>
            <a:br>
              <a:rPr kumimoji="0" lang="en-US" sz="2000" b="1" i="1" u="none" strike="noStrike" kern="1200" cap="none" spc="0" normalizeH="0" baseline="0" noProof="0">
                <a:ln>
                  <a:noFill/>
                </a:ln>
                <a:solidFill>
                  <a:prstClr val="black"/>
                </a:solidFill>
                <a:effectLst/>
                <a:uLnTx/>
                <a:uFillTx/>
                <a:latin typeface="Gill Sans MT"/>
                <a:ea typeface=""/>
                <a:cs typeface="+mn-cs"/>
              </a:rPr>
            </a:br>
            <a:r>
              <a:rPr kumimoji="0" lang="en-US" sz="2000" b="1" i="1" u="none" strike="noStrike" kern="1200" cap="none" spc="0" normalizeH="0" baseline="0" noProof="0">
                <a:ln>
                  <a:noFill/>
                </a:ln>
                <a:solidFill>
                  <a:prstClr val="black"/>
                </a:solidFill>
                <a:effectLst/>
                <a:uLnTx/>
                <a:uFillTx/>
                <a:latin typeface="Gill Sans MT"/>
                <a:ea typeface=""/>
                <a:cs typeface="+mn-cs"/>
              </a:rPr>
              <a:t>reduced-voltage </a:t>
            </a:r>
            <a:r>
              <a:rPr kumimoji="0" lang="en-US" sz="2000" b="1" i="1" u="none" strike="noStrike" kern="1200" cap="none" spc="0" normalizeH="0" baseline="0" noProof="0" dirty="0">
                <a:ln>
                  <a:noFill/>
                </a:ln>
                <a:solidFill>
                  <a:prstClr val="black"/>
                </a:solidFill>
                <a:effectLst/>
                <a:uLnTx/>
                <a:uFillTx/>
                <a:latin typeface="Gill Sans MT"/>
                <a:ea typeface=""/>
                <a:cs typeface="+mn-cs"/>
              </a:rPr>
              <a:t>operation</a:t>
            </a:r>
          </a:p>
        </p:txBody>
      </p:sp>
    </p:spTree>
    <p:extLst>
      <p:ext uri="{BB962C8B-B14F-4D97-AF65-F5344CB8AC3E}">
        <p14:creationId xmlns:p14="http://schemas.microsoft.com/office/powerpoint/2010/main" val="48972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2" fill="hold" grpId="0" nodeType="clickEffect">
                                  <p:stCondLst>
                                    <p:cond delay="0"/>
                                  </p:stCondLst>
                                  <p:childTnLst>
                                    <p:animEffect transition="out" filter="wipe(right)">
                                      <p:cBhvr>
                                        <p:cTn id="6" dur="5000"/>
                                        <p:tgtEl>
                                          <p:spTgt spid="3"/>
                                        </p:tgtEl>
                                      </p:cBhvr>
                                    </p:animEffect>
                                    <p:set>
                                      <p:cBhvr>
                                        <p:cTn id="7" dur="1" fill="hold">
                                          <p:stCondLst>
                                            <p:cond delay="49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par>
                                <p:cTn id="12" presetID="10"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 of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8" name="Chart 7"/>
          <p:cNvGraphicFramePr>
            <a:graphicFrameLocks/>
          </p:cNvGraphicFramePr>
          <p:nvPr>
            <p:extLst/>
          </p:nvPr>
        </p:nvGraphicFramePr>
        <p:xfrm>
          <a:off x="4362399" y="2351910"/>
          <a:ext cx="4533997" cy="3267364"/>
        </p:xfrm>
        <a:graphic>
          <a:graphicData uri="http://schemas.openxmlformats.org/drawingml/2006/chart">
            <c:chart xmlns:c="http://schemas.openxmlformats.org/drawingml/2006/chart" xmlns:r="http://schemas.openxmlformats.org/officeDocument/2006/relationships" r:id="rId3"/>
          </a:graphicData>
        </a:graphic>
      </p:graphicFrame>
      <p:sp>
        <p:nvSpPr>
          <p:cNvPr id="53" name="TextBox 52"/>
          <p:cNvSpPr txBox="1"/>
          <p:nvPr/>
        </p:nvSpPr>
        <p:spPr>
          <a:xfrm>
            <a:off x="282433" y="1245696"/>
            <a:ext cx="81599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Gill Sans MT"/>
                <a:ea typeface=""/>
                <a:cs typeface="+mn-cs"/>
              </a:rPr>
              <a:t>Detailed circuit simulations (SPICE) of a DRAM cell array to model the behavior of DRAM operations</a:t>
            </a:r>
          </a:p>
        </p:txBody>
      </p:sp>
      <p:pic>
        <p:nvPicPr>
          <p:cNvPr id="56" name="Picture 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2433" y="2711704"/>
            <a:ext cx="3293502" cy="2409792"/>
          </a:xfrm>
          <a:prstGeom prst="rect">
            <a:avLst/>
          </a:prstGeom>
        </p:spPr>
      </p:pic>
      <p:sp>
        <p:nvSpPr>
          <p:cNvPr id="62" name="TextBox 61"/>
          <p:cNvSpPr txBox="1"/>
          <p:nvPr/>
        </p:nvSpPr>
        <p:spPr>
          <a:xfrm>
            <a:off x="772457" y="3516653"/>
            <a:ext cx="231345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Gill Sans MT"/>
                <a:ea typeface=""/>
                <a:cs typeface="+mn-cs"/>
              </a:rPr>
              <a:t>Circuit model</a:t>
            </a:r>
          </a:p>
        </p:txBody>
      </p:sp>
      <p:grpSp>
        <p:nvGrpSpPr>
          <p:cNvPr id="63" name="nom_volt"/>
          <p:cNvGrpSpPr/>
          <p:nvPr/>
        </p:nvGrpSpPr>
        <p:grpSpPr>
          <a:xfrm>
            <a:off x="8122195" y="3086572"/>
            <a:ext cx="898003" cy="806998"/>
            <a:chOff x="7438941" y="5139094"/>
            <a:chExt cx="898003" cy="806998"/>
          </a:xfrm>
        </p:grpSpPr>
        <p:sp>
          <p:nvSpPr>
            <p:cNvPr id="64" name="Down Arrow 63"/>
            <p:cNvSpPr/>
            <p:nvPr/>
          </p:nvSpPr>
          <p:spPr>
            <a:xfrm>
              <a:off x="7759110" y="5673230"/>
              <a:ext cx="137808" cy="272862"/>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5" name="TextBox 64"/>
            <p:cNvSpPr txBox="1"/>
            <p:nvPr/>
          </p:nvSpPr>
          <p:spPr>
            <a:xfrm>
              <a:off x="7438941" y="5139094"/>
              <a:ext cx="8980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Gill Sans MT"/>
                  <a:ea typeface=""/>
                  <a:cs typeface="+mn-cs"/>
                </a:rPr>
                <a:t>Nominal</a:t>
              </a:r>
              <a:br>
                <a:rPr kumimoji="0" lang="en-US" sz="1600" b="0" i="0" u="none" strike="noStrike" kern="1200" cap="none" spc="0" normalizeH="0" baseline="0" noProof="0" dirty="0">
                  <a:ln>
                    <a:noFill/>
                  </a:ln>
                  <a:solidFill>
                    <a:prstClr val="black"/>
                  </a:solidFill>
                  <a:effectLst/>
                  <a:uLnTx/>
                  <a:uFillTx/>
                  <a:latin typeface="Gill Sans MT"/>
                  <a:ea typeface=""/>
                  <a:cs typeface="+mn-cs"/>
                </a:rPr>
              </a:br>
              <a:r>
                <a:rPr kumimoji="0" lang="en-US" sz="1600" b="0" i="0" u="none" strike="noStrike" kern="1200" cap="none" spc="0" normalizeH="0" baseline="0" noProof="0" dirty="0">
                  <a:ln>
                    <a:noFill/>
                  </a:ln>
                  <a:solidFill>
                    <a:prstClr val="black"/>
                  </a:solidFill>
                  <a:effectLst/>
                  <a:uLnTx/>
                  <a:uFillTx/>
                  <a:latin typeface="Gill Sans MT"/>
                  <a:ea typeface=""/>
                  <a:cs typeface="+mn-cs"/>
                </a:rPr>
                <a:t>Voltage</a:t>
              </a:r>
            </a:p>
          </p:txBody>
        </p:sp>
      </p:grpSp>
      <p:sp>
        <p:nvSpPr>
          <p:cNvPr id="54" name="Right Arrow 53"/>
          <p:cNvSpPr/>
          <p:nvPr/>
        </p:nvSpPr>
        <p:spPr>
          <a:xfrm>
            <a:off x="3406080" y="3576288"/>
            <a:ext cx="956319" cy="602734"/>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3" name="TextBox 12">
            <a:hlinkClick r:id="rId5"/>
          </p:cNvPr>
          <p:cNvSpPr txBox="1"/>
          <p:nvPr/>
        </p:nvSpPr>
        <p:spPr>
          <a:xfrm>
            <a:off x="304800" y="1967643"/>
            <a:ext cx="584121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004DD6"/>
                </a:solidFill>
                <a:effectLst/>
                <a:uLnTx/>
                <a:uFillTx/>
                <a:latin typeface="Gill Sans MT"/>
                <a:ea typeface=""/>
                <a:cs typeface="+mn-cs"/>
              </a:rPr>
              <a:t>https://</a:t>
            </a:r>
            <a:r>
              <a:rPr kumimoji="0" lang="en-US" sz="2000" b="0" i="0" u="sng" strike="noStrike" kern="1200" cap="none" spc="0" normalizeH="0" baseline="0" noProof="0" dirty="0" err="1">
                <a:ln>
                  <a:noFill/>
                </a:ln>
                <a:solidFill>
                  <a:srgbClr val="004DD6"/>
                </a:solidFill>
                <a:effectLst/>
                <a:uLnTx/>
                <a:uFillTx/>
                <a:latin typeface="Gill Sans MT"/>
                <a:ea typeface=""/>
                <a:cs typeface="+mn-cs"/>
              </a:rPr>
              <a:t>github.com</a:t>
            </a:r>
            <a:r>
              <a:rPr kumimoji="0" lang="en-US" sz="2000" b="0" i="0" u="sng" strike="noStrike" kern="1200" cap="none" spc="0" normalizeH="0" baseline="0" noProof="0" dirty="0">
                <a:ln>
                  <a:noFill/>
                </a:ln>
                <a:solidFill>
                  <a:srgbClr val="004DD6"/>
                </a:solidFill>
                <a:effectLst/>
                <a:uLnTx/>
                <a:uFillTx/>
                <a:latin typeface="Gill Sans MT"/>
                <a:ea typeface=""/>
                <a:cs typeface="+mn-cs"/>
              </a:rPr>
              <a:t>/CMU-SAFARI/DRAM-Voltage-Study</a:t>
            </a:r>
          </a:p>
        </p:txBody>
      </p:sp>
      <p:sp>
        <p:nvSpPr>
          <p:cNvPr id="55" name="Rectangle 54"/>
          <p:cNvSpPr/>
          <p:nvPr/>
        </p:nvSpPr>
        <p:spPr>
          <a:xfrm>
            <a:off x="0" y="5381897"/>
            <a:ext cx="9144000" cy="1096417"/>
          </a:xfrm>
          <a:prstGeom prst="rect">
            <a:avLst/>
          </a:prstGeom>
          <a:solidFill>
            <a:srgbClr val="FF4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rPr>
              <a:t>Reliable low-voltage operation requires </a:t>
            </a:r>
            <a:r>
              <a:rPr kumimoji="0" lang="en-US" sz="2800" b="0" i="0" u="none" strike="noStrike" kern="1200" cap="none" spc="0" normalizeH="0" baseline="0" noProof="0">
                <a:ln>
                  <a:noFill/>
                </a:ln>
                <a:solidFill>
                  <a:prstClr val="white"/>
                </a:solidFill>
                <a:effectLst/>
                <a:uLnTx/>
                <a:uFillTx/>
                <a:latin typeface="Futura Medium" charset="0"/>
                <a:ea typeface="Futura Medium" charset="0"/>
                <a:cs typeface="Futura Medium" charset="0"/>
              </a:rPr>
              <a:t>higher latency</a:t>
            </a:r>
            <a:endParaRPr kumimoji="0" lang="en-US" sz="2800" b="0" i="0" u="none" strike="noStrike" kern="120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1228460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4"/>
          <p:cNvSpPr>
            <a:spLocks noGrp="1" noChangeArrowheads="1"/>
          </p:cNvSpPr>
          <p:nvPr>
            <p:ph type="ctrTitle"/>
          </p:nvPr>
        </p:nvSpPr>
        <p:spPr>
          <a:xfrm>
            <a:off x="1" y="1524000"/>
            <a:ext cx="8794750" cy="822325"/>
          </a:xfrm>
        </p:spPr>
        <p:txBody>
          <a:bodyPr/>
          <a:lstStyle/>
          <a:p>
            <a:pPr algn="ctr" eaLnBrk="1" hangingPunct="1"/>
            <a:r>
              <a:rPr lang="en-US" dirty="0">
                <a:latin typeface="Garamond" charset="0"/>
              </a:rPr>
              <a:t>Memory Latency: </a:t>
            </a:r>
            <a:br>
              <a:rPr lang="en-US" dirty="0">
                <a:latin typeface="Garamond" charset="0"/>
              </a:rPr>
            </a:br>
            <a:r>
              <a:rPr lang="en-US" dirty="0">
                <a:latin typeface="Garamond" charset="0"/>
              </a:rPr>
              <a:t>Fundamental Tradeoffs</a:t>
            </a:r>
          </a:p>
        </p:txBody>
      </p:sp>
      <p:sp>
        <p:nvSpPr>
          <p:cNvPr id="115714" name="Rectangle 5"/>
          <p:cNvSpPr>
            <a:spLocks noGrp="1" noChangeArrowheads="1"/>
          </p:cNvSpPr>
          <p:nvPr>
            <p:ph type="subTitle" idx="1"/>
          </p:nvPr>
        </p:nvSpPr>
        <p:spPr>
          <a:xfrm>
            <a:off x="685800" y="3581400"/>
            <a:ext cx="7848600" cy="2900363"/>
          </a:xfrm>
        </p:spPr>
        <p:txBody>
          <a:bodyPr/>
          <a:lstStyle/>
          <a:p>
            <a:pPr eaLnBrk="1" hangingPunct="1">
              <a:buFont typeface="Wingdings" charset="0"/>
              <a:buNone/>
            </a:pPr>
            <a:endParaRPr lang="en-US" i="1">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a:p>
            <a:pPr eaLnBrk="1" hangingPunct="1">
              <a:buFont typeface="Wingdings" charset="0"/>
              <a:buNone/>
            </a:pPr>
            <a:endParaRPr lang="en-US">
              <a:latin typeface="Tahoma" charset="0"/>
            </a:endParaRPr>
          </a:p>
        </p:txBody>
      </p:sp>
    </p:spTree>
    <p:extLst>
      <p:ext uri="{BB962C8B-B14F-4D97-AF65-F5344CB8AC3E}">
        <p14:creationId xmlns:p14="http://schemas.microsoft.com/office/powerpoint/2010/main" val="131487455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DIMMs Operating at Higher Latency</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17" name="TextBox 16"/>
          <p:cNvSpPr txBox="1"/>
          <p:nvPr/>
        </p:nvSpPr>
        <p:spPr>
          <a:xfrm>
            <a:off x="253766" y="1219200"/>
            <a:ext cx="90259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Gill Sans MT"/>
                <a:ea typeface=""/>
                <a:cs typeface="+mn-cs"/>
              </a:rPr>
              <a:t>Measured minimum latency that </a:t>
            </a:r>
            <a:r>
              <a:rPr kumimoji="0" lang="en-US" sz="2300" b="0" i="1" u="none" strike="noStrike" kern="1200" cap="none" spc="0" normalizeH="0" baseline="0" noProof="0" dirty="0">
                <a:ln>
                  <a:noFill/>
                </a:ln>
                <a:solidFill>
                  <a:prstClr val="black"/>
                </a:solidFill>
                <a:effectLst/>
                <a:uLnTx/>
                <a:uFillTx/>
                <a:latin typeface="Gill Sans MT"/>
                <a:ea typeface=""/>
                <a:cs typeface="+mn-cs"/>
              </a:rPr>
              <a:t>does </a:t>
            </a:r>
            <a:r>
              <a:rPr kumimoji="0" lang="en-US" sz="2300" b="1" i="1" u="none" strike="noStrike" kern="1200" cap="none" spc="0" normalizeH="0" baseline="0" noProof="0" dirty="0">
                <a:ln>
                  <a:noFill/>
                </a:ln>
                <a:solidFill>
                  <a:prstClr val="black"/>
                </a:solidFill>
                <a:effectLst/>
                <a:uLnTx/>
                <a:uFillTx/>
                <a:latin typeface="Gill Sans MT"/>
                <a:ea typeface=""/>
                <a:cs typeface="+mn-cs"/>
              </a:rPr>
              <a:t>not</a:t>
            </a:r>
            <a:r>
              <a:rPr kumimoji="0" lang="en-US" sz="2300" b="0" i="1" u="none" strike="noStrike" kern="1200" cap="none" spc="0" normalizeH="0" baseline="0" noProof="0" dirty="0">
                <a:ln>
                  <a:noFill/>
                </a:ln>
                <a:solidFill>
                  <a:prstClr val="black"/>
                </a:solidFill>
                <a:effectLst/>
                <a:uLnTx/>
                <a:uFillTx/>
                <a:latin typeface="Gill Sans MT"/>
                <a:ea typeface=""/>
                <a:cs typeface="+mn-cs"/>
              </a:rPr>
              <a:t> cause errors </a:t>
            </a:r>
            <a:r>
              <a:rPr kumimoji="0" lang="en-US" sz="2300" b="0" i="0" u="none" strike="noStrike" kern="1200" cap="none" spc="0" normalizeH="0" baseline="0" noProof="0" dirty="0">
                <a:ln>
                  <a:noFill/>
                </a:ln>
                <a:solidFill>
                  <a:prstClr val="black"/>
                </a:solidFill>
                <a:effectLst/>
                <a:uLnTx/>
                <a:uFillTx/>
                <a:latin typeface="Gill Sans MT"/>
                <a:ea typeface=""/>
                <a:cs typeface="+mn-cs"/>
              </a:rPr>
              <a:t>in DRAM modules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79549" y="2045109"/>
            <a:ext cx="6574367" cy="3604786"/>
          </a:xfrm>
        </p:spPr>
      </p:pic>
      <p:sp>
        <p:nvSpPr>
          <p:cNvPr id="8" name="Rectangle 7"/>
          <p:cNvSpPr/>
          <p:nvPr/>
        </p:nvSpPr>
        <p:spPr>
          <a:xfrm>
            <a:off x="3958426" y="1867741"/>
            <a:ext cx="1957468"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2" name="lowerbound"/>
          <p:cNvGrpSpPr/>
          <p:nvPr/>
        </p:nvGrpSpPr>
        <p:grpSpPr>
          <a:xfrm>
            <a:off x="968709" y="4521200"/>
            <a:ext cx="7452553" cy="1795621"/>
            <a:chOff x="968709" y="4521200"/>
            <a:chExt cx="7452553" cy="1795621"/>
          </a:xfrm>
        </p:grpSpPr>
        <p:sp>
          <p:nvSpPr>
            <p:cNvPr id="26" name="Freeform 25"/>
            <p:cNvSpPr/>
            <p:nvPr/>
          </p:nvSpPr>
          <p:spPr>
            <a:xfrm>
              <a:off x="2217182" y="4521200"/>
              <a:ext cx="272017" cy="1453699"/>
            </a:xfrm>
            <a:custGeom>
              <a:avLst/>
              <a:gdLst>
                <a:gd name="connsiteX0" fmla="*/ 356684 w 356684"/>
                <a:gd name="connsiteY0" fmla="*/ 1253067 h 1253067"/>
                <a:gd name="connsiteX1" fmla="*/ 1084 w 356684"/>
                <a:gd name="connsiteY1" fmla="*/ 880533 h 1253067"/>
                <a:gd name="connsiteX2" fmla="*/ 238150 w 356684"/>
                <a:gd name="connsiteY2" fmla="*/ 0 h 1253067"/>
              </a:gdLst>
              <a:ahLst/>
              <a:cxnLst>
                <a:cxn ang="0">
                  <a:pos x="connsiteX0" y="connsiteY0"/>
                </a:cxn>
                <a:cxn ang="0">
                  <a:pos x="connsiteX1" y="connsiteY1"/>
                </a:cxn>
                <a:cxn ang="0">
                  <a:pos x="connsiteX2" y="connsiteY2"/>
                </a:cxn>
              </a:cxnLst>
              <a:rect l="l" t="t" r="r" b="b"/>
              <a:pathLst>
                <a:path w="356684" h="1253067">
                  <a:moveTo>
                    <a:pt x="356684" y="1253067"/>
                  </a:moveTo>
                  <a:cubicBezTo>
                    <a:pt x="188762" y="1171222"/>
                    <a:pt x="20840" y="1089377"/>
                    <a:pt x="1084" y="880533"/>
                  </a:cubicBezTo>
                  <a:cubicBezTo>
                    <a:pt x="-18672" y="671689"/>
                    <a:pt x="238150" y="0"/>
                    <a:pt x="238150" y="0"/>
                  </a:cubicBezTo>
                </a:path>
              </a:pathLst>
            </a:custGeom>
            <a:noFill/>
            <a:ln w="22225">
              <a:solidFill>
                <a:srgbClr val="0070C0"/>
              </a:solidFill>
              <a:tailEnd type="arrow"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7" name="TextBox 26"/>
            <p:cNvSpPr txBox="1"/>
            <p:nvPr/>
          </p:nvSpPr>
          <p:spPr>
            <a:xfrm>
              <a:off x="968709" y="5916711"/>
              <a:ext cx="745255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70C0"/>
                  </a:solidFill>
                  <a:effectLst/>
                  <a:uLnTx/>
                  <a:uFillTx/>
                  <a:latin typeface="Gill Sans MT"/>
                  <a:ea typeface=""/>
                  <a:cs typeface="+mn-cs"/>
                </a:rPr>
                <a:t>Lower bound of latency as our latency adjustment granularity is 2.5ns </a:t>
              </a:r>
            </a:p>
          </p:txBody>
        </p:sp>
      </p:grpSp>
      <p:grpSp>
        <p:nvGrpSpPr>
          <p:cNvPr id="10" name="y labels"/>
          <p:cNvGrpSpPr/>
          <p:nvPr/>
        </p:nvGrpSpPr>
        <p:grpSpPr>
          <a:xfrm>
            <a:off x="553211" y="1913195"/>
            <a:ext cx="1309679" cy="3126882"/>
            <a:chOff x="553211" y="1913195"/>
            <a:chExt cx="1309679" cy="3126882"/>
          </a:xfrm>
        </p:grpSpPr>
        <p:sp>
          <p:nvSpPr>
            <p:cNvPr id="11" name="TextBox 10"/>
            <p:cNvSpPr txBox="1"/>
            <p:nvPr/>
          </p:nvSpPr>
          <p:spPr>
            <a:xfrm rot="16200000">
              <a:off x="-594731" y="3061137"/>
              <a:ext cx="3126882"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Measured Minimum</a:t>
              </a:r>
              <a:b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 Activate Latency (ns)</a:t>
              </a:r>
            </a:p>
          </p:txBody>
        </p:sp>
        <p:sp>
          <p:nvSpPr>
            <p:cNvPr id="28" name="TextBox 27"/>
            <p:cNvSpPr txBox="1"/>
            <p:nvPr/>
          </p:nvSpPr>
          <p:spPr>
            <a:xfrm>
              <a:off x="1498687" y="4290367"/>
              <a:ext cx="356188"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8</a:t>
              </a:r>
            </a:p>
          </p:txBody>
        </p:sp>
        <p:sp>
          <p:nvSpPr>
            <p:cNvPr id="29" name="TextBox 28"/>
            <p:cNvSpPr txBox="1"/>
            <p:nvPr/>
          </p:nvSpPr>
          <p:spPr>
            <a:xfrm>
              <a:off x="1335181" y="3702446"/>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10</a:t>
              </a:r>
            </a:p>
          </p:txBody>
        </p:sp>
        <p:sp>
          <p:nvSpPr>
            <p:cNvPr id="30" name="TextBox 29"/>
            <p:cNvSpPr txBox="1"/>
            <p:nvPr/>
          </p:nvSpPr>
          <p:spPr>
            <a:xfrm>
              <a:off x="1335181" y="3110363"/>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12</a:t>
              </a:r>
            </a:p>
          </p:txBody>
        </p:sp>
        <p:sp>
          <p:nvSpPr>
            <p:cNvPr id="31" name="TextBox 30"/>
            <p:cNvSpPr txBox="1"/>
            <p:nvPr/>
          </p:nvSpPr>
          <p:spPr>
            <a:xfrm>
              <a:off x="1335181" y="2527061"/>
              <a:ext cx="52770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charset="0"/>
                  <a:ea typeface="Arial" charset="0"/>
                  <a:cs typeface="Arial" charset="0"/>
                </a:rPr>
                <a:t>14</a:t>
              </a:r>
            </a:p>
          </p:txBody>
        </p:sp>
      </p:grpSp>
      <p:grpSp>
        <p:nvGrpSpPr>
          <p:cNvPr id="41" name="population"/>
          <p:cNvGrpSpPr/>
          <p:nvPr/>
        </p:nvGrpSpPr>
        <p:grpSpPr>
          <a:xfrm>
            <a:off x="3143404" y="1697941"/>
            <a:ext cx="5900866" cy="1994748"/>
            <a:chOff x="3143404" y="1697941"/>
            <a:chExt cx="5900866" cy="1994748"/>
          </a:xfrm>
        </p:grpSpPr>
        <p:grpSp>
          <p:nvGrpSpPr>
            <p:cNvPr id="35" name="Group 34"/>
            <p:cNvGrpSpPr/>
            <p:nvPr/>
          </p:nvGrpSpPr>
          <p:grpSpPr>
            <a:xfrm>
              <a:off x="7258204" y="2602468"/>
              <a:ext cx="1786066" cy="1090221"/>
              <a:chOff x="7258204" y="2602468"/>
              <a:chExt cx="1786066" cy="1090221"/>
            </a:xfrm>
          </p:grpSpPr>
          <p:sp>
            <p:nvSpPr>
              <p:cNvPr id="33" name="Freeform 32"/>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4" name="TextBox 33"/>
              <p:cNvSpPr txBox="1"/>
              <p:nvPr/>
            </p:nvSpPr>
            <p:spPr>
              <a:xfrm>
                <a:off x="7258204" y="2602468"/>
                <a:ext cx="17860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100% of modules</a:t>
                </a:r>
              </a:p>
            </p:txBody>
          </p:sp>
        </p:grpSp>
        <p:grpSp>
          <p:nvGrpSpPr>
            <p:cNvPr id="36" name="Group 35"/>
            <p:cNvGrpSpPr/>
            <p:nvPr/>
          </p:nvGrpSpPr>
          <p:grpSpPr>
            <a:xfrm>
              <a:off x="3143404" y="1697941"/>
              <a:ext cx="1670650" cy="1089193"/>
              <a:chOff x="7551405" y="2603496"/>
              <a:chExt cx="1670650" cy="1089193"/>
            </a:xfrm>
          </p:grpSpPr>
          <p:sp>
            <p:nvSpPr>
              <p:cNvPr id="37" name="Freeform 36"/>
              <p:cNvSpPr/>
              <p:nvPr/>
            </p:nvSpPr>
            <p:spPr>
              <a:xfrm>
                <a:off x="7636043" y="2971800"/>
                <a:ext cx="256674" cy="720889"/>
              </a:xfrm>
              <a:custGeom>
                <a:avLst/>
                <a:gdLst>
                  <a:gd name="connsiteX0" fmla="*/ 433137 w 433137"/>
                  <a:gd name="connsiteY0" fmla="*/ 0 h 657726"/>
                  <a:gd name="connsiteX1" fmla="*/ 0 w 433137"/>
                  <a:gd name="connsiteY1" fmla="*/ 657726 h 657726"/>
                </a:gdLst>
                <a:ahLst/>
                <a:cxnLst>
                  <a:cxn ang="0">
                    <a:pos x="connsiteX0" y="connsiteY0"/>
                  </a:cxn>
                  <a:cxn ang="0">
                    <a:pos x="connsiteX1" y="connsiteY1"/>
                  </a:cxn>
                </a:cxnLst>
                <a:rect l="l" t="t" r="r" b="b"/>
                <a:pathLst>
                  <a:path w="433137" h="657726">
                    <a:moveTo>
                      <a:pt x="433137" y="0"/>
                    </a:moveTo>
                    <a:lnTo>
                      <a:pt x="0" y="657726"/>
                    </a:lnTo>
                  </a:path>
                </a:pathLst>
              </a:custGeom>
              <a:noFill/>
              <a:ln w="25400">
                <a:solidFill>
                  <a:schemeClr val="tx1"/>
                </a:solidFill>
                <a:tailEnd type="arrow"/>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7551405" y="2603496"/>
                <a:ext cx="1670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
                    <a:cs typeface="+mn-cs"/>
                  </a:rPr>
                  <a:t>40% of modules</a:t>
                </a:r>
              </a:p>
            </p:txBody>
          </p:sp>
        </p:grpSp>
      </p:grpSp>
      <p:sp>
        <p:nvSpPr>
          <p:cNvPr id="40" name="punch"/>
          <p:cNvSpPr/>
          <p:nvPr/>
        </p:nvSpPr>
        <p:spPr>
          <a:xfrm>
            <a:off x="0" y="5046343"/>
            <a:ext cx="9144000" cy="128016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DRAM requires longer latency to access data </a:t>
            </a:r>
            <a:r>
              <a:rPr kumimoji="0" lang="en-US" sz="3200" b="1"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without errors</a:t>
            </a:r>
            <a:r>
              <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rPr>
              <a:t> at lower voltage</a:t>
            </a:r>
          </a:p>
        </p:txBody>
      </p:sp>
      <p:grpSp>
        <p:nvGrpSpPr>
          <p:cNvPr id="7" name="vertical selection"/>
          <p:cNvGrpSpPr/>
          <p:nvPr/>
        </p:nvGrpSpPr>
        <p:grpSpPr>
          <a:xfrm>
            <a:off x="3238407" y="2556638"/>
            <a:ext cx="2977733" cy="1733729"/>
            <a:chOff x="3238407" y="2556638"/>
            <a:chExt cx="2977733" cy="1733729"/>
          </a:xfrm>
        </p:grpSpPr>
        <p:sp>
          <p:nvSpPr>
            <p:cNvPr id="3" name="Rectangle 2"/>
            <p:cNvSpPr/>
            <p:nvPr/>
          </p:nvSpPr>
          <p:spPr>
            <a:xfrm>
              <a:off x="3238407" y="2779235"/>
              <a:ext cx="415270" cy="1511132"/>
            </a:xfrm>
            <a:prstGeom prst="rect">
              <a:avLst/>
            </a:prstGeom>
            <a:noFill/>
            <a:ln w="190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6" name="TextBox 5"/>
            <p:cNvSpPr txBox="1"/>
            <p:nvPr/>
          </p:nvSpPr>
          <p:spPr>
            <a:xfrm>
              <a:off x="3653677" y="2556638"/>
              <a:ext cx="25624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79646">
                      <a:lumMod val="75000"/>
                    </a:srgbClr>
                  </a:solidFill>
                  <a:effectLst/>
                  <a:uLnTx/>
                  <a:uFillTx/>
                  <a:latin typeface="Gill Sans MT"/>
                  <a:ea typeface=""/>
                  <a:cs typeface="+mn-cs"/>
                </a:rPr>
                <a:t>Distribution of latency in the total population</a:t>
              </a:r>
            </a:p>
          </p:txBody>
        </p:sp>
      </p:grpSp>
      <p:sp>
        <p:nvSpPr>
          <p:cNvPr id="12" name="growing arrow"/>
          <p:cNvSpPr/>
          <p:nvPr/>
        </p:nvSpPr>
        <p:spPr>
          <a:xfrm>
            <a:off x="2404170" y="2836121"/>
            <a:ext cx="4924926" cy="1267327"/>
          </a:xfrm>
          <a:custGeom>
            <a:avLst/>
            <a:gdLst>
              <a:gd name="connsiteX0" fmla="*/ 4924926 w 4924926"/>
              <a:gd name="connsiteY0" fmla="*/ 1267327 h 1267327"/>
              <a:gd name="connsiteX1" fmla="*/ 1106905 w 4924926"/>
              <a:gd name="connsiteY1" fmla="*/ 1026695 h 1267327"/>
              <a:gd name="connsiteX2" fmla="*/ 0 w 4924926"/>
              <a:gd name="connsiteY2" fmla="*/ 0 h 1267327"/>
            </a:gdLst>
            <a:ahLst/>
            <a:cxnLst>
              <a:cxn ang="0">
                <a:pos x="connsiteX0" y="connsiteY0"/>
              </a:cxn>
              <a:cxn ang="0">
                <a:pos x="connsiteX1" y="connsiteY1"/>
              </a:cxn>
              <a:cxn ang="0">
                <a:pos x="connsiteX2" y="connsiteY2"/>
              </a:cxn>
            </a:cxnLst>
            <a:rect l="l" t="t" r="r" b="b"/>
            <a:pathLst>
              <a:path w="4924926" h="1267327">
                <a:moveTo>
                  <a:pt x="4924926" y="1267327"/>
                </a:moveTo>
                <a:cubicBezTo>
                  <a:pt x="3426326" y="1252621"/>
                  <a:pt x="1927726" y="1237916"/>
                  <a:pt x="1106905" y="1026695"/>
                </a:cubicBezTo>
                <a:cubicBezTo>
                  <a:pt x="286084" y="815474"/>
                  <a:pt x="0" y="0"/>
                  <a:pt x="0" y="0"/>
                </a:cubicBezTo>
              </a:path>
            </a:pathLst>
          </a:custGeom>
          <a:noFill/>
          <a:ln w="146050">
            <a:solidFill>
              <a:srgbClr val="004DD6"/>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9" name="TextBox 8"/>
          <p:cNvSpPr txBox="1"/>
          <p:nvPr/>
        </p:nvSpPr>
        <p:spPr>
          <a:xfrm>
            <a:off x="9512968" y="5759116"/>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spTree>
    <p:extLst>
      <p:ext uri="{BB962C8B-B14F-4D97-AF65-F5344CB8AC3E}">
        <p14:creationId xmlns:p14="http://schemas.microsoft.com/office/powerpoint/2010/main" val="3747641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2"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Spatial Locality of Errors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0863" y="1987217"/>
            <a:ext cx="7318385" cy="3274014"/>
          </a:xfrm>
        </p:spPr>
      </p:pic>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71</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 name="TextBox 6"/>
          <p:cNvSpPr txBox="1"/>
          <p:nvPr/>
        </p:nvSpPr>
        <p:spPr>
          <a:xfrm>
            <a:off x="1837879" y="1566704"/>
            <a:ext cx="58243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 module under 1.175V (</a:t>
            </a:r>
            <a:r>
              <a:rPr kumimoji="0" lang="en-US" sz="2000" b="1"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12% voltage reduction</a:t>
            </a:r>
            <a:r>
              <a:rPr kumimoji="0" lang="en-US" sz="2000" b="0" i="0" u="none" strike="noStrike" kern="1200" cap="none" spc="0" normalizeH="0" baseline="0" noProof="0" dirty="0">
                <a:ln>
                  <a:noFill/>
                </a:ln>
                <a:solidFill>
                  <a:prstClr val="black">
                    <a:lumMod val="75000"/>
                    <a:lumOff val="25000"/>
                  </a:prstClr>
                </a:solidFill>
                <a:effectLst/>
                <a:uLnTx/>
                <a:uFillTx/>
                <a:latin typeface="Arial" charset="0"/>
                <a:ea typeface="Arial" charset="0"/>
                <a:cs typeface="Arial" charset="0"/>
              </a:rPr>
              <a:t>)</a:t>
            </a:r>
          </a:p>
        </p:txBody>
      </p:sp>
      <p:sp>
        <p:nvSpPr>
          <p:cNvPr id="9" name="lip text"/>
          <p:cNvSpPr/>
          <p:nvPr/>
        </p:nvSpPr>
        <p:spPr>
          <a:xfrm>
            <a:off x="0" y="5372697"/>
            <a:ext cx="9144000" cy="8721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Futura Medium" charset="0"/>
                <a:ea typeface="Futura Medium" charset="0"/>
                <a:cs typeface="Futura Medium" charset="0"/>
              </a:rPr>
              <a:t>Errors concentrate in certain regions</a:t>
            </a:r>
            <a:endParaRPr kumimoji="0" lang="en-US" sz="32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Tree>
    <p:extLst>
      <p:ext uri="{BB962C8B-B14F-4D97-AF65-F5344CB8AC3E}">
        <p14:creationId xmlns:p14="http://schemas.microsoft.com/office/powerpoint/2010/main" val="18577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Summary of Key Experimental Observations</a:t>
            </a:r>
          </a:p>
        </p:txBody>
      </p:sp>
      <p:sp>
        <p:nvSpPr>
          <p:cNvPr id="3" name="Content Placeholder 2"/>
          <p:cNvSpPr>
            <a:spLocks noGrp="1"/>
          </p:cNvSpPr>
          <p:nvPr>
            <p:ph idx="1"/>
          </p:nvPr>
        </p:nvSpPr>
        <p:spPr/>
        <p:txBody>
          <a:bodyPr>
            <a:normAutofit/>
          </a:bodyPr>
          <a:lstStyle/>
          <a:p>
            <a:r>
              <a:rPr lang="en-US" sz="3000" kern="0" dirty="0">
                <a:solidFill>
                  <a:srgbClr val="FF4136"/>
                </a:solidFill>
              </a:rPr>
              <a:t>Voltage-induced errors </a:t>
            </a:r>
            <a:r>
              <a:rPr lang="en-US" sz="3000" kern="0" dirty="0"/>
              <a:t>increase as </a:t>
            </a:r>
            <a:br>
              <a:rPr lang="en-US" sz="3000" kern="0" dirty="0"/>
            </a:br>
            <a:r>
              <a:rPr lang="en-US" sz="3000" kern="0" dirty="0"/>
              <a:t>voltage reduces further below </a:t>
            </a:r>
            <a:r>
              <a:rPr lang="en-US" sz="3000" kern="0" dirty="0" err="1"/>
              <a:t>V</a:t>
            </a:r>
            <a:r>
              <a:rPr lang="en-US" sz="3000" kern="0" baseline="-25000" dirty="0" err="1"/>
              <a:t>min</a:t>
            </a:r>
            <a:endParaRPr lang="en-US" sz="3000" kern="0" baseline="-25000" dirty="0"/>
          </a:p>
          <a:p>
            <a:pPr lvl="1"/>
            <a:endParaRPr lang="en-US" sz="3000" i="1" dirty="0"/>
          </a:p>
          <a:p>
            <a:r>
              <a:rPr lang="en-US" sz="3000" dirty="0"/>
              <a:t>Errors exhibit </a:t>
            </a:r>
            <a:r>
              <a:rPr lang="en-US" sz="3000" dirty="0">
                <a:solidFill>
                  <a:srgbClr val="0070C0"/>
                </a:solidFill>
              </a:rPr>
              <a:t>spatial locality</a:t>
            </a:r>
          </a:p>
          <a:p>
            <a:endParaRPr lang="en-US" sz="3000" dirty="0"/>
          </a:p>
          <a:p>
            <a:r>
              <a:rPr lang="en-US" sz="3000" dirty="0">
                <a:solidFill>
                  <a:srgbClr val="0070C0"/>
                </a:solidFill>
              </a:rPr>
              <a:t>Increasing the latency</a:t>
            </a:r>
            <a:r>
              <a:rPr lang="en-US" sz="3000" dirty="0"/>
              <a:t> of DRAM operations mitigates voltage-induced errors</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72</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Tree>
    <p:extLst>
      <p:ext uri="{BB962C8B-B14F-4D97-AF65-F5344CB8AC3E}">
        <p14:creationId xmlns:p14="http://schemas.microsoft.com/office/powerpoint/2010/main" val="2115932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100" dirty="0"/>
              <a:t>DRAM </a:t>
            </a:r>
            <a:r>
              <a:rPr lang="en-US" sz="3100"/>
              <a:t>Voltage Adjustment to Reduce Energy</a:t>
            </a:r>
            <a:endParaRPr lang="en-US" sz="3100" dirty="0"/>
          </a:p>
        </p:txBody>
      </p:sp>
      <p:sp>
        <p:nvSpPr>
          <p:cNvPr id="3" name="Content Placeholder 2"/>
          <p:cNvSpPr>
            <a:spLocks noGrp="1"/>
          </p:cNvSpPr>
          <p:nvPr>
            <p:ph idx="1"/>
          </p:nvPr>
        </p:nvSpPr>
        <p:spPr/>
        <p:txBody>
          <a:bodyPr>
            <a:normAutofit/>
          </a:bodyPr>
          <a:lstStyle/>
          <a:p>
            <a:r>
              <a:rPr lang="en-US" u="sng" spc="-30" dirty="0"/>
              <a:t>Goal</a:t>
            </a:r>
            <a:r>
              <a:rPr lang="en-US" spc="-30" dirty="0"/>
              <a:t>: Exploit the trade-off between voltage and latency to reduce energy consumption</a:t>
            </a:r>
          </a:p>
          <a:p>
            <a:endParaRPr lang="en-US" sz="800" u="sng" dirty="0"/>
          </a:p>
          <a:p>
            <a:r>
              <a:rPr lang="en-US" u="sng" dirty="0"/>
              <a:t>Approach</a:t>
            </a:r>
            <a:r>
              <a:rPr lang="en-US" dirty="0"/>
              <a:t>: Reduce DRAM voltage </a:t>
            </a:r>
            <a:r>
              <a:rPr lang="en-US" b="1" dirty="0"/>
              <a:t>reliably</a:t>
            </a:r>
          </a:p>
          <a:p>
            <a:pPr lvl="1"/>
            <a:r>
              <a:rPr lang="en-US" dirty="0">
                <a:solidFill>
                  <a:srgbClr val="FF4136"/>
                </a:solidFill>
              </a:rPr>
              <a:t>Performance loss</a:t>
            </a:r>
            <a:r>
              <a:rPr lang="en-US" dirty="0"/>
              <a:t> due to increased latency at lower voltage</a:t>
            </a:r>
          </a:p>
          <a:p>
            <a:pPr lvl="1"/>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73</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8" name="Chart 7"/>
          <p:cNvGraphicFramePr>
            <a:graphicFrameLocks/>
          </p:cNvGraphicFramePr>
          <p:nvPr>
            <p:extLst/>
          </p:nvPr>
        </p:nvGraphicFramePr>
        <p:xfrm>
          <a:off x="594360" y="3236328"/>
          <a:ext cx="7620000" cy="3489158"/>
        </p:xfrm>
        <a:graphic>
          <a:graphicData uri="http://schemas.openxmlformats.org/drawingml/2006/chart">
            <c:chart xmlns:c="http://schemas.openxmlformats.org/drawingml/2006/chart" xmlns:r="http://schemas.openxmlformats.org/officeDocument/2006/relationships" r:id="rId3"/>
          </a:graphicData>
        </a:graphic>
      </p:graphicFrame>
      <p:cxnSp>
        <p:nvCxnSpPr>
          <p:cNvPr id="10" name="Straight Connector 9"/>
          <p:cNvCxnSpPr/>
          <p:nvPr/>
        </p:nvCxnSpPr>
        <p:spPr>
          <a:xfrm>
            <a:off x="2148840" y="4882896"/>
            <a:ext cx="5614416" cy="0"/>
          </a:xfrm>
          <a:prstGeom prst="line">
            <a:avLst/>
          </a:prstGeom>
          <a:ln w="25400"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6" name="Group 15"/>
          <p:cNvGrpSpPr/>
          <p:nvPr/>
        </p:nvGrpSpPr>
        <p:grpSpPr>
          <a:xfrm>
            <a:off x="2148840" y="3514562"/>
            <a:ext cx="2917285" cy="2084380"/>
            <a:chOff x="2148840" y="3514562"/>
            <a:chExt cx="2917285" cy="2084380"/>
          </a:xfrm>
        </p:grpSpPr>
        <p:sp>
          <p:nvSpPr>
            <p:cNvPr id="11" name="Rounded Rectangle 10"/>
            <p:cNvSpPr/>
            <p:nvPr/>
          </p:nvSpPr>
          <p:spPr>
            <a:xfrm>
              <a:off x="2148840" y="3629465"/>
              <a:ext cx="1086729" cy="1969477"/>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12" name="TextBox 11"/>
            <p:cNvSpPr txBox="1"/>
            <p:nvPr/>
          </p:nvSpPr>
          <p:spPr>
            <a:xfrm>
              <a:off x="3193112" y="3514562"/>
              <a:ext cx="187301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4DD6"/>
                  </a:solidFill>
                  <a:effectLst/>
                  <a:uLnTx/>
                  <a:uFillTx/>
                  <a:latin typeface="Gill Sans MT"/>
                  <a:ea typeface=""/>
                  <a:cs typeface="+mn-cs"/>
                </a:rPr>
                <a:t>High Power Savings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4136"/>
                  </a:solidFill>
                  <a:effectLst/>
                  <a:uLnTx/>
                  <a:uFillTx/>
                  <a:latin typeface="Gill Sans MT"/>
                  <a:ea typeface=""/>
                  <a:cs typeface="+mn-cs"/>
                </a:rPr>
                <a:t>Bad Performance</a:t>
              </a:r>
            </a:p>
          </p:txBody>
        </p:sp>
      </p:grpSp>
      <p:grpSp>
        <p:nvGrpSpPr>
          <p:cNvPr id="15" name="Group 14"/>
          <p:cNvGrpSpPr/>
          <p:nvPr/>
        </p:nvGrpSpPr>
        <p:grpSpPr>
          <a:xfrm>
            <a:off x="4459705" y="3514562"/>
            <a:ext cx="2837045" cy="2084380"/>
            <a:chOff x="4459705" y="3514562"/>
            <a:chExt cx="2837045" cy="2084380"/>
          </a:xfrm>
        </p:grpSpPr>
        <p:sp>
          <p:nvSpPr>
            <p:cNvPr id="13" name="TextBox 12"/>
            <p:cNvSpPr txBox="1"/>
            <p:nvPr/>
          </p:nvSpPr>
          <p:spPr>
            <a:xfrm>
              <a:off x="5497283" y="3514562"/>
              <a:ext cx="179946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1F497D">
                      <a:lumMod val="60000"/>
                      <a:lumOff val="40000"/>
                    </a:srgbClr>
                  </a:solidFill>
                  <a:effectLst/>
                  <a:uLnTx/>
                  <a:uFillTx/>
                  <a:latin typeface="Gill Sans MT"/>
                  <a:ea typeface=""/>
                  <a:cs typeface="+mn-cs"/>
                </a:rPr>
                <a:t>Low Power Savings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9BBB59">
                      <a:lumMod val="75000"/>
                    </a:srgbClr>
                  </a:solidFill>
                  <a:effectLst/>
                  <a:uLnTx/>
                  <a:uFillTx/>
                  <a:latin typeface="Gill Sans MT"/>
                  <a:ea typeface=""/>
                  <a:cs typeface="+mn-cs"/>
                </a:rPr>
                <a:t>Good Performance</a:t>
              </a:r>
            </a:p>
          </p:txBody>
        </p:sp>
        <p:sp>
          <p:nvSpPr>
            <p:cNvPr id="14" name="Rounded Rectangle 13"/>
            <p:cNvSpPr/>
            <p:nvPr/>
          </p:nvSpPr>
          <p:spPr>
            <a:xfrm>
              <a:off x="4459705" y="4160893"/>
              <a:ext cx="1086729" cy="1438049"/>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spTree>
    <p:extLst>
      <p:ext uri="{BB962C8B-B14F-4D97-AF65-F5344CB8AC3E}">
        <p14:creationId xmlns:p14="http://schemas.microsoft.com/office/powerpoint/2010/main" val="4279794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Graphic spid="8" grpId="0">
        <p:bldAsOne/>
      </p:bldGraphic>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Voltron Overview</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74</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6" name="TextBox 5"/>
          <p:cNvSpPr txBox="1"/>
          <p:nvPr/>
        </p:nvSpPr>
        <p:spPr>
          <a:xfrm>
            <a:off x="0" y="5033088"/>
            <a:ext cx="91440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4136"/>
                </a:solidFill>
                <a:effectLst/>
                <a:uLnTx/>
                <a:uFillTx/>
                <a:latin typeface="Gill Sans MT"/>
                <a:ea typeface=""/>
                <a:cs typeface="+mn-cs"/>
              </a:rPr>
              <a:t>How do we predict performance loss due to increased latency under low DRAM voltage?</a:t>
            </a:r>
          </a:p>
        </p:txBody>
      </p:sp>
      <p:pic>
        <p:nvPicPr>
          <p:cNvPr id="9" name="Picture 8"/>
          <p:cNvPicPr>
            <a:picLocks noChangeAspect="1"/>
          </p:cNvPicPr>
          <p:nvPr/>
        </p:nvPicPr>
        <p:blipFill>
          <a:blip r:embed="rId3"/>
          <a:stretch>
            <a:fillRect/>
          </a:stretch>
        </p:blipFill>
        <p:spPr>
          <a:xfrm>
            <a:off x="955202" y="2013730"/>
            <a:ext cx="1554459" cy="1554459"/>
          </a:xfrm>
          <a:prstGeom prst="rect">
            <a:avLst/>
          </a:prstGeom>
        </p:spPr>
      </p:pic>
      <p:pic>
        <p:nvPicPr>
          <p:cNvPr id="13" name="Picture 12"/>
          <p:cNvPicPr>
            <a:picLocks noChangeAspect="1"/>
          </p:cNvPicPr>
          <p:nvPr/>
        </p:nvPicPr>
        <p:blipFill>
          <a:blip r:embed="rId4"/>
          <a:stretch>
            <a:fillRect/>
          </a:stretch>
        </p:blipFill>
        <p:spPr>
          <a:xfrm>
            <a:off x="6546109" y="1679842"/>
            <a:ext cx="2003174" cy="2003174"/>
          </a:xfrm>
          <a:prstGeom prst="rect">
            <a:avLst/>
          </a:prstGeom>
        </p:spPr>
      </p:pic>
      <p:pic>
        <p:nvPicPr>
          <p:cNvPr id="12" name="Picture 11"/>
          <p:cNvPicPr>
            <a:picLocks noChangeAspect="1"/>
          </p:cNvPicPr>
          <p:nvPr/>
        </p:nvPicPr>
        <p:blipFill>
          <a:blip r:embed="rId5"/>
          <a:stretch>
            <a:fillRect/>
          </a:stretch>
        </p:blipFill>
        <p:spPr>
          <a:xfrm>
            <a:off x="3669133" y="1856506"/>
            <a:ext cx="1711683" cy="1711683"/>
          </a:xfrm>
          <a:prstGeom prst="rect">
            <a:avLst/>
          </a:prstGeom>
        </p:spPr>
      </p:pic>
      <p:sp>
        <p:nvSpPr>
          <p:cNvPr id="5" name="Rounded Rectangle 4"/>
          <p:cNvSpPr/>
          <p:nvPr/>
        </p:nvSpPr>
        <p:spPr>
          <a:xfrm>
            <a:off x="3368842" y="1856505"/>
            <a:ext cx="2318086" cy="1759377"/>
          </a:xfrm>
          <a:prstGeom prst="roundRect">
            <a:avLst>
              <a:gd name="adj" fmla="val 9111"/>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3847196" y="1333719"/>
            <a:ext cx="1438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ill Sans MT"/>
                <a:ea typeface=""/>
                <a:cs typeface="+mn-cs"/>
              </a:rPr>
              <a:t>Voltron</a:t>
            </a:r>
          </a:p>
        </p:txBody>
      </p:sp>
      <p:cxnSp>
        <p:nvCxnSpPr>
          <p:cNvPr id="18" name="Straight Arrow Connector 17"/>
          <p:cNvCxnSpPr/>
          <p:nvPr/>
        </p:nvCxnSpPr>
        <p:spPr>
          <a:xfrm>
            <a:off x="2294021" y="2790959"/>
            <a:ext cx="898358"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08" y="3652573"/>
            <a:ext cx="315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User specifies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performance loss target</a:t>
            </a:r>
          </a:p>
        </p:txBody>
      </p:sp>
      <p:cxnSp>
        <p:nvCxnSpPr>
          <p:cNvPr id="20" name="Straight Arrow Connector 19"/>
          <p:cNvCxnSpPr/>
          <p:nvPr/>
        </p:nvCxnSpPr>
        <p:spPr>
          <a:xfrm>
            <a:off x="5535456" y="2809412"/>
            <a:ext cx="1010653"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0944" y="3652573"/>
            <a:ext cx="433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Select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minimum</a:t>
            </a:r>
            <a:r>
              <a:rPr kumimoji="0" lang="en-US" sz="2000" b="0" i="0" u="none" strike="noStrike" kern="1200" cap="none" spc="0" normalizeH="0" baseline="0" noProof="0" dirty="0">
                <a:ln>
                  <a:noFill/>
                </a:ln>
                <a:solidFill>
                  <a:prstClr val="black"/>
                </a:solidFill>
                <a:effectLst/>
                <a:uLnTx/>
                <a:uFillTx/>
                <a:latin typeface="Gill Sans MT"/>
                <a:ea typeface=""/>
                <a:cs typeface="+mn-cs"/>
              </a:rPr>
              <a:t> DRAM voltage without violating the target</a:t>
            </a:r>
          </a:p>
        </p:txBody>
      </p:sp>
    </p:spTree>
    <p:extLst>
      <p:ext uri="{BB962C8B-B14F-4D97-AF65-F5344CB8AC3E}">
        <p14:creationId xmlns:p14="http://schemas.microsoft.com/office/powerpoint/2010/main" val="2179604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Linear Model to Predict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pic>
        <p:nvPicPr>
          <p:cNvPr id="9" name="Picture 8"/>
          <p:cNvPicPr>
            <a:picLocks noChangeAspect="1"/>
          </p:cNvPicPr>
          <p:nvPr/>
        </p:nvPicPr>
        <p:blipFill>
          <a:blip r:embed="rId3"/>
          <a:stretch>
            <a:fillRect/>
          </a:stretch>
        </p:blipFill>
        <p:spPr>
          <a:xfrm>
            <a:off x="955202" y="2013730"/>
            <a:ext cx="1554459" cy="1554459"/>
          </a:xfrm>
          <a:prstGeom prst="rect">
            <a:avLst/>
          </a:prstGeom>
        </p:spPr>
      </p:pic>
      <p:pic>
        <p:nvPicPr>
          <p:cNvPr id="13" name="Picture 12"/>
          <p:cNvPicPr>
            <a:picLocks noChangeAspect="1"/>
          </p:cNvPicPr>
          <p:nvPr/>
        </p:nvPicPr>
        <p:blipFill>
          <a:blip r:embed="rId4"/>
          <a:stretch>
            <a:fillRect/>
          </a:stretch>
        </p:blipFill>
        <p:spPr>
          <a:xfrm>
            <a:off x="6546109" y="1679842"/>
            <a:ext cx="2003174" cy="2003174"/>
          </a:xfrm>
          <a:prstGeom prst="rect">
            <a:avLst/>
          </a:prstGeom>
        </p:spPr>
      </p:pic>
      <p:pic>
        <p:nvPicPr>
          <p:cNvPr id="12" name="Picture 11"/>
          <p:cNvPicPr>
            <a:picLocks noChangeAspect="1"/>
          </p:cNvPicPr>
          <p:nvPr/>
        </p:nvPicPr>
        <p:blipFill>
          <a:blip r:embed="rId5"/>
          <a:stretch>
            <a:fillRect/>
          </a:stretch>
        </p:blipFill>
        <p:spPr>
          <a:xfrm>
            <a:off x="3669133" y="1856506"/>
            <a:ext cx="1711683" cy="1711683"/>
          </a:xfrm>
          <a:prstGeom prst="rect">
            <a:avLst/>
          </a:prstGeom>
        </p:spPr>
      </p:pic>
      <p:sp>
        <p:nvSpPr>
          <p:cNvPr id="5" name="Rounded Rectangle 4"/>
          <p:cNvSpPr/>
          <p:nvPr/>
        </p:nvSpPr>
        <p:spPr>
          <a:xfrm>
            <a:off x="3368842" y="1856505"/>
            <a:ext cx="2318086" cy="1759377"/>
          </a:xfrm>
          <a:prstGeom prst="roundRect">
            <a:avLst>
              <a:gd name="adj" fmla="val 9111"/>
            </a:avLst>
          </a:prstGeom>
          <a:noFill/>
          <a:ln w="25400">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1" u="none" strike="noStrike" kern="1200" cap="none" spc="0" normalizeH="0" baseline="0" noProof="0" dirty="0">
              <a:ln>
                <a:noFill/>
              </a:ln>
              <a:solidFill>
                <a:prstClr val="black"/>
              </a:solidFill>
              <a:effectLst/>
              <a:uLnTx/>
              <a:uFillTx/>
              <a:latin typeface="Gill Sans MT"/>
              <a:ea typeface="+mn-ea"/>
              <a:cs typeface="+mn-cs"/>
            </a:endParaRPr>
          </a:p>
        </p:txBody>
      </p:sp>
      <p:sp>
        <p:nvSpPr>
          <p:cNvPr id="16" name="TextBox 15"/>
          <p:cNvSpPr txBox="1"/>
          <p:nvPr/>
        </p:nvSpPr>
        <p:spPr>
          <a:xfrm>
            <a:off x="3847196" y="1333719"/>
            <a:ext cx="143859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Gill Sans MT"/>
                <a:ea typeface=""/>
                <a:cs typeface="+mn-cs"/>
              </a:rPr>
              <a:t>Voltron</a:t>
            </a:r>
          </a:p>
        </p:txBody>
      </p:sp>
      <p:cxnSp>
        <p:nvCxnSpPr>
          <p:cNvPr id="18" name="Straight Arrow Connector 17"/>
          <p:cNvCxnSpPr/>
          <p:nvPr/>
        </p:nvCxnSpPr>
        <p:spPr>
          <a:xfrm>
            <a:off x="2294021" y="2790959"/>
            <a:ext cx="898358"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310308" y="3652573"/>
            <a:ext cx="315578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User specifies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performance loss target</a:t>
            </a:r>
          </a:p>
        </p:txBody>
      </p:sp>
      <p:cxnSp>
        <p:nvCxnSpPr>
          <p:cNvPr id="20" name="Straight Arrow Connector 19"/>
          <p:cNvCxnSpPr/>
          <p:nvPr/>
        </p:nvCxnSpPr>
        <p:spPr>
          <a:xfrm>
            <a:off x="5535456" y="2809412"/>
            <a:ext cx="1010653" cy="0"/>
          </a:xfrm>
          <a:prstGeom prst="straightConnector1">
            <a:avLst/>
          </a:prstGeom>
          <a:ln w="63500" cap="rnd">
            <a:solidFill>
              <a:schemeClr val="tx1">
                <a:lumMod val="75000"/>
                <a:lumOff val="25000"/>
              </a:schemeClr>
            </a:solidFill>
            <a:tailEnd type="stealth" w="lg" len="lg"/>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090944" y="3652573"/>
            <a:ext cx="43344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Select the </a:t>
            </a:r>
            <a:r>
              <a:rPr kumimoji="0" lang="en-US" sz="2000" b="1" i="0" u="none" strike="noStrike" kern="1200" cap="none" spc="0" normalizeH="0" baseline="0" noProof="0" dirty="0">
                <a:ln>
                  <a:noFill/>
                </a:ln>
                <a:solidFill>
                  <a:prstClr val="black"/>
                </a:solidFill>
                <a:effectLst/>
                <a:uLnTx/>
                <a:uFillTx/>
                <a:latin typeface="Gill Sans MT"/>
                <a:ea typeface=""/>
                <a:cs typeface="+mn-cs"/>
              </a:rPr>
              <a:t>minimum</a:t>
            </a:r>
            <a:r>
              <a:rPr kumimoji="0" lang="en-US" sz="2000" b="0" i="0" u="none" strike="noStrike" kern="1200" cap="none" spc="0" normalizeH="0" baseline="0" noProof="0" dirty="0">
                <a:ln>
                  <a:noFill/>
                </a:ln>
                <a:solidFill>
                  <a:prstClr val="black"/>
                </a:solidFill>
                <a:effectLst/>
                <a:uLnTx/>
                <a:uFillTx/>
                <a:latin typeface="Gill Sans MT"/>
                <a:ea typeface=""/>
                <a:cs typeface="+mn-cs"/>
              </a:rPr>
              <a:t> DRAM voltage without violating the target</a:t>
            </a:r>
          </a:p>
        </p:txBody>
      </p:sp>
      <p:sp>
        <p:nvSpPr>
          <p:cNvPr id="8" name="Rectangle 7"/>
          <p:cNvSpPr/>
          <p:nvPr/>
        </p:nvSpPr>
        <p:spPr>
          <a:xfrm>
            <a:off x="276664" y="1477108"/>
            <a:ext cx="3058221" cy="3061906"/>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1" name="Rectangle 20"/>
          <p:cNvSpPr/>
          <p:nvPr/>
        </p:nvSpPr>
        <p:spPr>
          <a:xfrm>
            <a:off x="4338689" y="3735109"/>
            <a:ext cx="4086665" cy="785987"/>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23" name="Rectangle 22"/>
          <p:cNvSpPr/>
          <p:nvPr/>
        </p:nvSpPr>
        <p:spPr>
          <a:xfrm>
            <a:off x="6583175" y="1679843"/>
            <a:ext cx="1994580" cy="1846901"/>
          </a:xfrm>
          <a:prstGeom prst="rect">
            <a:avLst/>
          </a:prstGeom>
          <a:solidFill>
            <a:schemeClr val="bg1">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43" name="lin model"/>
          <p:cNvGrpSpPr/>
          <p:nvPr/>
        </p:nvGrpSpPr>
        <p:grpSpPr>
          <a:xfrm>
            <a:off x="2231319" y="4644667"/>
            <a:ext cx="3577558" cy="1864038"/>
            <a:chOff x="2505639" y="4644667"/>
            <a:chExt cx="3577558" cy="1864038"/>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15" y="4644667"/>
              <a:ext cx="1485829" cy="1348998"/>
            </a:xfrm>
            <a:prstGeom prst="rect">
              <a:avLst/>
            </a:prstGeom>
          </p:spPr>
        </p:pic>
        <p:sp>
          <p:nvSpPr>
            <p:cNvPr id="29" name="TextBox 28"/>
            <p:cNvSpPr txBox="1"/>
            <p:nvPr/>
          </p:nvSpPr>
          <p:spPr>
            <a:xfrm>
              <a:off x="2505639" y="6047040"/>
              <a:ext cx="35775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8064A2">
                      <a:lumMod val="50000"/>
                    </a:srgbClr>
                  </a:solidFill>
                  <a:effectLst/>
                  <a:uLnTx/>
                  <a:uFillTx/>
                  <a:latin typeface="Gill Sans MT"/>
                  <a:ea typeface=""/>
                  <a:cs typeface="+mn-cs"/>
                </a:rPr>
                <a:t>Linear regression model</a:t>
              </a:r>
            </a:p>
          </p:txBody>
        </p:sp>
      </p:grpSp>
      <p:grpSp>
        <p:nvGrpSpPr>
          <p:cNvPr id="42" name="inputs"/>
          <p:cNvGrpSpPr/>
          <p:nvPr/>
        </p:nvGrpSpPr>
        <p:grpSpPr>
          <a:xfrm>
            <a:off x="224359" y="4519774"/>
            <a:ext cx="2588807" cy="1901591"/>
            <a:chOff x="498679" y="4519774"/>
            <a:chExt cx="2588807" cy="1901591"/>
          </a:xfrm>
        </p:grpSpPr>
        <p:sp>
          <p:nvSpPr>
            <p:cNvPr id="24" name="TextBox 23"/>
            <p:cNvSpPr txBox="1"/>
            <p:nvPr/>
          </p:nvSpPr>
          <p:spPr>
            <a:xfrm>
              <a:off x="553665" y="4519774"/>
              <a:ext cx="219556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Application’s characteristics</a:t>
              </a:r>
            </a:p>
          </p:txBody>
        </p:sp>
        <p:sp>
          <p:nvSpPr>
            <p:cNvPr id="26" name="TextBox 25"/>
            <p:cNvSpPr txBox="1"/>
            <p:nvPr/>
          </p:nvSpPr>
          <p:spPr>
            <a:xfrm>
              <a:off x="498679" y="5615311"/>
              <a:ext cx="185236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[1.3V, 1.25V, </a:t>
              </a:r>
              <a:r>
                <a:rPr kumimoji="0" lang="mr-IN"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p>
          </p:txBody>
        </p:sp>
        <p:sp>
          <p:nvSpPr>
            <p:cNvPr id="27" name="TextBox 26"/>
            <p:cNvSpPr txBox="1"/>
            <p:nvPr/>
          </p:nvSpPr>
          <p:spPr>
            <a:xfrm>
              <a:off x="588856" y="5959700"/>
              <a:ext cx="21955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DRAM Voltage</a:t>
              </a:r>
            </a:p>
          </p:txBody>
        </p:sp>
        <p:sp>
          <p:nvSpPr>
            <p:cNvPr id="28" name="Right Arrow 27"/>
            <p:cNvSpPr/>
            <p:nvPr/>
          </p:nvSpPr>
          <p:spPr>
            <a:xfrm>
              <a:off x="2509486" y="4772698"/>
              <a:ext cx="578000" cy="34438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0" name="Right Arrow 29"/>
            <p:cNvSpPr/>
            <p:nvPr/>
          </p:nvSpPr>
          <p:spPr>
            <a:xfrm>
              <a:off x="2505639" y="5615311"/>
              <a:ext cx="578000" cy="344389"/>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1" name="pred loss"/>
          <p:cNvGrpSpPr/>
          <p:nvPr/>
        </p:nvGrpSpPr>
        <p:grpSpPr>
          <a:xfrm>
            <a:off x="4389172" y="4906675"/>
            <a:ext cx="2312906" cy="1162717"/>
            <a:chOff x="4522814" y="4906675"/>
            <a:chExt cx="2312906" cy="1162717"/>
          </a:xfrm>
        </p:grpSpPr>
        <p:sp>
          <p:nvSpPr>
            <p:cNvPr id="31" name="TextBox 30"/>
            <p:cNvSpPr txBox="1"/>
            <p:nvPr/>
          </p:nvSpPr>
          <p:spPr>
            <a:xfrm>
              <a:off x="4793890" y="4906675"/>
              <a:ext cx="168507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[-1%, -3%, </a:t>
              </a:r>
              <a:r>
                <a:rPr kumimoji="0" lang="mr-IN"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r>
                <a:rPr kumimoji="0" lang="en-US" sz="2000" b="1" i="0" u="none" strike="noStrike" kern="1200" cap="none" spc="0" normalizeH="0" baseline="0" noProof="0" dirty="0">
                  <a:ln>
                    <a:noFill/>
                  </a:ln>
                  <a:solidFill>
                    <a:prstClr val="black"/>
                  </a:solidFill>
                  <a:effectLst/>
                  <a:uLnTx/>
                  <a:uFillTx/>
                  <a:latin typeface="Cambria Math" charset="0"/>
                  <a:ea typeface="Cambria Math" charset="0"/>
                  <a:cs typeface="Cambria Math" charset="0"/>
                </a:rPr>
                <a:t>]</a:t>
              </a:r>
            </a:p>
          </p:txBody>
        </p:sp>
        <p:sp>
          <p:nvSpPr>
            <p:cNvPr id="32" name="TextBox 31"/>
            <p:cNvSpPr txBox="1"/>
            <p:nvPr/>
          </p:nvSpPr>
          <p:spPr>
            <a:xfrm>
              <a:off x="4560522" y="5238395"/>
              <a:ext cx="227519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Predicted </a:t>
              </a:r>
              <a:r>
                <a:rPr kumimoji="0" lang="en-US" sz="2400" b="0" i="1" u="none" strike="noStrike" kern="1200" cap="none" spc="0" normalizeH="0" baseline="0" noProof="0">
                  <a:ln>
                    <a:noFill/>
                  </a:ln>
                  <a:solidFill>
                    <a:prstClr val="black"/>
                  </a:solidFill>
                  <a:effectLst/>
                  <a:uLnTx/>
                  <a:uFillTx/>
                  <a:latin typeface="Gill Sans MT"/>
                  <a:ea typeface=""/>
                  <a:cs typeface="+mn-cs"/>
                </a:rPr>
                <a:t>performance loss</a:t>
              </a:r>
              <a:endParaRPr kumimoji="0" lang="en-US" sz="2400" b="0" i="1" u="none" strike="noStrike" kern="1200" cap="none" spc="0" normalizeH="0" baseline="0" noProof="0" dirty="0">
                <a:ln>
                  <a:noFill/>
                </a:ln>
                <a:solidFill>
                  <a:prstClr val="black"/>
                </a:solidFill>
                <a:effectLst/>
                <a:uLnTx/>
                <a:uFillTx/>
                <a:latin typeface="Gill Sans MT"/>
                <a:ea typeface=""/>
                <a:cs typeface="+mn-cs"/>
              </a:endParaRPr>
            </a:p>
          </p:txBody>
        </p:sp>
        <p:sp>
          <p:nvSpPr>
            <p:cNvPr id="33" name="Right Arrow 32"/>
            <p:cNvSpPr/>
            <p:nvPr/>
          </p:nvSpPr>
          <p:spPr>
            <a:xfrm>
              <a:off x="4522814" y="4906675"/>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nvGrpSpPr>
          <p:cNvPr id="40" name="min output"/>
          <p:cNvGrpSpPr/>
          <p:nvPr/>
        </p:nvGrpSpPr>
        <p:grpSpPr>
          <a:xfrm>
            <a:off x="6273883" y="4695678"/>
            <a:ext cx="1751050" cy="1547098"/>
            <a:chOff x="6309048" y="4695678"/>
            <a:chExt cx="1751050" cy="1547098"/>
          </a:xfrm>
        </p:grpSpPr>
        <p:sp>
          <p:nvSpPr>
            <p:cNvPr id="37" name="TextBox 36"/>
            <p:cNvSpPr txBox="1"/>
            <p:nvPr/>
          </p:nvSpPr>
          <p:spPr>
            <a:xfrm>
              <a:off x="6641494" y="4695678"/>
              <a:ext cx="10776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Min.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Gill Sans MT"/>
                  <a:ea typeface=""/>
                  <a:cs typeface="+mn-cs"/>
                </a:rPr>
                <a:t>Voltage</a:t>
              </a:r>
            </a:p>
          </p:txBody>
        </p:sp>
        <p:sp>
          <p:nvSpPr>
            <p:cNvPr id="34" name="min_volt_func"/>
            <p:cNvSpPr/>
            <p:nvPr/>
          </p:nvSpPr>
          <p:spPr>
            <a:xfrm>
              <a:off x="6641495" y="4743500"/>
              <a:ext cx="955070" cy="774769"/>
            </a:xfrm>
            <a:prstGeom prst="roundRect">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5" name="Right Arrow 34"/>
            <p:cNvSpPr/>
            <p:nvPr/>
          </p:nvSpPr>
          <p:spPr>
            <a:xfrm>
              <a:off x="7719153" y="4906675"/>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6" name="Right Arrow 35"/>
            <p:cNvSpPr/>
            <p:nvPr/>
          </p:nvSpPr>
          <p:spPr>
            <a:xfrm>
              <a:off x="6309048" y="4892403"/>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TextBox 37"/>
            <p:cNvSpPr txBox="1"/>
            <p:nvPr/>
          </p:nvSpPr>
          <p:spPr>
            <a:xfrm>
              <a:off x="6649993" y="5781111"/>
              <a:ext cx="97635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Gill Sans MT"/>
                  <a:ea typeface=""/>
                  <a:cs typeface="+mn-cs"/>
                </a:rPr>
                <a:t>Target</a:t>
              </a:r>
              <a:endParaRPr kumimoji="0" lang="en-US" sz="2400" b="0" i="1" u="none" strike="noStrike" kern="1200" cap="none" spc="0" normalizeH="0" baseline="0" noProof="0" dirty="0">
                <a:ln>
                  <a:noFill/>
                </a:ln>
                <a:solidFill>
                  <a:prstClr val="black"/>
                </a:solidFill>
                <a:effectLst/>
                <a:uLnTx/>
                <a:uFillTx/>
                <a:latin typeface="Gill Sans MT"/>
                <a:ea typeface=""/>
                <a:cs typeface="+mn-cs"/>
              </a:endParaRPr>
            </a:p>
          </p:txBody>
        </p:sp>
        <p:sp>
          <p:nvSpPr>
            <p:cNvPr id="39" name="Right Arrow 38"/>
            <p:cNvSpPr/>
            <p:nvPr/>
          </p:nvSpPr>
          <p:spPr>
            <a:xfrm rot="16200000">
              <a:off x="6948558" y="5489371"/>
              <a:ext cx="340945" cy="44409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cxnSp>
        <p:nvCxnSpPr>
          <p:cNvPr id="45" name="Straight Connector 44"/>
          <p:cNvCxnSpPr/>
          <p:nvPr/>
        </p:nvCxnSpPr>
        <p:spPr>
          <a:xfrm flipH="1">
            <a:off x="498679" y="3526744"/>
            <a:ext cx="2967414" cy="1012270"/>
          </a:xfrm>
          <a:prstGeom prst="line">
            <a:avLst/>
          </a:prstGeom>
          <a:ln w="34925" cap="rnd">
            <a:solidFill>
              <a:schemeClr val="bg1">
                <a:lumMod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555891" y="3526744"/>
            <a:ext cx="2743362" cy="1168934"/>
          </a:xfrm>
          <a:prstGeom prst="line">
            <a:avLst/>
          </a:prstGeom>
          <a:ln w="34925" cap="rnd">
            <a:solidFill>
              <a:schemeClr val="bg1">
                <a:lumMod val="50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973738" y="4812318"/>
            <a:ext cx="93807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ill Sans MT"/>
                <a:ea typeface=""/>
                <a:cs typeface="+mn-cs"/>
              </a:rPr>
              <a:t>Final</a:t>
            </a:r>
            <a:br>
              <a:rPr kumimoji="0" lang="en-US" sz="2000" b="0" i="0" u="none" strike="noStrike" kern="1200" cap="none" spc="0" normalizeH="0" baseline="0" noProof="0">
                <a:ln>
                  <a:noFill/>
                </a:ln>
                <a:solidFill>
                  <a:prstClr val="black"/>
                </a:solidFill>
                <a:effectLst/>
                <a:uLnTx/>
                <a:uFillTx/>
                <a:latin typeface="Gill Sans MT"/>
                <a:ea typeface=""/>
                <a:cs typeface="+mn-cs"/>
              </a:rPr>
            </a:br>
            <a:r>
              <a:rPr kumimoji="0" lang="en-US" sz="2000" b="0" i="0" u="none" strike="noStrike" kern="1200" cap="none" spc="0" normalizeH="0" baseline="0" noProof="0">
                <a:ln>
                  <a:noFill/>
                </a:ln>
                <a:solidFill>
                  <a:prstClr val="black"/>
                </a:solidFill>
                <a:effectLst/>
                <a:uLnTx/>
                <a:uFillTx/>
                <a:latin typeface="Gill Sans MT"/>
                <a:ea typeface=""/>
                <a:cs typeface="+mn-cs"/>
              </a:rPr>
              <a:t>Voltage</a:t>
            </a:r>
          </a:p>
        </p:txBody>
      </p:sp>
    </p:spTree>
    <p:extLst>
      <p:ext uri="{BB962C8B-B14F-4D97-AF65-F5344CB8AC3E}">
        <p14:creationId xmlns:p14="http://schemas.microsoft.com/office/powerpoint/2010/main" val="420826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500"/>
                                        <p:tgtEl>
                                          <p:spTgt spid="4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839200" cy="1143000"/>
          </a:xfrm>
        </p:spPr>
        <p:txBody>
          <a:bodyPr>
            <a:normAutofit fontScale="90000"/>
          </a:bodyPr>
          <a:lstStyle/>
          <a:p>
            <a:r>
              <a:rPr lang="en-US"/>
              <a:t>Regression </a:t>
            </a:r>
            <a:r>
              <a:rPr lang="en-US" dirty="0"/>
              <a:t>Model to Predict Performance</a:t>
            </a:r>
          </a:p>
        </p:txBody>
      </p:sp>
      <p:sp>
        <p:nvSpPr>
          <p:cNvPr id="3" name="Content Placeholder 2"/>
          <p:cNvSpPr>
            <a:spLocks noGrp="1"/>
          </p:cNvSpPr>
          <p:nvPr>
            <p:ph idx="1"/>
          </p:nvPr>
        </p:nvSpPr>
        <p:spPr/>
        <p:txBody>
          <a:bodyPr/>
          <a:lstStyle/>
          <a:p>
            <a:r>
              <a:rPr lang="en-US" dirty="0">
                <a:solidFill>
                  <a:srgbClr val="0070C0"/>
                </a:solidFill>
              </a:rPr>
              <a:t>Application’s characteristics for the model</a:t>
            </a:r>
            <a:r>
              <a:rPr lang="en-US" dirty="0"/>
              <a:t>:</a:t>
            </a:r>
          </a:p>
          <a:p>
            <a:pPr lvl="1"/>
            <a:r>
              <a:rPr lang="en-US" b="1" i="1" dirty="0"/>
              <a:t>Memory intensity</a:t>
            </a:r>
            <a:r>
              <a:rPr lang="en-US" dirty="0"/>
              <a:t>: Frequency of last-level cache misses</a:t>
            </a:r>
          </a:p>
          <a:p>
            <a:pPr lvl="1"/>
            <a:r>
              <a:rPr lang="en-US" b="1" i="1" dirty="0"/>
              <a:t>Memory stall time</a:t>
            </a:r>
            <a:r>
              <a:rPr lang="en-US" dirty="0"/>
              <a:t>: Amount of time memory requests stall commit inside CPU</a:t>
            </a:r>
          </a:p>
          <a:p>
            <a:pPr lvl="1"/>
            <a:endParaRPr lang="en-US" dirty="0"/>
          </a:p>
          <a:p>
            <a:r>
              <a:rPr lang="en-US" dirty="0">
                <a:solidFill>
                  <a:srgbClr val="0070C0"/>
                </a:solidFill>
              </a:rPr>
              <a:t>Handling multiple applications</a:t>
            </a:r>
            <a:r>
              <a:rPr lang="en-US" dirty="0"/>
              <a:t>:</a:t>
            </a:r>
          </a:p>
          <a:p>
            <a:pPr lvl="1"/>
            <a:r>
              <a:rPr lang="en-US" dirty="0"/>
              <a:t>Predict a performance loss for each application</a:t>
            </a:r>
          </a:p>
          <a:p>
            <a:pPr lvl="1"/>
            <a:r>
              <a:rPr lang="en-US" dirty="0"/>
              <a:t>Select the minimum voltage that satisfies the performance target for all applications</a:t>
            </a:r>
          </a:p>
          <a:p>
            <a:pPr lvl="1"/>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Tree>
    <p:extLst>
      <p:ext uri="{BB962C8B-B14F-4D97-AF65-F5344CB8AC3E}">
        <p14:creationId xmlns:p14="http://schemas.microsoft.com/office/powerpoint/2010/main" val="4715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Comparison to Prior Work</a:t>
            </a:r>
          </a:p>
        </p:txBody>
      </p:sp>
      <p:sp>
        <p:nvSpPr>
          <p:cNvPr id="3" name="Content Placeholder 2"/>
          <p:cNvSpPr>
            <a:spLocks noGrp="1"/>
          </p:cNvSpPr>
          <p:nvPr>
            <p:ph idx="1"/>
          </p:nvPr>
        </p:nvSpPr>
        <p:spPr/>
        <p:txBody>
          <a:bodyPr/>
          <a:lstStyle/>
          <a:p>
            <a:r>
              <a:rPr lang="en-US" sz="2400" u="sng" dirty="0"/>
              <a:t>Prior work</a:t>
            </a:r>
            <a:r>
              <a:rPr lang="en-US" dirty="0"/>
              <a:t>: </a:t>
            </a:r>
            <a:r>
              <a:rPr lang="en-US" sz="2400" dirty="0"/>
              <a:t>Dynamically scale </a:t>
            </a:r>
            <a:r>
              <a:rPr lang="en-US" sz="2400" i="1" dirty="0"/>
              <a:t>frequency and voltage </a:t>
            </a:r>
            <a:r>
              <a:rPr lang="en-US" sz="2400" dirty="0"/>
              <a:t>of the entire DRAM based on bandwidth demand</a:t>
            </a:r>
            <a:r>
              <a:rPr lang="en-US" sz="2400" i="1" dirty="0"/>
              <a:t> </a:t>
            </a:r>
            <a:r>
              <a:rPr lang="en-US" sz="2000" dirty="0">
                <a:solidFill>
                  <a:prstClr val="black"/>
                </a:solidFill>
                <a:latin typeface="Gill Sans MT" panose="020B0502020104020203"/>
              </a:rPr>
              <a:t>[</a:t>
            </a:r>
            <a:r>
              <a:rPr lang="en-US" sz="2000" dirty="0"/>
              <a:t>David+, ICAC’11</a:t>
            </a:r>
            <a:r>
              <a:rPr lang="en-US" sz="2000" dirty="0">
                <a:solidFill>
                  <a:prstClr val="black"/>
                </a:solidFill>
                <a:latin typeface="Gill Sans MT" panose="020B0502020104020203"/>
              </a:rPr>
              <a:t>]</a:t>
            </a:r>
            <a:r>
              <a:rPr lang="en-US" sz="2400" i="1" dirty="0"/>
              <a:t> </a:t>
            </a:r>
            <a:r>
              <a:rPr lang="en-US" sz="2400" dirty="0"/>
              <a:t> </a:t>
            </a:r>
          </a:p>
          <a:p>
            <a:pPr lvl="1"/>
            <a:r>
              <a:rPr lang="en-US" u="sng" dirty="0">
                <a:solidFill>
                  <a:srgbClr val="FF0000"/>
                </a:solidFill>
              </a:rPr>
              <a:t>Problem</a:t>
            </a:r>
            <a:r>
              <a:rPr lang="en-US" sz="2000" dirty="0">
                <a:solidFill>
                  <a:srgbClr val="FF0000"/>
                </a:solidFill>
              </a:rPr>
              <a:t>: </a:t>
            </a:r>
            <a:r>
              <a:rPr lang="en-US" dirty="0">
                <a:solidFill>
                  <a:srgbClr val="FF0000"/>
                </a:solidFill>
              </a:rPr>
              <a:t>Lowering voltage on the peripheral circuitry decreases channel frequency (memory data throughput)</a:t>
            </a:r>
          </a:p>
          <a:p>
            <a:r>
              <a:rPr lang="en-US" sz="2400" u="sng" dirty="0"/>
              <a:t>Voltron</a:t>
            </a:r>
            <a:r>
              <a:rPr lang="en-US" sz="2400" dirty="0"/>
              <a:t>: Reduce voltage to only </a:t>
            </a:r>
            <a:r>
              <a:rPr lang="en-US" sz="2400" dirty="0">
                <a:solidFill>
                  <a:srgbClr val="0070C0"/>
                </a:solidFill>
              </a:rPr>
              <a:t>DRAM array </a:t>
            </a:r>
            <a:r>
              <a:rPr lang="en-US" sz="2400" dirty="0"/>
              <a:t>without changing the voltage to peripheral circuitry</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28" name="Rounded Rectangle 27"/>
          <p:cNvSpPr/>
          <p:nvPr/>
        </p:nvSpPr>
        <p:spPr>
          <a:xfrm>
            <a:off x="633006" y="3785134"/>
            <a:ext cx="3218213" cy="2033609"/>
          </a:xfrm>
          <a:prstGeom prst="roundRect">
            <a:avLst>
              <a:gd name="adj" fmla="val 3605"/>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8" name="low_volt memdvfs"/>
          <p:cNvSpPr/>
          <p:nvPr/>
        </p:nvSpPr>
        <p:spPr>
          <a:xfrm>
            <a:off x="633006" y="3780395"/>
            <a:ext cx="3218213" cy="2033609"/>
          </a:xfrm>
          <a:prstGeom prst="roundRect">
            <a:avLst>
              <a:gd name="adj" fmla="val 3605"/>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3" name="DRAM chip"/>
          <p:cNvGrpSpPr/>
          <p:nvPr/>
        </p:nvGrpSpPr>
        <p:grpSpPr>
          <a:xfrm>
            <a:off x="768973" y="3780395"/>
            <a:ext cx="2823183" cy="2575955"/>
            <a:chOff x="768973" y="3780395"/>
            <a:chExt cx="2823183" cy="2575955"/>
          </a:xfrm>
        </p:grpSpPr>
        <p:sp>
          <p:nvSpPr>
            <p:cNvPr id="33" name="TextBox 32"/>
            <p:cNvSpPr txBox="1"/>
            <p:nvPr/>
          </p:nvSpPr>
          <p:spPr>
            <a:xfrm>
              <a:off x="778209" y="3783681"/>
              <a:ext cx="1343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Peripheral</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Circuitry</a:t>
              </a:r>
            </a:p>
          </p:txBody>
        </p:sp>
        <p:sp>
          <p:nvSpPr>
            <p:cNvPr id="36" name="TextBox 35"/>
            <p:cNvSpPr txBox="1"/>
            <p:nvPr/>
          </p:nvSpPr>
          <p:spPr>
            <a:xfrm>
              <a:off x="2637821" y="3780395"/>
              <a:ext cx="9460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DRAM</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Array</a:t>
              </a:r>
            </a:p>
          </p:txBody>
        </p:sp>
        <p:grpSp>
          <p:nvGrpSpPr>
            <p:cNvPr id="7" name="Group 6"/>
            <p:cNvGrpSpPr/>
            <p:nvPr/>
          </p:nvGrpSpPr>
          <p:grpSpPr>
            <a:xfrm>
              <a:off x="847627" y="4429586"/>
              <a:ext cx="2744529" cy="1275817"/>
              <a:chOff x="894576" y="4372625"/>
              <a:chExt cx="3517777" cy="1615869"/>
            </a:xfrm>
          </p:grpSpPr>
          <p:sp>
            <p:nvSpPr>
              <p:cNvPr id="31" name="Rounded Rectangle 30"/>
              <p:cNvSpPr/>
              <p:nvPr/>
            </p:nvSpPr>
            <p:spPr>
              <a:xfrm>
                <a:off x="894576" y="4594012"/>
                <a:ext cx="1389458" cy="66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Control</a:t>
                </a:r>
                <a:br>
                  <a:rPr kumimoji="0" lang="en-US" sz="1800" b="1" i="0" u="none" strike="noStrike" kern="1200" cap="none" spc="0" normalizeH="0" baseline="0" noProof="0" dirty="0">
                    <a:ln>
                      <a:noFill/>
                    </a:ln>
                    <a:solidFill>
                      <a:prstClr val="white"/>
                    </a:solidFill>
                    <a:effectLst/>
                    <a:uLnTx/>
                    <a:uFillTx/>
                    <a:latin typeface="Gill Sans MT"/>
                    <a:ea typeface="+mn-ea"/>
                    <a:cs typeface="+mn-cs"/>
                  </a:rPr>
                </a:br>
                <a:r>
                  <a:rPr kumimoji="0" lang="en-US" sz="1800" b="1" i="0" u="none" strike="noStrike" kern="1200" cap="none" spc="0" normalizeH="0" baseline="0" noProof="0" dirty="0">
                    <a:ln>
                      <a:noFill/>
                    </a:ln>
                    <a:solidFill>
                      <a:prstClr val="white"/>
                    </a:solidFill>
                    <a:effectLst/>
                    <a:uLnTx/>
                    <a:uFillTx/>
                    <a:latin typeface="Gill Sans MT"/>
                    <a:ea typeface="+mn-ea"/>
                    <a:cs typeface="+mn-cs"/>
                  </a:rPr>
                  <a:t>Logic</a:t>
                </a:r>
              </a:p>
            </p:txBody>
          </p:sp>
          <p:sp>
            <p:nvSpPr>
              <p:cNvPr id="32" name="Rounded Rectangle 31"/>
              <p:cNvSpPr/>
              <p:nvPr/>
            </p:nvSpPr>
            <p:spPr>
              <a:xfrm>
                <a:off x="894576" y="5489221"/>
                <a:ext cx="1389458" cy="37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I/O</a:t>
                </a:r>
              </a:p>
            </p:txBody>
          </p:sp>
          <p:grpSp>
            <p:nvGrpSpPr>
              <p:cNvPr id="35" name="Group 34"/>
              <p:cNvGrpSpPr/>
              <p:nvPr/>
            </p:nvGrpSpPr>
            <p:grpSpPr>
              <a:xfrm>
                <a:off x="2647483" y="4372625"/>
                <a:ext cx="1764870" cy="1615869"/>
                <a:chOff x="1994891" y="3913443"/>
                <a:chExt cx="1764870" cy="1615869"/>
              </a:xfrm>
            </p:grpSpPr>
            <p:sp>
              <p:nvSpPr>
                <p:cNvPr id="37" name="bank3"/>
                <p:cNvSpPr/>
                <p:nvPr/>
              </p:nvSpPr>
              <p:spPr>
                <a:xfrm>
                  <a:off x="2333410" y="3913443"/>
                  <a:ext cx="1426351" cy="1256685"/>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38" name="bank2"/>
                <p:cNvSpPr/>
                <p:nvPr/>
              </p:nvSpPr>
              <p:spPr>
                <a:xfrm>
                  <a:off x="2162063" y="4055071"/>
                  <a:ext cx="1412965" cy="1269931"/>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39" name="bank"/>
                <p:cNvGrpSpPr/>
                <p:nvPr/>
              </p:nvGrpSpPr>
              <p:grpSpPr>
                <a:xfrm>
                  <a:off x="1994891" y="4233664"/>
                  <a:ext cx="1396306" cy="1295648"/>
                  <a:chOff x="5076854" y="1142999"/>
                  <a:chExt cx="3379524" cy="4898283"/>
                </a:xfrm>
              </p:grpSpPr>
              <p:sp>
                <p:nvSpPr>
                  <p:cNvPr id="40" name="Rounded Rectangle 39"/>
                  <p:cNvSpPr/>
                  <p:nvPr/>
                </p:nvSpPr>
                <p:spPr>
                  <a:xfrm>
                    <a:off x="5076854" y="1142999"/>
                    <a:ext cx="3379524" cy="4898283"/>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1" name="TextBox 40"/>
                  <p:cNvSpPr txBox="1"/>
                  <p:nvPr/>
                </p:nvSpPr>
                <p:spPr>
                  <a:xfrm>
                    <a:off x="5586201" y="2543249"/>
                    <a:ext cx="2787849" cy="1915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Bank</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grpSp>
          </p:grpSp>
          <p:grpSp>
            <p:nvGrpSpPr>
              <p:cNvPr id="43" name="Group 42"/>
              <p:cNvGrpSpPr/>
              <p:nvPr/>
            </p:nvGrpSpPr>
            <p:grpSpPr>
              <a:xfrm>
                <a:off x="2284033" y="4767194"/>
                <a:ext cx="469478" cy="1092129"/>
                <a:chOff x="1649910" y="4362757"/>
                <a:chExt cx="469478" cy="1092129"/>
              </a:xfrm>
            </p:grpSpPr>
            <p:sp>
              <p:nvSpPr>
                <p:cNvPr id="46" name="Right Arrow 45"/>
                <p:cNvSpPr/>
                <p:nvPr/>
              </p:nvSpPr>
              <p:spPr>
                <a:xfrm>
                  <a:off x="1651065" y="4362757"/>
                  <a:ext cx="363450" cy="315721"/>
                </a:xfrm>
                <a:prstGeom prst="rightArrow">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47" name="Left-Right Arrow 46"/>
                <p:cNvSpPr/>
                <p:nvPr/>
              </p:nvSpPr>
              <p:spPr>
                <a:xfrm>
                  <a:off x="1649910" y="5090746"/>
                  <a:ext cx="469478" cy="364140"/>
                </a:xfrm>
                <a:prstGeom prst="leftRightArrow">
                  <a:avLst>
                    <a:gd name="adj1" fmla="val 56125"/>
                    <a:gd name="adj2" fmla="val 39569"/>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cxnSp>
          <p:nvCxnSpPr>
            <p:cNvPr id="44" name="Straight Connector 43"/>
            <p:cNvCxnSpPr/>
            <p:nvPr/>
          </p:nvCxnSpPr>
          <p:spPr>
            <a:xfrm>
              <a:off x="1623458" y="5576232"/>
              <a:ext cx="0" cy="497027"/>
            </a:xfrm>
            <a:prstGeom prst="line">
              <a:avLst/>
            </a:prstGeom>
            <a:ln w="41275" cap="rnd">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68973" y="5987018"/>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a:ea typeface=""/>
                  <a:cs typeface="+mn-cs"/>
                </a:rPr>
                <a:t>Off-chip channel</a:t>
              </a: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grpSp>
      <p:grpSp>
        <p:nvGrpSpPr>
          <p:cNvPr id="12" name="low_freq"/>
          <p:cNvGrpSpPr/>
          <p:nvPr/>
        </p:nvGrpSpPr>
        <p:grpSpPr>
          <a:xfrm>
            <a:off x="232376" y="5824745"/>
            <a:ext cx="2285306" cy="787474"/>
            <a:chOff x="232376" y="5824745"/>
            <a:chExt cx="2285306" cy="787474"/>
          </a:xfrm>
        </p:grpSpPr>
        <p:sp>
          <p:nvSpPr>
            <p:cNvPr id="29" name="TextBox 28"/>
            <p:cNvSpPr txBox="1"/>
            <p:nvPr/>
          </p:nvSpPr>
          <p:spPr>
            <a:xfrm>
              <a:off x="232376" y="6150554"/>
              <a:ext cx="228530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4136"/>
                  </a:solidFill>
                  <a:effectLst/>
                  <a:uLnTx/>
                  <a:uFillTx/>
                  <a:latin typeface="Gill Sans MT"/>
                  <a:ea typeface=""/>
                  <a:cs typeface="+mn-cs"/>
                </a:rPr>
                <a:t>Low frequency</a:t>
              </a:r>
              <a:endParaRPr kumimoji="0" lang="en-US" sz="2400" b="1" i="0" u="none" strike="noStrike" kern="1200" cap="none" spc="0" normalizeH="0" baseline="0" noProof="0" dirty="0">
                <a:ln>
                  <a:noFill/>
                </a:ln>
                <a:solidFill>
                  <a:srgbClr val="FF4136"/>
                </a:solidFill>
                <a:effectLst/>
                <a:uLnTx/>
                <a:uFillTx/>
                <a:latin typeface="Gill Sans MT"/>
                <a:ea typeface=""/>
                <a:cs typeface="+mn-cs"/>
              </a:endParaRPr>
            </a:p>
          </p:txBody>
        </p:sp>
        <p:cxnSp>
          <p:nvCxnSpPr>
            <p:cNvPr id="10" name="Straight Arrow Connector 9"/>
            <p:cNvCxnSpPr/>
            <p:nvPr/>
          </p:nvCxnSpPr>
          <p:spPr>
            <a:xfrm flipV="1">
              <a:off x="498264" y="5824745"/>
              <a:ext cx="242343" cy="404423"/>
            </a:xfrm>
            <a:prstGeom prst="straightConnector1">
              <a:avLst/>
            </a:prstGeom>
            <a:ln w="34925" cap="rnd">
              <a:solidFill>
                <a:srgbClr val="FF4136"/>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70" name="Rounded Rectangle 69"/>
          <p:cNvSpPr/>
          <p:nvPr/>
        </p:nvSpPr>
        <p:spPr>
          <a:xfrm>
            <a:off x="4705704" y="3780395"/>
            <a:ext cx="3218213" cy="2033609"/>
          </a:xfrm>
          <a:prstGeom prst="roundRect">
            <a:avLst>
              <a:gd name="adj" fmla="val 3605"/>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1" name="low_volt voltron"/>
          <p:cNvSpPr/>
          <p:nvPr/>
        </p:nvSpPr>
        <p:spPr>
          <a:xfrm>
            <a:off x="6177412" y="3775656"/>
            <a:ext cx="1746505" cy="2033609"/>
          </a:xfrm>
          <a:prstGeom prst="roundRect">
            <a:avLst>
              <a:gd name="adj" fmla="val 3605"/>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4" name="DRAM chip _voltron"/>
          <p:cNvGrpSpPr/>
          <p:nvPr/>
        </p:nvGrpSpPr>
        <p:grpSpPr>
          <a:xfrm>
            <a:off x="4841671" y="3775656"/>
            <a:ext cx="2823183" cy="2575955"/>
            <a:chOff x="4841671" y="3775656"/>
            <a:chExt cx="2823183" cy="2575955"/>
          </a:xfrm>
        </p:grpSpPr>
        <p:sp>
          <p:nvSpPr>
            <p:cNvPr id="72" name="TextBox 71"/>
            <p:cNvSpPr txBox="1"/>
            <p:nvPr/>
          </p:nvSpPr>
          <p:spPr>
            <a:xfrm>
              <a:off x="4850907" y="3778942"/>
              <a:ext cx="1343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Peripheral</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Circuitry</a:t>
              </a:r>
            </a:p>
          </p:txBody>
        </p:sp>
        <p:sp>
          <p:nvSpPr>
            <p:cNvPr id="73" name="TextBox 72"/>
            <p:cNvSpPr txBox="1"/>
            <p:nvPr/>
          </p:nvSpPr>
          <p:spPr>
            <a:xfrm>
              <a:off x="6710519" y="3775656"/>
              <a:ext cx="9460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DRAM</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Array</a:t>
              </a:r>
            </a:p>
          </p:txBody>
        </p:sp>
        <p:grpSp>
          <p:nvGrpSpPr>
            <p:cNvPr id="74" name="Group 73"/>
            <p:cNvGrpSpPr/>
            <p:nvPr/>
          </p:nvGrpSpPr>
          <p:grpSpPr>
            <a:xfrm>
              <a:off x="4920325" y="4424847"/>
              <a:ext cx="2744529" cy="1275817"/>
              <a:chOff x="894576" y="4372625"/>
              <a:chExt cx="3517777" cy="1615869"/>
            </a:xfrm>
          </p:grpSpPr>
          <p:sp>
            <p:nvSpPr>
              <p:cNvPr id="75" name="Rounded Rectangle 74"/>
              <p:cNvSpPr/>
              <p:nvPr/>
            </p:nvSpPr>
            <p:spPr>
              <a:xfrm>
                <a:off x="894576" y="4594012"/>
                <a:ext cx="1389458" cy="66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Control</a:t>
                </a:r>
                <a:br>
                  <a:rPr kumimoji="0" lang="en-US" sz="1800" b="1" i="0" u="none" strike="noStrike" kern="1200" cap="none" spc="0" normalizeH="0" baseline="0" noProof="0" dirty="0">
                    <a:ln>
                      <a:noFill/>
                    </a:ln>
                    <a:solidFill>
                      <a:prstClr val="white"/>
                    </a:solidFill>
                    <a:effectLst/>
                    <a:uLnTx/>
                    <a:uFillTx/>
                    <a:latin typeface="Gill Sans MT"/>
                    <a:ea typeface="+mn-ea"/>
                    <a:cs typeface="+mn-cs"/>
                  </a:rPr>
                </a:br>
                <a:r>
                  <a:rPr kumimoji="0" lang="en-US" sz="1800" b="1" i="0" u="none" strike="noStrike" kern="1200" cap="none" spc="0" normalizeH="0" baseline="0" noProof="0" dirty="0">
                    <a:ln>
                      <a:noFill/>
                    </a:ln>
                    <a:solidFill>
                      <a:prstClr val="white"/>
                    </a:solidFill>
                    <a:effectLst/>
                    <a:uLnTx/>
                    <a:uFillTx/>
                    <a:latin typeface="Gill Sans MT"/>
                    <a:ea typeface="+mn-ea"/>
                    <a:cs typeface="+mn-cs"/>
                  </a:rPr>
                  <a:t>Logic</a:t>
                </a:r>
              </a:p>
            </p:txBody>
          </p:sp>
          <p:sp>
            <p:nvSpPr>
              <p:cNvPr id="76" name="Rounded Rectangle 75"/>
              <p:cNvSpPr/>
              <p:nvPr/>
            </p:nvSpPr>
            <p:spPr>
              <a:xfrm>
                <a:off x="894576" y="5489221"/>
                <a:ext cx="1389458" cy="37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I/O</a:t>
                </a:r>
              </a:p>
            </p:txBody>
          </p:sp>
          <p:grpSp>
            <p:nvGrpSpPr>
              <p:cNvPr id="77" name="Group 76"/>
              <p:cNvGrpSpPr/>
              <p:nvPr/>
            </p:nvGrpSpPr>
            <p:grpSpPr>
              <a:xfrm>
                <a:off x="2647483" y="4372625"/>
                <a:ext cx="1764870" cy="1615869"/>
                <a:chOff x="1994891" y="3913443"/>
                <a:chExt cx="1764870" cy="1615869"/>
              </a:xfrm>
            </p:grpSpPr>
            <p:sp>
              <p:nvSpPr>
                <p:cNvPr id="81" name="bank3"/>
                <p:cNvSpPr/>
                <p:nvPr/>
              </p:nvSpPr>
              <p:spPr>
                <a:xfrm>
                  <a:off x="2333410" y="3913443"/>
                  <a:ext cx="1426351" cy="1256685"/>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2" name="bank2"/>
                <p:cNvSpPr/>
                <p:nvPr/>
              </p:nvSpPr>
              <p:spPr>
                <a:xfrm>
                  <a:off x="2162063" y="4055071"/>
                  <a:ext cx="1412965" cy="1269931"/>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3" name="bank"/>
                <p:cNvGrpSpPr/>
                <p:nvPr/>
              </p:nvGrpSpPr>
              <p:grpSpPr>
                <a:xfrm>
                  <a:off x="1994891" y="4233664"/>
                  <a:ext cx="1396306" cy="1295648"/>
                  <a:chOff x="5076854" y="1142999"/>
                  <a:chExt cx="3379524" cy="4898283"/>
                </a:xfrm>
              </p:grpSpPr>
              <p:sp>
                <p:nvSpPr>
                  <p:cNvPr id="84" name="Rounded Rectangle 83"/>
                  <p:cNvSpPr/>
                  <p:nvPr/>
                </p:nvSpPr>
                <p:spPr>
                  <a:xfrm>
                    <a:off x="5076854" y="1142999"/>
                    <a:ext cx="3379524" cy="4898283"/>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5" name="TextBox 84"/>
                  <p:cNvSpPr txBox="1"/>
                  <p:nvPr/>
                </p:nvSpPr>
                <p:spPr>
                  <a:xfrm>
                    <a:off x="5586201" y="2543249"/>
                    <a:ext cx="2787849" cy="1915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Bank</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grpSp>
          </p:grpSp>
          <p:grpSp>
            <p:nvGrpSpPr>
              <p:cNvPr id="78" name="Group 77"/>
              <p:cNvGrpSpPr/>
              <p:nvPr/>
            </p:nvGrpSpPr>
            <p:grpSpPr>
              <a:xfrm>
                <a:off x="2284033" y="4767194"/>
                <a:ext cx="469478" cy="1092129"/>
                <a:chOff x="1649910" y="4362757"/>
                <a:chExt cx="469478" cy="1092129"/>
              </a:xfrm>
            </p:grpSpPr>
            <p:sp>
              <p:nvSpPr>
                <p:cNvPr id="79" name="Right Arrow 78"/>
                <p:cNvSpPr/>
                <p:nvPr/>
              </p:nvSpPr>
              <p:spPr>
                <a:xfrm>
                  <a:off x="1651065" y="4362757"/>
                  <a:ext cx="363450" cy="315721"/>
                </a:xfrm>
                <a:prstGeom prst="rightArrow">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0" name="Left-Right Arrow 79"/>
                <p:cNvSpPr/>
                <p:nvPr/>
              </p:nvSpPr>
              <p:spPr>
                <a:xfrm>
                  <a:off x="1649910" y="5090746"/>
                  <a:ext cx="469478" cy="364140"/>
                </a:xfrm>
                <a:prstGeom prst="leftRightArrow">
                  <a:avLst>
                    <a:gd name="adj1" fmla="val 56125"/>
                    <a:gd name="adj2" fmla="val 39569"/>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cxnSp>
          <p:nvCxnSpPr>
            <p:cNvPr id="86" name="Straight Connector 85"/>
            <p:cNvCxnSpPr/>
            <p:nvPr/>
          </p:nvCxnSpPr>
          <p:spPr>
            <a:xfrm>
              <a:off x="5696156" y="5571493"/>
              <a:ext cx="0" cy="497027"/>
            </a:xfrm>
            <a:prstGeom prst="line">
              <a:avLst/>
            </a:prstGeom>
            <a:ln w="41275" cap="rnd">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841671" y="5982279"/>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a:ea typeface=""/>
                  <a:cs typeface="+mn-cs"/>
                </a:rPr>
                <a:t>Off-chip channel</a:t>
              </a: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grpSp>
      <p:grpSp>
        <p:nvGrpSpPr>
          <p:cNvPr id="15" name="high_freq"/>
          <p:cNvGrpSpPr/>
          <p:nvPr/>
        </p:nvGrpSpPr>
        <p:grpSpPr>
          <a:xfrm>
            <a:off x="4200845" y="5836835"/>
            <a:ext cx="2369816" cy="799318"/>
            <a:chOff x="6115082" y="5427023"/>
            <a:chExt cx="2369816" cy="799318"/>
          </a:xfrm>
        </p:grpSpPr>
        <p:sp>
          <p:nvSpPr>
            <p:cNvPr id="88" name="TextBox 87"/>
            <p:cNvSpPr txBox="1"/>
            <p:nvPr/>
          </p:nvSpPr>
          <p:spPr>
            <a:xfrm>
              <a:off x="6115082" y="5764676"/>
              <a:ext cx="236981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4DD6"/>
                  </a:solidFill>
                  <a:effectLst/>
                  <a:uLnTx/>
                  <a:uFillTx/>
                  <a:latin typeface="Gill Sans MT"/>
                  <a:ea typeface=""/>
                  <a:cs typeface="+mn-cs"/>
                </a:rPr>
                <a:t>High frequency</a:t>
              </a:r>
              <a:endParaRPr kumimoji="0" lang="en-US" sz="2400" b="1" i="0" u="none" strike="noStrike" kern="1200" cap="none" spc="0" normalizeH="0" baseline="0" noProof="0" dirty="0">
                <a:ln>
                  <a:noFill/>
                </a:ln>
                <a:solidFill>
                  <a:srgbClr val="004DD6"/>
                </a:solidFill>
                <a:effectLst/>
                <a:uLnTx/>
                <a:uFillTx/>
                <a:latin typeface="Gill Sans MT"/>
                <a:ea typeface=""/>
                <a:cs typeface="+mn-cs"/>
              </a:endParaRPr>
            </a:p>
          </p:txBody>
        </p:sp>
        <p:cxnSp>
          <p:nvCxnSpPr>
            <p:cNvPr id="89" name="Straight Arrow Connector 88"/>
            <p:cNvCxnSpPr/>
            <p:nvPr/>
          </p:nvCxnSpPr>
          <p:spPr>
            <a:xfrm flipV="1">
              <a:off x="6525286" y="5427023"/>
              <a:ext cx="219250" cy="442082"/>
            </a:xfrm>
            <a:prstGeom prst="straightConnector1">
              <a:avLst/>
            </a:prstGeom>
            <a:ln w="34925" cap="rnd">
              <a:solidFill>
                <a:srgbClr val="004DD6"/>
              </a:solidFill>
              <a:tailEnd type="arrow" w="lg" len="lg"/>
            </a:ln>
          </p:spPr>
          <p:style>
            <a:lnRef idx="1">
              <a:schemeClr val="accent1"/>
            </a:lnRef>
            <a:fillRef idx="0">
              <a:schemeClr val="accent1"/>
            </a:fillRef>
            <a:effectRef idx="0">
              <a:schemeClr val="accent1"/>
            </a:effectRef>
            <a:fontRef idx="minor">
              <a:schemeClr val="tx1"/>
            </a:fontRef>
          </p:style>
        </p:cxnSp>
      </p:grpSp>
      <p:sp>
        <p:nvSpPr>
          <p:cNvPr id="58" name="lip text"/>
          <p:cNvSpPr/>
          <p:nvPr/>
        </p:nvSpPr>
        <p:spPr>
          <a:xfrm>
            <a:off x="649959" y="4617695"/>
            <a:ext cx="3201260" cy="45169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Futura Medium" charset="0"/>
                <a:ea typeface="Futura Medium" charset="0"/>
                <a:cs typeface="Futura Medium" charset="0"/>
              </a:rPr>
              <a:t>Low Voltage</a:t>
            </a:r>
            <a:endParaRPr kumimoji="0" lang="en-US" sz="24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
        <p:nvSpPr>
          <p:cNvPr id="59" name="lip text"/>
          <p:cNvSpPr/>
          <p:nvPr/>
        </p:nvSpPr>
        <p:spPr>
          <a:xfrm>
            <a:off x="6176254" y="4617694"/>
            <a:ext cx="1747663" cy="75253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prstClr val="white"/>
                </a:solidFill>
                <a:effectLst/>
                <a:uLnTx/>
                <a:uFillTx/>
                <a:latin typeface="Futura Medium" charset="0"/>
                <a:ea typeface="Futura Medium" charset="0"/>
                <a:cs typeface="Futura Medium" charset="0"/>
              </a:rPr>
              <a:t>Low Voltage</a:t>
            </a:r>
            <a:endParaRPr kumimoji="0" lang="en-US" sz="2400" b="0" i="0" u="none" strike="noStrike" kern="0" cap="none" spc="0" normalizeH="0" baseline="0" noProof="0" dirty="0">
              <a:ln>
                <a:noFill/>
              </a:ln>
              <a:solidFill>
                <a:prstClr val="white"/>
              </a:solidFill>
              <a:effectLst/>
              <a:uLnTx/>
              <a:uFillTx/>
              <a:latin typeface="Futura Medium" charset="0"/>
              <a:ea typeface="Futura Medium" charset="0"/>
              <a:cs typeface="Futura Medium" charset="0"/>
            </a:endParaRPr>
          </a:p>
        </p:txBody>
      </p:sp>
      <p:sp>
        <p:nvSpPr>
          <p:cNvPr id="18" name="TextBox 17"/>
          <p:cNvSpPr txBox="1"/>
          <p:nvPr/>
        </p:nvSpPr>
        <p:spPr>
          <a:xfrm>
            <a:off x="2540635" y="5806797"/>
            <a:ext cx="1364091" cy="400110"/>
          </a:xfrm>
          <a:prstGeom prst="rect">
            <a:avLst/>
          </a:prstGeom>
          <a:noFill/>
          <a:ln>
            <a:solidFill>
              <a:schemeClr val="bg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ill Sans MT"/>
                <a:ea typeface=""/>
                <a:cs typeface="+mn-cs"/>
              </a:rPr>
              <a:t>Prior Work</a:t>
            </a:r>
          </a:p>
        </p:txBody>
      </p:sp>
      <p:sp>
        <p:nvSpPr>
          <p:cNvPr id="61" name="TextBox 60"/>
          <p:cNvSpPr txBox="1"/>
          <p:nvPr/>
        </p:nvSpPr>
        <p:spPr>
          <a:xfrm>
            <a:off x="6932024" y="5806797"/>
            <a:ext cx="960776" cy="400110"/>
          </a:xfrm>
          <a:prstGeom prst="rect">
            <a:avLst/>
          </a:prstGeom>
          <a:noFill/>
          <a:ln>
            <a:solidFill>
              <a:schemeClr val="bg1">
                <a:lumMod val="50000"/>
              </a:schemeClr>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Gill Sans MT"/>
                <a:ea typeface=""/>
                <a:cs typeface="+mn-cs"/>
              </a:rPr>
              <a:t>Voltron</a:t>
            </a:r>
          </a:p>
        </p:txBody>
      </p:sp>
    </p:spTree>
    <p:extLst>
      <p:ext uri="{BB962C8B-B14F-4D97-AF65-F5344CB8AC3E}">
        <p14:creationId xmlns:p14="http://schemas.microsoft.com/office/powerpoint/2010/main" val="110299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8" grpId="0" animBg="1"/>
      <p:bldP spid="48" grpId="0" animBg="1"/>
      <p:bldP spid="70" grpId="0" animBg="1"/>
      <p:bldP spid="71" grpId="0" animBg="1"/>
      <p:bldP spid="58" grpId="0" animBg="1"/>
      <p:bldP spid="59" grpId="0" animBg="1"/>
      <p:bldP spid="18" grpId="0" animBg="1"/>
      <p:bldP spid="6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Exploiting Spatial Locality of Errors</a:t>
            </a:r>
          </a:p>
        </p:txBody>
      </p:sp>
      <p:sp>
        <p:nvSpPr>
          <p:cNvPr id="3" name="Content Placeholder 2"/>
          <p:cNvSpPr>
            <a:spLocks noGrp="1"/>
          </p:cNvSpPr>
          <p:nvPr>
            <p:ph idx="1"/>
          </p:nvPr>
        </p:nvSpPr>
        <p:spPr/>
        <p:txBody>
          <a:bodyPr/>
          <a:lstStyle/>
          <a:p>
            <a:pPr marL="0" indent="0">
              <a:buNone/>
            </a:pPr>
            <a:r>
              <a:rPr lang="en-US" u="sng" dirty="0"/>
              <a:t>Key idea</a:t>
            </a:r>
            <a:r>
              <a:rPr lang="en-US" dirty="0"/>
              <a:t>: Increase the latency only for DRAM banks that observe errors under low voltage</a:t>
            </a:r>
          </a:p>
          <a:p>
            <a:pPr lvl="1"/>
            <a:r>
              <a:rPr lang="en-US" sz="2200" u="sng" dirty="0">
                <a:solidFill>
                  <a:schemeClr val="accent3">
                    <a:lumMod val="50000"/>
                  </a:schemeClr>
                </a:solidFill>
              </a:rPr>
              <a:t>Benefit</a:t>
            </a:r>
            <a:r>
              <a:rPr lang="en-US" sz="2200" dirty="0">
                <a:solidFill>
                  <a:schemeClr val="accent3">
                    <a:lumMod val="50000"/>
                  </a:schemeClr>
                </a:solidFill>
              </a:rPr>
              <a:t>: Higher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70" name="Rounded Rectangle 69"/>
          <p:cNvSpPr/>
          <p:nvPr/>
        </p:nvSpPr>
        <p:spPr>
          <a:xfrm>
            <a:off x="2007647" y="3130942"/>
            <a:ext cx="5188701" cy="2033609"/>
          </a:xfrm>
          <a:prstGeom prst="roundRect">
            <a:avLst>
              <a:gd name="adj" fmla="val 3605"/>
            </a:avLst>
          </a:prstGeom>
          <a:solidFill>
            <a:srgbClr val="EBEBE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71" name="low_volt voltron"/>
          <p:cNvSpPr/>
          <p:nvPr/>
        </p:nvSpPr>
        <p:spPr>
          <a:xfrm>
            <a:off x="3496166" y="3129489"/>
            <a:ext cx="3700182" cy="2033609"/>
          </a:xfrm>
          <a:prstGeom prst="roundRect">
            <a:avLst>
              <a:gd name="adj" fmla="val 3605"/>
            </a:avLst>
          </a:prstGeom>
          <a:solidFill>
            <a:schemeClr val="accent3">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14" name="DRAM chip _voltron"/>
          <p:cNvGrpSpPr/>
          <p:nvPr/>
        </p:nvGrpSpPr>
        <p:grpSpPr>
          <a:xfrm>
            <a:off x="2143614" y="3129489"/>
            <a:ext cx="4941633" cy="2572669"/>
            <a:chOff x="4841671" y="3778942"/>
            <a:chExt cx="4941633" cy="2572669"/>
          </a:xfrm>
        </p:grpSpPr>
        <p:sp>
          <p:nvSpPr>
            <p:cNvPr id="72" name="TextBox 71"/>
            <p:cNvSpPr txBox="1"/>
            <p:nvPr/>
          </p:nvSpPr>
          <p:spPr>
            <a:xfrm>
              <a:off x="4850907" y="3778942"/>
              <a:ext cx="1343316"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Peripheral</a:t>
              </a:r>
              <a:br>
                <a:rPr kumimoji="0" lang="en-US" sz="2000" b="1" i="1" u="none" strike="noStrike" kern="1200" cap="none" spc="0" normalizeH="0" baseline="0" noProof="0" dirty="0">
                  <a:ln>
                    <a:noFill/>
                  </a:ln>
                  <a:solidFill>
                    <a:prstClr val="black"/>
                  </a:solidFill>
                  <a:effectLst/>
                  <a:uLnTx/>
                  <a:uFillTx/>
                  <a:latin typeface="Gill Sans MT"/>
                  <a:ea typeface=""/>
                  <a:cs typeface="+mn-cs"/>
                </a:rPr>
              </a:br>
              <a:r>
                <a:rPr kumimoji="0" lang="en-US" sz="2000" b="1" i="1" u="none" strike="noStrike" kern="1200" cap="none" spc="0" normalizeH="0" baseline="0" noProof="0" dirty="0">
                  <a:ln>
                    <a:noFill/>
                  </a:ln>
                  <a:solidFill>
                    <a:prstClr val="black"/>
                  </a:solidFill>
                  <a:effectLst/>
                  <a:uLnTx/>
                  <a:uFillTx/>
                  <a:latin typeface="Gill Sans MT"/>
                  <a:ea typeface=""/>
                  <a:cs typeface="+mn-cs"/>
                </a:rPr>
                <a:t>Circuitry</a:t>
              </a:r>
            </a:p>
          </p:txBody>
        </p:sp>
        <p:sp>
          <p:nvSpPr>
            <p:cNvPr id="73" name="TextBox 72"/>
            <p:cNvSpPr txBox="1"/>
            <p:nvPr/>
          </p:nvSpPr>
          <p:spPr>
            <a:xfrm>
              <a:off x="7144888" y="3931163"/>
              <a:ext cx="184886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Gill Sans MT"/>
                  <a:ea typeface=""/>
                  <a:cs typeface="+mn-cs"/>
                </a:rPr>
                <a:t>DRAM Array</a:t>
              </a:r>
              <a:endParaRPr kumimoji="0" lang="en-US" sz="2000" b="1" i="1" u="none" strike="noStrike" kern="1200" cap="none" spc="0" normalizeH="0" baseline="0" noProof="0" dirty="0">
                <a:ln>
                  <a:noFill/>
                </a:ln>
                <a:solidFill>
                  <a:prstClr val="black"/>
                </a:solidFill>
                <a:effectLst/>
                <a:uLnTx/>
                <a:uFillTx/>
                <a:latin typeface="Gill Sans MT"/>
                <a:ea typeface=""/>
                <a:cs typeface="+mn-cs"/>
              </a:endParaRPr>
            </a:p>
          </p:txBody>
        </p:sp>
        <p:grpSp>
          <p:nvGrpSpPr>
            <p:cNvPr id="74" name="Group 73"/>
            <p:cNvGrpSpPr/>
            <p:nvPr/>
          </p:nvGrpSpPr>
          <p:grpSpPr>
            <a:xfrm>
              <a:off x="4920325" y="4599645"/>
              <a:ext cx="4862979" cy="1101020"/>
              <a:chOff x="894576" y="4594012"/>
              <a:chExt cx="6233082" cy="1394482"/>
            </a:xfrm>
          </p:grpSpPr>
          <p:sp>
            <p:nvSpPr>
              <p:cNvPr id="75" name="Rounded Rectangle 74"/>
              <p:cNvSpPr/>
              <p:nvPr/>
            </p:nvSpPr>
            <p:spPr>
              <a:xfrm>
                <a:off x="894576" y="4594012"/>
                <a:ext cx="1389458" cy="66208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Control</a:t>
                </a:r>
                <a:br>
                  <a:rPr kumimoji="0" lang="en-US" sz="1800" b="1" i="0" u="none" strike="noStrike" kern="1200" cap="none" spc="0" normalizeH="0" baseline="0" noProof="0" dirty="0">
                    <a:ln>
                      <a:noFill/>
                    </a:ln>
                    <a:solidFill>
                      <a:prstClr val="white"/>
                    </a:solidFill>
                    <a:effectLst/>
                    <a:uLnTx/>
                    <a:uFillTx/>
                    <a:latin typeface="Gill Sans MT"/>
                    <a:ea typeface="+mn-ea"/>
                    <a:cs typeface="+mn-cs"/>
                  </a:rPr>
                </a:br>
                <a:r>
                  <a:rPr kumimoji="0" lang="en-US" sz="1800" b="1" i="0" u="none" strike="noStrike" kern="1200" cap="none" spc="0" normalizeH="0" baseline="0" noProof="0" dirty="0">
                    <a:ln>
                      <a:noFill/>
                    </a:ln>
                    <a:solidFill>
                      <a:prstClr val="white"/>
                    </a:solidFill>
                    <a:effectLst/>
                    <a:uLnTx/>
                    <a:uFillTx/>
                    <a:latin typeface="Gill Sans MT"/>
                    <a:ea typeface="+mn-ea"/>
                    <a:cs typeface="+mn-cs"/>
                  </a:rPr>
                  <a:t>Logic</a:t>
                </a:r>
              </a:p>
            </p:txBody>
          </p:sp>
          <p:sp>
            <p:nvSpPr>
              <p:cNvPr id="76" name="Rounded Rectangle 75"/>
              <p:cNvSpPr/>
              <p:nvPr/>
            </p:nvSpPr>
            <p:spPr>
              <a:xfrm>
                <a:off x="894576" y="5489221"/>
                <a:ext cx="1389458" cy="376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mn-cs"/>
                  </a:rPr>
                  <a:t>I/O</a:t>
                </a:r>
              </a:p>
            </p:txBody>
          </p:sp>
          <p:grpSp>
            <p:nvGrpSpPr>
              <p:cNvPr id="77" name="Group 76"/>
              <p:cNvGrpSpPr/>
              <p:nvPr/>
            </p:nvGrpSpPr>
            <p:grpSpPr>
              <a:xfrm>
                <a:off x="2647483" y="4692846"/>
                <a:ext cx="4480175" cy="1295648"/>
                <a:chOff x="1994891" y="4233664"/>
                <a:chExt cx="4480175" cy="1295648"/>
              </a:xfrm>
            </p:grpSpPr>
            <p:sp>
              <p:nvSpPr>
                <p:cNvPr id="81" name="bank3"/>
                <p:cNvSpPr/>
                <p:nvPr/>
              </p:nvSpPr>
              <p:spPr>
                <a:xfrm>
                  <a:off x="5048716" y="4233664"/>
                  <a:ext cx="1426350" cy="1256686"/>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2" name="bank2"/>
                <p:cNvSpPr/>
                <p:nvPr/>
              </p:nvSpPr>
              <p:spPr>
                <a:xfrm>
                  <a:off x="3513324" y="4233664"/>
                  <a:ext cx="1412965" cy="1269931"/>
                </a:xfrm>
                <a:prstGeom prst="roundRect">
                  <a:avLst>
                    <a:gd name="adj" fmla="val 7485"/>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nvGrpSpPr>
                <p:cNvPr id="83" name="bank"/>
                <p:cNvGrpSpPr/>
                <p:nvPr/>
              </p:nvGrpSpPr>
              <p:grpSpPr>
                <a:xfrm>
                  <a:off x="1994891" y="4233664"/>
                  <a:ext cx="1396306" cy="1295648"/>
                  <a:chOff x="5076854" y="1142999"/>
                  <a:chExt cx="3379524" cy="4898283"/>
                </a:xfrm>
              </p:grpSpPr>
              <p:sp>
                <p:nvSpPr>
                  <p:cNvPr id="84" name="Rounded Rectangle 83"/>
                  <p:cNvSpPr/>
                  <p:nvPr/>
                </p:nvSpPr>
                <p:spPr>
                  <a:xfrm>
                    <a:off x="5076854" y="1142999"/>
                    <a:ext cx="3379524" cy="4898283"/>
                  </a:xfrm>
                  <a:prstGeom prst="roundRect">
                    <a:avLst>
                      <a:gd name="adj" fmla="val 7485"/>
                    </a:avLst>
                  </a:prstGeom>
                  <a:solidFill>
                    <a:srgbClr val="FF413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5" name="TextBox 84"/>
                  <p:cNvSpPr txBox="1"/>
                  <p:nvPr/>
                </p:nvSpPr>
                <p:spPr>
                  <a:xfrm>
                    <a:off x="5333474" y="2543249"/>
                    <a:ext cx="3040576" cy="19158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prstClr val="black"/>
                        </a:solidFill>
                        <a:effectLst/>
                        <a:uLnTx/>
                        <a:uFillTx/>
                        <a:latin typeface="Gill Sans MT"/>
                        <a:ea typeface=""/>
                        <a:cs typeface="+mn-cs"/>
                      </a:rPr>
                      <a:t>Bank 0</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grpSp>
          </p:grpSp>
          <p:grpSp>
            <p:nvGrpSpPr>
              <p:cNvPr id="78" name="Group 77"/>
              <p:cNvGrpSpPr/>
              <p:nvPr/>
            </p:nvGrpSpPr>
            <p:grpSpPr>
              <a:xfrm>
                <a:off x="2284033" y="4767194"/>
                <a:ext cx="469478" cy="1092129"/>
                <a:chOff x="1649910" y="4362757"/>
                <a:chExt cx="469478" cy="1092129"/>
              </a:xfrm>
            </p:grpSpPr>
            <p:sp>
              <p:nvSpPr>
                <p:cNvPr id="79" name="Right Arrow 78"/>
                <p:cNvSpPr/>
                <p:nvPr/>
              </p:nvSpPr>
              <p:spPr>
                <a:xfrm>
                  <a:off x="1651065" y="4362757"/>
                  <a:ext cx="363450" cy="315721"/>
                </a:xfrm>
                <a:prstGeom prst="rightArrow">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sp>
              <p:nvSpPr>
                <p:cNvPr id="80" name="Left-Right Arrow 79"/>
                <p:cNvSpPr/>
                <p:nvPr/>
              </p:nvSpPr>
              <p:spPr>
                <a:xfrm>
                  <a:off x="1649910" y="5090746"/>
                  <a:ext cx="469478" cy="364140"/>
                </a:xfrm>
                <a:prstGeom prst="leftRightArrow">
                  <a:avLst>
                    <a:gd name="adj1" fmla="val 56125"/>
                    <a:gd name="adj2" fmla="val 39569"/>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grpSp>
        </p:grpSp>
        <p:cxnSp>
          <p:nvCxnSpPr>
            <p:cNvPr id="86" name="Straight Connector 85"/>
            <p:cNvCxnSpPr/>
            <p:nvPr/>
          </p:nvCxnSpPr>
          <p:spPr>
            <a:xfrm>
              <a:off x="5696156" y="5571493"/>
              <a:ext cx="0" cy="497027"/>
            </a:xfrm>
            <a:prstGeom prst="line">
              <a:avLst/>
            </a:prstGeom>
            <a:ln w="41275" cap="rnd">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87" name="TextBox 86"/>
            <p:cNvSpPr txBox="1"/>
            <p:nvPr/>
          </p:nvSpPr>
          <p:spPr>
            <a:xfrm>
              <a:off x="4841671" y="5982279"/>
              <a:ext cx="172034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Gill Sans MT"/>
                  <a:ea typeface=""/>
                  <a:cs typeface="+mn-cs"/>
                </a:rPr>
                <a:t>Off-chip channel</a:t>
              </a:r>
              <a:endParaRPr kumimoji="0" lang="en-US" sz="1800" b="0" i="0" u="none" strike="noStrike" kern="1200" cap="none" spc="0" normalizeH="0" baseline="0" noProof="0" dirty="0">
                <a:ln>
                  <a:noFill/>
                </a:ln>
                <a:solidFill>
                  <a:prstClr val="black"/>
                </a:solidFill>
                <a:effectLst/>
                <a:uLnTx/>
                <a:uFillTx/>
                <a:latin typeface="Gill Sans MT"/>
                <a:ea typeface=""/>
                <a:cs typeface="+mn-cs"/>
              </a:endParaRPr>
            </a:p>
          </p:txBody>
        </p:sp>
      </p:grpSp>
      <p:sp>
        <p:nvSpPr>
          <p:cNvPr id="53" name="TextBox 52"/>
          <p:cNvSpPr txBox="1"/>
          <p:nvPr/>
        </p:nvSpPr>
        <p:spPr>
          <a:xfrm>
            <a:off x="4881201" y="4320931"/>
            <a:ext cx="9801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Bank 1</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sp>
        <p:nvSpPr>
          <p:cNvPr id="54" name="TextBox 53"/>
          <p:cNvSpPr txBox="1"/>
          <p:nvPr/>
        </p:nvSpPr>
        <p:spPr>
          <a:xfrm>
            <a:off x="6058465" y="4336208"/>
            <a:ext cx="9801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prstClr val="black"/>
                </a:solidFill>
                <a:effectLst/>
                <a:uLnTx/>
                <a:uFillTx/>
                <a:latin typeface="Gill Sans MT"/>
                <a:ea typeface=""/>
                <a:cs typeface="+mn-cs"/>
              </a:rPr>
              <a:t>Bank 2</a:t>
            </a:r>
            <a:endParaRPr kumimoji="0" lang="en-US" sz="2000" b="0" i="1" u="none" strike="noStrike" kern="1200" cap="none" spc="0" normalizeH="0" baseline="0" noProof="0" dirty="0">
              <a:ln>
                <a:noFill/>
              </a:ln>
              <a:solidFill>
                <a:prstClr val="black"/>
              </a:solidFill>
              <a:effectLst/>
              <a:uLnTx/>
              <a:uFillTx/>
              <a:latin typeface="Gill Sans MT"/>
              <a:ea typeface=""/>
              <a:cs typeface="+mn-cs"/>
            </a:endParaRPr>
          </a:p>
        </p:txBody>
      </p:sp>
      <p:sp>
        <p:nvSpPr>
          <p:cNvPr id="5" name="TextBox 4"/>
          <p:cNvSpPr txBox="1"/>
          <p:nvPr/>
        </p:nvSpPr>
        <p:spPr>
          <a:xfrm>
            <a:off x="3168625" y="5725342"/>
            <a:ext cx="198804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4136"/>
                </a:solidFill>
                <a:effectLst/>
                <a:uLnTx/>
                <a:uFillTx/>
                <a:latin typeface="Gill Sans MT"/>
                <a:ea typeface=""/>
                <a:cs typeface="+mn-cs"/>
              </a:rPr>
              <a:t>High latency</a:t>
            </a:r>
          </a:p>
        </p:txBody>
      </p:sp>
      <p:cxnSp>
        <p:nvCxnSpPr>
          <p:cNvPr id="8" name="Straight Arrow Connector 7"/>
          <p:cNvCxnSpPr>
            <a:stCxn id="5" idx="0"/>
          </p:cNvCxnSpPr>
          <p:nvPr/>
        </p:nvCxnSpPr>
        <p:spPr>
          <a:xfrm flipH="1" flipV="1">
            <a:off x="4127396" y="4879367"/>
            <a:ext cx="35252" cy="845975"/>
          </a:xfrm>
          <a:prstGeom prst="straightConnector1">
            <a:avLst/>
          </a:prstGeom>
          <a:ln w="3492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5318512" y="5725342"/>
            <a:ext cx="19035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Gill Sans MT"/>
                <a:ea typeface=""/>
                <a:cs typeface="+mn-cs"/>
              </a:rPr>
              <a:t>Low latency</a:t>
            </a:r>
          </a:p>
        </p:txBody>
      </p:sp>
      <p:cxnSp>
        <p:nvCxnSpPr>
          <p:cNvPr id="62" name="Straight Arrow Connector 61"/>
          <p:cNvCxnSpPr/>
          <p:nvPr/>
        </p:nvCxnSpPr>
        <p:spPr>
          <a:xfrm flipH="1" flipV="1">
            <a:off x="5626620" y="4858845"/>
            <a:ext cx="233249" cy="843313"/>
          </a:xfrm>
          <a:prstGeom prst="straightConnector1">
            <a:avLst/>
          </a:prstGeom>
          <a:ln w="3492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V="1">
            <a:off x="5859869" y="4916746"/>
            <a:ext cx="410410" cy="785412"/>
          </a:xfrm>
          <a:prstGeom prst="straightConnector1">
            <a:avLst/>
          </a:prstGeom>
          <a:ln w="34925" cap="rnd">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37072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Voltron Evaluation Methodology</a:t>
            </a:r>
          </a:p>
        </p:txBody>
      </p:sp>
      <p:sp>
        <p:nvSpPr>
          <p:cNvPr id="3" name="Content Placeholder 2"/>
          <p:cNvSpPr>
            <a:spLocks noGrp="1"/>
          </p:cNvSpPr>
          <p:nvPr>
            <p:ph idx="1"/>
          </p:nvPr>
        </p:nvSpPr>
        <p:spPr/>
        <p:txBody>
          <a:bodyPr/>
          <a:lstStyle/>
          <a:p>
            <a:r>
              <a:rPr lang="en-US" b="1" dirty="0"/>
              <a:t>Cycle-level simulator</a:t>
            </a:r>
            <a:r>
              <a:rPr lang="en-US" dirty="0"/>
              <a:t>: </a:t>
            </a:r>
            <a:r>
              <a:rPr lang="en-US" dirty="0" err="1"/>
              <a:t>Ramulator</a:t>
            </a:r>
            <a:r>
              <a:rPr lang="en-US" dirty="0"/>
              <a:t> </a:t>
            </a:r>
            <a:r>
              <a:rPr lang="en-US" sz="2000" dirty="0"/>
              <a:t>[CAL’15]</a:t>
            </a:r>
          </a:p>
          <a:p>
            <a:pPr lvl="1"/>
            <a:r>
              <a:rPr lang="en-US" b="1" dirty="0" err="1"/>
              <a:t>McPAT</a:t>
            </a:r>
            <a:r>
              <a:rPr lang="en-US" b="1" dirty="0"/>
              <a:t> </a:t>
            </a:r>
            <a:r>
              <a:rPr lang="en-US" dirty="0"/>
              <a:t>and</a:t>
            </a:r>
            <a:r>
              <a:rPr lang="en-US" b="1" dirty="0"/>
              <a:t> </a:t>
            </a:r>
            <a:r>
              <a:rPr lang="en-US" b="1" dirty="0" err="1"/>
              <a:t>DRAMPower</a:t>
            </a:r>
            <a:r>
              <a:rPr lang="en-US" dirty="0"/>
              <a:t> for energy measurement</a:t>
            </a:r>
          </a:p>
          <a:p>
            <a:pPr lvl="1"/>
            <a:endParaRPr lang="en-US" dirty="0"/>
          </a:p>
          <a:p>
            <a:pPr>
              <a:lnSpc>
                <a:spcPct val="150000"/>
              </a:lnSpc>
            </a:pPr>
            <a:r>
              <a:rPr lang="en-US" b="1" dirty="0"/>
              <a:t>4-core</a:t>
            </a:r>
            <a:r>
              <a:rPr lang="en-US" dirty="0"/>
              <a:t> system with DDR3L memory</a:t>
            </a:r>
          </a:p>
          <a:p>
            <a:pPr>
              <a:lnSpc>
                <a:spcPct val="150000"/>
              </a:lnSpc>
            </a:pPr>
            <a:r>
              <a:rPr lang="en-US" b="1" dirty="0"/>
              <a:t>Benchmarks</a:t>
            </a:r>
            <a:r>
              <a:rPr lang="en-US" dirty="0"/>
              <a:t>: SPEC2006, YCSB</a:t>
            </a:r>
          </a:p>
          <a:p>
            <a:r>
              <a:rPr lang="en-US" dirty="0"/>
              <a:t>Comparison to prior work: </a:t>
            </a:r>
            <a:r>
              <a:rPr lang="en-US" b="1" dirty="0" err="1"/>
              <a:t>MemDVFS</a:t>
            </a:r>
            <a:r>
              <a:rPr lang="en-US" dirty="0"/>
              <a:t> </a:t>
            </a:r>
            <a:r>
              <a:rPr lang="en-US" sz="1600" dirty="0"/>
              <a:t>[David+, ICAC’11]</a:t>
            </a:r>
            <a:endParaRPr lang="en-US" dirty="0"/>
          </a:p>
          <a:p>
            <a:pPr lvl="1"/>
            <a:r>
              <a:rPr lang="en-US" dirty="0"/>
              <a:t>Dynamic DRAM frequency and voltage scaling</a:t>
            </a:r>
          </a:p>
          <a:p>
            <a:pPr lvl="1"/>
            <a:r>
              <a:rPr lang="en-US" dirty="0"/>
              <a:t>Scaling based on the </a:t>
            </a:r>
            <a:r>
              <a:rPr lang="en-US" i="1" dirty="0"/>
              <a:t>memory bandwidth consumption</a:t>
            </a:r>
          </a:p>
          <a:p>
            <a:pPr lvl="1"/>
            <a:endParaRPr lang="en-US" i="1" dirty="0"/>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sp>
        <p:nvSpPr>
          <p:cNvPr id="5" name="TextBox 4">
            <a:hlinkClick r:id="rId3"/>
          </p:cNvPr>
          <p:cNvSpPr txBox="1"/>
          <p:nvPr/>
        </p:nvSpPr>
        <p:spPr>
          <a:xfrm>
            <a:off x="763498" y="2112324"/>
            <a:ext cx="4652684" cy="499752"/>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hlinkClick r:id="rId4"/>
              </a:rPr>
              <a:t>https://github.com/CMU-SAFARI/ramulator</a:t>
            </a:r>
            <a:endParaRPr kumimoji="0" lang="en-US" sz="2000" b="0" i="0" u="none" strike="noStrike" kern="1200" cap="none" spc="0" normalizeH="0" baseline="0" noProof="0" dirty="0">
              <a:ln>
                <a:noFill/>
              </a:ln>
              <a:solidFill>
                <a:prstClr val="black"/>
              </a:solidFill>
              <a:effectLst/>
              <a:uLnTx/>
              <a:uFillTx/>
              <a:latin typeface="Gill Sans MT"/>
              <a:ea typeface=""/>
              <a:cs typeface="+mn-cs"/>
            </a:endParaRPr>
          </a:p>
        </p:txBody>
      </p:sp>
    </p:spTree>
    <p:extLst>
      <p:ext uri="{BB962C8B-B14F-4D97-AF65-F5344CB8AC3E}">
        <p14:creationId xmlns:p14="http://schemas.microsoft.com/office/powerpoint/2010/main" val="17717376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Chart 14"/>
          <p:cNvGraphicFramePr>
            <a:graphicFrameLocks/>
          </p:cNvGraphicFramePr>
          <p:nvPr>
            <p:extLst/>
          </p:nvPr>
        </p:nvGraphicFramePr>
        <p:xfrm>
          <a:off x="74706" y="1204631"/>
          <a:ext cx="8994588" cy="464752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p:txBody>
          <a:bodyPr>
            <a:normAutofit/>
          </a:bodyPr>
          <a:lstStyle/>
          <a:p>
            <a:r>
              <a:rPr lang="en-US" dirty="0"/>
              <a:t>Review: Memory Latency Lags Behind</a:t>
            </a:r>
          </a:p>
        </p:txBody>
      </p:sp>
      <p:sp>
        <p:nvSpPr>
          <p:cNvPr id="9" name="TextBox 8"/>
          <p:cNvSpPr txBox="1"/>
          <p:nvPr/>
        </p:nvSpPr>
        <p:spPr>
          <a:xfrm>
            <a:off x="7744727" y="1230673"/>
            <a:ext cx="100540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D3B62"/>
                </a:solidFill>
                <a:effectLst/>
                <a:uLnTx/>
                <a:uFillTx/>
                <a:latin typeface="Tahoma"/>
                <a:ea typeface=""/>
                <a:cs typeface="+mn-cs"/>
              </a:rPr>
              <a:t>128x</a:t>
            </a:r>
          </a:p>
        </p:txBody>
      </p:sp>
      <p:sp>
        <p:nvSpPr>
          <p:cNvPr id="10" name="TextBox 9"/>
          <p:cNvSpPr txBox="1"/>
          <p:nvPr/>
        </p:nvSpPr>
        <p:spPr>
          <a:xfrm>
            <a:off x="7949911" y="2556978"/>
            <a:ext cx="800219"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5742A"/>
                </a:solidFill>
                <a:effectLst/>
                <a:uLnTx/>
                <a:uFillTx/>
                <a:latin typeface="Tahoma"/>
                <a:ea typeface=""/>
                <a:cs typeface="+mn-cs"/>
              </a:rPr>
              <a:t>20x</a:t>
            </a:r>
          </a:p>
        </p:txBody>
      </p:sp>
      <p:sp>
        <p:nvSpPr>
          <p:cNvPr id="11" name="TextBox 10"/>
          <p:cNvSpPr txBox="1"/>
          <p:nvPr/>
        </p:nvSpPr>
        <p:spPr>
          <a:xfrm>
            <a:off x="7860143" y="4202002"/>
            <a:ext cx="88998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FF4136"/>
                </a:solidFill>
                <a:effectLst/>
                <a:uLnTx/>
                <a:uFillTx/>
                <a:latin typeface="Tahoma"/>
                <a:ea typeface=""/>
                <a:cs typeface="+mn-cs"/>
              </a:rPr>
              <a:t>1.3x</a:t>
            </a:r>
            <a:endParaRPr kumimoji="0" lang="en-US" sz="3200" b="0" i="0" u="none" strike="noStrike" kern="1200" cap="none" spc="0" normalizeH="0" baseline="0" noProof="0" dirty="0">
              <a:ln>
                <a:noFill/>
              </a:ln>
              <a:solidFill>
                <a:srgbClr val="FF4136"/>
              </a:solidFill>
              <a:effectLst/>
              <a:uLnTx/>
              <a:uFillTx/>
              <a:latin typeface="Tahoma"/>
              <a:ea typeface=""/>
              <a:cs typeface="+mn-cs"/>
            </a:endParaRPr>
          </a:p>
        </p:txBody>
      </p:sp>
      <p:sp>
        <p:nvSpPr>
          <p:cNvPr id="12" name="TextBox 11"/>
          <p:cNvSpPr txBox="1"/>
          <p:nvPr/>
        </p:nvSpPr>
        <p:spPr>
          <a:xfrm>
            <a:off x="0" y="5723778"/>
            <a:ext cx="9144000" cy="615553"/>
          </a:xfrm>
          <a:prstGeom prst="rect">
            <a:avLst/>
          </a:prstGeom>
          <a:solidFill>
            <a:srgbClr val="FF413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FFFFFF"/>
                </a:solidFill>
                <a:effectLst/>
                <a:uLnTx/>
                <a:uFillTx/>
                <a:latin typeface="Tahoma"/>
                <a:ea typeface=""/>
                <a:cs typeface="+mn-cs"/>
              </a:rPr>
              <a:t>Memory latency remains almost constant</a:t>
            </a:r>
          </a:p>
        </p:txBody>
      </p:sp>
    </p:spTree>
    <p:extLst>
      <p:ext uri="{BB962C8B-B14F-4D97-AF65-F5344CB8AC3E}">
        <p14:creationId xmlns:p14="http://schemas.microsoft.com/office/powerpoint/2010/main" val="3461075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graphicEl>
                                              <a:chart seriesIdx="0" categoryIdx="-4" bldStep="series"/>
                                            </p:graphicEl>
                                          </p:spTgt>
                                        </p:tgtEl>
                                        <p:attrNameLst>
                                          <p:attrName>style.visibility</p:attrName>
                                        </p:attrNameLst>
                                      </p:cBhvr>
                                      <p:to>
                                        <p:strVal val="visible"/>
                                      </p:to>
                                    </p:set>
                                  </p:childTnLst>
                                </p:cTn>
                              </p:par>
                            </p:childTnLst>
                          </p:cTn>
                        </p:par>
                        <p:par>
                          <p:cTn id="11" fill="hold">
                            <p:stCondLst>
                              <p:cond delay="0"/>
                            </p:stCondLst>
                            <p:childTnLst>
                              <p:par>
                                <p:cTn id="12" presetID="5"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heckerboard(across)">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graphicEl>
                                              <a:chart seriesIdx="1" categoryIdx="-4" bldStep="series"/>
                                            </p:graphicEl>
                                          </p:spTgt>
                                        </p:tgtEl>
                                        <p:attrNameLst>
                                          <p:attrName>style.visibility</p:attrName>
                                        </p:attrNameLst>
                                      </p:cBhvr>
                                      <p:to>
                                        <p:strVal val="visible"/>
                                      </p:to>
                                    </p:set>
                                    <p:animEffect transition="in" filter="wipe(left)">
                                      <p:cBhvr>
                                        <p:cTn id="19" dur="500"/>
                                        <p:tgtEl>
                                          <p:spTgt spid="15">
                                            <p:graphicEl>
                                              <a:chart seriesIdx="1" categoryIdx="-4" bldStep="series"/>
                                            </p:graphicEl>
                                          </p:spTgt>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graphicEl>
                                              <a:chart seriesIdx="2" categoryIdx="-4" bldStep="series"/>
                                            </p:graphicEl>
                                          </p:spTgt>
                                        </p:tgtEl>
                                        <p:attrNameLst>
                                          <p:attrName>style.visibility</p:attrName>
                                        </p:attrNameLst>
                                      </p:cBhvr>
                                      <p:to>
                                        <p:strVal val="visible"/>
                                      </p:to>
                                    </p:set>
                                    <p:animEffect transition="in" filter="wipe(left)">
                                      <p:cBhvr>
                                        <p:cTn id="28" dur="2000"/>
                                        <p:tgtEl>
                                          <p:spTgt spid="15">
                                            <p:graphicEl>
                                              <a:chart seriesIdx="2" categoryIdx="-4" bldStep="series"/>
                                            </p:graphicEl>
                                          </p:spTgt>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Chart bld="series"/>
        </p:bldSub>
      </p:bldGraphic>
      <p:bldP spid="9" grpId="0"/>
      <p:bldP spid="10" grpId="0"/>
      <p:bldP spid="11" grpId="0"/>
      <p:bldP spid="1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Energy Savings with Bounded Performance</a:t>
            </a:r>
          </a:p>
        </p:txBody>
      </p:sp>
      <p:sp>
        <p:nvSpPr>
          <p:cNvPr id="4" name="Slide Number Placeholder 3"/>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3F32364-6BA0-48AA-B029-3ED2192016FC}" type="slidenum">
              <a:rPr kumimoji="0" lang="en-US" sz="1400" b="0" i="0" u="none" strike="noStrike" kern="1200" cap="none" spc="0" normalizeH="0" baseline="0" noProof="0" smtClean="0">
                <a:ln>
                  <a:noFill/>
                </a:ln>
                <a:solidFill>
                  <a:prstClr val="black"/>
                </a:solidFill>
                <a:effectLst/>
                <a:uLnTx/>
                <a:uFillTx/>
                <a:latin typeface="Gill Sans MT" panose="020B0502020104020203" pitchFamily="34"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400" b="0" i="0" u="none" strike="noStrike" kern="1200" cap="none" spc="0" normalizeH="0" baseline="0" noProof="0" dirty="0">
              <a:ln>
                <a:noFill/>
              </a:ln>
              <a:solidFill>
                <a:prstClr val="black"/>
              </a:solidFill>
              <a:effectLst/>
              <a:uLnTx/>
              <a:uFillTx/>
              <a:latin typeface="Gill Sans MT" panose="020B0502020104020203" pitchFamily="34" charset="0"/>
              <a:ea typeface="ＭＳ Ｐゴシック" charset="-128"/>
              <a:cs typeface="+mn-cs"/>
            </a:endParaRPr>
          </a:p>
        </p:txBody>
      </p:sp>
      <p:graphicFrame>
        <p:nvGraphicFramePr>
          <p:cNvPr id="7" name="Chart 6"/>
          <p:cNvGraphicFramePr>
            <a:graphicFrameLocks/>
          </p:cNvGraphicFramePr>
          <p:nvPr>
            <p:extLst/>
          </p:nvPr>
        </p:nvGraphicFramePr>
        <p:xfrm>
          <a:off x="408654" y="1219200"/>
          <a:ext cx="4610100" cy="51371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5" name="Chart 14"/>
          <p:cNvGraphicFramePr>
            <a:graphicFrameLocks/>
          </p:cNvGraphicFramePr>
          <p:nvPr>
            <p:extLst/>
          </p:nvPr>
        </p:nvGraphicFramePr>
        <p:xfrm>
          <a:off x="5015901" y="1362105"/>
          <a:ext cx="3823299" cy="4994244"/>
        </p:xfrm>
        <a:graphic>
          <a:graphicData uri="http://schemas.openxmlformats.org/drawingml/2006/chart">
            <c:chart xmlns:c="http://schemas.openxmlformats.org/drawingml/2006/chart" xmlns:r="http://schemas.openxmlformats.org/officeDocument/2006/relationships" r:id="rId4"/>
          </a:graphicData>
        </a:graphic>
      </p:graphicFrame>
      <p:cxnSp>
        <p:nvCxnSpPr>
          <p:cNvPr id="13" name="Straight Connector 12"/>
          <p:cNvCxnSpPr/>
          <p:nvPr/>
        </p:nvCxnSpPr>
        <p:spPr>
          <a:xfrm>
            <a:off x="5957004" y="4727787"/>
            <a:ext cx="2729796" cy="0"/>
          </a:xfrm>
          <a:prstGeom prst="line">
            <a:avLst/>
          </a:prstGeom>
          <a:ln w="6032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6241588" y="4713757"/>
            <a:ext cx="219758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Gill Sans MT"/>
                <a:ea typeface=""/>
                <a:cs typeface="+mn-cs"/>
              </a:rPr>
              <a:t>Performance Target</a:t>
            </a:r>
          </a:p>
        </p:txBody>
      </p:sp>
      <p:sp>
        <p:nvSpPr>
          <p:cNvPr id="25" name="TextBox 24"/>
          <p:cNvSpPr txBox="1"/>
          <p:nvPr/>
        </p:nvSpPr>
        <p:spPr>
          <a:xfrm>
            <a:off x="1789028" y="1602800"/>
            <a:ext cx="172463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lumMod val="50000"/>
                  </a:prstClr>
                </a:solidFill>
                <a:effectLst/>
                <a:uLnTx/>
                <a:uFillTx/>
                <a:latin typeface="Gill Sans MT"/>
                <a:ea typeface=""/>
                <a:cs typeface="+mn-cs"/>
              </a:rPr>
              <a:t>[David+, ICAC’11]</a:t>
            </a:r>
          </a:p>
        </p:txBody>
      </p:sp>
      <p:cxnSp>
        <p:nvCxnSpPr>
          <p:cNvPr id="16" name="Straight Connector 15"/>
          <p:cNvCxnSpPr/>
          <p:nvPr/>
        </p:nvCxnSpPr>
        <p:spPr>
          <a:xfrm>
            <a:off x="6109404" y="2000353"/>
            <a:ext cx="2577396" cy="0"/>
          </a:xfrm>
          <a:prstGeom prst="line">
            <a:avLst/>
          </a:prstGeom>
          <a:ln w="15875" cap="rnd">
            <a:solidFill>
              <a:schemeClr val="tx1"/>
            </a:solidFill>
            <a:tailEnd type="none" w="lg" len="lg"/>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825848" y="2427641"/>
            <a:ext cx="2746152" cy="2686226"/>
            <a:chOff x="1825848" y="2427641"/>
            <a:chExt cx="2746152" cy="2686226"/>
          </a:xfrm>
        </p:grpSpPr>
        <p:grpSp>
          <p:nvGrpSpPr>
            <p:cNvPr id="24" name="Group 23"/>
            <p:cNvGrpSpPr/>
            <p:nvPr/>
          </p:nvGrpSpPr>
          <p:grpSpPr>
            <a:xfrm>
              <a:off x="1825848" y="2448732"/>
              <a:ext cx="2450791" cy="2665135"/>
              <a:chOff x="1825848" y="2448732"/>
              <a:chExt cx="2450791" cy="2665135"/>
            </a:xfrm>
          </p:grpSpPr>
          <p:cxnSp>
            <p:nvCxnSpPr>
              <p:cNvPr id="17" name="Straight Arrow Connector 16"/>
              <p:cNvCxnSpPr/>
              <p:nvPr/>
            </p:nvCxnSpPr>
            <p:spPr>
              <a:xfrm>
                <a:off x="3855059" y="2448732"/>
                <a:ext cx="0" cy="2665135"/>
              </a:xfrm>
              <a:prstGeom prst="straightConnector1">
                <a:avLst/>
              </a:prstGeom>
              <a:ln w="34925" cap="rnd">
                <a:solidFill>
                  <a:schemeClr val="accent3">
                    <a:lumMod val="75000"/>
                  </a:schemeClr>
                </a:solidFill>
                <a:headEnd type="arrow" w="lg" len="lg"/>
                <a:tailEnd type="non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1825848" y="2453256"/>
                <a:ext cx="245079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More savings for </a:t>
                </a:r>
                <a:b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br>
                <a:r>
                  <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rPr>
                  <a:t>high bandwidth applications</a:t>
                </a:r>
              </a:p>
            </p:txBody>
          </p:sp>
        </p:grpSp>
        <p:cxnSp>
          <p:nvCxnSpPr>
            <p:cNvPr id="6" name="Straight Connector 5"/>
            <p:cNvCxnSpPr/>
            <p:nvPr/>
          </p:nvCxnSpPr>
          <p:spPr>
            <a:xfrm flipH="1">
              <a:off x="3610467" y="2427641"/>
              <a:ext cx="961533" cy="0"/>
            </a:xfrm>
            <a:prstGeom prst="line">
              <a:avLst/>
            </a:prstGeom>
            <a:ln w="34925" cap="rnd">
              <a:solidFill>
                <a:schemeClr val="accent3">
                  <a:lumMod val="75000"/>
                </a:schemeClr>
              </a:solidFill>
              <a:tailEnd type="none" w="lg" len="lg"/>
            </a:ln>
          </p:spPr>
          <p:style>
            <a:lnRef idx="1">
              <a:schemeClr val="accent1"/>
            </a:lnRef>
            <a:fillRef idx="0">
              <a:schemeClr val="accent1"/>
            </a:fillRef>
            <a:effectRef idx="0">
              <a:schemeClr val="accent1"/>
            </a:effectRef>
            <a:fontRef idx="minor">
              <a:schemeClr val="tx1"/>
            </a:fontRef>
          </p:style>
        </p:cxnSp>
      </p:grpSp>
      <p:sp>
        <p:nvSpPr>
          <p:cNvPr id="28" name="TextBox 27"/>
          <p:cNvSpPr txBox="1"/>
          <p:nvPr/>
        </p:nvSpPr>
        <p:spPr>
          <a:xfrm>
            <a:off x="5864240" y="1475809"/>
            <a:ext cx="318383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9BBB59">
                    <a:lumMod val="75000"/>
                  </a:srgbClr>
                </a:solidFill>
                <a:effectLst/>
                <a:uLnTx/>
                <a:uFillTx/>
                <a:latin typeface="Gill Sans MT"/>
                <a:ea typeface=""/>
                <a:cs typeface="+mn-cs"/>
              </a:rPr>
              <a:t>Meets performance target</a:t>
            </a:r>
            <a:endParaRPr kumimoji="0" lang="en-US" sz="2000" b="0" i="0" u="none" strike="noStrike" kern="1200" cap="none" spc="0" normalizeH="0" baseline="0" noProof="0" dirty="0">
              <a:ln>
                <a:noFill/>
              </a:ln>
              <a:solidFill>
                <a:srgbClr val="9BBB59">
                  <a:lumMod val="75000"/>
                </a:srgbClr>
              </a:solidFill>
              <a:effectLst/>
              <a:uLnTx/>
              <a:uFillTx/>
              <a:latin typeface="Gill Sans MT"/>
              <a:ea typeface=""/>
              <a:cs typeface="+mn-cs"/>
            </a:endParaRPr>
          </a:p>
        </p:txBody>
      </p:sp>
      <p:grpSp>
        <p:nvGrpSpPr>
          <p:cNvPr id="36" name="e savings"/>
          <p:cNvGrpSpPr/>
          <p:nvPr/>
        </p:nvGrpSpPr>
        <p:grpSpPr>
          <a:xfrm>
            <a:off x="2466536" y="1997484"/>
            <a:ext cx="2497438" cy="2028508"/>
            <a:chOff x="2466536" y="1997484"/>
            <a:chExt cx="2497438" cy="2028508"/>
          </a:xfrm>
        </p:grpSpPr>
        <p:sp>
          <p:nvSpPr>
            <p:cNvPr id="30" name="TextBox 29"/>
            <p:cNvSpPr txBox="1"/>
            <p:nvPr/>
          </p:nvSpPr>
          <p:spPr>
            <a:xfrm>
              <a:off x="4016411" y="1997484"/>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7.3%</a:t>
              </a:r>
            </a:p>
          </p:txBody>
        </p:sp>
        <p:sp>
          <p:nvSpPr>
            <p:cNvPr id="31" name="TextBox 30"/>
            <p:cNvSpPr txBox="1"/>
            <p:nvPr/>
          </p:nvSpPr>
          <p:spPr>
            <a:xfrm>
              <a:off x="2466536" y="3564327"/>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3.2%</a:t>
              </a:r>
            </a:p>
          </p:txBody>
        </p:sp>
      </p:grpSp>
      <p:grpSp>
        <p:nvGrpSpPr>
          <p:cNvPr id="37" name="perf loss"/>
          <p:cNvGrpSpPr/>
          <p:nvPr/>
        </p:nvGrpSpPr>
        <p:grpSpPr>
          <a:xfrm>
            <a:off x="6675971" y="2933039"/>
            <a:ext cx="2279324" cy="526375"/>
            <a:chOff x="6848120" y="3019028"/>
            <a:chExt cx="2279324" cy="526375"/>
          </a:xfrm>
        </p:grpSpPr>
        <p:sp>
          <p:nvSpPr>
            <p:cNvPr id="32" name="TextBox 31"/>
            <p:cNvSpPr txBox="1"/>
            <p:nvPr/>
          </p:nvSpPr>
          <p:spPr>
            <a:xfrm>
              <a:off x="6848120" y="301902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-1.6%</a:t>
              </a:r>
            </a:p>
          </p:txBody>
        </p:sp>
        <p:sp>
          <p:nvSpPr>
            <p:cNvPr id="34" name="TextBox 33"/>
            <p:cNvSpPr txBox="1"/>
            <p:nvPr/>
          </p:nvSpPr>
          <p:spPr>
            <a:xfrm>
              <a:off x="8179881" y="3083738"/>
              <a:ext cx="94756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9BBB59">
                      <a:lumMod val="75000"/>
                    </a:srgbClr>
                  </a:solidFill>
                  <a:effectLst/>
                  <a:uLnTx/>
                  <a:uFillTx/>
                  <a:latin typeface="Gill Sans MT"/>
                  <a:ea typeface=""/>
                  <a:cs typeface="+mn-cs"/>
                </a:rPr>
                <a:t>-1.8%</a:t>
              </a:r>
            </a:p>
          </p:txBody>
        </p:sp>
      </p:grpSp>
    </p:spTree>
    <p:extLst>
      <p:ext uri="{BB962C8B-B14F-4D97-AF65-F5344CB8AC3E}">
        <p14:creationId xmlns:p14="http://schemas.microsoft.com/office/powerpoint/2010/main" val="337105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P spid="14" grpId="0"/>
      <p:bldP spid="2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9067800" cy="1066800"/>
          </a:xfrm>
        </p:spPr>
        <p:txBody>
          <a:bodyPr/>
          <a:lstStyle/>
          <a:p>
            <a:r>
              <a:rPr lang="en-US"/>
              <a:t>Voltron: </a:t>
            </a:r>
            <a:r>
              <a:rPr lang="en-US" dirty="0"/>
              <a:t>Advantages &amp; Disadvantages</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Advantages</a:t>
            </a:r>
          </a:p>
          <a:p>
            <a:pPr marL="0" indent="0">
              <a:buNone/>
            </a:pPr>
            <a:r>
              <a:rPr lang="en-US" dirty="0"/>
              <a:t>   + Can trade-off between voltage and latency to improve energy or performance</a:t>
            </a:r>
          </a:p>
          <a:p>
            <a:pPr marL="0" indent="0">
              <a:buNone/>
            </a:pPr>
            <a:r>
              <a:rPr lang="en-US" dirty="0"/>
              <a:t>   + Can exploit the high voltage margin present in DRAM</a:t>
            </a:r>
          </a:p>
          <a:p>
            <a:pPr marL="0" indent="0">
              <a:buNone/>
            </a:pPr>
            <a:endParaRPr lang="en-US" dirty="0"/>
          </a:p>
          <a:p>
            <a:r>
              <a:rPr lang="en-US" dirty="0">
                <a:solidFill>
                  <a:srgbClr val="0000FF"/>
                </a:solidFill>
              </a:rPr>
              <a:t>Disadvantages</a:t>
            </a:r>
            <a:endParaRPr lang="en-US" dirty="0"/>
          </a:p>
          <a:p>
            <a:pPr marL="0" indent="0">
              <a:buNone/>
            </a:pPr>
            <a:r>
              <a:rPr lang="en-US" dirty="0">
                <a:solidFill>
                  <a:srgbClr val="0000FF"/>
                </a:solidFill>
              </a:rPr>
              <a:t>    </a:t>
            </a:r>
            <a:r>
              <a:rPr lang="en-US" dirty="0"/>
              <a:t>- Requires finding the reliable operating voltage for each chip </a:t>
            </a:r>
            <a:r>
              <a:rPr lang="en-US" dirty="0">
                <a:sym typeface="Wingdings"/>
              </a:rPr>
              <a:t> higher testing cost</a:t>
            </a:r>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6935418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Analysis of Latency-Voltage in DRAM Chips</a:t>
            </a:r>
          </a:p>
        </p:txBody>
      </p:sp>
      <p:sp>
        <p:nvSpPr>
          <p:cNvPr id="3" name="Content Placeholder 2"/>
          <p:cNvSpPr>
            <a:spLocks noGrp="1"/>
          </p:cNvSpPr>
          <p:nvPr>
            <p:ph idx="1"/>
          </p:nvPr>
        </p:nvSpPr>
        <p:spPr>
          <a:xfrm>
            <a:off x="228600" y="980728"/>
            <a:ext cx="8915400" cy="5193723"/>
          </a:xfrm>
        </p:spPr>
        <p:txBody>
          <a:bodyPr/>
          <a:lstStyle/>
          <a:p>
            <a:r>
              <a:rPr lang="en-US" sz="2000" dirty="0"/>
              <a:t>Kevin Chang, A. </a:t>
            </a:r>
            <a:r>
              <a:rPr lang="en-US" sz="2000" dirty="0" err="1"/>
              <a:t>Giray</a:t>
            </a:r>
            <a:r>
              <a:rPr lang="en-US" sz="2000" dirty="0"/>
              <a:t> </a:t>
            </a:r>
            <a:r>
              <a:rPr lang="en-US" sz="2000" dirty="0" err="1"/>
              <a:t>Yaglikci</a:t>
            </a:r>
            <a:r>
              <a:rPr lang="en-US" sz="2000" dirty="0"/>
              <a:t>, </a:t>
            </a:r>
            <a:r>
              <a:rPr lang="en-US" sz="2000" dirty="0" err="1"/>
              <a:t>Saugata</a:t>
            </a:r>
            <a:r>
              <a:rPr lang="en-US" sz="2000" dirty="0"/>
              <a:t> </a:t>
            </a:r>
            <a:r>
              <a:rPr lang="en-US" sz="2000" dirty="0" err="1"/>
              <a:t>Ghose</a:t>
            </a:r>
            <a:r>
              <a:rPr lang="en-US" sz="2000" dirty="0"/>
              <a:t>, </a:t>
            </a:r>
            <a:r>
              <a:rPr lang="en-US" sz="2000" dirty="0" err="1"/>
              <a:t>Aditya</a:t>
            </a:r>
            <a:r>
              <a:rPr lang="en-US" sz="2000" dirty="0"/>
              <a:t> </a:t>
            </a:r>
            <a:r>
              <a:rPr lang="en-US" sz="2000" dirty="0" err="1"/>
              <a:t>Agrawal</a:t>
            </a:r>
            <a:r>
              <a:rPr lang="en-US" sz="2000" dirty="0"/>
              <a:t>, </a:t>
            </a:r>
            <a:r>
              <a:rPr lang="en-US" sz="2000" dirty="0" err="1"/>
              <a:t>Niladrish</a:t>
            </a:r>
            <a:r>
              <a:rPr lang="en-US" sz="2000" dirty="0"/>
              <a:t> </a:t>
            </a:r>
            <a:r>
              <a:rPr lang="en-US" sz="2000" dirty="0" err="1"/>
              <a:t>Chatterjee</a:t>
            </a:r>
            <a:r>
              <a:rPr lang="en-US" sz="2000" dirty="0"/>
              <a:t>, </a:t>
            </a:r>
            <a:r>
              <a:rPr lang="en-US" sz="2000" dirty="0" err="1"/>
              <a:t>Abhijith</a:t>
            </a:r>
            <a:r>
              <a:rPr lang="en-US" sz="2000" dirty="0"/>
              <a:t> </a:t>
            </a:r>
            <a:r>
              <a:rPr lang="en-US" sz="2000" dirty="0" err="1"/>
              <a:t>Kashyap</a:t>
            </a:r>
            <a:r>
              <a:rPr lang="en-US" sz="2000" dirty="0"/>
              <a:t>, </a:t>
            </a:r>
            <a:r>
              <a:rPr lang="en-US" sz="2000" dirty="0" err="1"/>
              <a:t>Donghyuk</a:t>
            </a:r>
            <a:r>
              <a:rPr lang="en-US" sz="2000" dirty="0"/>
              <a:t> Lee, Mike O'Connor, Hasan Hassan, and </a:t>
            </a:r>
            <a:r>
              <a:rPr lang="en-US" sz="2000" u="sng" dirty="0"/>
              <a:t>Onur Mutlu</a:t>
            </a:r>
            <a:r>
              <a:rPr lang="en-US" sz="2000" dirty="0"/>
              <a:t>,</a:t>
            </a:r>
            <a:br>
              <a:rPr lang="en-US" sz="2000" dirty="0"/>
            </a:br>
            <a:r>
              <a:rPr lang="en-US" sz="2000" b="1" dirty="0">
                <a:hlinkClick r:id="rId2"/>
              </a:rPr>
              <a:t>"Understanding Reduced-Voltage Operation in Modern DRAM Devices: Experimental Characterization, Analysis, and Mechanisms"</a:t>
            </a:r>
            <a:r>
              <a:rPr lang="en-US" sz="2000" dirty="0"/>
              <a:t> </a:t>
            </a:r>
            <a:br>
              <a:rPr lang="en-US" sz="2000" dirty="0"/>
            </a:br>
            <a:r>
              <a:rPr lang="en-US" sz="2000" i="1" dirty="0"/>
              <a:t>Proceedings of the </a:t>
            </a:r>
            <a:r>
              <a:rPr lang="en-US" sz="2000" i="1" dirty="0">
                <a:hlinkClick r:id="rId3"/>
              </a:rPr>
              <a:t>ACM International Conference on Measurement and Modeling of Computer Systems</a:t>
            </a:r>
            <a:r>
              <a:rPr lang="en-US" sz="2000" i="1" dirty="0"/>
              <a:t> (</a:t>
            </a:r>
            <a:r>
              <a:rPr lang="en-US" sz="2000" b="1" i="1" dirty="0"/>
              <a:t>SIGMETRICS</a:t>
            </a:r>
            <a:r>
              <a:rPr lang="en-US" sz="2000" i="1" dirty="0"/>
              <a:t>)</a:t>
            </a:r>
            <a:r>
              <a:rPr lang="en-US" sz="2000" dirty="0"/>
              <a:t>, Urbana-Champaign, IL, USA, June 2017. </a:t>
            </a: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pic>
        <p:nvPicPr>
          <p:cNvPr id="7" name="Picture 6"/>
          <p:cNvPicPr>
            <a:picLocks noChangeAspect="1"/>
          </p:cNvPicPr>
          <p:nvPr/>
        </p:nvPicPr>
        <p:blipFill>
          <a:blip r:embed="rId4"/>
          <a:stretch>
            <a:fillRect/>
          </a:stretch>
        </p:blipFill>
        <p:spPr>
          <a:xfrm>
            <a:off x="0" y="4372785"/>
            <a:ext cx="9144000" cy="1864527"/>
          </a:xfrm>
          <a:prstGeom prst="rect">
            <a:avLst/>
          </a:prstGeom>
        </p:spPr>
      </p:pic>
    </p:spTree>
    <p:extLst>
      <p:ext uri="{BB962C8B-B14F-4D97-AF65-F5344CB8AC3E}">
        <p14:creationId xmlns:p14="http://schemas.microsoft.com/office/powerpoint/2010/main" val="2720050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And, What If </a:t>
            </a:r>
            <a:r>
              <a:rPr lang="is-IS" dirty="0"/>
              <a:t>…</a:t>
            </a:r>
            <a:endParaRPr lang="en-US" dirty="0"/>
          </a:p>
        </p:txBody>
      </p:sp>
      <p:sp>
        <p:nvSpPr>
          <p:cNvPr id="3" name="Content Placeholder 2"/>
          <p:cNvSpPr>
            <a:spLocks noGrp="1"/>
          </p:cNvSpPr>
          <p:nvPr>
            <p:ph idx="1"/>
          </p:nvPr>
        </p:nvSpPr>
        <p:spPr/>
        <p:txBody>
          <a:bodyPr/>
          <a:lstStyle/>
          <a:p>
            <a:r>
              <a:rPr lang="is-IS" dirty="0">
                <a:solidFill>
                  <a:srgbClr val="FF0000"/>
                </a:solidFill>
              </a:rPr>
              <a:t>… we can sacrifice reliability of some data to access it with even lower latency?</a:t>
            </a: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Tree>
    <p:extLst>
      <p:ext uri="{BB962C8B-B14F-4D97-AF65-F5344CB8AC3E}">
        <p14:creationId xmlns:p14="http://schemas.microsoft.com/office/powerpoint/2010/main" val="28261826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962508"/>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387148"/>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3381681"/>
            <a:ext cx="8686800" cy="724829"/>
          </a:xfrm>
          <a:prstGeom prst="rect">
            <a:avLst/>
          </a:prstGeom>
        </p:spPr>
        <p:txBody>
          <a:bodyPr anchor="ctr">
            <a:noAutofit/>
          </a:bodyPr>
          <a:lstStyle/>
          <a:p>
            <a:pPr marL="0" indent="0" algn="ctr">
              <a:buNone/>
            </a:pPr>
            <a:r>
              <a:rPr lang="en-US" sz="2800" b="1" u="sng" dirty="0" err="1">
                <a:latin typeface="Cambria"/>
                <a:cs typeface="Cambria"/>
              </a:rPr>
              <a:t>Jeremie</a:t>
            </a:r>
            <a:r>
              <a:rPr lang="en-US" sz="2800" b="1" u="sng" dirty="0">
                <a:latin typeface="Cambria"/>
                <a:cs typeface="Cambria"/>
              </a:rPr>
              <a:t> S. Kim</a:t>
            </a:r>
            <a:r>
              <a:rPr lang="en-US" sz="2800" b="1" dirty="0">
                <a:latin typeface="Cambria"/>
                <a:cs typeface="Cambria"/>
              </a:rPr>
              <a:t>    </a:t>
            </a:r>
            <a:r>
              <a:rPr lang="en-US" sz="2800" b="1" dirty="0" err="1">
                <a:latin typeface="Cambria"/>
                <a:cs typeface="Cambria"/>
              </a:rPr>
              <a:t>Minesh</a:t>
            </a:r>
            <a:r>
              <a:rPr lang="en-US" sz="2800" b="1" dirty="0">
                <a:latin typeface="Cambria"/>
                <a:cs typeface="Cambria"/>
              </a:rPr>
              <a:t> Patel  </a:t>
            </a:r>
          </a:p>
          <a:p>
            <a:pPr marL="0" indent="0" algn="ctr">
              <a:buNone/>
            </a:pPr>
            <a:r>
              <a:rPr lang="en-US" sz="2800" b="1" dirty="0">
                <a:latin typeface="Cambria"/>
                <a:cs typeface="Cambria"/>
              </a:rPr>
              <a:t>Hasan Hassan </a:t>
            </a:r>
            <a:r>
              <a:rPr lang="en-US" b="1" dirty="0">
                <a:latin typeface="Cambria"/>
                <a:cs typeface="Cambria"/>
              </a:rPr>
              <a:t>  </a:t>
            </a:r>
            <a:r>
              <a:rPr lang="en-US" sz="2800" b="1" dirty="0" err="1">
                <a:latin typeface="Cambria"/>
                <a:cs typeface="Cambria"/>
              </a:rPr>
              <a:t>Onur</a:t>
            </a:r>
            <a:r>
              <a:rPr lang="en-US" sz="2800" b="1" dirty="0">
                <a:latin typeface="Cambria"/>
                <a:cs typeface="Cambria"/>
              </a:rPr>
              <a:t> </a:t>
            </a:r>
            <a:r>
              <a:rPr lang="en-US" sz="2800" b="1" dirty="0" err="1">
                <a:latin typeface="Cambria"/>
                <a:cs typeface="Cambria"/>
              </a:rPr>
              <a:t>Mutlu</a:t>
            </a:r>
            <a:r>
              <a:rPr lang="en-US" sz="2800" b="1" dirty="0">
                <a:latin typeface="Cambria"/>
                <a:cs typeface="Cambria"/>
              </a:rPr>
              <a:t>  </a:t>
            </a:r>
            <a:endParaRPr lang="en-US" sz="28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410" y="5893016"/>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716968" y="5909981"/>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18133" y="4627207"/>
            <a:ext cx="2710200" cy="7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69942" y="4552981"/>
            <a:ext cx="1323444" cy="1123439"/>
          </a:xfrm>
          <a:prstGeom prst="rect">
            <a:avLst/>
          </a:prstGeom>
        </p:spPr>
      </p:pic>
    </p:spTree>
    <p:extLst>
      <p:ext uri="{BB962C8B-B14F-4D97-AF65-F5344CB8AC3E}">
        <p14:creationId xmlns:p14="http://schemas.microsoft.com/office/powerpoint/2010/main" val="13694415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Motivation</a:t>
            </a:r>
          </a:p>
        </p:txBody>
      </p:sp>
      <p:sp>
        <p:nvSpPr>
          <p:cNvPr id="3" name="Content Placeholder 2"/>
          <p:cNvSpPr>
            <a:spLocks noGrp="1"/>
          </p:cNvSpPr>
          <p:nvPr>
            <p:ph idx="1"/>
          </p:nvPr>
        </p:nvSpPr>
        <p:spPr>
          <a:xfrm>
            <a:off x="75991" y="1094104"/>
            <a:ext cx="8987622" cy="5318753"/>
          </a:xfrm>
        </p:spPr>
        <p:txBody>
          <a:bodyPr/>
          <a:lstStyle/>
          <a:p>
            <a:r>
              <a:rPr lang="en-US" dirty="0"/>
              <a:t>A </a:t>
            </a:r>
            <a:r>
              <a:rPr lang="en-US" b="1" dirty="0">
                <a:solidFill>
                  <a:schemeClr val="accent5"/>
                </a:solidFill>
              </a:rPr>
              <a:t>PUF</a:t>
            </a:r>
            <a:r>
              <a:rPr lang="en-US" dirty="0">
                <a:solidFill>
                  <a:schemeClr val="accent5"/>
                </a:solidFill>
              </a:rPr>
              <a:t> </a:t>
            </a:r>
            <a:r>
              <a:rPr lang="en-US" dirty="0"/>
              <a:t>is function that generates a signature </a:t>
            </a:r>
            <a:r>
              <a:rPr lang="en-US" b="1" dirty="0">
                <a:solidFill>
                  <a:schemeClr val="accent6"/>
                </a:solidFill>
              </a:rPr>
              <a:t>unique</a:t>
            </a:r>
            <a:r>
              <a:rPr lang="en-US" dirty="0">
                <a:solidFill>
                  <a:schemeClr val="accent6"/>
                </a:solidFill>
              </a:rPr>
              <a:t> </a:t>
            </a:r>
            <a:r>
              <a:rPr lang="en-US" dirty="0"/>
              <a:t>to a given device </a:t>
            </a:r>
          </a:p>
          <a:p>
            <a:endParaRPr lang="en-US" dirty="0"/>
          </a:p>
          <a:p>
            <a:r>
              <a:rPr lang="en-US" dirty="0"/>
              <a:t>Used in a </a:t>
            </a:r>
            <a:r>
              <a:rPr lang="en-US" b="1" dirty="0">
                <a:solidFill>
                  <a:schemeClr val="accent5"/>
                </a:solidFill>
              </a:rPr>
              <a:t>Challenge-Response Protocol</a:t>
            </a:r>
            <a:r>
              <a:rPr lang="en-US" dirty="0"/>
              <a:t> </a:t>
            </a:r>
          </a:p>
          <a:p>
            <a:pPr lvl="1"/>
            <a:r>
              <a:rPr lang="en-US" sz="3200" dirty="0"/>
              <a:t>Each device generates a unique </a:t>
            </a:r>
            <a:r>
              <a:rPr lang="en-US" sz="3200" b="1" dirty="0">
                <a:solidFill>
                  <a:schemeClr val="accent5"/>
                </a:solidFill>
              </a:rPr>
              <a:t>PUF response </a:t>
            </a:r>
            <a:r>
              <a:rPr lang="en-US" sz="3200" dirty="0"/>
              <a:t>depending the inputs</a:t>
            </a:r>
          </a:p>
          <a:p>
            <a:pPr lvl="1"/>
            <a:endParaRPr lang="en-US" sz="1800" dirty="0"/>
          </a:p>
          <a:p>
            <a:pPr lvl="1"/>
            <a:r>
              <a:rPr lang="en-US" sz="3200" dirty="0"/>
              <a:t>A trusted server </a:t>
            </a:r>
            <a:r>
              <a:rPr lang="en-US" sz="3200" b="1" dirty="0">
                <a:solidFill>
                  <a:schemeClr val="accent6">
                    <a:lumMod val="75000"/>
                  </a:schemeClr>
                </a:solidFill>
              </a:rPr>
              <a:t>authenticates</a:t>
            </a:r>
            <a:r>
              <a:rPr lang="en-US" sz="3200" dirty="0">
                <a:solidFill>
                  <a:schemeClr val="accent6">
                    <a:lumMod val="75000"/>
                  </a:schemeClr>
                </a:solidFill>
              </a:rPr>
              <a:t> </a:t>
            </a:r>
            <a:r>
              <a:rPr lang="en-US" sz="3200" dirty="0"/>
              <a:t>a device if it generates the expected PUF response</a:t>
            </a:r>
          </a:p>
        </p:txBody>
      </p:sp>
    </p:spTree>
    <p:extLst>
      <p:ext uri="{BB962C8B-B14F-4D97-AF65-F5344CB8AC3E}">
        <p14:creationId xmlns:p14="http://schemas.microsoft.com/office/powerpoint/2010/main" val="2040163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400" b="1" dirty="0"/>
              <a:t>DRAM Latency Characterization of 223 LPDDR4 DRAM Devices</a:t>
            </a:r>
          </a:p>
        </p:txBody>
      </p:sp>
      <p:sp>
        <p:nvSpPr>
          <p:cNvPr id="3" name="Content Placeholder 2"/>
          <p:cNvSpPr>
            <a:spLocks noGrp="1"/>
          </p:cNvSpPr>
          <p:nvPr>
            <p:ph idx="1"/>
          </p:nvPr>
        </p:nvSpPr>
        <p:spPr>
          <a:xfrm>
            <a:off x="75991" y="1683657"/>
            <a:ext cx="8987622" cy="4546320"/>
          </a:xfrm>
        </p:spPr>
        <p:txBody>
          <a:bodyPr/>
          <a:lstStyle/>
          <a:p>
            <a:r>
              <a:rPr lang="en-US" dirty="0"/>
              <a:t>Latency failures come from accessing DRAM with </a:t>
            </a:r>
            <a:r>
              <a:rPr lang="en-US" b="1" dirty="0">
                <a:solidFill>
                  <a:srgbClr val="C00000"/>
                </a:solidFill>
              </a:rPr>
              <a:t>reduced</a:t>
            </a:r>
            <a:r>
              <a:rPr lang="en-US" dirty="0"/>
              <a:t> timing parameters.</a:t>
            </a:r>
          </a:p>
          <a:p>
            <a:endParaRPr lang="en-US" dirty="0"/>
          </a:p>
          <a:p>
            <a:r>
              <a:rPr lang="en-US" b="1" dirty="0"/>
              <a:t>Key Observations:</a:t>
            </a:r>
          </a:p>
          <a:p>
            <a:pPr marL="971550" lvl="1" indent="-514350">
              <a:buFont typeface="+mj-lt"/>
              <a:buAutoNum type="arabicPeriod"/>
            </a:pPr>
            <a:r>
              <a:rPr lang="en-US" sz="3200" dirty="0"/>
              <a:t>A cell’s </a:t>
            </a:r>
            <a:r>
              <a:rPr lang="en-US" sz="3200" b="1" dirty="0">
                <a:solidFill>
                  <a:schemeClr val="accent6">
                    <a:lumMod val="75000"/>
                  </a:schemeClr>
                </a:solidFill>
              </a:rPr>
              <a:t>latency failure</a:t>
            </a:r>
            <a:r>
              <a:rPr lang="en-US" sz="3200" dirty="0"/>
              <a:t> probability is determined by </a:t>
            </a:r>
            <a:r>
              <a:rPr lang="en-US" sz="3200" b="1" dirty="0">
                <a:solidFill>
                  <a:schemeClr val="accent5"/>
                </a:solidFill>
              </a:rPr>
              <a:t>random process variation</a:t>
            </a:r>
          </a:p>
          <a:p>
            <a:pPr marL="971550" lvl="1" indent="-514350">
              <a:buFont typeface="+mj-lt"/>
              <a:buAutoNum type="arabicPeriod"/>
            </a:pPr>
            <a:endParaRPr lang="en-US" sz="3200" dirty="0"/>
          </a:p>
          <a:p>
            <a:pPr marL="971550" lvl="1" indent="-514350">
              <a:buFont typeface="+mj-lt"/>
              <a:buAutoNum type="arabicPeriod"/>
            </a:pPr>
            <a:r>
              <a:rPr lang="en-US" sz="3200" dirty="0"/>
              <a:t>Latency failure patterns are </a:t>
            </a:r>
            <a:r>
              <a:rPr lang="en-US" sz="3200" b="1" dirty="0">
                <a:solidFill>
                  <a:schemeClr val="accent5"/>
                </a:solidFill>
              </a:rPr>
              <a:t>repeatable and unique to a device</a:t>
            </a:r>
            <a:endParaRPr lang="en-US" sz="3200" dirty="0"/>
          </a:p>
          <a:p>
            <a:endParaRPr lang="en-US" dirty="0"/>
          </a:p>
        </p:txBody>
      </p:sp>
    </p:spTree>
    <p:extLst>
      <p:ext uri="{BB962C8B-B14F-4D97-AF65-F5344CB8AC3E}">
        <p14:creationId xmlns:p14="http://schemas.microsoft.com/office/powerpoint/2010/main" val="36770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ounded Rectangle 102"/>
          <p:cNvSpPr/>
          <p:nvPr/>
        </p:nvSpPr>
        <p:spPr>
          <a:xfrm>
            <a:off x="1242623" y="2938818"/>
            <a:ext cx="383855" cy="2265404"/>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Row Decoder</a:t>
            </a:r>
          </a:p>
        </p:txBody>
      </p:sp>
      <p:sp>
        <p:nvSpPr>
          <p:cNvPr id="2" name="Title 1"/>
          <p:cNvSpPr>
            <a:spLocks noGrp="1"/>
          </p:cNvSpPr>
          <p:nvPr>
            <p:ph type="title"/>
          </p:nvPr>
        </p:nvSpPr>
        <p:spPr/>
        <p:txBody>
          <a:bodyPr/>
          <a:lstStyle/>
          <a:p>
            <a:r>
              <a:rPr lang="en-US" b="1" dirty="0"/>
              <a:t>DRAM Latency PUF Key Idea</a:t>
            </a:r>
          </a:p>
        </p:txBody>
      </p:sp>
      <p:grpSp>
        <p:nvGrpSpPr>
          <p:cNvPr id="71" name="Group 70"/>
          <p:cNvGrpSpPr/>
          <p:nvPr/>
        </p:nvGrpSpPr>
        <p:grpSpPr>
          <a:xfrm>
            <a:off x="1624693" y="2661252"/>
            <a:ext cx="6756400" cy="2832850"/>
            <a:chOff x="1094298" y="3173501"/>
            <a:chExt cx="7281509" cy="3227302"/>
          </a:xfrm>
        </p:grpSpPr>
        <p:cxnSp>
          <p:nvCxnSpPr>
            <p:cNvPr id="59" name="Straight Connector 58"/>
            <p:cNvCxnSpPr/>
            <p:nvPr/>
          </p:nvCxnSpPr>
          <p:spPr>
            <a:xfrm>
              <a:off x="1107985" y="4740572"/>
              <a:ext cx="7267822" cy="0"/>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1096222" y="5677428"/>
              <a:ext cx="7276813" cy="6195"/>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094298" y="3778425"/>
              <a:ext cx="7278737" cy="4681"/>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V="1">
              <a:off x="2662517"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603811"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V="1">
              <a:off x="4616822"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V="1">
              <a:off x="562983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6624916"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7584139" y="317350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1703294" y="3173511"/>
              <a:ext cx="0" cy="3227292"/>
            </a:xfrm>
            <a:prstGeom prst="line">
              <a:avLst/>
            </a:prstGeom>
            <a:ln w="635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p:cNvSpPr/>
            <p:nvPr/>
          </p:nvSpPr>
          <p:spPr>
            <a:xfrm>
              <a:off x="5120500" y="3301777"/>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6133523"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Oval 27"/>
            <p:cNvSpPr/>
            <p:nvPr/>
          </p:nvSpPr>
          <p:spPr>
            <a:xfrm>
              <a:off x="7109328" y="4252038"/>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Oval 30"/>
            <p:cNvSpPr/>
            <p:nvPr/>
          </p:nvSpPr>
          <p:spPr>
            <a:xfrm>
              <a:off x="3114717" y="3299015"/>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Oval 32"/>
            <p:cNvSpPr/>
            <p:nvPr/>
          </p:nvSpPr>
          <p:spPr>
            <a:xfrm>
              <a:off x="2165817" y="5202299"/>
              <a:ext cx="948900" cy="950261"/>
            </a:xfrm>
            <a:prstGeom prst="ellipse">
              <a:avLst/>
            </a:prstGeom>
            <a:solidFill>
              <a:srgbClr val="70AD47"/>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Oval 38"/>
            <p:cNvSpPr/>
            <p:nvPr/>
          </p:nvSpPr>
          <p:spPr>
            <a:xfrm>
              <a:off x="6181960" y="3343836"/>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Oval 39"/>
            <p:cNvSpPr/>
            <p:nvPr/>
          </p:nvSpPr>
          <p:spPr>
            <a:xfrm>
              <a:off x="3178840" y="4303065"/>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Oval 40"/>
            <p:cNvSpPr/>
            <p:nvPr/>
          </p:nvSpPr>
          <p:spPr>
            <a:xfrm>
              <a:off x="1265397" y="5256087"/>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Oval 41"/>
            <p:cNvSpPr/>
            <p:nvPr/>
          </p:nvSpPr>
          <p:spPr>
            <a:xfrm>
              <a:off x="5182973" y="5265051"/>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Oval 42"/>
            <p:cNvSpPr/>
            <p:nvPr/>
          </p:nvSpPr>
          <p:spPr>
            <a:xfrm>
              <a:off x="2233585" y="3355569"/>
              <a:ext cx="828083" cy="842683"/>
            </a:xfrm>
            <a:prstGeom prst="ellipse">
              <a:avLst/>
            </a:prstGeom>
            <a:solidFill>
              <a:schemeClr val="accent6">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Oval 44"/>
            <p:cNvSpPr/>
            <p:nvPr/>
          </p:nvSpPr>
          <p:spPr>
            <a:xfrm>
              <a:off x="4224086" y="436580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p:cNvSpPr/>
            <p:nvPr/>
          </p:nvSpPr>
          <p:spPr>
            <a:xfrm>
              <a:off x="7215805" y="5318837"/>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p:cNvSpPr/>
            <p:nvPr/>
          </p:nvSpPr>
          <p:spPr>
            <a:xfrm>
              <a:off x="1309942" y="3415542"/>
              <a:ext cx="735945" cy="735109"/>
            </a:xfrm>
            <a:prstGeom prst="ellipse">
              <a:avLst/>
            </a:prstGeom>
            <a:solidFill>
              <a:schemeClr val="accent4">
                <a:lumMod val="40000"/>
                <a:lumOff val="60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Oval 47"/>
            <p:cNvSpPr/>
            <p:nvPr/>
          </p:nvSpPr>
          <p:spPr>
            <a:xfrm>
              <a:off x="4247154" y="3433471"/>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Oval 48"/>
            <p:cNvSpPr/>
            <p:nvPr/>
          </p:nvSpPr>
          <p:spPr>
            <a:xfrm>
              <a:off x="6263068" y="437478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p:cNvSpPr/>
            <p:nvPr/>
          </p:nvSpPr>
          <p:spPr>
            <a:xfrm>
              <a:off x="2295363" y="4383732"/>
              <a:ext cx="689809" cy="699248"/>
            </a:xfrm>
            <a:prstGeom prst="ellipse">
              <a:avLst/>
            </a:prstGeom>
            <a:solidFill>
              <a:srgbClr val="FFC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Oval 50"/>
            <p:cNvSpPr/>
            <p:nvPr/>
          </p:nvSpPr>
          <p:spPr>
            <a:xfrm>
              <a:off x="5282129" y="441434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p:cNvSpPr/>
            <p:nvPr/>
          </p:nvSpPr>
          <p:spPr>
            <a:xfrm>
              <a:off x="3271114" y="5364607"/>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p:cNvSpPr/>
            <p:nvPr/>
          </p:nvSpPr>
          <p:spPr>
            <a:xfrm>
              <a:off x="7270956" y="3470274"/>
              <a:ext cx="625642" cy="625642"/>
            </a:xfrm>
            <a:prstGeom prst="ellipse">
              <a:avLst/>
            </a:prstGeom>
            <a:solidFill>
              <a:schemeClr val="accent2">
                <a:lumMod val="75000"/>
              </a:schemeClr>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Oval 53"/>
            <p:cNvSpPr/>
            <p:nvPr/>
          </p:nvSpPr>
          <p:spPr>
            <a:xfrm>
              <a:off x="1404372" y="4446499"/>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5" name="Oval 54"/>
            <p:cNvSpPr/>
            <p:nvPr/>
          </p:nvSpPr>
          <p:spPr>
            <a:xfrm>
              <a:off x="4310449" y="5408484"/>
              <a:ext cx="563218" cy="555814"/>
            </a:xfrm>
            <a:prstGeom prst="ellipse">
              <a:avLst/>
            </a:prstGeom>
            <a:solidFill>
              <a:srgbClr val="FF0000"/>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Group 77"/>
          <p:cNvGrpSpPr/>
          <p:nvPr/>
        </p:nvGrpSpPr>
        <p:grpSpPr>
          <a:xfrm>
            <a:off x="583621" y="1220766"/>
            <a:ext cx="3114951" cy="2629342"/>
            <a:chOff x="235278" y="2377403"/>
            <a:chExt cx="3114951" cy="2629342"/>
          </a:xfrm>
        </p:grpSpPr>
        <p:sp>
          <p:nvSpPr>
            <p:cNvPr id="72" name="TextBox 71"/>
            <p:cNvSpPr txBox="1"/>
            <p:nvPr/>
          </p:nvSpPr>
          <p:spPr>
            <a:xfrm>
              <a:off x="235278" y="2377403"/>
              <a:ext cx="311495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DD0303"/>
                  </a:solidFill>
                  <a:effectLst/>
                  <a:uLnTx/>
                  <a:uFillTx/>
                  <a:latin typeface="Cambria" charset="0"/>
                  <a:ea typeface="Cambria" charset="0"/>
                  <a:cs typeface="Cambria" charset="0"/>
                </a:rPr>
                <a:t>High % chance to fail with reduced </a:t>
              </a:r>
              <a:r>
                <a:rPr kumimoji="0" lang="en-US" sz="2400" b="1" i="0" u="none" strike="noStrike" kern="1200" cap="none" spc="0" normalizeH="0" baseline="0" noProof="0" dirty="0" err="1">
                  <a:ln>
                    <a:noFill/>
                  </a:ln>
                  <a:solidFill>
                    <a:srgbClr val="DD0303"/>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DD0303"/>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DD0303"/>
                </a:solidFill>
                <a:effectLst/>
                <a:uLnTx/>
                <a:uFillTx/>
                <a:latin typeface="Cambria" charset="0"/>
                <a:ea typeface="Cambria" charset="0"/>
                <a:cs typeface="Cambria" charset="0"/>
              </a:endParaRPr>
            </a:p>
          </p:txBody>
        </p:sp>
        <p:cxnSp>
          <p:nvCxnSpPr>
            <p:cNvPr id="75" name="Straight Arrow Connector 74"/>
            <p:cNvCxnSpPr>
              <a:endCxn id="54" idx="1"/>
            </p:cNvCxnSpPr>
            <p:nvPr/>
          </p:nvCxnSpPr>
          <p:spPr>
            <a:xfrm>
              <a:off x="945394" y="3357931"/>
              <a:ext cx="695202" cy="1648814"/>
            </a:xfrm>
            <a:prstGeom prst="straightConnector1">
              <a:avLst/>
            </a:prstGeom>
            <a:ln w="69850">
              <a:solidFill>
                <a:srgbClr val="DD0404"/>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494809" y="1230285"/>
            <a:ext cx="3131937" cy="1483886"/>
            <a:chOff x="5146466" y="2386922"/>
            <a:chExt cx="3131937" cy="1483886"/>
          </a:xfrm>
        </p:grpSpPr>
        <p:sp>
          <p:nvSpPr>
            <p:cNvPr id="73" name="TextBox 72"/>
            <p:cNvSpPr txBox="1"/>
            <p:nvPr/>
          </p:nvSpPr>
          <p:spPr>
            <a:xfrm>
              <a:off x="5146466" y="2386922"/>
              <a:ext cx="31319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0AD47">
                      <a:lumMod val="75000"/>
                    </a:srgbClr>
                  </a:solidFill>
                  <a:effectLst/>
                  <a:uLnTx/>
                  <a:uFillTx/>
                  <a:latin typeface="Cambria" charset="0"/>
                  <a:ea typeface="Cambria" charset="0"/>
                  <a:cs typeface="Cambria" charset="0"/>
                </a:rPr>
                <a:t>Low % chance to fail with reduced </a:t>
              </a:r>
              <a:r>
                <a:rPr kumimoji="0" lang="en-US" sz="2400" b="1" i="0" u="none" strike="noStrike" kern="1200" cap="none" spc="0" normalizeH="0" baseline="0" noProof="0" dirty="0" err="1">
                  <a:ln>
                    <a:noFill/>
                  </a:ln>
                  <a:solidFill>
                    <a:srgbClr val="70AD47">
                      <a:lumMod val="75000"/>
                    </a:srgbClr>
                  </a:solidFill>
                  <a:effectLst/>
                  <a:uLnTx/>
                  <a:uFillTx/>
                  <a:latin typeface="Cambria" charset="0"/>
                  <a:ea typeface="Cambria" charset="0"/>
                  <a:cs typeface="Cambria" charset="0"/>
                </a:rPr>
                <a:t>t</a:t>
              </a:r>
              <a:r>
                <a:rPr kumimoji="0" lang="en-US" sz="2400" b="1" i="0" u="none" strike="noStrike" kern="1200" cap="none" spc="0" normalizeH="0" baseline="-25000" noProof="0" dirty="0" err="1">
                  <a:ln>
                    <a:noFill/>
                  </a:ln>
                  <a:solidFill>
                    <a:srgbClr val="70AD47">
                      <a:lumMod val="75000"/>
                    </a:srgbClr>
                  </a:solidFill>
                  <a:effectLst/>
                  <a:uLnTx/>
                  <a:uFillTx/>
                  <a:latin typeface="Cambria" charset="0"/>
                  <a:ea typeface="Cambria" charset="0"/>
                  <a:cs typeface="Cambria" charset="0"/>
                </a:rPr>
                <a:t>RCD</a:t>
              </a:r>
              <a:endParaRPr kumimoji="0" lang="en-US" sz="2400" b="1" i="0" u="none" strike="noStrike" kern="1200" cap="none" spc="0" normalizeH="0" baseline="-25000" noProof="0" dirty="0">
                <a:ln>
                  <a:noFill/>
                </a:ln>
                <a:solidFill>
                  <a:srgbClr val="70AD47">
                    <a:lumMod val="75000"/>
                  </a:srgbClr>
                </a:solidFill>
                <a:effectLst/>
                <a:uLnTx/>
                <a:uFillTx/>
                <a:latin typeface="Cambria" charset="0"/>
                <a:ea typeface="Cambria" charset="0"/>
                <a:cs typeface="Cambria" charset="0"/>
              </a:endParaRPr>
            </a:p>
          </p:txBody>
        </p:sp>
        <p:cxnSp>
          <p:nvCxnSpPr>
            <p:cNvPr id="79" name="Straight Arrow Connector 78"/>
            <p:cNvCxnSpPr>
              <a:stCxn id="73" idx="2"/>
            </p:cNvCxnSpPr>
            <p:nvPr/>
          </p:nvCxnSpPr>
          <p:spPr>
            <a:xfrm flipH="1">
              <a:off x="5675086" y="3217919"/>
              <a:ext cx="1037349" cy="652889"/>
            </a:xfrm>
            <a:prstGeom prst="straightConnector1">
              <a:avLst/>
            </a:prstGeom>
            <a:ln w="698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a:off x="1698389" y="5393764"/>
            <a:ext cx="6388029" cy="329754"/>
            <a:chOff x="1350046" y="6424274"/>
            <a:chExt cx="6388029" cy="329754"/>
          </a:xfrm>
        </p:grpSpPr>
        <p:sp>
          <p:nvSpPr>
            <p:cNvPr id="95" name="Rounded Rectangle 94"/>
            <p:cNvSpPr/>
            <p:nvPr/>
          </p:nvSpPr>
          <p:spPr>
            <a:xfrm>
              <a:off x="6835928" y="6424274"/>
              <a:ext cx="90214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6" name="Rounded Rectangle 95"/>
            <p:cNvSpPr/>
            <p:nvPr/>
          </p:nvSpPr>
          <p:spPr>
            <a:xfrm>
              <a:off x="5908916" y="643014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7" name="Rounded Rectangle 96"/>
            <p:cNvSpPr/>
            <p:nvPr/>
          </p:nvSpPr>
          <p:spPr>
            <a:xfrm>
              <a:off x="4988210" y="6437525"/>
              <a:ext cx="92070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8" name="Rounded Rectangle 97"/>
            <p:cNvSpPr/>
            <p:nvPr/>
          </p:nvSpPr>
          <p:spPr>
            <a:xfrm>
              <a:off x="4055208" y="6437525"/>
              <a:ext cx="93331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99" name="Rounded Rectangle 98"/>
            <p:cNvSpPr/>
            <p:nvPr/>
          </p:nvSpPr>
          <p:spPr>
            <a:xfrm>
              <a:off x="3190941" y="6437525"/>
              <a:ext cx="876877"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0" name="Rounded Rectangle 99"/>
            <p:cNvSpPr/>
            <p:nvPr/>
          </p:nvSpPr>
          <p:spPr>
            <a:xfrm>
              <a:off x="2256841" y="6437525"/>
              <a:ext cx="940181"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sp>
          <p:nvSpPr>
            <p:cNvPr id="101" name="Rounded Rectangle 100"/>
            <p:cNvSpPr/>
            <p:nvPr/>
          </p:nvSpPr>
          <p:spPr>
            <a:xfrm>
              <a:off x="1350046" y="6437525"/>
              <a:ext cx="911892" cy="316503"/>
            </a:xfrm>
            <a:prstGeom prst="roundRect">
              <a:avLst/>
            </a:prstGeom>
            <a:solidFill>
              <a:schemeClr val="bg1"/>
            </a:solid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SA</a:t>
              </a:r>
            </a:p>
          </p:txBody>
        </p:sp>
      </p:grpSp>
    </p:spTree>
    <p:extLst>
      <p:ext uri="{BB962C8B-B14F-4D97-AF65-F5344CB8AC3E}">
        <p14:creationId xmlns:p14="http://schemas.microsoft.com/office/powerpoint/2010/main" val="196059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DRAM Accesses and Failures</a:t>
            </a:r>
          </a:p>
        </p:txBody>
      </p:sp>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p:nvGrpSpPr>
        <p:grpSpPr>
          <a:xfrm>
            <a:off x="7831197" y="5385225"/>
            <a:ext cx="913694" cy="632961"/>
            <a:chOff x="1217789" y="5523973"/>
            <a:chExt cx="1467950" cy="632961"/>
          </a:xfrm>
        </p:grpSpPr>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cxnSp>
        <p:nvCxnSpPr>
          <p:cNvPr id="130" name="Straight Connector 129"/>
          <p:cNvCxnSpPr/>
          <p:nvPr/>
        </p:nvCxnSpPr>
        <p:spPr>
          <a:xfrm>
            <a:off x="1824205"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83457"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5535668" y="3259198"/>
            <a:ext cx="323297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4472C4"/>
                </a:solidFill>
                <a:effectLst/>
                <a:uLnTx/>
                <a:uFillTx/>
                <a:latin typeface="Calibri" panose="020F0502020204030204"/>
                <a:ea typeface="+mn-ea"/>
                <a:cs typeface="+mn-cs"/>
              </a:rPr>
              <a:t>Process variation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during manufacturing leads to cells having </a:t>
            </a:r>
            <a:r>
              <a:rPr kumimoji="0" lang="en-US" sz="2400" b="1" i="1"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unique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characteristics</a:t>
            </a:r>
          </a:p>
        </p:txBody>
      </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8" name="Group 27"/>
          <p:cNvGrpSpPr/>
          <p:nvPr/>
        </p:nvGrpSpPr>
        <p:grpSpPr>
          <a:xfrm>
            <a:off x="1196078" y="3889997"/>
            <a:ext cx="2284536" cy="720391"/>
            <a:chOff x="1196078" y="3889997"/>
            <a:chExt cx="2284536" cy="720391"/>
          </a:xfrm>
        </p:grpSpPr>
        <p:sp>
          <p:nvSpPr>
            <p:cNvPr id="3" name="TextBox 2"/>
            <p:cNvSpPr txBox="1"/>
            <p:nvPr/>
          </p:nvSpPr>
          <p:spPr>
            <a:xfrm>
              <a:off x="1196078" y="3889997"/>
              <a:ext cx="228453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err="1">
                  <a:ln>
                    <a:noFill/>
                  </a:ln>
                  <a:solidFill>
                    <a:srgbClr val="4472C4"/>
                  </a:solidFill>
                  <a:effectLst/>
                  <a:uLnTx/>
                  <a:uFillTx/>
                  <a:latin typeface="Calibri" panose="020F0502020204030204"/>
                  <a:ea typeface="+mn-ea"/>
                  <a:cs typeface="+mn-cs"/>
                </a:rPr>
                <a:t>Bitline</a:t>
              </a:r>
              <a:r>
                <a:rPr kumimoji="0" lang="en-US" sz="1800" b="0" i="1" u="none" strike="noStrike" kern="1200" cap="none" spc="0" normalizeH="0" baseline="0" noProof="0" dirty="0">
                  <a:ln>
                    <a:noFill/>
                  </a:ln>
                  <a:solidFill>
                    <a:srgbClr val="4472C4"/>
                  </a:solidFill>
                  <a:effectLst/>
                  <a:uLnTx/>
                  <a:uFillTx/>
                  <a:latin typeface="Calibri" panose="020F0502020204030204"/>
                  <a:ea typeface="+mn-ea"/>
                  <a:cs typeface="+mn-cs"/>
                </a:rPr>
                <a:t> Charge Sharing</a:t>
              </a:r>
            </a:p>
          </p:txBody>
        </p:sp>
        <p:cxnSp>
          <p:nvCxnSpPr>
            <p:cNvPr id="27" name="Straight Arrow Connector 26"/>
            <p:cNvCxnSpPr>
              <a:stCxn id="3" idx="2"/>
            </p:cNvCxnSpPr>
            <p:nvPr/>
          </p:nvCxnSpPr>
          <p:spPr>
            <a:xfrm>
              <a:off x="2338346" y="4259329"/>
              <a:ext cx="277475" cy="35105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7885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0.02795 -0.00671 L -0.23073 -0.19907 " pathEditMode="relative" rAng="0" ptsTypes="AA">
                                      <p:cBhvr>
                                        <p:cTn id="10" dur="1000" fill="hold"/>
                                        <p:tgtEl>
                                          <p:spTgt spid="42"/>
                                        </p:tgtEl>
                                        <p:attrNameLst>
                                          <p:attrName>ppt_x</p:attrName>
                                          <p:attrName>ppt_y</p:attrName>
                                        </p:attrNameLst>
                                      </p:cBhvr>
                                      <p:rCtr x="-12934" y="-9630"/>
                                    </p:animMotion>
                                  </p:childTnLst>
                                </p:cTn>
                              </p:par>
                              <p:par>
                                <p:cTn id="11" presetID="6" presetClass="emph" presetSubtype="0" fill="hold" nodeType="withEffect">
                                  <p:stCondLst>
                                    <p:cond delay="0"/>
                                  </p:stCondLst>
                                  <p:childTnLst>
                                    <p:animScale>
                                      <p:cBhvr>
                                        <p:cTn id="12" dur="1000" fill="hold"/>
                                        <p:tgtEl>
                                          <p:spTgt spid="42"/>
                                        </p:tgtEl>
                                      </p:cBhvr>
                                      <p:by x="60000" y="60000"/>
                                    </p:animScale>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wipe(left)">
                                      <p:cBhvr>
                                        <p:cTn id="25" dur="1000"/>
                                        <p:tgtEl>
                                          <p:spTgt spid="57"/>
                                        </p:tgtEl>
                                      </p:cBhvr>
                                    </p:animEffect>
                                  </p:childTnLst>
                                </p:cTn>
                              </p:par>
                            </p:childTnLst>
                          </p:cTn>
                        </p:par>
                        <p:par>
                          <p:cTn id="26" fill="hold">
                            <p:stCondLst>
                              <p:cond delay="1000"/>
                            </p:stCondLst>
                            <p:childTnLst>
                              <p:par>
                                <p:cTn id="27" presetID="1" presetClass="entr" presetSubtype="0" fill="hold" nodeType="afterEffect">
                                  <p:stCondLst>
                                    <p:cond delay="0"/>
                                  </p:stCondLst>
                                  <p:childTnLst>
                                    <p:set>
                                      <p:cBhvr>
                                        <p:cTn id="28" dur="1" fill="hold">
                                          <p:stCondLst>
                                            <p:cond delay="0"/>
                                          </p:stCondLst>
                                        </p:cTn>
                                        <p:tgtEl>
                                          <p:spTgt spid="8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1"/>
                                        </p:tgtEl>
                                        <p:attrNameLst>
                                          <p:attrName>style.visibility</p:attrName>
                                        </p:attrNameLst>
                                      </p:cBhvr>
                                      <p:to>
                                        <p:strVal val="visible"/>
                                      </p:to>
                                    </p:set>
                                    <p:animEffect transition="in" filter="wipe(left)">
                                      <p:cBhvr>
                                        <p:cTn id="35" dur="1000"/>
                                        <p:tgtEl>
                                          <p:spTgt spid="71"/>
                                        </p:tgtEl>
                                      </p:cBhvr>
                                    </p:animEffect>
                                  </p:childTnLst>
                                </p:cTn>
                              </p:par>
                              <p:par>
                                <p:cTn id="36" presetID="1"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childTnLst>
                                </p:cTn>
                              </p:par>
                            </p:childTnLst>
                          </p:cTn>
                        </p:par>
                        <p:par>
                          <p:cTn id="38" fill="hold">
                            <p:stCondLst>
                              <p:cond delay="1000"/>
                            </p:stCondLst>
                            <p:childTnLst>
                              <p:par>
                                <p:cTn id="39" presetID="1" presetClass="entr" presetSubtype="0" fill="hold" nodeType="afterEffect">
                                  <p:stCondLst>
                                    <p:cond delay="0"/>
                                  </p:stCondLst>
                                  <p:childTnLst>
                                    <p:set>
                                      <p:cBhvr>
                                        <p:cTn id="40" dur="1" fill="hold">
                                          <p:stCondLst>
                                            <p:cond delay="0"/>
                                          </p:stCondLst>
                                        </p:cTn>
                                        <p:tgtEl>
                                          <p:spTgt spid="8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2"/>
                                        </p:tgtEl>
                                        <p:attrNameLst>
                                          <p:attrName>style.visibility</p:attrName>
                                        </p:attrNameLst>
                                      </p:cBhvr>
                                      <p:to>
                                        <p:strVal val="visible"/>
                                      </p:to>
                                    </p:set>
                                    <p:animEffect transition="in" filter="wipe(left)">
                                      <p:cBhvr>
                                        <p:cTn id="47" dur="1000"/>
                                        <p:tgtEl>
                                          <p:spTgt spid="72"/>
                                        </p:tgtEl>
                                      </p:cBhvr>
                                    </p:animEffec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8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93"/>
                                        </p:tgtEl>
                                        <p:attrNameLst>
                                          <p:attrName>style.visibility</p:attrName>
                                        </p:attrNameLst>
                                      </p:cBhvr>
                                      <p:to>
                                        <p:strVal val="visible"/>
                                      </p:to>
                                    </p:set>
                                    <p:animEffect transition="in" filter="wipe(left)">
                                      <p:cBhvr>
                                        <p:cTn id="67" dur="500"/>
                                        <p:tgtEl>
                                          <p:spTgt spid="9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128"/>
                                        </p:tgtEl>
                                        <p:attrNameLst>
                                          <p:attrName>style.visibility</p:attrName>
                                        </p:attrNameLst>
                                      </p:cBhvr>
                                      <p:to>
                                        <p:strVal val="visible"/>
                                      </p:to>
                                    </p:set>
                                    <p:animEffect transition="in" filter="wipe(left)">
                                      <p:cBhvr>
                                        <p:cTn id="70" dur="500"/>
                                        <p:tgtEl>
                                          <p:spTgt spid="128"/>
                                        </p:tgtEl>
                                      </p:cBhvr>
                                    </p:animEffect>
                                  </p:childTnLst>
                                </p:cTn>
                              </p:par>
                              <p:par>
                                <p:cTn id="71" presetID="1" presetClass="entr" presetSubtype="0" fill="hold" grpId="0" nodeType="withEffect">
                                  <p:stCondLst>
                                    <p:cond delay="0"/>
                                  </p:stCondLst>
                                  <p:childTnLst>
                                    <p:set>
                                      <p:cBhvr>
                                        <p:cTn id="72" dur="1" fill="hold">
                                          <p:stCondLst>
                                            <p:cond delay="0"/>
                                          </p:stCondLst>
                                        </p:cTn>
                                        <p:tgtEl>
                                          <p:spTgt spid="149"/>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25"/>
                                        </p:tgtEl>
                                        <p:attrNameLst>
                                          <p:attrName>style.visibility</p:attrName>
                                        </p:attrNameLst>
                                      </p:cBhvr>
                                      <p:to>
                                        <p:strVal val="visible"/>
                                      </p:to>
                                    </p:set>
                                    <p:animEffect transition="in" filter="wipe(left)">
                                      <p:cBhvr>
                                        <p:cTn id="77" dur="2000"/>
                                        <p:tgtEl>
                                          <p:spTgt spid="125"/>
                                        </p:tgtEl>
                                      </p:cBhvr>
                                    </p:animEffect>
                                  </p:childTnLst>
                                </p:cTn>
                              </p:par>
                              <p:par>
                                <p:cTn id="78" presetID="22" presetClass="entr" presetSubtype="8" fill="hold" nodeType="withEffect">
                                  <p:stCondLst>
                                    <p:cond delay="2000"/>
                                  </p:stCondLst>
                                  <p:childTnLst>
                                    <p:set>
                                      <p:cBhvr>
                                        <p:cTn id="79" dur="1" fill="hold">
                                          <p:stCondLst>
                                            <p:cond delay="0"/>
                                          </p:stCondLst>
                                        </p:cTn>
                                        <p:tgtEl>
                                          <p:spTgt spid="124"/>
                                        </p:tgtEl>
                                        <p:attrNameLst>
                                          <p:attrName>style.visibility</p:attrName>
                                        </p:attrNameLst>
                                      </p:cBhvr>
                                      <p:to>
                                        <p:strVal val="visible"/>
                                      </p:to>
                                    </p:set>
                                    <p:animEffect transition="in" filter="wipe(left)">
                                      <p:cBhvr>
                                        <p:cTn id="80" dur="2000"/>
                                        <p:tgtEl>
                                          <p:spTgt spid="124"/>
                                        </p:tgtEl>
                                      </p:cBhvr>
                                    </p:animEffect>
                                  </p:childTnLst>
                                </p:cTn>
                              </p:par>
                              <p:par>
                                <p:cTn id="81" presetID="22" presetClass="entr" presetSubtype="8" fill="hold" nodeType="withEffect">
                                  <p:stCondLst>
                                    <p:cond delay="1000"/>
                                  </p:stCondLst>
                                  <p:childTnLst>
                                    <p:set>
                                      <p:cBhvr>
                                        <p:cTn id="82" dur="1" fill="hold">
                                          <p:stCondLst>
                                            <p:cond delay="0"/>
                                          </p:stCondLst>
                                        </p:cTn>
                                        <p:tgtEl>
                                          <p:spTgt spid="123"/>
                                        </p:tgtEl>
                                        <p:attrNameLst>
                                          <p:attrName>style.visibility</p:attrName>
                                        </p:attrNameLst>
                                      </p:cBhvr>
                                      <p:to>
                                        <p:strVal val="visible"/>
                                      </p:to>
                                    </p:set>
                                    <p:animEffect transition="in" filter="wipe(left)">
                                      <p:cBhvr>
                                        <p:cTn id="83" dur="2000"/>
                                        <p:tgtEl>
                                          <p:spTgt spid="123"/>
                                        </p:tgtEl>
                                      </p:cBhvr>
                                    </p:animEffect>
                                  </p:childTnLst>
                                </p:cTn>
                              </p:par>
                              <p:par>
                                <p:cTn id="84" presetID="22" presetClass="entr" presetSubtype="8" fill="hold" nodeType="withEffect">
                                  <p:stCondLst>
                                    <p:cond delay="500"/>
                                  </p:stCondLst>
                                  <p:childTnLst>
                                    <p:set>
                                      <p:cBhvr>
                                        <p:cTn id="85" dur="1" fill="hold">
                                          <p:stCondLst>
                                            <p:cond delay="0"/>
                                          </p:stCondLst>
                                        </p:cTn>
                                        <p:tgtEl>
                                          <p:spTgt spid="122"/>
                                        </p:tgtEl>
                                        <p:attrNameLst>
                                          <p:attrName>style.visibility</p:attrName>
                                        </p:attrNameLst>
                                      </p:cBhvr>
                                      <p:to>
                                        <p:strVal val="visible"/>
                                      </p:to>
                                    </p:set>
                                    <p:animEffect transition="in" filter="wipe(left)">
                                      <p:cBhvr>
                                        <p:cTn id="86" dur="2000"/>
                                        <p:tgtEl>
                                          <p:spTgt spid="122"/>
                                        </p:tgtEl>
                                      </p:cBhvr>
                                    </p:animEffect>
                                  </p:childTnLst>
                                </p:cTn>
                              </p:par>
                              <p:par>
                                <p:cTn id="87" presetID="1" presetClass="entr" presetSubtype="0" fill="hold" grpId="0" nodeType="withEffect">
                                  <p:stCondLst>
                                    <p:cond delay="0"/>
                                  </p:stCondLst>
                                  <p:childTnLst>
                                    <p:set>
                                      <p:cBhvr>
                                        <p:cTn id="88" dur="1" fill="hold">
                                          <p:stCondLst>
                                            <p:cond delay="0"/>
                                          </p:stCondLst>
                                        </p:cTn>
                                        <p:tgtEl>
                                          <p:spTgt spid="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p:bldP spid="127" grpId="0"/>
      <p:bldP spid="128" grpId="0"/>
      <p:bldP spid="136" grpId="0"/>
      <p:bldP spid="148" grpId="0"/>
      <p:bldP spid="149" grpId="0"/>
      <p:bldP spid="150" grpId="0"/>
      <p:bldP spid="151" grpId="0"/>
      <p:bldP spid="152"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p:cNvGrpSpPr/>
          <p:nvPr/>
        </p:nvGrpSpPr>
        <p:grpSpPr>
          <a:xfrm>
            <a:off x="2832102" y="1392322"/>
            <a:ext cx="3577213" cy="3431477"/>
            <a:chOff x="6451817" y="73723"/>
            <a:chExt cx="2611796" cy="2369557"/>
          </a:xfrm>
        </p:grpSpPr>
        <p:grpSp>
          <p:nvGrpSpPr>
            <p:cNvPr id="32" name="Group 31"/>
            <p:cNvGrpSpPr/>
            <p:nvPr/>
          </p:nvGrpSpPr>
          <p:grpSpPr>
            <a:xfrm>
              <a:off x="6451817" y="73723"/>
              <a:ext cx="2611796" cy="2369557"/>
              <a:chOff x="-52931" y="1016557"/>
              <a:chExt cx="3471820" cy="2983179"/>
            </a:xfrm>
          </p:grpSpPr>
          <p:sp>
            <p:nvSpPr>
              <p:cNvPr id="5" name="Rectangle 4"/>
              <p:cNvSpPr/>
              <p:nvPr/>
            </p:nvSpPr>
            <p:spPr>
              <a:xfrm>
                <a:off x="-52931" y="1016557"/>
                <a:ext cx="1661221" cy="450157"/>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wordline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6" name="Straight Arrow Connector 5"/>
              <p:cNvCxnSpPr/>
              <p:nvPr/>
            </p:nvCxnSpPr>
            <p:spPr>
              <a:xfrm flipH="1">
                <a:off x="75991" y="1416479"/>
                <a:ext cx="3342898"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5400000">
                <a:off x="-50765" y="3081226"/>
                <a:ext cx="1531246" cy="30577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capacitor</a:t>
                </a:r>
              </a:p>
            </p:txBody>
          </p:sp>
          <p:sp>
            <p:nvSpPr>
              <p:cNvPr id="8" name="Rectangle 7"/>
              <p:cNvSpPr/>
              <p:nvPr/>
            </p:nvSpPr>
            <p:spPr>
              <a:xfrm>
                <a:off x="606531" y="1493470"/>
                <a:ext cx="1470875" cy="426355"/>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access</a:t>
                </a:r>
              </a:p>
            </p:txBody>
          </p:sp>
          <p:sp>
            <p:nvSpPr>
              <p:cNvPr id="9" name="Rectangle 8"/>
              <p:cNvSpPr/>
              <p:nvPr/>
            </p:nvSpPr>
            <p:spPr>
              <a:xfrm>
                <a:off x="215331" y="1677138"/>
                <a:ext cx="2214319" cy="606443"/>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transistor</a:t>
                </a:r>
              </a:p>
            </p:txBody>
          </p:sp>
          <p:sp>
            <p:nvSpPr>
              <p:cNvPr id="10" name="Rectangle 9"/>
              <p:cNvSpPr/>
              <p:nvPr/>
            </p:nvSpPr>
            <p:spPr>
              <a:xfrm rot="5400000">
                <a:off x="2644744" y="2618138"/>
                <a:ext cx="1098348" cy="40611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bitline</a:t>
                </a:r>
                <a:endParaRPr kumimoji="0" lang="en-US" sz="20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cxnSp>
            <p:nvCxnSpPr>
              <p:cNvPr id="11" name="Straight Arrow Connector 10"/>
              <p:cNvCxnSpPr/>
              <p:nvPr/>
            </p:nvCxnSpPr>
            <p:spPr>
              <a:xfrm flipV="1">
                <a:off x="2988122" y="1033736"/>
                <a:ext cx="12312" cy="2369502"/>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2180762" y="1713521"/>
                <a:ext cx="0" cy="15557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1930379" y="187630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242938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1930379" y="1987524"/>
                <a:ext cx="49901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429388" y="2247090"/>
                <a:ext cx="193166"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37212" y="2247090"/>
                <a:ext cx="193167"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1930378" y="1987524"/>
                <a:ext cx="1" cy="259566"/>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180762" y="1416479"/>
                <a:ext cx="1" cy="32129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2622554" y="2247090"/>
                <a:ext cx="37788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 name="Elbow Connector 20"/>
              <p:cNvCxnSpPr/>
              <p:nvPr/>
            </p:nvCxnSpPr>
            <p:spPr>
              <a:xfrm rot="5400000">
                <a:off x="1090561" y="2377314"/>
                <a:ext cx="774172" cy="519135"/>
              </a:xfrm>
              <a:prstGeom prst="bentConnector3">
                <a:avLst>
                  <a:gd name="adj1" fmla="val -293"/>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218079" y="3433619"/>
                <a:ext cx="0" cy="318185"/>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1218079" y="3018265"/>
                <a:ext cx="0" cy="151697"/>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958515" y="3435119"/>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958515" y="3169962"/>
                <a:ext cx="51913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1218079" y="3435120"/>
                <a:ext cx="0" cy="13017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41" name="Rectangle 40"/>
            <p:cNvSpPr/>
            <p:nvPr/>
          </p:nvSpPr>
          <p:spPr>
            <a:xfrm>
              <a:off x="8005235" y="1868211"/>
              <a:ext cx="1041895" cy="3708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SA</a:t>
              </a:r>
            </a:p>
          </p:txBody>
        </p:sp>
      </p:grpSp>
      <p:sp>
        <p:nvSpPr>
          <p:cNvPr id="3" name="Rectangle 2"/>
          <p:cNvSpPr/>
          <p:nvPr/>
        </p:nvSpPr>
        <p:spPr>
          <a:xfrm>
            <a:off x="23322" y="0"/>
            <a:ext cx="9120678" cy="6425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b="1" dirty="0"/>
              <a:t>DRAM Accesses and Failures</a:t>
            </a:r>
          </a:p>
        </p:txBody>
      </p:sp>
      <p:cxnSp>
        <p:nvCxnSpPr>
          <p:cNvPr id="52" name="Straight Connector 51"/>
          <p:cNvCxnSpPr>
            <a:stCxn id="46" idx="3"/>
            <a:endCxn id="46" idx="3"/>
          </p:cNvCxnSpPr>
          <p:nvPr/>
        </p:nvCxnSpPr>
        <p:spPr>
          <a:xfrm>
            <a:off x="1028424" y="2191088"/>
            <a:ext cx="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3322" y="1960255"/>
            <a:ext cx="8458827" cy="3522955"/>
            <a:chOff x="124920" y="2084239"/>
            <a:chExt cx="8458827" cy="3522955"/>
          </a:xfrm>
        </p:grpSpPr>
        <p:grpSp>
          <p:nvGrpSpPr>
            <p:cNvPr id="75" name="Group 74"/>
            <p:cNvGrpSpPr/>
            <p:nvPr/>
          </p:nvGrpSpPr>
          <p:grpSpPr>
            <a:xfrm>
              <a:off x="124920" y="2084239"/>
              <a:ext cx="8458827" cy="3522955"/>
              <a:chOff x="124920" y="2084239"/>
              <a:chExt cx="8458827" cy="3522955"/>
            </a:xfrm>
          </p:grpSpPr>
          <p:cxnSp>
            <p:nvCxnSpPr>
              <p:cNvPr id="34" name="Straight Connector 33"/>
              <p:cNvCxnSpPr/>
              <p:nvPr/>
            </p:nvCxnSpPr>
            <p:spPr>
              <a:xfrm>
                <a:off x="1125415" y="2350939"/>
                <a:ext cx="0" cy="3153046"/>
              </a:xfrm>
              <a:prstGeom prst="line">
                <a:avLst/>
              </a:prstGeom>
              <a:ln>
                <a:solidFill>
                  <a:schemeClr val="tx1">
                    <a:lumMod val="50000"/>
                    <a:lumOff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1125415" y="5495194"/>
                <a:ext cx="7458332" cy="1979"/>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54928" y="2084239"/>
                <a:ext cx="5750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48" name="TextBox 47"/>
              <p:cNvSpPr txBox="1"/>
              <p:nvPr/>
            </p:nvSpPr>
            <p:spPr>
              <a:xfrm>
                <a:off x="124920" y="5145529"/>
                <a:ext cx="103675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0.5 </a:t>
                </a: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dirty="0" err="1">
                    <a:ln>
                      <a:noFill/>
                    </a:ln>
                    <a:solidFill>
                      <a:prstClr val="black"/>
                    </a:solidFill>
                    <a:effectLst/>
                    <a:uLnTx/>
                    <a:uFillTx/>
                    <a:latin typeface="Calibri" panose="020F0502020204030204"/>
                    <a:ea typeface="+mn-ea"/>
                    <a:cs typeface="+mn-cs"/>
                  </a:rPr>
                  <a:t>dd</a:t>
                </a:r>
                <a:endParaRPr kumimoji="0" lang="en-US" sz="24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grpSp>
        <p:cxnSp>
          <p:nvCxnSpPr>
            <p:cNvPr id="54" name="Straight Connector 53"/>
            <p:cNvCxnSpPr/>
            <p:nvPr/>
          </p:nvCxnSpPr>
          <p:spPr>
            <a:xfrm flipH="1">
              <a:off x="1052944" y="2350939"/>
              <a:ext cx="13644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7" name="Straight Connector 56"/>
          <p:cNvCxnSpPr/>
          <p:nvPr/>
        </p:nvCxnSpPr>
        <p:spPr>
          <a:xfrm flipH="1" flipV="1">
            <a:off x="1019567" y="5357328"/>
            <a:ext cx="832821" cy="10061"/>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1" name="Group 70"/>
          <p:cNvGrpSpPr/>
          <p:nvPr/>
        </p:nvGrpSpPr>
        <p:grpSpPr>
          <a:xfrm>
            <a:off x="1841501" y="4766362"/>
            <a:ext cx="1992208" cy="621453"/>
            <a:chOff x="1943099" y="4890346"/>
            <a:chExt cx="1992208" cy="621453"/>
          </a:xfrm>
        </p:grpSpPr>
        <p:sp>
          <p:nvSpPr>
            <p:cNvPr id="61" name="Freeform 6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8" name="Straight Connector 67"/>
            <p:cNvCxnSpPr/>
            <p:nvPr/>
          </p:nvCxnSpPr>
          <p:spPr>
            <a:xfrm flipV="1">
              <a:off x="3378200" y="4897121"/>
              <a:ext cx="557107" cy="1460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2" name="Group 71"/>
          <p:cNvGrpSpPr/>
          <p:nvPr/>
        </p:nvGrpSpPr>
        <p:grpSpPr>
          <a:xfrm>
            <a:off x="3804255" y="2186281"/>
            <a:ext cx="4523252" cy="2600929"/>
            <a:chOff x="1943099" y="4890346"/>
            <a:chExt cx="1992208" cy="621453"/>
          </a:xfrm>
        </p:grpSpPr>
        <p:sp>
          <p:nvSpPr>
            <p:cNvPr id="73" name="Freeform 72"/>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Straight Connector 73"/>
            <p:cNvCxnSpPr/>
            <p:nvPr/>
          </p:nvCxnSpPr>
          <p:spPr>
            <a:xfrm flipV="1">
              <a:off x="3757941" y="4892441"/>
              <a:ext cx="177366" cy="3234"/>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p:nvGrpSpPr>
        <p:grpSpPr>
          <a:xfrm>
            <a:off x="1217789" y="5371413"/>
            <a:ext cx="1247423" cy="632961"/>
            <a:chOff x="1319387" y="5523973"/>
            <a:chExt cx="1247423" cy="632961"/>
          </a:xfrm>
        </p:grpSpPr>
        <p:sp>
          <p:nvSpPr>
            <p:cNvPr id="82" name="Rounded Rectangle 81"/>
            <p:cNvSpPr/>
            <p:nvPr/>
          </p:nvSpPr>
          <p:spPr>
            <a:xfrm>
              <a:off x="1319387" y="5748719"/>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4" name="Straight Arrow Connector 83"/>
            <p:cNvCxnSpPr>
              <a:stCxn id="82" idx="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3187266" y="5369208"/>
            <a:ext cx="1247423" cy="629111"/>
            <a:chOff x="1319387" y="5492987"/>
            <a:chExt cx="1247423" cy="629111"/>
          </a:xfrm>
        </p:grpSpPr>
        <p:sp>
          <p:nvSpPr>
            <p:cNvPr id="87" name="Rounded Rectangle 86"/>
            <p:cNvSpPr/>
            <p:nvPr/>
          </p:nvSpPr>
          <p:spPr>
            <a:xfrm>
              <a:off x="1319387" y="5713883"/>
              <a:ext cx="1247423"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88" name="Straight Arrow Connector 87"/>
            <p:cNvCxnSpPr>
              <a:stCxn id="87" idx="0"/>
            </p:cNvCxnSpPr>
            <p:nvPr/>
          </p:nvCxnSpPr>
          <p:spPr>
            <a:xfrm flipH="1" flipV="1">
              <a:off x="1943098" y="5492987"/>
              <a:ext cx="1" cy="22089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3" name="Straight Connector 92"/>
          <p:cNvCxnSpPr/>
          <p:nvPr/>
        </p:nvCxnSpPr>
        <p:spPr>
          <a:xfrm>
            <a:off x="1028424" y="2772258"/>
            <a:ext cx="7299083" cy="0"/>
          </a:xfrm>
          <a:prstGeom prst="line">
            <a:avLst/>
          </a:prstGeom>
          <a:ln w="19050">
            <a:solidFill>
              <a:schemeClr val="bg1">
                <a:lumMod val="65000"/>
              </a:schemeClr>
            </a:solidFill>
            <a:prstDash val="lgDash"/>
          </a:ln>
        </p:spPr>
        <p:style>
          <a:lnRef idx="1">
            <a:schemeClr val="accent1"/>
          </a:lnRef>
          <a:fillRef idx="0">
            <a:schemeClr val="accent1"/>
          </a:fillRef>
          <a:effectRef idx="0">
            <a:schemeClr val="accent1"/>
          </a:effectRef>
          <a:fontRef idx="minor">
            <a:schemeClr val="tx1"/>
          </a:fontRef>
        </p:style>
      </p:cxnSp>
      <p:grpSp>
        <p:nvGrpSpPr>
          <p:cNvPr id="122" name="Group 121"/>
          <p:cNvGrpSpPr/>
          <p:nvPr/>
        </p:nvGrpSpPr>
        <p:grpSpPr>
          <a:xfrm>
            <a:off x="1841090" y="2012313"/>
            <a:ext cx="6477521" cy="3370363"/>
            <a:chOff x="1841090" y="2136297"/>
            <a:chExt cx="6477521" cy="3370363"/>
          </a:xfrm>
        </p:grpSpPr>
        <p:sp>
          <p:nvSpPr>
            <p:cNvPr id="99" name="Freeform 98"/>
            <p:cNvSpPr/>
            <p:nvPr/>
          </p:nvSpPr>
          <p:spPr>
            <a:xfrm>
              <a:off x="1841090" y="4736123"/>
              <a:ext cx="1984630" cy="770537"/>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10" name="Group 109"/>
            <p:cNvGrpSpPr/>
            <p:nvPr/>
          </p:nvGrpSpPr>
          <p:grpSpPr>
            <a:xfrm>
              <a:off x="3827782" y="2136297"/>
              <a:ext cx="4490829" cy="2615285"/>
              <a:chOff x="1943099" y="4890346"/>
              <a:chExt cx="1992208" cy="621453"/>
            </a:xfrm>
          </p:grpSpPr>
          <p:sp>
            <p:nvSpPr>
              <p:cNvPr id="111" name="Freeform 110"/>
              <p:cNvSpPr/>
              <p:nvPr/>
            </p:nvSpPr>
            <p:spPr>
              <a:xfrm>
                <a:off x="1943099" y="4890346"/>
                <a:ext cx="1978661" cy="621453"/>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2" name="Straight Connector 111"/>
              <p:cNvCxnSpPr/>
              <p:nvPr/>
            </p:nvCxnSpPr>
            <p:spPr>
              <a:xfrm flipV="1">
                <a:off x="3757941" y="4892441"/>
                <a:ext cx="177366" cy="3234"/>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grpSp>
        <p:nvGrpSpPr>
          <p:cNvPr id="123" name="Group 122"/>
          <p:cNvGrpSpPr/>
          <p:nvPr/>
        </p:nvGrpSpPr>
        <p:grpSpPr>
          <a:xfrm>
            <a:off x="1808155" y="2352180"/>
            <a:ext cx="6479962" cy="3041824"/>
            <a:chOff x="1808155" y="2476164"/>
            <a:chExt cx="6479962" cy="3041824"/>
          </a:xfrm>
        </p:grpSpPr>
        <p:sp>
          <p:nvSpPr>
            <p:cNvPr id="108" name="Freeform 107"/>
            <p:cNvSpPr/>
            <p:nvPr/>
          </p:nvSpPr>
          <p:spPr>
            <a:xfrm>
              <a:off x="1808155" y="5033682"/>
              <a:ext cx="2010493" cy="484306"/>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Freeform 113"/>
            <p:cNvSpPr/>
            <p:nvPr/>
          </p:nvSpPr>
          <p:spPr>
            <a:xfrm>
              <a:off x="3813717" y="2476164"/>
              <a:ext cx="4474400" cy="256418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4" name="Group 123"/>
          <p:cNvGrpSpPr/>
          <p:nvPr/>
        </p:nvGrpSpPr>
        <p:grpSpPr>
          <a:xfrm>
            <a:off x="1854349" y="2505928"/>
            <a:ext cx="6433695" cy="2849490"/>
            <a:chOff x="1854349" y="2629912"/>
            <a:chExt cx="6433695" cy="2849490"/>
          </a:xfrm>
        </p:grpSpPr>
        <p:sp>
          <p:nvSpPr>
            <p:cNvPr id="96" name="Freeform 95"/>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Freeform 116"/>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25" name="Group 124"/>
          <p:cNvGrpSpPr/>
          <p:nvPr/>
        </p:nvGrpSpPr>
        <p:grpSpPr>
          <a:xfrm>
            <a:off x="1847591" y="2683952"/>
            <a:ext cx="6440499" cy="2685256"/>
            <a:chOff x="1847591" y="2807936"/>
            <a:chExt cx="6440499" cy="2685256"/>
          </a:xfrm>
        </p:grpSpPr>
        <p:sp>
          <p:nvSpPr>
            <p:cNvPr id="105" name="Freeform 104"/>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Freeform 119"/>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6" name="TextBox 125"/>
          <p:cNvSpPr txBox="1"/>
          <p:nvPr/>
        </p:nvSpPr>
        <p:spPr>
          <a:xfrm rot="16200000">
            <a:off x="-768384" y="3545155"/>
            <a:ext cx="21139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panose="020F0502020204030204"/>
                <a:ea typeface="+mn-ea"/>
                <a:cs typeface="+mn-cs"/>
              </a:rPr>
              <a:t>Bitline</a:t>
            </a: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 Voltage</a:t>
            </a:r>
          </a:p>
        </p:txBody>
      </p:sp>
      <p:sp>
        <p:nvSpPr>
          <p:cNvPr id="127" name="TextBox 126"/>
          <p:cNvSpPr txBox="1"/>
          <p:nvPr/>
        </p:nvSpPr>
        <p:spPr>
          <a:xfrm>
            <a:off x="4466691" y="5324737"/>
            <a:ext cx="81785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Time</a:t>
            </a:r>
          </a:p>
        </p:txBody>
      </p:sp>
      <p:sp>
        <p:nvSpPr>
          <p:cNvPr id="128" name="TextBox 127"/>
          <p:cNvSpPr txBox="1"/>
          <p:nvPr/>
        </p:nvSpPr>
        <p:spPr>
          <a:xfrm>
            <a:off x="1549195" y="2746288"/>
            <a:ext cx="1888850"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Ready to Access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Voltage Level</a:t>
            </a:r>
          </a:p>
        </p:txBody>
      </p:sp>
      <p:sp>
        <p:nvSpPr>
          <p:cNvPr id="136" name="TextBox 135"/>
          <p:cNvSpPr txBox="1"/>
          <p:nvPr/>
        </p:nvSpPr>
        <p:spPr>
          <a:xfrm>
            <a:off x="4666205" y="6196174"/>
            <a:ext cx="64492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5B9BD5">
                    <a:lumMod val="50000"/>
                  </a:srgbClr>
                </a:solidFill>
                <a:effectLst/>
                <a:uLnTx/>
                <a:uFillTx/>
                <a:latin typeface="Calibri" panose="020F0502020204030204"/>
                <a:ea typeface="+mn-ea"/>
                <a:cs typeface="+mn-cs"/>
              </a:rPr>
              <a:t>t</a:t>
            </a:r>
            <a:r>
              <a:rPr kumimoji="0" lang="en-US" sz="2400" b="1" i="0" u="none" strike="noStrike" kern="1200" cap="none" spc="0" normalizeH="0" baseline="-25000" noProof="0" dirty="0" err="1">
                <a:ln>
                  <a:noFill/>
                </a:ln>
                <a:solidFill>
                  <a:srgbClr val="5B9BD5">
                    <a:lumMod val="50000"/>
                  </a:srgbClr>
                </a:solidFill>
                <a:effectLst/>
                <a:uLnTx/>
                <a:uFillTx/>
                <a:latin typeface="Calibri" panose="020F0502020204030204"/>
                <a:ea typeface="+mn-ea"/>
                <a:cs typeface="+mn-cs"/>
              </a:rPr>
              <a:t>RCD</a:t>
            </a:r>
            <a:endParaRPr kumimoji="0" lang="en-US" sz="2400" b="1" i="0" u="none" strike="noStrike" kern="1200" cap="none" spc="0" normalizeH="0" baseline="-25000" noProof="0" dirty="0">
              <a:ln>
                <a:noFill/>
              </a:ln>
              <a:solidFill>
                <a:srgbClr val="5B9BD5">
                  <a:lumMod val="50000"/>
                </a:srgbClr>
              </a:solidFill>
              <a:effectLst/>
              <a:uLnTx/>
              <a:uFillTx/>
              <a:latin typeface="Calibri" panose="020F0502020204030204"/>
              <a:ea typeface="+mn-ea"/>
              <a:cs typeface="+mn-cs"/>
            </a:endParaRPr>
          </a:p>
        </p:txBody>
      </p:sp>
      <p:grpSp>
        <p:nvGrpSpPr>
          <p:cNvPr id="31" name="Group 30"/>
          <p:cNvGrpSpPr/>
          <p:nvPr/>
        </p:nvGrpSpPr>
        <p:grpSpPr>
          <a:xfrm>
            <a:off x="1832047" y="6094196"/>
            <a:ext cx="6464628" cy="184780"/>
            <a:chOff x="1832047" y="6094196"/>
            <a:chExt cx="6464628" cy="184780"/>
          </a:xfrm>
        </p:grpSpPr>
        <p:cxnSp>
          <p:nvCxnSpPr>
            <p:cNvPr id="130" name="Straight Connector 129"/>
            <p:cNvCxnSpPr/>
            <p:nvPr/>
          </p:nvCxnSpPr>
          <p:spPr>
            <a:xfrm>
              <a:off x="1832047" y="6180963"/>
              <a:ext cx="64424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a:off x="8291299" y="6094196"/>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1845276" y="6096125"/>
              <a:ext cx="5376" cy="1828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49" name="TextBox 148"/>
          <p:cNvSpPr txBox="1"/>
          <p:nvPr/>
        </p:nvSpPr>
        <p:spPr>
          <a:xfrm>
            <a:off x="382838" y="2515455"/>
            <a:ext cx="68582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Calibri" panose="020F0502020204030204"/>
                <a:ea typeface="+mn-ea"/>
                <a:cs typeface="+mn-cs"/>
              </a:rPr>
              <a:t>V</a:t>
            </a:r>
            <a:r>
              <a:rPr kumimoji="0" lang="en-US" sz="2400" b="1" i="0" u="none" strike="noStrike" kern="1200" cap="none" spc="0" normalizeH="0" baseline="-25000" noProof="0">
                <a:ln>
                  <a:noFill/>
                </a:ln>
                <a:solidFill>
                  <a:prstClr val="black"/>
                </a:solidFill>
                <a:effectLst/>
                <a:uLnTx/>
                <a:uFillTx/>
                <a:latin typeface="Calibri" panose="020F0502020204030204"/>
                <a:ea typeface="+mn-ea"/>
                <a:cs typeface="+mn-cs"/>
              </a:rPr>
              <a:t>min</a:t>
            </a:r>
            <a:endParaRPr kumimoji="0" lang="en-US" sz="1800" b="1"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50" name="Rectangle 149"/>
          <p:cNvSpPr/>
          <p:nvPr/>
        </p:nvSpPr>
        <p:spPr>
          <a:xfrm>
            <a:off x="1247792" y="5591792"/>
            <a:ext cx="1196033"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ACTIVATE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51" name="Rectangle 150"/>
          <p:cNvSpPr/>
          <p:nvPr/>
        </p:nvSpPr>
        <p:spPr>
          <a:xfrm>
            <a:off x="3186072" y="5592664"/>
            <a:ext cx="1236365"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SA Enable</a:t>
            </a:r>
          </a:p>
        </p:txBody>
      </p:sp>
      <p:grpSp>
        <p:nvGrpSpPr>
          <p:cNvPr id="39" name="Group 38"/>
          <p:cNvGrpSpPr/>
          <p:nvPr/>
        </p:nvGrpSpPr>
        <p:grpSpPr>
          <a:xfrm>
            <a:off x="7831197" y="1940903"/>
            <a:ext cx="4572638" cy="4349433"/>
            <a:chOff x="7831197" y="1940903"/>
            <a:chExt cx="4572638" cy="4349433"/>
          </a:xfrm>
        </p:grpSpPr>
        <p:grpSp>
          <p:nvGrpSpPr>
            <p:cNvPr id="89" name="Group 88"/>
            <p:cNvGrpSpPr/>
            <p:nvPr/>
          </p:nvGrpSpPr>
          <p:grpSpPr>
            <a:xfrm>
              <a:off x="7831197" y="5385225"/>
              <a:ext cx="913694" cy="632961"/>
              <a:chOff x="1217789" y="5523973"/>
              <a:chExt cx="1467950" cy="632961"/>
            </a:xfrm>
          </p:grpSpPr>
          <p:cxnSp>
            <p:nvCxnSpPr>
              <p:cNvPr id="91" name="Straight Arrow Connector 90"/>
              <p:cNvCxnSpPr/>
              <p:nvPr/>
            </p:nvCxnSpPr>
            <p:spPr>
              <a:xfrm flipH="1" flipV="1">
                <a:off x="1943098" y="5523973"/>
                <a:ext cx="1" cy="224746"/>
              </a:xfrm>
              <a:prstGeom prst="straightConnector1">
                <a:avLst/>
              </a:prstGeom>
              <a:ln w="4445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1217789" y="5748719"/>
                <a:ext cx="1467950" cy="408215"/>
              </a:xfrm>
              <a:prstGeom prst="roundRect">
                <a:avLst>
                  <a:gd name="adj" fmla="val 45216"/>
                </a:avLst>
              </a:prstGeom>
              <a:solidFill>
                <a:schemeClr val="accent1">
                  <a:lumMod val="20000"/>
                  <a:lumOff val="80000"/>
                </a:schemeClr>
              </a:solidFill>
              <a:ln w="444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6" name="Group 35"/>
            <p:cNvGrpSpPr/>
            <p:nvPr/>
          </p:nvGrpSpPr>
          <p:grpSpPr>
            <a:xfrm>
              <a:off x="8283457" y="1940903"/>
              <a:ext cx="4120378" cy="4349433"/>
              <a:chOff x="8283457" y="1940903"/>
              <a:chExt cx="4120378" cy="4349433"/>
            </a:xfrm>
          </p:grpSpPr>
          <p:cxnSp>
            <p:nvCxnSpPr>
              <p:cNvPr id="27" name="Straight Connector 26"/>
              <p:cNvCxnSpPr/>
              <p:nvPr/>
            </p:nvCxnSpPr>
            <p:spPr>
              <a:xfrm flipV="1">
                <a:off x="8283964" y="1940903"/>
                <a:ext cx="0" cy="4240061"/>
              </a:xfrm>
              <a:prstGeom prst="line">
                <a:avLst/>
              </a:prstGeom>
              <a:ln w="34925">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8283457" y="6094196"/>
                <a:ext cx="118" cy="173254"/>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0" name="Rectangle 99"/>
              <p:cNvSpPr/>
              <p:nvPr/>
            </p:nvSpPr>
            <p:spPr>
              <a:xfrm>
                <a:off x="8312922" y="6057133"/>
                <a:ext cx="4090913" cy="2332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2" name="Rectangle 151"/>
            <p:cNvSpPr/>
            <p:nvPr/>
          </p:nvSpPr>
          <p:spPr>
            <a:xfrm>
              <a:off x="7898506" y="5618076"/>
              <a:ext cx="768287"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READ</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01" name="Group 100"/>
          <p:cNvGrpSpPr/>
          <p:nvPr/>
        </p:nvGrpSpPr>
        <p:grpSpPr>
          <a:xfrm>
            <a:off x="1856638" y="2507027"/>
            <a:ext cx="6433695" cy="2849490"/>
            <a:chOff x="1854349" y="2629912"/>
            <a:chExt cx="6433695" cy="2849490"/>
          </a:xfrm>
        </p:grpSpPr>
        <p:sp>
          <p:nvSpPr>
            <p:cNvPr id="102" name="Freeform 101"/>
            <p:cNvSpPr/>
            <p:nvPr/>
          </p:nvSpPr>
          <p:spPr>
            <a:xfrm>
              <a:off x="1854349" y="5150224"/>
              <a:ext cx="1969064" cy="32917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Freeform 102"/>
            <p:cNvSpPr/>
            <p:nvPr/>
          </p:nvSpPr>
          <p:spPr>
            <a:xfrm>
              <a:off x="3823287" y="2629912"/>
              <a:ext cx="4464757" cy="2524734"/>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04" name="Group 103"/>
          <p:cNvGrpSpPr/>
          <p:nvPr/>
        </p:nvGrpSpPr>
        <p:grpSpPr>
          <a:xfrm>
            <a:off x="1847591" y="2683964"/>
            <a:ext cx="6440499" cy="2685256"/>
            <a:chOff x="1847591" y="2807936"/>
            <a:chExt cx="6440499" cy="2685256"/>
          </a:xfrm>
        </p:grpSpPr>
        <p:sp>
          <p:nvSpPr>
            <p:cNvPr id="106" name="Freeform 105"/>
            <p:cNvSpPr/>
            <p:nvPr/>
          </p:nvSpPr>
          <p:spPr>
            <a:xfrm>
              <a:off x="1847591" y="5252224"/>
              <a:ext cx="1988429" cy="240968"/>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Freeform 106"/>
            <p:cNvSpPr/>
            <p:nvPr/>
          </p:nvSpPr>
          <p:spPr>
            <a:xfrm>
              <a:off x="3830037" y="2807936"/>
              <a:ext cx="4458053" cy="2450520"/>
            </a:xfrm>
            <a:custGeom>
              <a:avLst/>
              <a:gdLst>
                <a:gd name="connsiteX0" fmla="*/ 0 w 1993900"/>
                <a:gd name="connsiteY0" fmla="*/ 622300 h 622300"/>
                <a:gd name="connsiteX1" fmla="*/ 546100 w 1993900"/>
                <a:gd name="connsiteY1" fmla="*/ 127000 h 622300"/>
                <a:gd name="connsiteX2" fmla="*/ 1993900 w 1993900"/>
                <a:gd name="connsiteY2" fmla="*/ 0 h 622300"/>
              </a:gdLst>
              <a:ahLst/>
              <a:cxnLst>
                <a:cxn ang="0">
                  <a:pos x="connsiteX0" y="connsiteY0"/>
                </a:cxn>
                <a:cxn ang="0">
                  <a:pos x="connsiteX1" y="connsiteY1"/>
                </a:cxn>
                <a:cxn ang="0">
                  <a:pos x="connsiteX2" y="connsiteY2"/>
                </a:cxn>
              </a:cxnLst>
              <a:rect l="l" t="t" r="r" b="b"/>
              <a:pathLst>
                <a:path w="1993900" h="622300">
                  <a:moveTo>
                    <a:pt x="0" y="622300"/>
                  </a:moveTo>
                  <a:cubicBezTo>
                    <a:pt x="106891" y="426508"/>
                    <a:pt x="213783" y="230717"/>
                    <a:pt x="546100" y="127000"/>
                  </a:cubicBezTo>
                  <a:cubicBezTo>
                    <a:pt x="878417" y="23283"/>
                    <a:pt x="1993900" y="0"/>
                    <a:pt x="1993900" y="0"/>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9" name="TextBox 108"/>
          <p:cNvSpPr txBox="1"/>
          <p:nvPr/>
        </p:nvSpPr>
        <p:spPr>
          <a:xfrm>
            <a:off x="5607856" y="3259198"/>
            <a:ext cx="33846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weaker </a:t>
            </a:r>
            <a:r>
              <a:rPr kumimoji="0" lang="en-US" sz="2400" b="1" i="1" u="none" strike="noStrike" kern="1200" cap="none" spc="0" normalizeH="0" baseline="0" noProof="0" dirty="0">
                <a:ln>
                  <a:noFill/>
                </a:ln>
                <a:solidFill>
                  <a:prstClr val="black"/>
                </a:solidFill>
                <a:effectLst/>
                <a:uLnTx/>
                <a:uFillTx/>
                <a:latin typeface="Calibri" panose="020F0502020204030204"/>
                <a:ea typeface="+mn-ea"/>
                <a:cs typeface="+mn-cs"/>
              </a:rPr>
              <a:t>cells have </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a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higher</a:t>
            </a:r>
            <a:r>
              <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rPr>
              <a:t> </a:t>
            </a:r>
            <a:r>
              <a:rPr kumimoji="0" lang="en-US" sz="2400" b="1" i="1" u="none" strike="noStrike" kern="1200" cap="none" spc="0" normalizeH="0" baseline="0" noProof="0">
                <a:ln>
                  <a:noFill/>
                </a:ln>
                <a:solidFill>
                  <a:srgbClr val="C00000"/>
                </a:solidFill>
                <a:effectLst/>
                <a:uLnTx/>
                <a:uFillTx/>
                <a:latin typeface="Calibri" panose="020F0502020204030204"/>
                <a:ea typeface="+mn-ea"/>
                <a:cs typeface="+mn-cs"/>
              </a:rPr>
              <a:t>probability</a:t>
            </a:r>
            <a:r>
              <a:rPr kumimoji="0" lang="en-US" sz="2400" b="1" i="1" u="none" strike="noStrike" kern="1200" cap="none" spc="0" normalizeH="0" baseline="0" noProof="0">
                <a:ln>
                  <a:noFill/>
                </a:ln>
                <a:solidFill>
                  <a:prstClr val="black"/>
                </a:solidFill>
                <a:effectLst/>
                <a:uLnTx/>
                <a:uFillTx/>
                <a:latin typeface="Calibri" panose="020F0502020204030204"/>
                <a:ea typeface="+mn-ea"/>
                <a:cs typeface="+mn-cs"/>
              </a:rPr>
              <a:t> to fail</a:t>
            </a:r>
            <a:endParaRPr kumimoji="0" lang="en-US" sz="2400" b="1" i="1" u="none" strike="noStrike" kern="1200" cap="none" spc="0" normalizeH="0" baseline="0" noProof="0" dirty="0">
              <a:ln>
                <a:noFill/>
              </a:ln>
              <a:solidFill>
                <a:srgbClr val="C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448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2795 -0.00671 L -0.23073 -0.19907 " pathEditMode="relative" rAng="0" ptsTypes="AA">
                                      <p:cBhvr>
                                        <p:cTn id="6" dur="10" fill="hold"/>
                                        <p:tgtEl>
                                          <p:spTgt spid="42"/>
                                        </p:tgtEl>
                                        <p:attrNameLst>
                                          <p:attrName>ppt_x</p:attrName>
                                          <p:attrName>ppt_y</p:attrName>
                                        </p:attrNameLst>
                                      </p:cBhvr>
                                      <p:rCtr x="-12934" y="-9630"/>
                                    </p:animMotion>
                                  </p:childTnLst>
                                </p:cTn>
                              </p:par>
                              <p:par>
                                <p:cTn id="7" presetID="6" presetClass="emph" presetSubtype="0" fill="hold" nodeType="withEffect">
                                  <p:stCondLst>
                                    <p:cond delay="0"/>
                                  </p:stCondLst>
                                  <p:childTnLst>
                                    <p:animScale>
                                      <p:cBhvr>
                                        <p:cTn id="8" dur="10" fill="hold"/>
                                        <p:tgtEl>
                                          <p:spTgt spid="42"/>
                                        </p:tgtEl>
                                      </p:cBhvr>
                                      <p:by x="60000" y="60000"/>
                                    </p:animScale>
                                  </p:childTnLst>
                                </p:cTn>
                              </p:par>
                              <p:par>
                                <p:cTn id="9" presetID="1" presetClass="exit" presetSubtype="0" fill="hold" grpId="0" nodeType="withEffect">
                                  <p:stCondLst>
                                    <p:cond delay="1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nodeType="clickEffect">
                                  <p:stCondLst>
                                    <p:cond delay="0"/>
                                  </p:stCondLst>
                                  <p:childTnLst>
                                    <p:animMotion origin="layout" path="M -8.33333E-7 2.59259E-6 L -0.28941 -0.00116 " pathEditMode="relative" rAng="0" ptsTypes="AA">
                                      <p:cBhvr>
                                        <p:cTn id="14" dur="2000" fill="hold"/>
                                        <p:tgtEl>
                                          <p:spTgt spid="39"/>
                                        </p:tgtEl>
                                        <p:attrNameLst>
                                          <p:attrName>ppt_x</p:attrName>
                                          <p:attrName>ppt_y</p:attrName>
                                        </p:attrNameLst>
                                      </p:cBhvr>
                                      <p:rCtr x="-14497" y="-116"/>
                                    </p:animMotion>
                                  </p:childTnLst>
                                </p:cTn>
                              </p:par>
                            </p:childTnLst>
                          </p:cTn>
                        </p:par>
                        <p:par>
                          <p:cTn id="15" fill="hold">
                            <p:stCondLst>
                              <p:cond delay="2000"/>
                            </p:stCondLst>
                            <p:childTnLst>
                              <p:par>
                                <p:cTn id="16" presetID="1" presetClass="entr" presetSubtype="0" fill="hold" nodeType="afterEffect">
                                  <p:stCondLst>
                                    <p:cond delay="0"/>
                                  </p:stCondLst>
                                  <p:childTnLst>
                                    <p:set>
                                      <p:cBhvr>
                                        <p:cTn id="17" dur="1" fill="hold">
                                          <p:stCondLst>
                                            <p:cond delay="0"/>
                                          </p:stCondLst>
                                        </p:cTn>
                                        <p:tgtEl>
                                          <p:spTgt spid="101"/>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noAutofit/>
          </a:bodyPr>
          <a:lstStyle/>
          <a:p>
            <a:r>
              <a:rPr lang="en-US" dirty="0"/>
              <a:t>DRAM Latency Is Critical for Performance</a:t>
            </a:r>
          </a:p>
        </p:txBody>
      </p:sp>
      <p:sp>
        <p:nvSpPr>
          <p:cNvPr id="15" name="TextBox 14"/>
          <p:cNvSpPr txBox="1"/>
          <p:nvPr/>
        </p:nvSpPr>
        <p:spPr>
          <a:xfrm>
            <a:off x="448964" y="5361579"/>
            <a:ext cx="46522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In-Memory Data Analytics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IISWC’15;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Awan+, BDCloud’15]</a:t>
            </a:r>
          </a:p>
        </p:txBody>
      </p:sp>
      <p:sp>
        <p:nvSpPr>
          <p:cNvPr id="16" name="TextBox 15"/>
          <p:cNvSpPr txBox="1"/>
          <p:nvPr/>
        </p:nvSpPr>
        <p:spPr>
          <a:xfrm>
            <a:off x="4836963" y="5361579"/>
            <a:ext cx="361858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Datacenter Workloads </a:t>
            </a:r>
            <a:br>
              <a:rPr kumimoji="0" lang="en-US" sz="2400" b="1" i="0" u="none" strike="noStrike" kern="1200" cap="none" spc="0" normalizeH="0" baseline="0" noProof="0" dirty="0">
                <a:ln>
                  <a:noFill/>
                </a:ln>
                <a:solidFill>
                  <a:prstClr val="black"/>
                </a:solidFill>
                <a:effectLst/>
                <a:uLnTx/>
                <a:uFillTx/>
                <a:latin typeface="Gill Sans MT"/>
                <a:ea typeface=""/>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
                <a:cs typeface="+mn-cs"/>
              </a:rPr>
              <a:t>Kanev</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Google</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ISCA’15]</a:t>
            </a: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236" y="1054202"/>
            <a:ext cx="1362886" cy="1362886"/>
          </a:xfrm>
          <a:prstGeom prst="rect">
            <a:avLst/>
          </a:prstGeom>
        </p:spPr>
      </p:pic>
      <p:sp>
        <p:nvSpPr>
          <p:cNvPr id="18" name="TextBox 17"/>
          <p:cNvSpPr txBox="1"/>
          <p:nvPr/>
        </p:nvSpPr>
        <p:spPr>
          <a:xfrm>
            <a:off x="448964" y="2656133"/>
            <a:ext cx="3460499"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In-memory Databases </a:t>
            </a:r>
          </a:p>
          <a:p>
            <a:pPr marL="63500" marR="0" lvl="0" indent="-6350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[Mao+, EuroSys’12; </a:t>
            </a:r>
            <a:b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b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Clapp+ (</a:t>
            </a:r>
            <a:r>
              <a:rPr kumimoji="0" lang="en-US" sz="1800" b="1" i="0" u="none" strike="noStrike" kern="1200" cap="none" spc="0" normalizeH="0" baseline="0" noProof="0" dirty="0">
                <a:ln>
                  <a:noFill/>
                </a:ln>
                <a:solidFill>
                  <a:prstClr val="black">
                    <a:lumMod val="50000"/>
                    <a:lumOff val="50000"/>
                  </a:prstClr>
                </a:solidFill>
                <a:effectLst/>
                <a:uLnTx/>
                <a:uFillTx/>
                <a:latin typeface="Gill Sans MT"/>
                <a:ea typeface=""/>
                <a:cs typeface="+mn-cs"/>
              </a:rPr>
              <a:t>Intel</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IISWC’15]</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081" y="836712"/>
            <a:ext cx="1872533" cy="1872533"/>
          </a:xfrm>
          <a:prstGeom prst="rect">
            <a:avLst/>
          </a:prstGeom>
        </p:spPr>
      </p:pic>
      <p:sp>
        <p:nvSpPr>
          <p:cNvPr id="22" name="TextBox 21"/>
          <p:cNvSpPr txBox="1"/>
          <p:nvPr/>
        </p:nvSpPr>
        <p:spPr>
          <a:xfrm>
            <a:off x="4836963" y="2656133"/>
            <a:ext cx="3607975"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
                <a:cs typeface="+mn-cs"/>
              </a:rPr>
              <a:t>Graph/Tree Processing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[Xu+, IISWC’12; </a:t>
            </a:r>
            <a:r>
              <a:rPr kumimoji="0" lang="en-US" sz="1800" b="0" i="0" u="none" strike="noStrike" kern="1200" cap="none" spc="0" normalizeH="0" baseline="0" noProof="0" dirty="0" err="1">
                <a:ln>
                  <a:noFill/>
                </a:ln>
                <a:solidFill>
                  <a:prstClr val="black">
                    <a:lumMod val="50000"/>
                    <a:lumOff val="50000"/>
                  </a:prstClr>
                </a:solidFill>
                <a:effectLst/>
                <a:uLnTx/>
                <a:uFillTx/>
                <a:latin typeface="Gill Sans MT"/>
                <a:ea typeface=""/>
                <a:cs typeface="+mn-cs"/>
              </a:rPr>
              <a:t>Umuroglu</a:t>
            </a:r>
            <a:r>
              <a:rPr kumimoji="0" lang="en-US" sz="1800" b="0" i="0" u="none" strike="noStrike" kern="1200" cap="none" spc="0" normalizeH="0" baseline="0" noProof="0" dirty="0">
                <a:ln>
                  <a:noFill/>
                </a:ln>
                <a:solidFill>
                  <a:prstClr val="black">
                    <a:lumMod val="50000"/>
                    <a:lumOff val="50000"/>
                  </a:prstClr>
                </a:solidFill>
                <a:effectLst/>
                <a:uLnTx/>
                <a:uFillTx/>
                <a:latin typeface="Gill Sans MT"/>
                <a:ea typeface=""/>
                <a:cs typeface="+mn-cs"/>
              </a:rPr>
              <a:t>+, FPL’15]</a:t>
            </a:r>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9220" y="3998286"/>
            <a:ext cx="2155604" cy="1146598"/>
          </a:xfrm>
          <a:prstGeom prst="rect">
            <a:avLst/>
          </a:prstGeom>
        </p:spPr>
      </p:pic>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67081" y="3772838"/>
            <a:ext cx="2133599" cy="1546598"/>
          </a:xfrm>
          <a:prstGeom prst="rect">
            <a:avLst/>
          </a:prstGeom>
        </p:spPr>
      </p:pic>
    </p:spTree>
    <p:extLst>
      <p:ext uri="{BB962C8B-B14F-4D97-AF65-F5344CB8AC3E}">
        <p14:creationId xmlns:p14="http://schemas.microsoft.com/office/powerpoint/2010/main" val="217119488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b="1" dirty="0"/>
              <a:t>The DRAM Latency PUF Evaluation</a:t>
            </a:r>
          </a:p>
        </p:txBody>
      </p:sp>
      <p:sp>
        <p:nvSpPr>
          <p:cNvPr id="3" name="Content Placeholder 2"/>
          <p:cNvSpPr>
            <a:spLocks noGrp="1"/>
          </p:cNvSpPr>
          <p:nvPr>
            <p:ph idx="1"/>
          </p:nvPr>
        </p:nvSpPr>
        <p:spPr>
          <a:xfrm>
            <a:off x="148564" y="1306621"/>
            <a:ext cx="8603552" cy="5318753"/>
          </a:xfrm>
        </p:spPr>
        <p:txBody>
          <a:bodyPr/>
          <a:lstStyle/>
          <a:p>
            <a:r>
              <a:rPr lang="en-US" dirty="0"/>
              <a:t>We generate PUF responses using </a:t>
            </a:r>
            <a:r>
              <a:rPr lang="en-US" b="1" dirty="0">
                <a:solidFill>
                  <a:srgbClr val="C00000"/>
                </a:solidFill>
              </a:rPr>
              <a:t>latency</a:t>
            </a:r>
            <a:r>
              <a:rPr lang="en-US" b="1" dirty="0"/>
              <a:t> </a:t>
            </a:r>
            <a:r>
              <a:rPr lang="en-US" b="1" dirty="0">
                <a:solidFill>
                  <a:srgbClr val="C00000"/>
                </a:solidFill>
              </a:rPr>
              <a:t>errors </a:t>
            </a:r>
            <a:r>
              <a:rPr lang="en-US" dirty="0"/>
              <a:t>in a region of DRAM</a:t>
            </a:r>
          </a:p>
          <a:p>
            <a:endParaRPr lang="en-US" dirty="0"/>
          </a:p>
          <a:p>
            <a:r>
              <a:rPr lang="en-US" dirty="0"/>
              <a:t>The latency error patterns </a:t>
            </a:r>
            <a:r>
              <a:rPr lang="en-US" b="1" dirty="0">
                <a:solidFill>
                  <a:srgbClr val="0070C0"/>
                </a:solidFill>
              </a:rPr>
              <a:t>satisfy PUF requirements</a:t>
            </a:r>
          </a:p>
          <a:p>
            <a:endParaRPr lang="en-US" b="1" dirty="0">
              <a:solidFill>
                <a:srgbClr val="0070C0"/>
              </a:solidFill>
            </a:endParaRPr>
          </a:p>
          <a:p>
            <a:r>
              <a:rPr lang="en-US" dirty="0"/>
              <a:t>The DRAM Latency PUF </a:t>
            </a:r>
            <a:r>
              <a:rPr lang="en-US" b="1" dirty="0">
                <a:solidFill>
                  <a:srgbClr val="7030A0"/>
                </a:solidFill>
              </a:rPr>
              <a:t>generates PUF responses in 88.2ms</a:t>
            </a:r>
          </a:p>
          <a:p>
            <a:endParaRPr lang="en-US" b="1" dirty="0">
              <a:solidFill>
                <a:srgbClr val="7030A0"/>
              </a:solidFill>
            </a:endParaRPr>
          </a:p>
        </p:txBody>
      </p:sp>
    </p:spTree>
    <p:extLst>
      <p:ext uri="{BB962C8B-B14F-4D97-AF65-F5344CB8AC3E}">
        <p14:creationId xmlns:p14="http://schemas.microsoft.com/office/powerpoint/2010/main" val="337148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a:xfrm>
            <a:off x="75991" y="5283200"/>
            <a:ext cx="8987622" cy="1324148"/>
          </a:xfrm>
        </p:spPr>
        <p:txBody>
          <a:bodyPr/>
          <a:lstStyle/>
          <a:p>
            <a:r>
              <a:rPr lang="en-US" dirty="0"/>
              <a:t>We are </a:t>
            </a:r>
            <a:r>
              <a:rPr lang="en-US" b="1" dirty="0">
                <a:solidFill>
                  <a:schemeClr val="accent6">
                    <a:lumMod val="75000"/>
                  </a:schemeClr>
                </a:solidFill>
              </a:rPr>
              <a:t>orders of magnitude faster </a:t>
            </a:r>
            <a:r>
              <a:rPr lang="en-US" dirty="0"/>
              <a:t>than prior DRAM PUFs!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002" y="813916"/>
            <a:ext cx="8229600" cy="4273383"/>
          </a:xfrm>
          <a:prstGeom prst="rect">
            <a:avLst/>
          </a:prstGeom>
        </p:spPr>
      </p:pic>
    </p:spTree>
    <p:extLst>
      <p:ext uri="{BB962C8B-B14F-4D97-AF65-F5344CB8AC3E}">
        <p14:creationId xmlns:p14="http://schemas.microsoft.com/office/powerpoint/2010/main" val="42482837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Title 1"/>
          <p:cNvSpPr txBox="1">
            <a:spLocks/>
          </p:cNvSpPr>
          <p:nvPr/>
        </p:nvSpPr>
        <p:spPr>
          <a:xfrm>
            <a:off x="0" y="3717"/>
            <a:ext cx="9144000" cy="2650177"/>
          </a:xfrm>
          <a:prstGeom prst="rect">
            <a:avLst/>
          </a:prstGeom>
          <a:solidFill>
            <a:schemeClr val="accent6">
              <a:lumMod val="75000"/>
            </a:schemeClr>
          </a:solidFill>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6600" b="1" i="0" u="none" strike="noStrike" kern="1200" cap="none" spc="0" normalizeH="0" baseline="0" noProof="0" dirty="0">
              <a:ln>
                <a:noFill/>
              </a:ln>
              <a:solidFill>
                <a:srgbClr val="70AD47"/>
              </a:solidFill>
              <a:effectLst/>
              <a:uLnTx/>
              <a:uFillTx/>
              <a:latin typeface="Calibri Light" panose="020F0302020204030204"/>
              <a:ea typeface="+mj-ea"/>
              <a:cs typeface="+mj-cs"/>
            </a:endParaRPr>
          </a:p>
        </p:txBody>
      </p:sp>
      <p:sp>
        <p:nvSpPr>
          <p:cNvPr id="102" name="Title 1"/>
          <p:cNvSpPr>
            <a:spLocks noGrp="1"/>
          </p:cNvSpPr>
          <p:nvPr>
            <p:ph type="ctrTitle" idx="4294967295"/>
          </p:nvPr>
        </p:nvSpPr>
        <p:spPr>
          <a:xfrm>
            <a:off x="0" y="256520"/>
            <a:ext cx="9144000" cy="2051158"/>
          </a:xfrm>
          <a:prstGeom prst="rect">
            <a:avLst/>
          </a:prstGeom>
          <a:noFill/>
        </p:spPr>
        <p:txBody>
          <a:bodyPr anchor="ctr">
            <a:noAutofit/>
          </a:bodyPr>
          <a:lstStyle/>
          <a:p>
            <a:pPr algn="ctr">
              <a:lnSpc>
                <a:spcPct val="100000"/>
              </a:lnSpc>
            </a:pPr>
            <a:r>
              <a:rPr lang="en-US" sz="5000" b="1" i="1" dirty="0">
                <a:solidFill>
                  <a:schemeClr val="bg1">
                    <a:lumMod val="95000"/>
                  </a:schemeClr>
                </a:solidFill>
                <a:latin typeface="Cambria"/>
                <a:cs typeface="Cambria"/>
              </a:rPr>
              <a:t>The DRAM Latency PUF: </a:t>
            </a:r>
            <a:br>
              <a:rPr lang="en-US" sz="5000" b="1" i="1" dirty="0">
                <a:solidFill>
                  <a:schemeClr val="bg1">
                    <a:lumMod val="95000"/>
                  </a:schemeClr>
                </a:solidFill>
                <a:latin typeface="Cambria"/>
                <a:cs typeface="Cambria"/>
              </a:rPr>
            </a:br>
            <a:br>
              <a:rPr lang="en-US" sz="1200" b="1" i="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Quickly Evaluating Physical </a:t>
            </a:r>
            <a:r>
              <a:rPr lang="en-US" sz="2800" b="1" dirty="0" err="1">
                <a:solidFill>
                  <a:schemeClr val="bg1">
                    <a:lumMod val="95000"/>
                  </a:schemeClr>
                </a:solidFill>
                <a:latin typeface="Cambria"/>
                <a:cs typeface="Cambria"/>
              </a:rPr>
              <a:t>Unclonable</a:t>
            </a:r>
            <a:r>
              <a:rPr lang="en-US" sz="2800" b="1" dirty="0">
                <a:solidFill>
                  <a:schemeClr val="bg1">
                    <a:lumMod val="95000"/>
                  </a:schemeClr>
                </a:solidFill>
                <a:latin typeface="Cambria"/>
                <a:cs typeface="Cambria"/>
              </a:rPr>
              <a:t> Functions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by Exploiting the Latency-Reliability Tradeoff </a:t>
            </a:r>
            <a:br>
              <a:rPr lang="en-US" sz="2800" b="1" dirty="0">
                <a:solidFill>
                  <a:schemeClr val="bg1">
                    <a:lumMod val="95000"/>
                  </a:schemeClr>
                </a:solidFill>
                <a:latin typeface="Cambria"/>
                <a:cs typeface="Cambria"/>
              </a:rPr>
            </a:br>
            <a:r>
              <a:rPr lang="en-US" sz="2800" b="1" dirty="0">
                <a:solidFill>
                  <a:schemeClr val="bg1">
                    <a:lumMod val="95000"/>
                  </a:schemeClr>
                </a:solidFill>
                <a:latin typeface="Cambria"/>
                <a:cs typeface="Cambria"/>
              </a:rPr>
              <a:t>in Modern Commodity DRAM Devices</a:t>
            </a:r>
            <a:endParaRPr lang="en-US" sz="1400" b="1" dirty="0">
              <a:solidFill>
                <a:schemeClr val="bg1">
                  <a:lumMod val="95000"/>
                </a:schemeClr>
              </a:solidFill>
              <a:latin typeface="Cambria"/>
              <a:cs typeface="Cambria"/>
            </a:endParaRPr>
          </a:p>
        </p:txBody>
      </p:sp>
      <p:sp>
        <p:nvSpPr>
          <p:cNvPr id="103" name="Subtitle 2"/>
          <p:cNvSpPr>
            <a:spLocks noGrp="1"/>
          </p:cNvSpPr>
          <p:nvPr>
            <p:ph type="subTitle" idx="4294967295"/>
          </p:nvPr>
        </p:nvSpPr>
        <p:spPr>
          <a:xfrm>
            <a:off x="228600" y="2801475"/>
            <a:ext cx="8686800" cy="724829"/>
          </a:xfrm>
          <a:prstGeom prst="rect">
            <a:avLst/>
          </a:prstGeom>
        </p:spPr>
        <p:txBody>
          <a:bodyPr anchor="ctr">
            <a:noAutofit/>
          </a:bodyPr>
          <a:lstStyle/>
          <a:p>
            <a:pPr marL="0" indent="0" algn="ctr">
              <a:buNone/>
            </a:pPr>
            <a:r>
              <a:rPr lang="en-US" sz="2400" b="1" u="sng" dirty="0" err="1">
                <a:latin typeface="Cambria"/>
                <a:cs typeface="Cambria"/>
              </a:rPr>
              <a:t>Jeremie</a:t>
            </a:r>
            <a:r>
              <a:rPr lang="en-US" sz="2400" b="1" u="sng" dirty="0">
                <a:latin typeface="Cambria"/>
                <a:cs typeface="Cambria"/>
              </a:rPr>
              <a:t> S. Kim</a:t>
            </a:r>
            <a:r>
              <a:rPr lang="en-US" sz="2400" b="1" dirty="0">
                <a:latin typeface="Cambria"/>
                <a:cs typeface="Cambria"/>
              </a:rPr>
              <a:t>    </a:t>
            </a:r>
            <a:r>
              <a:rPr lang="en-US" sz="2400" b="1" dirty="0" err="1">
                <a:latin typeface="Cambria"/>
                <a:cs typeface="Cambria"/>
              </a:rPr>
              <a:t>Minesh</a:t>
            </a:r>
            <a:r>
              <a:rPr lang="en-US" sz="2400" b="1" dirty="0">
                <a:latin typeface="Cambria"/>
                <a:cs typeface="Cambria"/>
              </a:rPr>
              <a:t> Patel  </a:t>
            </a:r>
          </a:p>
          <a:p>
            <a:pPr marL="0" indent="0" algn="ctr">
              <a:buNone/>
            </a:pPr>
            <a:r>
              <a:rPr lang="en-US" sz="2400" b="1" dirty="0">
                <a:latin typeface="Cambria"/>
                <a:cs typeface="Cambria"/>
              </a:rPr>
              <a:t>Hasan Hassan   </a:t>
            </a:r>
            <a:r>
              <a:rPr lang="en-US" sz="2400" b="1" dirty="0" err="1">
                <a:latin typeface="Cambria"/>
                <a:cs typeface="Cambria"/>
              </a:rPr>
              <a:t>Onur</a:t>
            </a:r>
            <a:r>
              <a:rPr lang="en-US" sz="2400" b="1" dirty="0">
                <a:latin typeface="Cambria"/>
                <a:cs typeface="Cambria"/>
              </a:rPr>
              <a:t> </a:t>
            </a:r>
            <a:r>
              <a:rPr lang="en-US" sz="2400" b="1" dirty="0" err="1">
                <a:latin typeface="Cambria"/>
                <a:cs typeface="Cambria"/>
              </a:rPr>
              <a:t>Mutlu</a:t>
            </a:r>
            <a:r>
              <a:rPr lang="en-US" sz="2400" b="1" dirty="0">
                <a:latin typeface="Cambria"/>
                <a:cs typeface="Cambria"/>
              </a:rPr>
              <a:t>  </a:t>
            </a:r>
            <a:endParaRPr lang="en-US" sz="2400" dirty="0">
              <a:latin typeface="Cambria"/>
              <a:cs typeface="Cambria"/>
            </a:endParaRPr>
          </a:p>
        </p:txBody>
      </p:sp>
      <p:pic>
        <p:nvPicPr>
          <p:cNvPr id="1026" name="Picture 2" descr="http://www.euroc-project.eu/fileadmin/imgEuroc/eurocConsortiumLogos/eth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4782" y="59970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seaphages.org/media/institutions/Burgundy_CMU_JPG_Logo.jpg"/>
          <p:cNvPicPr>
            <a:picLocks noChangeAspect="1" noChangeArrowheads="1"/>
          </p:cNvPicPr>
          <p:nvPr/>
        </p:nvPicPr>
        <p:blipFill rotWithShape="1">
          <a:blip r:embed="rId4">
            <a:extLst>
              <a:ext uri="{28A0092B-C50C-407E-A947-70E740481C1C}">
                <a14:useLocalDpi xmlns:a14="http://schemas.microsoft.com/office/drawing/2010/main" val="0"/>
              </a:ext>
            </a:extLst>
          </a:blip>
          <a:srcRect t="27653" b="26959"/>
          <a:stretch/>
        </p:blipFill>
        <p:spPr bwMode="auto">
          <a:xfrm>
            <a:off x="4911164" y="5997065"/>
            <a:ext cx="4085528" cy="6696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24146" y="4987127"/>
            <a:ext cx="2472546" cy="714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0094" y="4710650"/>
            <a:ext cx="1323444" cy="1123439"/>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53892" y="3615592"/>
            <a:ext cx="1706059" cy="1706059"/>
          </a:xfrm>
          <a:prstGeom prst="rect">
            <a:avLst/>
          </a:prstGeom>
        </p:spPr>
      </p:pic>
      <p:sp>
        <p:nvSpPr>
          <p:cNvPr id="3" name="TextBox 2"/>
          <p:cNvSpPr txBox="1"/>
          <p:nvPr/>
        </p:nvSpPr>
        <p:spPr>
          <a:xfrm>
            <a:off x="2889695" y="5182362"/>
            <a:ext cx="3634451" cy="5078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QR Code for the paper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https://</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people.inf.ethz.ch</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a:t>
            </a:r>
            <a:r>
              <a:rPr kumimoji="0" lang="en-US" sz="900" b="0" i="0" u="sng" strike="noStrike" kern="1200" cap="none" spc="0" normalizeH="0" baseline="0" noProof="0" dirty="0" err="1">
                <a:ln>
                  <a:noFill/>
                </a:ln>
                <a:solidFill>
                  <a:srgbClr val="00B0F0"/>
                </a:solidFill>
                <a:effectLst/>
                <a:uLnTx/>
                <a:uFillTx/>
                <a:latin typeface="Calibri" panose="020F0502020204030204"/>
                <a:ea typeface="+mn-ea"/>
                <a:cs typeface="+mn-cs"/>
              </a:rPr>
              <a:t>omutlu</a:t>
            </a:r>
            <a:r>
              <a:rPr kumimoji="0" lang="en-US" sz="900" b="0" i="0" u="sng" strike="noStrike" kern="1200" cap="none" spc="0" normalizeH="0" baseline="0" noProof="0" dirty="0">
                <a:ln>
                  <a:noFill/>
                </a:ln>
                <a:solidFill>
                  <a:srgbClr val="00B0F0"/>
                </a:solidFill>
                <a:effectLst/>
                <a:uLnTx/>
                <a:uFillTx/>
                <a:latin typeface="Calibri" panose="020F0502020204030204"/>
                <a:ea typeface="+mn-ea"/>
                <a:cs typeface="+mn-cs"/>
              </a:rPr>
              <a:t>/pub/dram-latency-puf_hpca18.pdf</a:t>
            </a:r>
          </a:p>
        </p:txBody>
      </p:sp>
      <p:sp>
        <p:nvSpPr>
          <p:cNvPr id="11" name="Rectangle 10">
            <a:extLst>
              <a:ext uri="{FF2B5EF4-FFF2-40B4-BE49-F238E27FC236}">
                <a16:creationId xmlns:a16="http://schemas.microsoft.com/office/drawing/2014/main" id="{D0272797-7B19-6B45-B32C-06F620B40514}"/>
              </a:ext>
            </a:extLst>
          </p:cNvPr>
          <p:cNvSpPr/>
          <p:nvPr/>
        </p:nvSpPr>
        <p:spPr>
          <a:xfrm>
            <a:off x="6256258" y="3911355"/>
            <a:ext cx="2449710"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Gill Sans MT"/>
                <a:ea typeface="+mn-ea"/>
                <a:cs typeface="+mn-cs"/>
              </a:rPr>
              <a:t>HPCA 2018</a:t>
            </a:r>
          </a:p>
        </p:txBody>
      </p:sp>
    </p:spTree>
    <p:extLst>
      <p:ext uri="{BB962C8B-B14F-4D97-AF65-F5344CB8AC3E}">
        <p14:creationId xmlns:p14="http://schemas.microsoft.com/office/powerpoint/2010/main" val="7406077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DRAM Latency PUFs</a:t>
            </a:r>
          </a:p>
        </p:txBody>
      </p:sp>
      <p:sp>
        <p:nvSpPr>
          <p:cNvPr id="3" name="Content Placeholder 2"/>
          <p:cNvSpPr>
            <a:spLocks noGrp="1"/>
          </p:cNvSpPr>
          <p:nvPr>
            <p:ph idx="1"/>
          </p:nvPr>
        </p:nvSpPr>
        <p:spPr>
          <a:xfrm>
            <a:off x="228600" y="980728"/>
            <a:ext cx="8915400" cy="5193723"/>
          </a:xfrm>
        </p:spPr>
        <p:txBody>
          <a:bodyPr/>
          <a:lstStyle/>
          <a:p>
            <a:r>
              <a:rPr lang="en-US" sz="2000" dirty="0" err="1"/>
              <a:t>Jeremie</a:t>
            </a:r>
            <a:r>
              <a:rPr lang="en-US" sz="2000" dirty="0"/>
              <a:t> S. Kim, Minesh Patel, Hasan Hassan, and </a:t>
            </a:r>
            <a:r>
              <a:rPr lang="en-US" sz="2000" u="sng" dirty="0"/>
              <a:t>Onur Mutlu</a:t>
            </a:r>
            <a:r>
              <a:rPr lang="en-US" sz="2000" dirty="0"/>
              <a:t>,</a:t>
            </a:r>
            <a:br>
              <a:rPr lang="en-US" sz="2000" dirty="0"/>
            </a:br>
            <a:r>
              <a:rPr lang="en-US" sz="2000" b="1" dirty="0">
                <a:hlinkClick r:id="rId2"/>
              </a:rPr>
              <a:t>"The DRAM Latency PUF: Quickly Evaluating Physical Unclonable Functions by Exploiting the Latency-Reliability Tradeoff in Modern DRAM Devices"</a:t>
            </a:r>
            <a:r>
              <a:rPr lang="en-US" sz="2000" dirty="0"/>
              <a:t> </a:t>
            </a:r>
            <a:br>
              <a:rPr lang="en-US" sz="2000" dirty="0"/>
            </a:br>
            <a:r>
              <a:rPr lang="en-US" sz="2000" i="1" dirty="0"/>
              <a:t>Proceedings of the </a:t>
            </a:r>
            <a:r>
              <a:rPr lang="en-US" sz="2000" i="1" dirty="0">
                <a:hlinkClick r:id="rId3"/>
              </a:rPr>
              <a:t>24th International Symposium on High-Performance Computer Architecture</a:t>
            </a:r>
            <a:r>
              <a:rPr lang="en-US" sz="2000" i="1" dirty="0"/>
              <a:t> (</a:t>
            </a:r>
            <a:r>
              <a:rPr lang="en-US" sz="2000" b="1" i="1" dirty="0"/>
              <a:t>HPCA</a:t>
            </a:r>
            <a:r>
              <a:rPr lang="en-US" sz="2000" i="1" dirty="0"/>
              <a:t>)</a:t>
            </a:r>
            <a:r>
              <a:rPr lang="en-US" sz="2000" dirty="0"/>
              <a:t>, Vienna, Austria, February 2018. </a:t>
            </a:r>
            <a:br>
              <a:rPr lang="en-US" sz="2000" dirty="0"/>
            </a:br>
            <a:r>
              <a:rPr lang="en-US" sz="2000" dirty="0"/>
              <a:t>[</a:t>
            </a:r>
            <a:r>
              <a:rPr lang="en-US" sz="2000" dirty="0">
                <a:hlinkClick r:id="rId4"/>
              </a:rPr>
              <a:t>Lightning Talk Video</a:t>
            </a:r>
            <a:r>
              <a:rPr lang="en-US" sz="2000" dirty="0"/>
              <a:t>] </a:t>
            </a:r>
            <a:br>
              <a:rPr lang="en-US" sz="2000" dirty="0"/>
            </a:br>
            <a:r>
              <a:rPr lang="en-US" sz="2000" dirty="0"/>
              <a:t>[</a:t>
            </a:r>
            <a:r>
              <a:rPr lang="en-US" sz="2000" dirty="0">
                <a:hlinkClick r:id="rId5"/>
              </a:rPr>
              <a:t>Slides (pptx)</a:t>
            </a:r>
            <a:r>
              <a:rPr lang="en-US" sz="2000" dirty="0"/>
              <a:t> </a:t>
            </a:r>
            <a:r>
              <a:rPr lang="en-US" sz="2000" dirty="0">
                <a:hlinkClick r:id="rId6"/>
              </a:rPr>
              <a:t>(pdf)</a:t>
            </a:r>
            <a:r>
              <a:rPr lang="en-US" sz="2000" dirty="0"/>
              <a:t>] [</a:t>
            </a:r>
            <a:r>
              <a:rPr lang="en-US" sz="2000" dirty="0">
                <a:hlinkClick r:id="rId7"/>
              </a:rPr>
              <a:t>Lightning Session Slides (pptx)</a:t>
            </a:r>
            <a:r>
              <a:rPr lang="en-US" sz="2000" dirty="0"/>
              <a:t> </a:t>
            </a:r>
            <a:r>
              <a:rPr lang="en-US" sz="2000" dirty="0">
                <a:hlinkClick r:id="rId8"/>
              </a:rPr>
              <a:t>(pdf)</a:t>
            </a:r>
            <a:r>
              <a:rPr lang="en-US" sz="2000" dirty="0"/>
              <a:t>]</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F20A8ACC-E91F-5740-B3B1-88F1F6120918}"/>
              </a:ext>
            </a:extLst>
          </p:cNvPr>
          <p:cNvPicPr>
            <a:picLocks noChangeAspect="1"/>
          </p:cNvPicPr>
          <p:nvPr/>
        </p:nvPicPr>
        <p:blipFill>
          <a:blip r:embed="rId9"/>
          <a:stretch>
            <a:fillRect/>
          </a:stretch>
        </p:blipFill>
        <p:spPr>
          <a:xfrm>
            <a:off x="0" y="4224367"/>
            <a:ext cx="9144000" cy="1724913"/>
          </a:xfrm>
          <a:prstGeom prst="rect">
            <a:avLst/>
          </a:prstGeom>
        </p:spPr>
      </p:pic>
    </p:spTree>
    <p:extLst>
      <p:ext uri="{BB962C8B-B14F-4D97-AF65-F5344CB8AC3E}">
        <p14:creationId xmlns:p14="http://schemas.microsoft.com/office/powerpoint/2010/main" val="4248382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Reducing Refresh Latency</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485585567"/>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528" y="152400"/>
            <a:ext cx="9144000" cy="1066800"/>
          </a:xfrm>
        </p:spPr>
        <p:txBody>
          <a:bodyPr/>
          <a:lstStyle/>
          <a:p>
            <a:r>
              <a:rPr lang="en-US" sz="3800" dirty="0"/>
              <a:t>On Reducing Refresh Latency</a:t>
            </a:r>
          </a:p>
        </p:txBody>
      </p:sp>
      <p:sp>
        <p:nvSpPr>
          <p:cNvPr id="3" name="Content Placeholder 2"/>
          <p:cNvSpPr>
            <a:spLocks noGrp="1"/>
          </p:cNvSpPr>
          <p:nvPr>
            <p:ph idx="1"/>
          </p:nvPr>
        </p:nvSpPr>
        <p:spPr>
          <a:xfrm>
            <a:off x="228600" y="980728"/>
            <a:ext cx="8915400" cy="5193723"/>
          </a:xfrm>
        </p:spPr>
        <p:txBody>
          <a:bodyPr/>
          <a:lstStyle/>
          <a:p>
            <a:r>
              <a:rPr lang="en-US" dirty="0"/>
              <a:t>Anup Das, Hasan Hassan, and Onur Mutlu,</a:t>
            </a:r>
            <a:br>
              <a:rPr lang="en-US" dirty="0"/>
            </a:br>
            <a:r>
              <a:rPr lang="en-US" b="1" dirty="0">
                <a:hlinkClick r:id="rId2"/>
              </a:rPr>
              <a:t>"VRL-DRAM: Improving DRAM Performance via Variable Refresh Latency"</a:t>
            </a:r>
            <a:br>
              <a:rPr lang="en-US" dirty="0"/>
            </a:br>
            <a:r>
              <a:rPr lang="en-US" i="1" dirty="0"/>
              <a:t>Proceedings of the </a:t>
            </a:r>
            <a:r>
              <a:rPr lang="en-US" i="1" dirty="0">
                <a:hlinkClick r:id="rId3"/>
              </a:rPr>
              <a:t>55th Design Automation Conference</a:t>
            </a:r>
            <a:r>
              <a:rPr lang="en-US" i="1" dirty="0"/>
              <a:t> (</a:t>
            </a:r>
            <a:r>
              <a:rPr lang="en-US" b="1" i="1" dirty="0"/>
              <a:t>DAC</a:t>
            </a:r>
            <a:r>
              <a:rPr lang="en-US" i="1" dirty="0"/>
              <a:t>)</a:t>
            </a:r>
            <a:r>
              <a:rPr lang="en-US" dirty="0"/>
              <a:t>, San Francisco, CA, USA, June 2018.</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52C56-4F8A-824F-A263-2404B5D536A2}"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F6FB4DB5-F4F4-BB45-BE1E-975C9983FAD6}"/>
              </a:ext>
            </a:extLst>
          </p:cNvPr>
          <p:cNvPicPr>
            <a:picLocks noChangeAspect="1"/>
          </p:cNvPicPr>
          <p:nvPr/>
        </p:nvPicPr>
        <p:blipFill>
          <a:blip r:embed="rId4"/>
          <a:stretch>
            <a:fillRect/>
          </a:stretch>
        </p:blipFill>
        <p:spPr>
          <a:xfrm>
            <a:off x="0" y="3717129"/>
            <a:ext cx="9144000" cy="2376167"/>
          </a:xfrm>
          <a:prstGeom prst="rect">
            <a:avLst/>
          </a:prstGeom>
        </p:spPr>
      </p:pic>
    </p:spTree>
    <p:extLst>
      <p:ext uri="{BB962C8B-B14F-4D97-AF65-F5344CB8AC3E}">
        <p14:creationId xmlns:p14="http://schemas.microsoft.com/office/powerpoint/2010/main" val="1715633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the Long Memory Latency?</a:t>
            </a:r>
          </a:p>
        </p:txBody>
      </p:sp>
      <p:sp>
        <p:nvSpPr>
          <p:cNvPr id="3" name="Content Placeholder 2"/>
          <p:cNvSpPr>
            <a:spLocks noGrp="1"/>
          </p:cNvSpPr>
          <p:nvPr>
            <p:ph idx="1"/>
          </p:nvPr>
        </p:nvSpPr>
        <p:spPr>
          <a:xfrm>
            <a:off x="228600" y="1371600"/>
            <a:ext cx="8763000" cy="4876800"/>
          </a:xfrm>
        </p:spPr>
        <p:txBody>
          <a:bodyPr/>
          <a:lstStyle/>
          <a:p>
            <a:r>
              <a:rPr lang="en-US" dirty="0">
                <a:solidFill>
                  <a:srgbClr val="0000FF"/>
                </a:solidFill>
              </a:rPr>
              <a:t>Reason 1: Design of DRAM Micro-architecture</a:t>
            </a:r>
          </a:p>
          <a:p>
            <a:pPr lvl="1"/>
            <a:r>
              <a:rPr lang="en-US" dirty="0"/>
              <a:t>Goal: Maximize capacity/area, not minimize latency</a:t>
            </a:r>
          </a:p>
          <a:p>
            <a:pPr lvl="1"/>
            <a:endParaRPr lang="en-US" dirty="0"/>
          </a:p>
          <a:p>
            <a:r>
              <a:rPr lang="en-US" dirty="0">
                <a:solidFill>
                  <a:srgbClr val="0000FF"/>
                </a:solidFill>
              </a:rPr>
              <a:t>Reason 2: “One size fits all” approach to latency specification</a:t>
            </a:r>
          </a:p>
          <a:p>
            <a:pPr lvl="1"/>
            <a:r>
              <a:rPr lang="en-US" dirty="0"/>
              <a:t>Same latency parameters for all </a:t>
            </a:r>
            <a:r>
              <a:rPr lang="en-US" dirty="0">
                <a:solidFill>
                  <a:srgbClr val="FF0000"/>
                </a:solidFill>
              </a:rPr>
              <a:t>temperatures</a:t>
            </a:r>
          </a:p>
          <a:p>
            <a:pPr lvl="1"/>
            <a:r>
              <a:rPr lang="en-US" dirty="0"/>
              <a:t>Same latency parameters for all </a:t>
            </a:r>
            <a:r>
              <a:rPr lang="en-US" dirty="0">
                <a:solidFill>
                  <a:srgbClr val="FF0000"/>
                </a:solidFill>
              </a:rPr>
              <a:t>DRAM chips (e.g., rows)</a:t>
            </a:r>
          </a:p>
          <a:p>
            <a:pPr lvl="1"/>
            <a:r>
              <a:rPr lang="en-US" dirty="0"/>
              <a:t>Same latency parameters for all </a:t>
            </a:r>
            <a:r>
              <a:rPr lang="en-US" dirty="0">
                <a:solidFill>
                  <a:srgbClr val="FF0000"/>
                </a:solidFill>
              </a:rPr>
              <a:t>parts of a DRAM chip</a:t>
            </a:r>
          </a:p>
          <a:p>
            <a:pPr lvl="1"/>
            <a:r>
              <a:rPr lang="en-US" dirty="0"/>
              <a:t>Same latency parameters for all </a:t>
            </a:r>
            <a:r>
              <a:rPr lang="en-US" dirty="0">
                <a:solidFill>
                  <a:srgbClr val="FF0000"/>
                </a:solidFill>
              </a:rPr>
              <a:t>supply voltage levels</a:t>
            </a:r>
          </a:p>
          <a:p>
            <a:pPr lvl="1"/>
            <a:r>
              <a:rPr lang="en-US" dirty="0"/>
              <a:t>Same latency parameters for all </a:t>
            </a:r>
            <a:r>
              <a:rPr lang="en-US" dirty="0">
                <a:solidFill>
                  <a:srgbClr val="FF0000"/>
                </a:solidFill>
              </a:rPr>
              <a:t>application data </a:t>
            </a:r>
            <a:endParaRPr lang="en-US" dirty="0"/>
          </a:p>
          <a:p>
            <a:pPr lvl="1"/>
            <a:r>
              <a:rPr lang="is-IS" dirty="0"/>
              <a:t>…</a:t>
            </a:r>
            <a:endParaRPr lang="en-US" dirty="0"/>
          </a:p>
          <a:p>
            <a:pPr lvl="1"/>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charset="-128"/>
              <a:cs typeface="+mn-cs"/>
            </a:endParaRPr>
          </a:p>
        </p:txBody>
      </p:sp>
      <p:sp>
        <p:nvSpPr>
          <p:cNvPr id="5" name="Rectangle 4">
            <a:extLst>
              <a:ext uri="{FF2B5EF4-FFF2-40B4-BE49-F238E27FC236}">
                <a16:creationId xmlns:a16="http://schemas.microsoft.com/office/drawing/2014/main" id="{8DE3BB5A-059F-AC4E-BEB4-C34C6BF576BB}"/>
              </a:ext>
            </a:extLst>
          </p:cNvPr>
          <p:cNvSpPr/>
          <p:nvPr/>
        </p:nvSpPr>
        <p:spPr>
          <a:xfrm>
            <a:off x="539552" y="1371600"/>
            <a:ext cx="6984776" cy="97728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spTree>
    <p:extLst>
      <p:ext uri="{BB962C8B-B14F-4D97-AF65-F5344CB8AC3E}">
        <p14:creationId xmlns:p14="http://schemas.microsoft.com/office/powerpoint/2010/main" val="27159863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Tiered Latency DRAM</a:t>
            </a:r>
          </a:p>
        </p:txBody>
      </p:sp>
      <p:sp>
        <p:nvSpPr>
          <p:cNvPr id="3" name="Subtitle 2"/>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srgbClr val="000000"/>
              </a:solidFill>
              <a:effectLst/>
              <a:uLnTx/>
              <a:uFillTx/>
              <a:latin typeface="Garamond" charset="0"/>
              <a:ea typeface="+mn-ea"/>
              <a:cs typeface="+mn-cs"/>
            </a:endParaRPr>
          </a:p>
        </p:txBody>
      </p:sp>
    </p:spTree>
    <p:extLst>
      <p:ext uri="{BB962C8B-B14F-4D97-AF65-F5344CB8AC3E}">
        <p14:creationId xmlns:p14="http://schemas.microsoft.com/office/powerpoint/2010/main" val="16160955"/>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p:cNvSpPr txBox="1"/>
          <p:nvPr/>
        </p:nvSpPr>
        <p:spPr>
          <a:xfrm>
            <a:off x="304800" y="4876800"/>
            <a:ext cx="8534400" cy="5847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1" i="1" u="none" strike="noStrike" kern="1200" cap="none" spc="0" normalizeH="0" baseline="0" noProof="0" dirty="0" err="1">
                <a:ln>
                  <a:noFill/>
                </a:ln>
                <a:solidFill>
                  <a:srgbClr val="FF0000"/>
                </a:solidFill>
                <a:effectLst/>
                <a:uLnTx/>
                <a:uFillTx/>
                <a:latin typeface="Calibri"/>
                <a:ea typeface="+mn-ea"/>
                <a:cs typeface="+mn-cs"/>
              </a:rPr>
              <a:t>Subarray</a:t>
            </a:r>
            <a:r>
              <a:rPr kumimoji="0" lang="en-US" sz="3200" b="1" i="1" u="none" strike="noStrike" kern="1200" cap="none" spc="0" normalizeH="0" baseline="0" noProof="0" dirty="0">
                <a:ln>
                  <a:noFill/>
                </a:ln>
                <a:solidFill>
                  <a:srgbClr val="FF0000"/>
                </a:solidFill>
                <a:effectLst/>
                <a:uLnTx/>
                <a:uFillTx/>
                <a:latin typeface="Calibri"/>
                <a:ea typeface="+mn-ea"/>
                <a:cs typeface="+mn-cs"/>
              </a:rPr>
              <a:t> Latency</a:t>
            </a:r>
            <a:r>
              <a:rPr kumimoji="0" lang="en-US" sz="3200" b="0" i="1" u="none" strike="noStrike" kern="1200" cap="none" spc="0" normalizeH="0" baseline="0" noProof="0" dirty="0">
                <a:ln>
                  <a:noFill/>
                </a:ln>
                <a:solidFill>
                  <a:prstClr val="black"/>
                </a:solidFill>
                <a:effectLst/>
                <a:uLnTx/>
                <a:uFillTx/>
                <a:latin typeface="Calibri"/>
                <a:ea typeface="+mn-ea"/>
                <a:cs typeface="+mn-cs"/>
              </a:rPr>
              <a:t> + I/O Latency</a:t>
            </a:r>
          </a:p>
        </p:txBody>
      </p:sp>
      <p:sp>
        <p:nvSpPr>
          <p:cNvPr id="2" name="Title 1"/>
          <p:cNvSpPr>
            <a:spLocks noGrp="1"/>
          </p:cNvSpPr>
          <p:nvPr>
            <p:ph type="title"/>
          </p:nvPr>
        </p:nvSpPr>
        <p:spPr>
          <a:xfrm>
            <a:off x="0" y="0"/>
            <a:ext cx="8991600" cy="838200"/>
          </a:xfrm>
        </p:spPr>
        <p:txBody>
          <a:bodyPr>
            <a:normAutofit/>
          </a:bodyPr>
          <a:lstStyle/>
          <a:p>
            <a:r>
              <a:rPr lang="en-US"/>
              <a:t>   What Causes the Long Latency?</a:t>
            </a:r>
          </a:p>
        </p:txBody>
      </p:sp>
      <p:sp>
        <p:nvSpPr>
          <p:cNvPr id="490" name="Rectangle 489"/>
          <p:cNvSpPr/>
          <p:nvPr/>
        </p:nvSpPr>
        <p:spPr>
          <a:xfrm>
            <a:off x="3124203" y="762000"/>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2" name="Rectangle 71"/>
          <p:cNvSpPr/>
          <p:nvPr/>
        </p:nvSpPr>
        <p:spPr>
          <a:xfrm rot="10800000" flipV="1">
            <a:off x="3124204"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3" name="Straight Connector 72"/>
          <p:cNvCxnSpPr/>
          <p:nvPr/>
        </p:nvCxnSpPr>
        <p:spPr>
          <a:xfrm>
            <a:off x="3124203"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endCxn id="72" idx="2"/>
          </p:cNvCxnSpPr>
          <p:nvPr/>
        </p:nvCxnSpPr>
        <p:spPr>
          <a:xfrm flipV="1">
            <a:off x="4495804"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3" name="Rectangle 82"/>
          <p:cNvSpPr/>
          <p:nvPr/>
        </p:nvSpPr>
        <p:spPr>
          <a:xfrm>
            <a:off x="3048003" y="4038600"/>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20" name="Rectangle 19"/>
          <p:cNvSpPr/>
          <p:nvPr/>
        </p:nvSpPr>
        <p:spPr>
          <a:xfrm rot="10800000" flipV="1">
            <a:off x="3276595"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1" name="Rectangle 20"/>
          <p:cNvSpPr/>
          <p:nvPr/>
        </p:nvSpPr>
        <p:spPr>
          <a:xfrm rot="10800000" flipV="1">
            <a:off x="3276600" y="1371600"/>
            <a:ext cx="2438404"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2" name="Straight Connector 21"/>
          <p:cNvCxnSpPr/>
          <p:nvPr/>
        </p:nvCxnSpPr>
        <p:spPr>
          <a:xfrm flipV="1">
            <a:off x="4495804" y="2819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3276599" y="1371600"/>
            <a:ext cx="2438405" cy="6096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cell array</a:t>
            </a:r>
          </a:p>
        </p:txBody>
      </p:sp>
      <p:sp>
        <p:nvSpPr>
          <p:cNvPr id="24" name="Rectangle 23"/>
          <p:cNvSpPr/>
          <p:nvPr/>
        </p:nvSpPr>
        <p:spPr>
          <a:xfrm>
            <a:off x="3276604" y="3276599"/>
            <a:ext cx="2438405" cy="533401"/>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grpSp>
        <p:nvGrpSpPr>
          <p:cNvPr id="70" name="Group 69"/>
          <p:cNvGrpSpPr/>
          <p:nvPr/>
        </p:nvGrpSpPr>
        <p:grpSpPr>
          <a:xfrm>
            <a:off x="3048000" y="762000"/>
            <a:ext cx="2819411" cy="3733802"/>
            <a:chOff x="2743189" y="761998"/>
            <a:chExt cx="2819411" cy="3733802"/>
          </a:xfrm>
        </p:grpSpPr>
        <p:sp>
          <p:nvSpPr>
            <p:cNvPr id="74" name="Rectangle 73"/>
            <p:cNvSpPr/>
            <p:nvPr/>
          </p:nvSpPr>
          <p:spPr>
            <a:xfrm>
              <a:off x="2819394" y="761998"/>
              <a:ext cx="2743201"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DRAM Chip</a:t>
              </a:r>
            </a:p>
          </p:txBody>
        </p:sp>
        <p:sp>
          <p:nvSpPr>
            <p:cNvPr id="75" name="Rectangle 74"/>
            <p:cNvSpPr/>
            <p:nvPr/>
          </p:nvSpPr>
          <p:spPr>
            <a:xfrm rot="10800000" flipV="1">
              <a:off x="2819400" y="1219200"/>
              <a:ext cx="2743200" cy="2743200"/>
            </a:xfrm>
            <a:prstGeom prst="rect">
              <a:avLst/>
            </a:prstGeom>
            <a:solidFill>
              <a:schemeClr val="bg1">
                <a:lumMod val="9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77" name="Straight Connector 76"/>
            <p:cNvCxnSpPr/>
            <p:nvPr/>
          </p:nvCxnSpPr>
          <p:spPr>
            <a:xfrm>
              <a:off x="2819399" y="4495800"/>
              <a:ext cx="2743201" cy="0"/>
            </a:xfrm>
            <a:prstGeom prst="line">
              <a:avLst/>
            </a:prstGeom>
            <a:ln w="1270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a:endCxn id="75" idx="2"/>
            </p:cNvCxnSpPr>
            <p:nvPr/>
          </p:nvCxnSpPr>
          <p:spPr>
            <a:xfrm flipV="1">
              <a:off x="4191000" y="3962400"/>
              <a:ext cx="0" cy="45720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0" name="Rectangle 79"/>
            <p:cNvSpPr/>
            <p:nvPr/>
          </p:nvSpPr>
          <p:spPr>
            <a:xfrm>
              <a:off x="2743189" y="4038598"/>
              <a:ext cx="1371603" cy="3810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channel</a:t>
              </a:r>
            </a:p>
          </p:txBody>
        </p:sp>
        <p:sp>
          <p:nvSpPr>
            <p:cNvPr id="81" name="Rectangle 80"/>
            <p:cNvSpPr/>
            <p:nvPr/>
          </p:nvSpPr>
          <p:spPr>
            <a:xfrm rot="10800000" flipV="1">
              <a:off x="2971791" y="3276600"/>
              <a:ext cx="2438404" cy="5334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black"/>
                </a:solidFill>
                <a:effectLst/>
                <a:uLnTx/>
                <a:uFillTx/>
                <a:latin typeface="Calibri"/>
                <a:ea typeface="+mn-ea"/>
                <a:cs typeface="+mn-cs"/>
              </a:endParaRPr>
            </a:p>
          </p:txBody>
        </p:sp>
        <p:cxnSp>
          <p:nvCxnSpPr>
            <p:cNvPr id="82" name="Straight Connector 81"/>
            <p:cNvCxnSpPr/>
            <p:nvPr/>
          </p:nvCxnSpPr>
          <p:spPr>
            <a:xfrm flipV="1">
              <a:off x="4191000" y="2849880"/>
              <a:ext cx="2" cy="426720"/>
            </a:xfrm>
            <a:prstGeom prst="line">
              <a:avLst/>
            </a:prstGeom>
            <a:ln w="76200">
              <a:solidFill>
                <a:schemeClr val="tx1">
                  <a:lumMod val="50000"/>
                  <a:lumOff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971800" y="3276599"/>
              <a:ext cx="2438405" cy="5334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a:ln>
                    <a:noFill/>
                  </a:ln>
                  <a:solidFill>
                    <a:prstClr val="black"/>
                  </a:solidFill>
                  <a:effectLst/>
                  <a:uLnTx/>
                  <a:uFillTx/>
                  <a:latin typeface="Calibri"/>
                  <a:ea typeface="+mn-ea"/>
                  <a:cs typeface="+mn-cs"/>
                </a:rPr>
                <a:t>I/O</a:t>
              </a:r>
            </a:p>
          </p:txBody>
        </p:sp>
        <p:sp>
          <p:nvSpPr>
            <p:cNvPr id="88" name="Rectangle 87"/>
            <p:cNvSpPr/>
            <p:nvPr/>
          </p:nvSpPr>
          <p:spPr>
            <a:xfrm rot="10800000" flipV="1">
              <a:off x="2971800" y="1371598"/>
              <a:ext cx="2438388" cy="1447800"/>
            </a:xfrm>
            <a:prstGeom prst="rect">
              <a:avLst/>
            </a:prstGeom>
            <a:solidFill>
              <a:schemeClr val="bg1">
                <a:lumMod val="75000"/>
              </a:schemeClr>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89" name="Rectangle 88"/>
            <p:cNvSpPr/>
            <p:nvPr/>
          </p:nvSpPr>
          <p:spPr>
            <a:xfrm rot="10800000" flipV="1">
              <a:off x="3048006" y="1438273"/>
              <a:ext cx="2285982" cy="37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a:noFill/>
                </a:ln>
                <a:solidFill>
                  <a:prstClr val="black"/>
                </a:solidFill>
                <a:effectLst/>
                <a:uLnTx/>
                <a:uFillTx/>
                <a:latin typeface="Calibri"/>
                <a:ea typeface="+mn-ea"/>
                <a:cs typeface="+mn-cs"/>
              </a:endParaRPr>
            </a:p>
          </p:txBody>
        </p:sp>
        <p:sp>
          <p:nvSpPr>
            <p:cNvPr id="90" name="Rectangle 89"/>
            <p:cNvSpPr/>
            <p:nvPr/>
          </p:nvSpPr>
          <p:spPr>
            <a:xfrm rot="10800000" flipV="1">
              <a:off x="3048006" y="2343149"/>
              <a:ext cx="2285982" cy="411476"/>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91" name="Rectangle 90"/>
            <p:cNvSpPr/>
            <p:nvPr/>
          </p:nvSpPr>
          <p:spPr>
            <a:xfrm>
              <a:off x="3048007" y="1428748"/>
              <a:ext cx="2285982"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2800" b="1" i="1" u="none" strike="noStrike" kern="1200" cap="none" spc="0" normalizeH="0" baseline="0" noProof="0" dirty="0">
                <a:ln>
                  <a:noFill/>
                </a:ln>
                <a:solidFill>
                  <a:prstClr val="black"/>
                </a:solidFill>
                <a:effectLst/>
                <a:uLnTx/>
                <a:uFillTx/>
                <a:latin typeface="Calibri"/>
                <a:ea typeface="+mn-ea"/>
                <a:cs typeface="+mn-cs"/>
              </a:endParaRPr>
            </a:p>
          </p:txBody>
        </p:sp>
        <p:sp>
          <p:nvSpPr>
            <p:cNvPr id="92" name="Rectangle 91"/>
            <p:cNvSpPr/>
            <p:nvPr/>
          </p:nvSpPr>
          <p:spPr>
            <a:xfrm rot="10800000" flipV="1">
              <a:off x="3048006" y="1876423"/>
              <a:ext cx="2285982" cy="411477"/>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sp>
        <p:nvSpPr>
          <p:cNvPr id="53" name="TextBox 52"/>
          <p:cNvSpPr txBox="1"/>
          <p:nvPr/>
        </p:nvSpPr>
        <p:spPr>
          <a:xfrm>
            <a:off x="304800" y="4876800"/>
            <a:ext cx="85344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libri"/>
                <a:ea typeface="+mn-ea"/>
                <a:cs typeface="+mn-cs"/>
              </a:rPr>
              <a:t>DRAM Latency = </a:t>
            </a:r>
            <a:r>
              <a:rPr kumimoji="0" lang="en-US" sz="3200" b="0" i="1" u="none" strike="noStrike" kern="1200" cap="none" spc="0" normalizeH="0" baseline="0" noProof="0" dirty="0" err="1">
                <a:ln>
                  <a:noFill/>
                </a:ln>
                <a:solidFill>
                  <a:prstClr val="black"/>
                </a:solidFill>
                <a:effectLst/>
                <a:uLnTx/>
                <a:uFillTx/>
                <a:latin typeface="Calibri"/>
                <a:ea typeface="+mn-ea"/>
                <a:cs typeface="+mn-cs"/>
              </a:rPr>
              <a:t>Subarray</a:t>
            </a:r>
            <a:r>
              <a:rPr kumimoji="0" lang="en-US" sz="3200" b="0" i="1" u="none" strike="noStrike" kern="1200" cap="none" spc="0" normalizeH="0" baseline="0" noProof="0" dirty="0">
                <a:ln>
                  <a:noFill/>
                </a:ln>
                <a:solidFill>
                  <a:prstClr val="black"/>
                </a:solidFill>
                <a:effectLst/>
                <a:uLnTx/>
                <a:uFillTx/>
                <a:latin typeface="Calibri"/>
                <a:ea typeface="+mn-ea"/>
                <a:cs typeface="+mn-cs"/>
              </a:rPr>
              <a:t> Latency + I/O Latency</a:t>
            </a:r>
          </a:p>
        </p:txBody>
      </p:sp>
      <p:grpSp>
        <p:nvGrpSpPr>
          <p:cNvPr id="12" name="Group 11"/>
          <p:cNvGrpSpPr/>
          <p:nvPr/>
        </p:nvGrpSpPr>
        <p:grpSpPr>
          <a:xfrm>
            <a:off x="3048000" y="4800600"/>
            <a:ext cx="5562600" cy="1676400"/>
            <a:chOff x="2895600" y="4724400"/>
            <a:chExt cx="5562600" cy="1676400"/>
          </a:xfrm>
        </p:grpSpPr>
        <p:sp>
          <p:nvSpPr>
            <p:cNvPr id="5" name="Oval 4"/>
            <p:cNvSpPr/>
            <p:nvPr/>
          </p:nvSpPr>
          <p:spPr>
            <a:xfrm>
              <a:off x="2895600" y="4724400"/>
              <a:ext cx="3200400" cy="8382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7" name="Straight Arrow Connector 6"/>
            <p:cNvCxnSpPr/>
            <p:nvPr/>
          </p:nvCxnSpPr>
          <p:spPr>
            <a:xfrm>
              <a:off x="4503440" y="6019800"/>
              <a:ext cx="830560" cy="0"/>
            </a:xfrm>
            <a:prstGeom prst="straightConnector1">
              <a:avLst/>
            </a:prstGeom>
            <a:ln w="76200" cap="rnd">
              <a:solidFill>
                <a:srgbClr val="FF0000"/>
              </a:solidFill>
              <a:headEnd type="none" w="lg" len="med"/>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p:cNvCxnSpPr>
              <a:endCxn id="5" idx="4"/>
            </p:cNvCxnSpPr>
            <p:nvPr/>
          </p:nvCxnSpPr>
          <p:spPr>
            <a:xfrm flipV="1">
              <a:off x="4495795" y="5562600"/>
              <a:ext cx="5" cy="457200"/>
            </a:xfrm>
            <a:prstGeom prst="line">
              <a:avLst/>
            </a:prstGeom>
            <a:ln w="76200" cap="rnd">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5486400" y="5692914"/>
              <a:ext cx="29718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a:ln>
                    <a:noFill/>
                  </a:ln>
                  <a:solidFill>
                    <a:srgbClr val="FF0000"/>
                  </a:solidFill>
                  <a:effectLst/>
                  <a:uLnTx/>
                  <a:uFillTx/>
                  <a:latin typeface="Calibri"/>
                  <a:ea typeface="+mn-ea"/>
                  <a:cs typeface="+mn-cs"/>
                </a:rPr>
                <a:t>Dominant</a:t>
              </a:r>
            </a:p>
          </p:txBody>
        </p:sp>
      </p:grpSp>
      <p:sp>
        <p:nvSpPr>
          <p:cNvPr id="35" name="Left Arrow 34"/>
          <p:cNvSpPr/>
          <p:nvPr/>
        </p:nvSpPr>
        <p:spPr>
          <a:xfrm rot="16200000">
            <a:off x="5493547" y="1745458"/>
            <a:ext cx="1676399"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prstClr val="white"/>
                </a:solidFill>
                <a:effectLst/>
                <a:uLnTx/>
                <a:uFillTx/>
                <a:latin typeface="Calibri"/>
                <a:ea typeface="+mn-ea"/>
                <a:cs typeface="+mn-cs"/>
              </a:rPr>
              <a:t>Subarray</a:t>
            </a:r>
            <a:endParaRPr kumimoji="0" lang="en-US" sz="2600" b="1" i="0" u="none" strike="noStrike" kern="1200" cap="none" spc="0" normalizeH="0" baseline="0" noProof="0" dirty="0">
              <a:ln>
                <a:noFill/>
              </a:ln>
              <a:solidFill>
                <a:prstClr val="white"/>
              </a:solidFill>
              <a:effectLst/>
              <a:uLnTx/>
              <a:uFillTx/>
              <a:latin typeface="Calibri"/>
              <a:ea typeface="+mn-ea"/>
              <a:cs typeface="+mn-cs"/>
            </a:endParaRPr>
          </a:p>
        </p:txBody>
      </p:sp>
      <p:sp>
        <p:nvSpPr>
          <p:cNvPr id="36" name="Left Arrow 35"/>
          <p:cNvSpPr/>
          <p:nvPr/>
        </p:nvSpPr>
        <p:spPr>
          <a:xfrm rot="16200000">
            <a:off x="5689338" y="3285333"/>
            <a:ext cx="1339851" cy="928686"/>
          </a:xfrm>
          <a:prstGeom prst="lef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tIns="9144" bIns="9144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white"/>
                </a:solidFill>
                <a:effectLst/>
                <a:uLnTx/>
                <a:uFillTx/>
                <a:latin typeface="Calibri"/>
                <a:ea typeface="+mn-ea"/>
                <a:cs typeface="+mn-cs"/>
              </a:rPr>
              <a:t>I/O</a:t>
            </a:r>
          </a:p>
        </p:txBody>
      </p:sp>
    </p:spTree>
    <p:extLst>
      <p:ext uri="{BB962C8B-B14F-4D97-AF65-F5344CB8AC3E}">
        <p14:creationId xmlns:p14="http://schemas.microsoft.com/office/powerpoint/2010/main" val="3351190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9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53"/>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490" grpId="0"/>
      <p:bldP spid="72" grpId="0" animBg="1"/>
      <p:bldP spid="83" grpId="0"/>
      <p:bldP spid="20" grpId="0" animBg="1"/>
      <p:bldP spid="21" grpId="0" animBg="1"/>
      <p:bldP spid="23" grpId="0"/>
      <p:bldP spid="24" grpId="0"/>
      <p:bldP spid="53" grpId="0"/>
      <p:bldP spid="53" grpId="1"/>
      <p:bldP spid="35" grpId="0" animBg="1"/>
      <p:bldP spid="36"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normAutofit/>
          </a:bodyPr>
          <a:lstStyle/>
          <a:p>
            <a:r>
              <a:rPr lang="en-US" dirty="0"/>
              <a:t>   Why is the </a:t>
            </a:r>
            <a:r>
              <a:rPr lang="en-US" dirty="0" err="1"/>
              <a:t>Subarray</a:t>
            </a:r>
            <a:r>
              <a:rPr lang="en-US" dirty="0"/>
              <a:t> So Slow?</a:t>
            </a:r>
          </a:p>
        </p:txBody>
      </p:sp>
      <p:sp>
        <p:nvSpPr>
          <p:cNvPr id="97" name="Rectangle 96"/>
          <p:cNvSpPr/>
          <p:nvPr/>
        </p:nvSpPr>
        <p:spPr>
          <a:xfrm>
            <a:off x="533400" y="990598"/>
            <a:ext cx="3309853"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err="1">
                <a:ln>
                  <a:noFill/>
                </a:ln>
                <a:solidFill>
                  <a:prstClr val="black"/>
                </a:solidFill>
                <a:effectLst/>
                <a:uLnTx/>
                <a:uFillTx/>
                <a:latin typeface="Calibri"/>
                <a:ea typeface="+mn-ea"/>
                <a:cs typeface="+mn-cs"/>
              </a:rPr>
              <a:t>Subarray</a:t>
            </a:r>
            <a:endParaRPr kumimoji="0" lang="en-US" sz="3200" b="1" i="1" u="none" strike="noStrike" kern="1200" cap="none" spc="0" normalizeH="0" baseline="0" noProof="0" dirty="0">
              <a:ln>
                <a:noFill/>
              </a:ln>
              <a:solidFill>
                <a:prstClr val="black"/>
              </a:solidFill>
              <a:effectLst/>
              <a:uLnTx/>
              <a:uFillTx/>
              <a:latin typeface="Calibri"/>
              <a:ea typeface="+mn-ea"/>
              <a:cs typeface="+mn-cs"/>
            </a:endParaRPr>
          </a:p>
        </p:txBody>
      </p:sp>
      <p:grpSp>
        <p:nvGrpSpPr>
          <p:cNvPr id="243" name="Group 242"/>
          <p:cNvGrpSpPr/>
          <p:nvPr/>
        </p:nvGrpSpPr>
        <p:grpSpPr>
          <a:xfrm>
            <a:off x="281942" y="1600204"/>
            <a:ext cx="3451858" cy="3200400"/>
            <a:chOff x="281942" y="1828802"/>
            <a:chExt cx="3451858" cy="3200400"/>
          </a:xfrm>
        </p:grpSpPr>
        <p:sp>
          <p:nvSpPr>
            <p:cNvPr id="200" name="Rectangle 199"/>
            <p:cNvSpPr/>
            <p:nvPr/>
          </p:nvSpPr>
          <p:spPr>
            <a:xfrm>
              <a:off x="30583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1" name="Straight Arrow Connector 200"/>
            <p:cNvCxnSpPr>
              <a:stCxn id="200" idx="0"/>
            </p:cNvCxnSpPr>
            <p:nvPr/>
          </p:nvCxnSpPr>
          <p:spPr>
            <a:xfrm flipV="1">
              <a:off x="32412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3" name="Rectangle 202"/>
            <p:cNvSpPr/>
            <p:nvPr/>
          </p:nvSpPr>
          <p:spPr>
            <a:xfrm>
              <a:off x="26011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4" name="Straight Arrow Connector 203"/>
            <p:cNvCxnSpPr>
              <a:stCxn id="203" idx="0"/>
            </p:cNvCxnSpPr>
            <p:nvPr/>
          </p:nvCxnSpPr>
          <p:spPr>
            <a:xfrm flipV="1">
              <a:off x="27840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6" name="Rectangle 205"/>
            <p:cNvSpPr/>
            <p:nvPr/>
          </p:nvSpPr>
          <p:spPr>
            <a:xfrm>
              <a:off x="21439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07" name="Straight Arrow Connector 206"/>
            <p:cNvCxnSpPr>
              <a:stCxn id="206" idx="0"/>
            </p:cNvCxnSpPr>
            <p:nvPr/>
          </p:nvCxnSpPr>
          <p:spPr>
            <a:xfrm flipV="1">
              <a:off x="23268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16867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0" name="Straight Arrow Connector 209"/>
            <p:cNvCxnSpPr>
              <a:stCxn id="209" idx="0"/>
            </p:cNvCxnSpPr>
            <p:nvPr/>
          </p:nvCxnSpPr>
          <p:spPr>
            <a:xfrm flipV="1">
              <a:off x="18696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2" name="Rectangle 211"/>
            <p:cNvSpPr/>
            <p:nvPr/>
          </p:nvSpPr>
          <p:spPr>
            <a:xfrm>
              <a:off x="1229593" y="4192806"/>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213" name="Straight Arrow Connector 212"/>
            <p:cNvCxnSpPr>
              <a:stCxn id="212" idx="0"/>
            </p:cNvCxnSpPr>
            <p:nvPr/>
          </p:nvCxnSpPr>
          <p:spPr>
            <a:xfrm flipV="1">
              <a:off x="1412473" y="1828802"/>
              <a:ext cx="0" cy="236400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a:endCxn id="216" idx="3"/>
            </p:cNvCxnSpPr>
            <p:nvPr/>
          </p:nvCxnSpPr>
          <p:spPr>
            <a:xfrm flipH="1">
              <a:off x="1104900" y="20992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16" name="Rectangle 215"/>
            <p:cNvSpPr/>
            <p:nvPr/>
          </p:nvSpPr>
          <p:spPr>
            <a:xfrm>
              <a:off x="739140" y="19163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44" name="Oval 243"/>
            <p:cNvSpPr/>
            <p:nvPr/>
          </p:nvSpPr>
          <p:spPr>
            <a:xfrm>
              <a:off x="30631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5" name="Oval 244"/>
            <p:cNvSpPr/>
            <p:nvPr/>
          </p:nvSpPr>
          <p:spPr>
            <a:xfrm>
              <a:off x="26059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6" name="Oval 245"/>
            <p:cNvSpPr/>
            <p:nvPr/>
          </p:nvSpPr>
          <p:spPr>
            <a:xfrm>
              <a:off x="21487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7" name="Oval 246"/>
            <p:cNvSpPr/>
            <p:nvPr/>
          </p:nvSpPr>
          <p:spPr>
            <a:xfrm>
              <a:off x="16915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48" name="Oval 247"/>
            <p:cNvSpPr/>
            <p:nvPr/>
          </p:nvSpPr>
          <p:spPr>
            <a:xfrm>
              <a:off x="1234356" y="19202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0" name="Straight Arrow Connector 249"/>
            <p:cNvCxnSpPr>
              <a:endCxn id="251" idx="3"/>
            </p:cNvCxnSpPr>
            <p:nvPr/>
          </p:nvCxnSpPr>
          <p:spPr>
            <a:xfrm flipH="1">
              <a:off x="1104900" y="25564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1" name="Rectangle 250"/>
            <p:cNvSpPr/>
            <p:nvPr/>
          </p:nvSpPr>
          <p:spPr>
            <a:xfrm>
              <a:off x="739140" y="23735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53" name="Oval 252"/>
            <p:cNvSpPr/>
            <p:nvPr/>
          </p:nvSpPr>
          <p:spPr>
            <a:xfrm>
              <a:off x="30631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4" name="Oval 253"/>
            <p:cNvSpPr/>
            <p:nvPr/>
          </p:nvSpPr>
          <p:spPr>
            <a:xfrm>
              <a:off x="26059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5" name="Oval 254"/>
            <p:cNvSpPr/>
            <p:nvPr/>
          </p:nvSpPr>
          <p:spPr>
            <a:xfrm>
              <a:off x="21487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6" name="Oval 255"/>
            <p:cNvSpPr/>
            <p:nvPr/>
          </p:nvSpPr>
          <p:spPr>
            <a:xfrm>
              <a:off x="16915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57" name="Oval 256"/>
            <p:cNvSpPr/>
            <p:nvPr/>
          </p:nvSpPr>
          <p:spPr>
            <a:xfrm>
              <a:off x="1234356" y="23774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58" name="Straight Arrow Connector 257"/>
            <p:cNvCxnSpPr>
              <a:endCxn id="259" idx="3"/>
            </p:cNvCxnSpPr>
            <p:nvPr/>
          </p:nvCxnSpPr>
          <p:spPr>
            <a:xfrm flipH="1">
              <a:off x="1104900" y="30136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59" name="Rectangle 258"/>
            <p:cNvSpPr/>
            <p:nvPr/>
          </p:nvSpPr>
          <p:spPr>
            <a:xfrm>
              <a:off x="739140" y="28307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1" name="Oval 260"/>
            <p:cNvSpPr/>
            <p:nvPr/>
          </p:nvSpPr>
          <p:spPr>
            <a:xfrm>
              <a:off x="30631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2" name="Oval 261"/>
            <p:cNvSpPr/>
            <p:nvPr/>
          </p:nvSpPr>
          <p:spPr>
            <a:xfrm>
              <a:off x="26059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3" name="Oval 262"/>
            <p:cNvSpPr/>
            <p:nvPr/>
          </p:nvSpPr>
          <p:spPr>
            <a:xfrm>
              <a:off x="21487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4" name="Oval 263"/>
            <p:cNvSpPr/>
            <p:nvPr/>
          </p:nvSpPr>
          <p:spPr>
            <a:xfrm>
              <a:off x="16915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65" name="Oval 264"/>
            <p:cNvSpPr/>
            <p:nvPr/>
          </p:nvSpPr>
          <p:spPr>
            <a:xfrm>
              <a:off x="1234356" y="28346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6" name="Straight Arrow Connector 265"/>
            <p:cNvCxnSpPr>
              <a:endCxn id="267" idx="3"/>
            </p:cNvCxnSpPr>
            <p:nvPr/>
          </p:nvCxnSpPr>
          <p:spPr>
            <a:xfrm flipH="1">
              <a:off x="1104900" y="34708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67" name="Rectangle 266"/>
            <p:cNvSpPr/>
            <p:nvPr/>
          </p:nvSpPr>
          <p:spPr>
            <a:xfrm>
              <a:off x="739140" y="32879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69" name="Oval 268"/>
            <p:cNvSpPr/>
            <p:nvPr/>
          </p:nvSpPr>
          <p:spPr>
            <a:xfrm>
              <a:off x="30631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0" name="Oval 269"/>
            <p:cNvSpPr/>
            <p:nvPr/>
          </p:nvSpPr>
          <p:spPr>
            <a:xfrm>
              <a:off x="26059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1" name="Oval 270"/>
            <p:cNvSpPr/>
            <p:nvPr/>
          </p:nvSpPr>
          <p:spPr>
            <a:xfrm>
              <a:off x="21487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2" name="Oval 271"/>
            <p:cNvSpPr/>
            <p:nvPr/>
          </p:nvSpPr>
          <p:spPr>
            <a:xfrm>
              <a:off x="16915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3" name="Oval 272"/>
            <p:cNvSpPr/>
            <p:nvPr/>
          </p:nvSpPr>
          <p:spPr>
            <a:xfrm>
              <a:off x="1234356" y="32918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cxnSp>
          <p:nvCxnSpPr>
            <p:cNvPr id="274" name="Straight Arrow Connector 273"/>
            <p:cNvCxnSpPr>
              <a:endCxn id="275" idx="3"/>
            </p:cNvCxnSpPr>
            <p:nvPr/>
          </p:nvCxnSpPr>
          <p:spPr>
            <a:xfrm flipH="1">
              <a:off x="1104900" y="3928012"/>
              <a:ext cx="245364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75" name="Rectangle 274"/>
            <p:cNvSpPr/>
            <p:nvPr/>
          </p:nvSpPr>
          <p:spPr>
            <a:xfrm>
              <a:off x="739140" y="3745132"/>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77" name="Oval 276"/>
            <p:cNvSpPr/>
            <p:nvPr/>
          </p:nvSpPr>
          <p:spPr>
            <a:xfrm>
              <a:off x="30631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8" name="Oval 277"/>
            <p:cNvSpPr/>
            <p:nvPr/>
          </p:nvSpPr>
          <p:spPr>
            <a:xfrm>
              <a:off x="26059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79" name="Oval 278"/>
            <p:cNvSpPr/>
            <p:nvPr/>
          </p:nvSpPr>
          <p:spPr>
            <a:xfrm>
              <a:off x="21487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0" name="Oval 279"/>
            <p:cNvSpPr/>
            <p:nvPr/>
          </p:nvSpPr>
          <p:spPr>
            <a:xfrm>
              <a:off x="16915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281" name="Oval 280"/>
            <p:cNvSpPr/>
            <p:nvPr/>
          </p:nvSpPr>
          <p:spPr>
            <a:xfrm>
              <a:off x="1234356" y="3749042"/>
              <a:ext cx="365760" cy="365760"/>
            </a:xfrm>
            <a:prstGeom prst="ellipse">
              <a:avLst/>
            </a:prstGeom>
            <a:solidFill>
              <a:schemeClr val="bg1"/>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19" name="Rectangle 118"/>
            <p:cNvSpPr/>
            <p:nvPr/>
          </p:nvSpPr>
          <p:spPr>
            <a:xfrm rot="16200000">
              <a:off x="-624387" y="2827472"/>
              <a:ext cx="2193660" cy="38100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
          <p:nvSpPr>
            <p:cNvPr id="120" name="Rectangle 119"/>
            <p:cNvSpPr/>
            <p:nvPr/>
          </p:nvSpPr>
          <p:spPr>
            <a:xfrm>
              <a:off x="937176" y="4549142"/>
              <a:ext cx="2796624" cy="480060"/>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grpSp>
      <p:grpSp>
        <p:nvGrpSpPr>
          <p:cNvPr id="242" name="Group 241"/>
          <p:cNvGrpSpPr/>
          <p:nvPr/>
        </p:nvGrpSpPr>
        <p:grpSpPr>
          <a:xfrm>
            <a:off x="5501640" y="990598"/>
            <a:ext cx="2880359" cy="3337564"/>
            <a:chOff x="5501640" y="1219196"/>
            <a:chExt cx="2880359" cy="3337564"/>
          </a:xfrm>
        </p:grpSpPr>
        <p:sp>
          <p:nvSpPr>
            <p:cNvPr id="179" name="Oval 178"/>
            <p:cNvSpPr/>
            <p:nvPr/>
          </p:nvSpPr>
          <p:spPr>
            <a:xfrm>
              <a:off x="5910346" y="2144960"/>
              <a:ext cx="2052554" cy="2046040"/>
            </a:xfrm>
            <a:prstGeom prst="ellipse">
              <a:avLst/>
            </a:prstGeom>
            <a:solidFill>
              <a:schemeClr val="accent1">
                <a:lumMod val="20000"/>
                <a:lumOff val="80000"/>
              </a:schemeClr>
            </a:solid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Rectangle 179"/>
            <p:cNvSpPr/>
            <p:nvPr/>
          </p:nvSpPr>
          <p:spPr>
            <a:xfrm>
              <a:off x="5501640" y="1916360"/>
              <a:ext cx="365760" cy="365760"/>
            </a:xfrm>
            <a:prstGeom prst="rect">
              <a:avLst/>
            </a:prstGeom>
            <a:solidFill>
              <a:schemeClr val="tx2">
                <a:lumMod val="40000"/>
                <a:lumOff val="60000"/>
              </a:schemeClr>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81" name="Straight Arrow Connector 180"/>
            <p:cNvCxnSpPr>
              <a:endCxn id="180" idx="3"/>
            </p:cNvCxnSpPr>
            <p:nvPr/>
          </p:nvCxnSpPr>
          <p:spPr>
            <a:xfrm flipH="1">
              <a:off x="5867400" y="2099240"/>
              <a:ext cx="2286000"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83" name="Rectangle 182"/>
            <p:cNvSpPr/>
            <p:nvPr/>
          </p:nvSpPr>
          <p:spPr>
            <a:xfrm rot="16200000">
              <a:off x="5551083" y="3070878"/>
              <a:ext cx="1142999"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capacitor</a:t>
              </a:r>
            </a:p>
          </p:txBody>
        </p:sp>
        <p:sp>
          <p:nvSpPr>
            <p:cNvPr id="184" name="Rectangle 183"/>
            <p:cNvSpPr/>
            <p:nvPr/>
          </p:nvSpPr>
          <p:spPr>
            <a:xfrm>
              <a:off x="6672346" y="2754560"/>
              <a:ext cx="1295400" cy="37549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access</a:t>
              </a:r>
            </a:p>
          </p:txBody>
        </p:sp>
        <p:sp>
          <p:nvSpPr>
            <p:cNvPr id="185" name="Rectangle 184"/>
            <p:cNvSpPr/>
            <p:nvPr/>
          </p:nvSpPr>
          <p:spPr>
            <a:xfrm>
              <a:off x="6672346" y="2889676"/>
              <a:ext cx="1279459" cy="43147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a:ea typeface="+mn-ea"/>
                  <a:cs typeface="+mn-cs"/>
                </a:rPr>
                <a:t>transistor</a:t>
              </a:r>
            </a:p>
          </p:txBody>
        </p:sp>
        <p:sp>
          <p:nvSpPr>
            <p:cNvPr id="186" name="Rectangle 185"/>
            <p:cNvSpPr/>
            <p:nvPr/>
          </p:nvSpPr>
          <p:spPr>
            <a:xfrm>
              <a:off x="5757946" y="1762156"/>
              <a:ext cx="2064789" cy="327041"/>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wordline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187" name="Rectangle 186"/>
            <p:cNvSpPr/>
            <p:nvPr/>
          </p:nvSpPr>
          <p:spPr>
            <a:xfrm rot="16200000">
              <a:off x="7349868" y="3158868"/>
              <a:ext cx="1706594" cy="357669"/>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Calibri"/>
                  <a:ea typeface="+mn-ea"/>
                  <a:cs typeface="+mn-cs"/>
                </a:rPr>
                <a:t>bitline</a:t>
              </a: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cxnSp>
          <p:nvCxnSpPr>
            <p:cNvPr id="188" name="Straight Arrow Connector 187"/>
            <p:cNvCxnSpPr/>
            <p:nvPr/>
          </p:nvCxnSpPr>
          <p:spPr>
            <a:xfrm flipV="1">
              <a:off x="8013466" y="1975763"/>
              <a:ext cx="0" cy="2291437"/>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flipV="1">
              <a:off x="7291581" y="2360845"/>
              <a:ext cx="0" cy="137012"/>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0" name="Straight Arrow Connector 189"/>
            <p:cNvCxnSpPr/>
            <p:nvPr/>
          </p:nvCxnSpPr>
          <p:spPr>
            <a:xfrm flipH="1">
              <a:off x="7071068" y="2504208"/>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flipH="1" flipV="1">
              <a:off x="7510546"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p:nvPr/>
          </p:nvCxnSpPr>
          <p:spPr>
            <a:xfrm flipH="1">
              <a:off x="7071068" y="2602160"/>
              <a:ext cx="439480"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a:off x="7510546" y="2830760"/>
              <a:ext cx="170121"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a:off x="6900946" y="2830760"/>
              <a:ext cx="170122"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flipH="1" flipV="1">
              <a:off x="7071067" y="2602160"/>
              <a:ext cx="1" cy="228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a:off x="7291581" y="2099240"/>
              <a:ext cx="1" cy="282966"/>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flipH="1">
              <a:off x="7680667" y="2830760"/>
              <a:ext cx="33279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98" name="Elbow Connector 197"/>
            <p:cNvCxnSpPr/>
            <p:nvPr/>
          </p:nvCxnSpPr>
          <p:spPr>
            <a:xfrm rot="10800000" flipV="1">
              <a:off x="6519946" y="2833142"/>
              <a:ext cx="381001" cy="226217"/>
            </a:xfrm>
            <a:prstGeom prst="bentConnector3">
              <a:avLst>
                <a:gd name="adj1" fmla="val 100625"/>
              </a:avLst>
            </a:prstGeom>
            <a:ln w="254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7" name="Straight Arrow Connector 216"/>
            <p:cNvCxnSpPr/>
            <p:nvPr/>
          </p:nvCxnSpPr>
          <p:spPr>
            <a:xfrm>
              <a:off x="6519945" y="3541133"/>
              <a:ext cx="0" cy="280226"/>
            </a:xfrm>
            <a:prstGeom prst="straightConnector1">
              <a:avLst/>
            </a:prstGeom>
            <a:ln w="25400">
              <a:solidFill>
                <a:schemeClr val="tx1"/>
              </a:solidFill>
              <a:headEnd type="none" w="lg" len="med"/>
              <a:tailEnd type="triangle" w="lg" len="med"/>
            </a:ln>
            <a:effectLst/>
          </p:spPr>
          <p:style>
            <a:lnRef idx="1">
              <a:schemeClr val="accent1"/>
            </a:lnRef>
            <a:fillRef idx="0">
              <a:schemeClr val="accent1"/>
            </a:fillRef>
            <a:effectRef idx="0">
              <a:schemeClr val="accent1"/>
            </a:effectRef>
            <a:fontRef idx="minor">
              <a:schemeClr val="tx1"/>
            </a:fontRef>
          </p:style>
        </p:cxnSp>
        <p:cxnSp>
          <p:nvCxnSpPr>
            <p:cNvPr id="218" name="Straight Arrow Connector 217"/>
            <p:cNvCxnSpPr/>
            <p:nvPr/>
          </p:nvCxnSpPr>
          <p:spPr>
            <a:xfrm flipV="1">
              <a:off x="6519945" y="3059360"/>
              <a:ext cx="0" cy="13360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flipH="1">
              <a:off x="6291347" y="3426484"/>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flipH="1">
              <a:off x="6291347" y="3192960"/>
              <a:ext cx="457198" cy="0"/>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flipV="1">
              <a:off x="6519945" y="3426485"/>
              <a:ext cx="0" cy="114648"/>
            </a:xfrm>
            <a:prstGeom prst="straightConnector1">
              <a:avLst/>
            </a:prstGeom>
            <a:ln w="508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22" name="Rectangle 221"/>
            <p:cNvSpPr/>
            <p:nvPr/>
          </p:nvSpPr>
          <p:spPr>
            <a:xfrm>
              <a:off x="7830586" y="4191000"/>
              <a:ext cx="365760" cy="365760"/>
            </a:xfrm>
            <a:prstGeom prst="rect">
              <a:avLst/>
            </a:prstGeom>
            <a:solidFill>
              <a:schemeClr val="accent2"/>
            </a:solidFill>
            <a:ln w="2540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sp>
          <p:nvSpPr>
            <p:cNvPr id="230" name="Rectangle 229"/>
            <p:cNvSpPr/>
            <p:nvPr/>
          </p:nvSpPr>
          <p:spPr>
            <a:xfrm>
              <a:off x="5501640" y="1219196"/>
              <a:ext cx="2522690"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grpSp>
      <p:grpSp>
        <p:nvGrpSpPr>
          <p:cNvPr id="240" name="Group 239"/>
          <p:cNvGrpSpPr/>
          <p:nvPr/>
        </p:nvGrpSpPr>
        <p:grpSpPr>
          <a:xfrm>
            <a:off x="5072146" y="3962402"/>
            <a:ext cx="3386053" cy="838200"/>
            <a:chOff x="5072146" y="4191000"/>
            <a:chExt cx="3386053" cy="838200"/>
          </a:xfrm>
        </p:grpSpPr>
        <p:sp>
          <p:nvSpPr>
            <p:cNvPr id="234" name="Rectangle 233"/>
            <p:cNvSpPr/>
            <p:nvPr/>
          </p:nvSpPr>
          <p:spPr>
            <a:xfrm>
              <a:off x="5072146" y="4495800"/>
              <a:ext cx="3386053" cy="533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large sense amplifier</a:t>
              </a:r>
            </a:p>
          </p:txBody>
        </p:sp>
        <p:sp>
          <p:nvSpPr>
            <p:cNvPr id="237" name="Rectangle 236"/>
            <p:cNvSpPr/>
            <p:nvPr/>
          </p:nvSpPr>
          <p:spPr>
            <a:xfrm>
              <a:off x="7833610" y="4191000"/>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3" name="Group 132"/>
          <p:cNvGrpSpPr/>
          <p:nvPr/>
        </p:nvGrpSpPr>
        <p:grpSpPr>
          <a:xfrm>
            <a:off x="3048000" y="1474386"/>
            <a:ext cx="1003835" cy="2855580"/>
            <a:chOff x="7338060" y="1622874"/>
            <a:chExt cx="1003835" cy="2855580"/>
          </a:xfrm>
        </p:grpSpPr>
        <p:sp>
          <p:nvSpPr>
            <p:cNvPr id="139" name="Rounded Rectangle 138"/>
            <p:cNvSpPr/>
            <p:nvPr/>
          </p:nvSpPr>
          <p:spPr>
            <a:xfrm rot="16200000">
              <a:off x="6824570" y="2669765"/>
              <a:ext cx="2564215" cy="470434"/>
            </a:xfrm>
            <a:prstGeom prst="roundRect">
              <a:avLst>
                <a:gd name="adj" fmla="val 12383"/>
              </a:avLst>
            </a:prstGeom>
            <a:noFill/>
            <a:ln w="381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err="1">
                  <a:ln>
                    <a:noFill/>
                  </a:ln>
                  <a:solidFill>
                    <a:srgbClr val="FF0000"/>
                  </a:solidFill>
                  <a:effectLst/>
                  <a:uLnTx/>
                  <a:uFillTx/>
                  <a:latin typeface="Calibri"/>
                  <a:ea typeface="+mn-ea"/>
                  <a:cs typeface="Calibri"/>
                </a:rPr>
                <a:t>bitline</a:t>
              </a:r>
              <a:r>
                <a:rPr kumimoji="0" lang="en-US" sz="2400" b="1" i="1" u="none" strike="noStrike" kern="1200" cap="none" spc="0" normalizeH="0" baseline="0" noProof="0" dirty="0">
                  <a:ln>
                    <a:noFill/>
                  </a:ln>
                  <a:solidFill>
                    <a:srgbClr val="FF0000"/>
                  </a:solidFill>
                  <a:effectLst/>
                  <a:uLnTx/>
                  <a:uFillTx/>
                  <a:latin typeface="Calibri"/>
                  <a:ea typeface="+mn-ea"/>
                  <a:cs typeface="Calibri"/>
                </a:rPr>
                <a:t>: 512 cells</a:t>
              </a:r>
            </a:p>
          </p:txBody>
        </p:sp>
        <p:cxnSp>
          <p:nvCxnSpPr>
            <p:cNvPr id="134" name="Straight Arrow Connector 133"/>
            <p:cNvCxnSpPr/>
            <p:nvPr/>
          </p:nvCxnSpPr>
          <p:spPr>
            <a:xfrm>
              <a:off x="7947657" y="1977290"/>
              <a:ext cx="0" cy="1981200"/>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p:nvPr/>
          </p:nvCxnSpPr>
          <p:spPr>
            <a:xfrm flipH="1" flipV="1">
              <a:off x="7871460" y="1895653"/>
              <a:ext cx="76198" cy="81637"/>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flipV="1">
              <a:off x="7871460" y="3958490"/>
              <a:ext cx="76198" cy="83508"/>
            </a:xfrm>
            <a:prstGeom prst="straightConnector1">
              <a:avLst/>
            </a:prstGeom>
            <a:ln w="25400">
              <a:solidFill>
                <a:srgbClr val="FF0000"/>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51" name="Rectangle 150"/>
            <p:cNvSpPr/>
            <p:nvPr/>
          </p:nvSpPr>
          <p:spPr>
            <a:xfrm>
              <a:off x="7338060" y="4112694"/>
              <a:ext cx="365760" cy="365760"/>
            </a:xfrm>
            <a:prstGeom prst="rect">
              <a:avLst/>
            </a:prstGeom>
            <a:solidFill>
              <a:schemeClr val="accent2"/>
            </a:solidFill>
            <a:ln w="508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black"/>
                </a:solidFill>
                <a:effectLst/>
                <a:uLnTx/>
                <a:uFillTx/>
                <a:latin typeface="Calibri"/>
                <a:ea typeface="+mn-ea"/>
                <a:cs typeface="+mn-cs"/>
              </a:endParaRPr>
            </a:p>
          </p:txBody>
        </p:sp>
        <p:cxnSp>
          <p:nvCxnSpPr>
            <p:cNvPr id="152" name="Straight Arrow Connector 151"/>
            <p:cNvCxnSpPr>
              <a:stCxn id="151" idx="0"/>
            </p:cNvCxnSpPr>
            <p:nvPr/>
          </p:nvCxnSpPr>
          <p:spPr>
            <a:xfrm flipV="1">
              <a:off x="7520940" y="1748692"/>
              <a:ext cx="4763" cy="2364002"/>
            </a:xfrm>
            <a:prstGeom prst="straightConnector1">
              <a:avLst/>
            </a:prstGeom>
            <a:ln w="50800" cap="rnd">
              <a:solidFill>
                <a:srgbClr val="FF0000"/>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54" name="Oval 153"/>
            <p:cNvSpPr/>
            <p:nvPr/>
          </p:nvSpPr>
          <p:spPr>
            <a:xfrm>
              <a:off x="7342823" y="18401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5" name="Oval 154"/>
            <p:cNvSpPr/>
            <p:nvPr/>
          </p:nvSpPr>
          <p:spPr>
            <a:xfrm>
              <a:off x="7342823" y="22973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Oval 155"/>
            <p:cNvSpPr/>
            <p:nvPr/>
          </p:nvSpPr>
          <p:spPr>
            <a:xfrm>
              <a:off x="7342823" y="27545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Oval 156"/>
            <p:cNvSpPr/>
            <p:nvPr/>
          </p:nvSpPr>
          <p:spPr>
            <a:xfrm>
              <a:off x="7342823" y="32117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Oval 157"/>
            <p:cNvSpPr/>
            <p:nvPr/>
          </p:nvSpPr>
          <p:spPr>
            <a:xfrm>
              <a:off x="7342823" y="3668930"/>
              <a:ext cx="365760" cy="365760"/>
            </a:xfrm>
            <a:prstGeom prst="ellipse">
              <a:avLst/>
            </a:prstGeom>
            <a:solidFill>
              <a:schemeClr val="bg1"/>
            </a:solid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4" name="Group 63"/>
          <p:cNvGrpSpPr/>
          <p:nvPr/>
        </p:nvGrpSpPr>
        <p:grpSpPr>
          <a:xfrm>
            <a:off x="3253742" y="1295404"/>
            <a:ext cx="1242058" cy="565684"/>
            <a:chOff x="3253742" y="1524002"/>
            <a:chExt cx="1242058" cy="565684"/>
          </a:xfrm>
        </p:grpSpPr>
        <p:cxnSp>
          <p:nvCxnSpPr>
            <p:cNvPr id="249" name="Straight Arrow Connector 248"/>
            <p:cNvCxnSpPr/>
            <p:nvPr/>
          </p:nvCxnSpPr>
          <p:spPr>
            <a:xfrm flipH="1">
              <a:off x="3253742" y="1752602"/>
              <a:ext cx="474820" cy="337084"/>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282" name="Rectangle 281"/>
            <p:cNvSpPr/>
            <p:nvPr/>
          </p:nvSpPr>
          <p:spPr>
            <a:xfrm>
              <a:off x="3657598" y="1524002"/>
              <a:ext cx="838202" cy="357964"/>
            </a:xfrm>
            <a:prstGeom prst="rect">
              <a:avLst/>
            </a:prstGeom>
            <a:noFill/>
            <a:ln w="381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cell</a:t>
              </a:r>
            </a:p>
          </p:txBody>
        </p:sp>
        <p:cxnSp>
          <p:nvCxnSpPr>
            <p:cNvPr id="287" name="Straight Arrow Connector 286"/>
            <p:cNvCxnSpPr/>
            <p:nvPr/>
          </p:nvCxnSpPr>
          <p:spPr>
            <a:xfrm flipH="1">
              <a:off x="3728562" y="1752602"/>
              <a:ext cx="81439" cy="0"/>
            </a:xfrm>
            <a:prstGeom prst="straightConnector1">
              <a:avLst/>
            </a:prstGeom>
            <a:ln w="25400" cap="rnd">
              <a:solidFill>
                <a:schemeClr val="tx1"/>
              </a:solidFill>
              <a:headEnd type="none" w="lg" len="med"/>
              <a:tailEnd type="none" w="lg" len="med"/>
            </a:ln>
            <a:effectLst/>
          </p:spPr>
          <p:style>
            <a:lnRef idx="1">
              <a:schemeClr val="accent1"/>
            </a:lnRef>
            <a:fillRef idx="0">
              <a:schemeClr val="accent1"/>
            </a:fillRef>
            <a:effectRef idx="0">
              <a:schemeClr val="accent1"/>
            </a:effectRef>
            <a:fontRef idx="minor">
              <a:schemeClr val="tx1"/>
            </a:fontRef>
          </p:style>
        </p:cxnSp>
      </p:grpSp>
      <p:sp>
        <p:nvSpPr>
          <p:cNvPr id="288" name="Content Placeholder 2"/>
          <p:cNvSpPr txBox="1">
            <a:spLocks/>
          </p:cNvSpPr>
          <p:nvPr/>
        </p:nvSpPr>
        <p:spPr>
          <a:xfrm>
            <a:off x="381000" y="4953000"/>
            <a:ext cx="8305800" cy="144780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3200" b="1" i="0" u="none" strike="noStrike" kern="1200" cap="none" spc="0" normalizeH="0" baseline="0" noProof="0" dirty="0">
                <a:ln>
                  <a:noFill/>
                </a:ln>
                <a:solidFill>
                  <a:prstClr val="black"/>
                </a:solidFill>
                <a:effectLst/>
                <a:uLnTx/>
                <a:uFillTx/>
                <a:latin typeface="Calibri"/>
                <a:ea typeface="+mn-ea"/>
                <a:cs typeface="+mn-cs"/>
              </a:rPr>
              <a:t>Long </a:t>
            </a:r>
            <a:r>
              <a:rPr kumimoji="0" lang="en-US" sz="3200" b="1" i="0" u="none" strike="noStrike" kern="1200" cap="none" spc="0" normalizeH="0" baseline="0" noProof="0" dirty="0" err="1">
                <a:ln>
                  <a:noFill/>
                </a:ln>
                <a:solidFill>
                  <a:prstClr val="black"/>
                </a:solidFill>
                <a:effectLst/>
                <a:uLnTx/>
                <a:uFillTx/>
                <a:latin typeface="Calibri"/>
                <a:ea typeface="+mn-ea"/>
                <a:cs typeface="+mn-cs"/>
              </a:rPr>
              <a:t>bitline</a:t>
            </a:r>
            <a:endParaRPr kumimoji="0" lang="en-US" sz="3200" b="1" i="0" u="none" strike="noStrike" kern="1200" cap="none" spc="0" normalizeH="0" baseline="0" noProof="0" dirty="0">
              <a:ln>
                <a:noFill/>
              </a:ln>
              <a:solidFill>
                <a:prstClr val="black"/>
              </a:solidFill>
              <a:effectLst/>
              <a:uLnTx/>
              <a:uFillTx/>
              <a:latin typeface="Calibri"/>
              <a:ea typeface="+mn-ea"/>
              <a:cs typeface="+mn-cs"/>
            </a:endParaRP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006600"/>
                </a:solidFill>
                <a:effectLst/>
                <a:uLnTx/>
                <a:uFillTx/>
                <a:latin typeface="Calibri"/>
                <a:ea typeface="+mn-ea"/>
                <a:cs typeface="+mn-cs"/>
              </a:rPr>
              <a:t>Amortizes sense amplifier cost </a:t>
            </a:r>
            <a:r>
              <a:rPr kumimoji="0" lang="en-US" sz="2800" b="1" i="0" u="none" strike="noStrike" kern="1200" cap="none" spc="0" normalizeH="0" baseline="0" noProof="0" dirty="0">
                <a:ln>
                  <a:noFill/>
                </a:ln>
                <a:solidFill>
                  <a:srgbClr val="006600"/>
                </a:solidFill>
                <a:effectLst/>
                <a:uLnTx/>
                <a:uFillTx/>
                <a:latin typeface="Calibri"/>
                <a:ea typeface="+mn-ea"/>
                <a:cs typeface="+mn-cs"/>
                <a:sym typeface="Wingdings" pitchFamily="2" charset="2"/>
              </a:rPr>
              <a:t> Small area</a:t>
            </a:r>
          </a:p>
          <a:p>
            <a:pPr marL="742950" marR="0" lvl="1" indent="-28575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Large </a:t>
            </a:r>
            <a:r>
              <a:rPr kumimoji="0" lang="en-US" sz="2800" b="1" i="0" u="none" strike="noStrike" kern="1200" cap="none" spc="0" normalizeH="0" baseline="0" noProof="0" dirty="0" err="1">
                <a:ln>
                  <a:noFill/>
                </a:ln>
                <a:solidFill>
                  <a:srgbClr val="FF0000"/>
                </a:solidFill>
                <a:effectLst/>
                <a:uLnTx/>
                <a:uFillTx/>
                <a:latin typeface="Calibri"/>
                <a:ea typeface="+mn-ea"/>
                <a:cs typeface="+mn-cs"/>
                <a:sym typeface="Wingdings" pitchFamily="2" charset="2"/>
              </a:rPr>
              <a:t>bitline</a:t>
            </a:r>
            <a:r>
              <a:rPr kumimoji="0" lang="en-US" sz="2800" b="1" i="0" u="none" strike="noStrike" kern="1200" cap="none" spc="0" normalizeH="0" baseline="0" noProof="0" dirty="0">
                <a:ln>
                  <a:noFill/>
                </a:ln>
                <a:solidFill>
                  <a:srgbClr val="FF0000"/>
                </a:solidFill>
                <a:effectLst/>
                <a:uLnTx/>
                <a:uFillTx/>
                <a:latin typeface="Calibri"/>
                <a:ea typeface="+mn-ea"/>
                <a:cs typeface="+mn-cs"/>
                <a:sym typeface="Wingdings" pitchFamily="2" charset="2"/>
              </a:rPr>
              <a:t> capacitance  High latency &amp; power</a:t>
            </a:r>
            <a:endParaRPr kumimoji="0" lang="en-US" sz="2800" b="0" i="0" u="none" strike="noStrike" kern="1200" cap="none" spc="0" normalizeH="0" baseline="0" noProof="0" dirty="0">
              <a:ln>
                <a:noFill/>
              </a:ln>
              <a:solidFill>
                <a:srgbClr val="FF0000"/>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a:p>
            <a:pPr marL="749300" marR="0" lvl="1" indent="-34925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4400" b="1" i="1" u="none" strike="noStrike" kern="1200" cap="none" spc="0" normalizeH="0" baseline="0" noProof="0" dirty="0">
              <a:ln>
                <a:noFill/>
              </a:ln>
              <a:solidFill>
                <a:srgbClr val="1F497D"/>
              </a:solidFill>
              <a:effectLst/>
              <a:uLnTx/>
              <a:uFillTx/>
              <a:latin typeface="Calibri"/>
              <a:ea typeface="+mn-ea"/>
              <a:cs typeface="+mn-cs"/>
            </a:endParaRPr>
          </a:p>
          <a:p>
            <a:pPr marL="746125" marR="0" lvl="1" indent="-346075"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99" name="Rectangle 98"/>
          <p:cNvSpPr/>
          <p:nvPr/>
        </p:nvSpPr>
        <p:spPr>
          <a:xfrm rot="16200000">
            <a:off x="7330024" y="2902086"/>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sense amplifier</a:t>
            </a:r>
          </a:p>
        </p:txBody>
      </p:sp>
      <p:cxnSp>
        <p:nvCxnSpPr>
          <p:cNvPr id="100" name="Straight Arrow Connector 99"/>
          <p:cNvCxnSpPr/>
          <p:nvPr/>
        </p:nvCxnSpPr>
        <p:spPr>
          <a:xfrm>
            <a:off x="8001000" y="4157119"/>
            <a:ext cx="579835"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5181600" y="1874524"/>
            <a:ext cx="472082" cy="1135"/>
          </a:xfrm>
          <a:prstGeom prst="straightConnector1">
            <a:avLst/>
          </a:prstGeom>
          <a:ln w="12700" cap="rnd">
            <a:solidFill>
              <a:schemeClr val="tx1"/>
            </a:solidFill>
            <a:prstDash val="sysDash"/>
            <a:headEnd type="arrow" w="lg" len="med"/>
            <a:tailEnd type="none" w="lg" len="med"/>
          </a:ln>
          <a:effectLst/>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rot="16200000">
            <a:off x="3740286" y="2527162"/>
            <a:ext cx="2654025" cy="381002"/>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prstClr val="black"/>
                </a:solidFill>
                <a:effectLst/>
                <a:uLnTx/>
                <a:uFillTx/>
                <a:latin typeface="Calibri"/>
                <a:ea typeface="+mn-ea"/>
                <a:cs typeface="+mn-cs"/>
              </a:rPr>
              <a:t>row decoder</a:t>
            </a:r>
          </a:p>
        </p:txBody>
      </p:sp>
    </p:spTree>
    <p:extLst>
      <p:ext uri="{BB962C8B-B14F-4D97-AF65-F5344CB8AC3E}">
        <p14:creationId xmlns:p14="http://schemas.microsoft.com/office/powerpoint/2010/main" val="29989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2.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9.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3.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6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7.xml><?xml version="1.0" encoding="utf-8"?>
<a:theme xmlns:a="http://schemas.openxmlformats.org/drawingml/2006/main" name="2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8.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lIns="0" tIns="0" rIns="0" bIns="0" rtlCol="0" anchor="ctr"/>
      <a:lstStyle>
        <a:defPPr algn="ctr">
          <a:lnSpc>
            <a:spcPts val="2000"/>
          </a:lnSpc>
          <a:defRPr sz="2400" spc="-8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1"/>
          </a:solidFill>
          <a:tailEnd type="none"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1.xml><?xml version="1.0" encoding="utf-8"?>
<a:theme xmlns:a="http://schemas.openxmlformats.org/drawingml/2006/main" name="10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3.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ill Sans MT">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4925" cap="rnd">
          <a:solidFill>
            <a:schemeClr val="tx2"/>
          </a:solidFill>
          <a:tailEnd type="arrow" w="lg" len="lg"/>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4.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50800">
          <a:solidFill>
            <a:schemeClr val="tx1"/>
          </a:solidFill>
          <a:headEnd type="none" w="lg" len="med"/>
          <a:tailEnd type="triangle" w="lg"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5.xml><?xml version="1.0" encoding="utf-8"?>
<a:theme xmlns:a="http://schemas.openxmlformats.org/drawingml/2006/main" name="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183925</TotalTime>
  <Words>12219</Words>
  <Application>Microsoft Macintosh PowerPoint</Application>
  <PresentationFormat>On-screen Show (4:3)</PresentationFormat>
  <Paragraphs>2158</Paragraphs>
  <Slides>156</Slides>
  <Notes>97</Notes>
  <HiddenSlides>0</HiddenSlides>
  <MMClips>0</MMClips>
  <ScaleCrop>false</ScaleCrop>
  <HeadingPairs>
    <vt:vector size="6" baseType="variant">
      <vt:variant>
        <vt:lpstr>Fonts Used</vt:lpstr>
      </vt:variant>
      <vt:variant>
        <vt:i4>20</vt:i4>
      </vt:variant>
      <vt:variant>
        <vt:lpstr>Theme</vt:lpstr>
      </vt:variant>
      <vt:variant>
        <vt:i4>55</vt:i4>
      </vt:variant>
      <vt:variant>
        <vt:lpstr>Slide Titles</vt:lpstr>
      </vt:variant>
      <vt:variant>
        <vt:i4>156</vt:i4>
      </vt:variant>
    </vt:vector>
  </HeadingPairs>
  <TitlesOfParts>
    <vt:vector size="231" baseType="lpstr">
      <vt:lpstr>맑은 고딕</vt:lpstr>
      <vt:lpstr>ＭＳ Ｐゴシック</vt:lpstr>
      <vt:lpstr>Arial</vt:lpstr>
      <vt:lpstr>Arial Black</vt:lpstr>
      <vt:lpstr>Arial Rounded MT Bold</vt:lpstr>
      <vt:lpstr>Calibri</vt:lpstr>
      <vt:lpstr>Calibri Light</vt:lpstr>
      <vt:lpstr>Cambria</vt:lpstr>
      <vt:lpstr>Cambria Math</vt:lpstr>
      <vt:lpstr>Courier New</vt:lpstr>
      <vt:lpstr>Futura Medium</vt:lpstr>
      <vt:lpstr>Garamond</vt:lpstr>
      <vt:lpstr>Gill Sans</vt:lpstr>
      <vt:lpstr>Gill Sans MT</vt:lpstr>
      <vt:lpstr>나눔고딕</vt:lpstr>
      <vt:lpstr>Tahoma</vt:lpstr>
      <vt:lpstr>Times New Roman</vt:lpstr>
      <vt:lpstr>Tw Cen MT</vt:lpstr>
      <vt:lpstr>Verdana</vt:lpstr>
      <vt:lpstr>Wingdings</vt:lpstr>
      <vt:lpstr>Edge</vt:lpstr>
      <vt:lpstr>1_Edge</vt:lpstr>
      <vt:lpstr>3_Edge</vt:lpstr>
      <vt:lpstr>4_Edge</vt:lpstr>
      <vt:lpstr>6_Edge</vt:lpstr>
      <vt:lpstr>8_Edge</vt:lpstr>
      <vt:lpstr>2_Office Theme</vt:lpstr>
      <vt:lpstr>9_Edge</vt:lpstr>
      <vt:lpstr>16_Edge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1_Metropolitan_bullet</vt:lpstr>
      <vt:lpstr>98_Edge</vt:lpstr>
      <vt:lpstr>1_Office 테마</vt:lpstr>
      <vt:lpstr>136_Edge</vt:lpstr>
      <vt:lpstr>144_Edge</vt:lpstr>
      <vt:lpstr>147_Edge</vt:lpstr>
      <vt:lpstr>148_Edge</vt:lpstr>
      <vt:lpstr>3_Metropolitan_bullet</vt:lpstr>
      <vt:lpstr>151_Edge</vt:lpstr>
      <vt:lpstr>152_Edge</vt:lpstr>
      <vt:lpstr>154_Edge</vt:lpstr>
      <vt:lpstr>155_Edge</vt:lpstr>
      <vt:lpstr>156_Edge</vt:lpstr>
      <vt:lpstr>159_Edge</vt:lpstr>
      <vt:lpstr>safari</vt:lpstr>
      <vt:lpstr>20_Office Theme</vt:lpstr>
      <vt:lpstr>5_Edge</vt:lpstr>
      <vt:lpstr>7_Edge</vt:lpstr>
      <vt:lpstr>3_Office Theme</vt:lpstr>
      <vt:lpstr>15_Edge</vt:lpstr>
      <vt:lpstr>137_Edge</vt:lpstr>
      <vt:lpstr>62_Edge</vt:lpstr>
      <vt:lpstr>4_Office Theme</vt:lpstr>
      <vt:lpstr>24_Office Theme</vt:lpstr>
      <vt:lpstr>18_Edge</vt:lpstr>
      <vt:lpstr>5_Office Theme</vt:lpstr>
      <vt:lpstr>6_Office Theme</vt:lpstr>
      <vt:lpstr>102_Edge</vt:lpstr>
      <vt:lpstr>9_Office Theme</vt:lpstr>
      <vt:lpstr>14_Office Theme</vt:lpstr>
      <vt:lpstr>11_Office Theme</vt:lpstr>
      <vt:lpstr>37_Edge</vt:lpstr>
      <vt:lpstr>Memory Systems  and Memory-Centric Computing Systems Topic 4: Low-Latency Memory</vt:lpstr>
      <vt:lpstr>What Will You Learn in This Course?</vt:lpstr>
      <vt:lpstr>Agenda</vt:lpstr>
      <vt:lpstr>Four Key Directions</vt:lpstr>
      <vt:lpstr>Maslow’s Hierarchy of Needs, A Third Time</vt:lpstr>
      <vt:lpstr>Challenge and Opportunity for Future</vt:lpstr>
      <vt:lpstr>Memory Latency:  Fundamental Tradeoffs</vt:lpstr>
      <vt:lpstr>Review: Memory Latency Lags Behind</vt:lpstr>
      <vt:lpstr>DRAM Latency Is Critical for Performance</vt:lpstr>
      <vt:lpstr>DRAM Latency Is Critical for Performance</vt:lpstr>
      <vt:lpstr>The Memory Latency Problem</vt:lpstr>
      <vt:lpstr>Retrospective: Conventional Latency Tolerance Techniques</vt:lpstr>
      <vt:lpstr>Two Major Sources of Latency Inefficiency</vt:lpstr>
      <vt:lpstr>What Causes  the Long Memory Latency?</vt:lpstr>
      <vt:lpstr>Why the Long Memory Latency?</vt:lpstr>
      <vt:lpstr>Tackling the Fixed Latency Mindset</vt:lpstr>
      <vt:lpstr>Latency Variation in Memory Chips</vt:lpstr>
      <vt:lpstr>Why is Latency High?</vt:lpstr>
      <vt:lpstr>What Causes the Long Memory Latency?</vt:lpstr>
      <vt:lpstr>Understanding and Exploiting Variation in DRAM Latency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Adaptive-Latency DRAM [HPCA 2015] </vt:lpstr>
      <vt:lpstr>PowerPoint Presentation</vt:lpstr>
      <vt:lpstr>DRAM Characterization Infrastructure</vt:lpstr>
      <vt:lpstr>DRAM Characterization Infrastructure</vt:lpstr>
      <vt:lpstr>SoftMC: Open Source DRAM Infrastructure</vt:lpstr>
      <vt:lpstr>PowerPoint Presentation</vt:lpstr>
      <vt:lpstr>PowerPoint Presentation</vt:lpstr>
      <vt:lpstr>AL-DRAM</vt:lpstr>
      <vt:lpstr>DRAM Temperature</vt:lpstr>
      <vt:lpstr>PowerPoint Presentation</vt:lpstr>
      <vt:lpstr>PowerPoint Presentation</vt:lpstr>
      <vt:lpstr>PowerPoint Presentation</vt:lpstr>
      <vt:lpstr>PowerPoint Presentation</vt:lpstr>
      <vt:lpstr>Reducing Latency Also Reduces Energy</vt:lpstr>
      <vt:lpstr>AL-DRAM: Advantages &amp; Disadvantages</vt:lpstr>
      <vt:lpstr>More on AL-DRAM</vt:lpstr>
      <vt:lpstr>Different Types of Latency Variation</vt:lpstr>
      <vt:lpstr>Variation in Activation Errors</vt:lpstr>
      <vt:lpstr>Spatial Locality of Activation Errors</vt:lpstr>
      <vt:lpstr>Mechanism to Reduce DRAM Latency</vt:lpstr>
      <vt:lpstr>FLY-DRAM Configurations</vt:lpstr>
      <vt:lpstr>Results</vt:lpstr>
      <vt:lpstr>FLY-DRAM: Advantages &amp; Disadvantages</vt:lpstr>
      <vt:lpstr>Analysis of Latency Variation in DRAM Chips</vt:lpstr>
      <vt:lpstr>Why Is There   Spatial Latency Variation      Within a Chip?</vt:lpstr>
      <vt:lpstr>PowerPoint Presentation</vt:lpstr>
      <vt:lpstr>PowerPoint Presentation</vt:lpstr>
      <vt:lpstr>PowerPoint Presentation</vt:lpstr>
      <vt:lpstr>PowerPoint Presentation</vt:lpstr>
      <vt:lpstr>DIVA-DRAM: Advantages &amp; Disadvantages</vt:lpstr>
      <vt:lpstr>Design-Induced Latency Variation in DRAM</vt:lpstr>
      <vt:lpstr>Understanding &amp; Exploiting the   Voltage-Latency-Reliability      Relationship</vt:lpstr>
      <vt:lpstr>High DRAM Power Consumption</vt:lpstr>
      <vt:lpstr>Low-Voltage Memory</vt:lpstr>
      <vt:lpstr>Goals</vt:lpstr>
      <vt:lpstr>Key Questions</vt:lpstr>
      <vt:lpstr>Supply Voltage Control on DRAM</vt:lpstr>
      <vt:lpstr>Custom Testing Platform</vt:lpstr>
      <vt:lpstr>Tested DRAM Modules</vt:lpstr>
      <vt:lpstr>Reliability Worsens with Lower Voltage</vt:lpstr>
      <vt:lpstr>Source of Errors</vt:lpstr>
      <vt:lpstr>DIMMs Operating at Higher Latency</vt:lpstr>
      <vt:lpstr>Spatial Locality of Errors</vt:lpstr>
      <vt:lpstr>Summary of Key Experimental Observations</vt:lpstr>
      <vt:lpstr>DRAM Voltage Adjustment to Reduce Energy</vt:lpstr>
      <vt:lpstr>Voltron Overview</vt:lpstr>
      <vt:lpstr>Linear Model to Predict Performance</vt:lpstr>
      <vt:lpstr>Regression Model to Predict Performance</vt:lpstr>
      <vt:lpstr>Comparison to Prior Work</vt:lpstr>
      <vt:lpstr>Exploiting Spatial Locality of Errors</vt:lpstr>
      <vt:lpstr>Voltron Evaluation Methodology</vt:lpstr>
      <vt:lpstr>Energy Savings with Bounded Performance</vt:lpstr>
      <vt:lpstr>Voltron: Advantages &amp; Disadvantages</vt:lpstr>
      <vt:lpstr>Analysis of Latency-Voltage in DRAM Chips</vt:lpstr>
      <vt:lpstr>And, What If …</vt:lpstr>
      <vt:lpstr>The DRAM Latency PUF:   Quickly Evaluating Physical Unclonable Functions  by Exploiting the Latency-Reliability Tradeoff  in Modern Commodity DRAM Devices</vt:lpstr>
      <vt:lpstr>Motivation</vt:lpstr>
      <vt:lpstr>DRAM Latency Characterization of 223 LPDDR4 DRAM Devices</vt:lpstr>
      <vt:lpstr>DRAM Latency PUF Key Idea</vt:lpstr>
      <vt:lpstr>DRAM Accesses and Failures</vt:lpstr>
      <vt:lpstr>DRAM Accesses and Failures</vt:lpstr>
      <vt:lpstr>The DRAM Latency PUF Evaluation</vt:lpstr>
      <vt:lpstr>Results</vt:lpstr>
      <vt:lpstr>The DRAM Latency PUF:   Quickly Evaluating Physical Unclonable Functions  by Exploiting the Latency-Reliability Tradeoff  in Modern Commodity DRAM Devices</vt:lpstr>
      <vt:lpstr>DRAM Latency PUFs</vt:lpstr>
      <vt:lpstr>Reducing Refresh Latency</vt:lpstr>
      <vt:lpstr>On Reducing Refresh Latency</vt:lpstr>
      <vt:lpstr>Why the Long Memory Latency?</vt:lpstr>
      <vt:lpstr>Tiered Latency DRAM</vt:lpstr>
      <vt:lpstr>   What Causes the Long Latency?</vt:lpstr>
      <vt:lpstr>   Why is the Subarray So Slow?</vt:lpstr>
      <vt:lpstr>   Trade-Off: Area (Die Size) vs. Latency</vt:lpstr>
      <vt:lpstr>   Trade-Off: Area (Die Size) vs. Latency</vt:lpstr>
      <vt:lpstr>   Approximating the Best of Both Worlds</vt:lpstr>
      <vt:lpstr>   Approximating the Best of Both Worlds</vt:lpstr>
      <vt:lpstr> Commodity DRAM vs. TL-DRAM [HPCA 2013] </vt:lpstr>
      <vt:lpstr>   Trade-Off: Area (Die-Area) vs. Latency</vt:lpstr>
      <vt:lpstr>   Leveraging Tiered-Latency DRAM </vt:lpstr>
      <vt:lpstr>   Near Segment as Hardware-Managed Cache</vt:lpstr>
      <vt:lpstr>   Inter-Segment Migration</vt:lpstr>
      <vt:lpstr>   Inter-Segment Migration</vt:lpstr>
      <vt:lpstr>   Inter-Segment Migration</vt:lpstr>
      <vt:lpstr>   Near Segment as Hardware-Managed Cache</vt:lpstr>
      <vt:lpstr>   Performance &amp; Power Consumption  </vt:lpstr>
      <vt:lpstr> Single-Core: Varying Near Segment Length</vt:lpstr>
      <vt:lpstr>More on TL-DRAM</vt:lpstr>
      <vt:lpstr>LISA: Low-Cost Inter-Linked Subarrays [HPCA 2016]</vt:lpstr>
      <vt:lpstr>Problem: Inefficient Bulk Data Movement</vt:lpstr>
      <vt:lpstr>Moving Data Inside DRAM?</vt:lpstr>
      <vt:lpstr>Key Idea and Applications</vt:lpstr>
      <vt:lpstr>New DRAM Command to Use LISA</vt:lpstr>
      <vt:lpstr>RBM Analysis</vt:lpstr>
      <vt:lpstr>1. Rapid Inter-Subarray Copying (RISC)</vt:lpstr>
      <vt:lpstr>2. Variable Latency DRAM (VILLA)</vt:lpstr>
      <vt:lpstr>2. Variable Latency DRAM (VILLA)</vt:lpstr>
      <vt:lpstr>3. Linked Precharge (LIP)</vt:lpstr>
      <vt:lpstr>More on LISA</vt:lpstr>
      <vt:lpstr>Reducing Memory Latency by Exploiting Memory Access Patterns</vt:lpstr>
      <vt:lpstr>ChargeCache: Executive Summary</vt:lpstr>
      <vt:lpstr>PowerPoint Presentation</vt:lpstr>
      <vt:lpstr>PowerPoint Presentation</vt:lpstr>
      <vt:lpstr>Observation 1</vt:lpstr>
      <vt:lpstr>PowerPoint Presentation</vt:lpstr>
      <vt:lpstr>Observation 2</vt:lpstr>
      <vt:lpstr>PowerPoint Presentation</vt:lpstr>
      <vt:lpstr>Key Idea</vt:lpstr>
      <vt:lpstr>ChargeCache Overview</vt:lpstr>
      <vt:lpstr>Area and Power Overhead</vt:lpstr>
      <vt:lpstr>Methodology</vt:lpstr>
      <vt:lpstr>Single-core Performance</vt:lpstr>
      <vt:lpstr>Eight-core Performance</vt:lpstr>
      <vt:lpstr>DRAM Energy Savings</vt:lpstr>
      <vt:lpstr>More on ChargeCache</vt:lpstr>
      <vt:lpstr>Challenge and Opportunity for Future</vt:lpstr>
      <vt:lpstr>On DRAM Power Consumption</vt:lpstr>
      <vt:lpstr>VAMPIRE DRAM Power Model</vt:lpstr>
      <vt:lpstr>Ramulator: A Fast and Extensible DRAM Simulator   [IEEE Comp Arch Letters’15]</vt:lpstr>
      <vt:lpstr>Ramulator Motivation</vt:lpstr>
      <vt:lpstr>Ramulator </vt:lpstr>
      <vt:lpstr>Case Study: Comparison of DRAM Standards</vt:lpstr>
      <vt:lpstr>Ramulator Paper and Source Code</vt:lpstr>
      <vt:lpstr>Summary: Tackling Long Memory Latency</vt:lpstr>
      <vt:lpstr>Conclusion</vt:lpstr>
      <vt:lpstr>What Have We Learned In This Course?</vt:lpstr>
      <vt:lpstr>Course Materials and Beyond</vt:lpstr>
      <vt:lpstr>You Can Contact Me Any Time</vt:lpstr>
      <vt:lpstr>Thank You!</vt:lpstr>
      <vt:lpstr>Memory Systems  and Memory-Centric Computing Systems Topic 4: Low-Latency Memory</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Onur Mutlu</cp:lastModifiedBy>
  <cp:revision>2746</cp:revision>
  <cp:lastPrinted>2017-12-05T03:30:35Z</cp:lastPrinted>
  <dcterms:created xsi:type="dcterms:W3CDTF">2010-10-08T20:41:54Z</dcterms:created>
  <dcterms:modified xsi:type="dcterms:W3CDTF">2018-06-30T23:10:58Z</dcterms:modified>
</cp:coreProperties>
</file>