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7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8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9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heme/theme50.xml" ContentType="application/vnd.openxmlformats-officedocument.theme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theme/theme58.xml" ContentType="application/vnd.openxmlformats-officedocument.theme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9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62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63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64.xml" ContentType="application/vnd.openxmlformats-officedocument.theme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5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66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theme/theme67.xml" ContentType="application/vnd.openxmlformats-officedocument.theme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theme/theme68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9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70.xml" ContentType="application/vnd.openxmlformats-officedocument.theme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71.xml" ContentType="application/vnd.openxmlformats-officedocument.theme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2.xml" ContentType="application/vnd.openxmlformats-officedocument.theme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heme/theme73.xml" ContentType="application/vnd.openxmlformats-officedocument.theme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theme/theme74.xml" ContentType="application/vnd.openxmlformats-officedocument.theme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75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theme/theme76.xml" ContentType="application/vnd.openxmlformats-officedocument.theme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theme/theme77.xml" ContentType="application/vnd.openxmlformats-officedocument.theme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theme/theme78.xml" ContentType="application/vnd.openxmlformats-officedocument.theme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theme/theme7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theme/theme80.xml" ContentType="application/vnd.openxmlformats-officedocument.theme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theme/theme81.xml" ContentType="application/vnd.openxmlformats-officedocument.theme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theme/theme82.xml" ContentType="application/vnd.openxmlformats-officedocument.theme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3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4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5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6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theme/theme87.xml" ContentType="application/vnd.openxmlformats-officedocument.theme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theme/theme88.xml" ContentType="application/vnd.openxmlformats-officedocument.theme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9.xml" ContentType="application/vnd.openxmlformats-officedocument.drawingml.chart+xml"/>
  <Override PartName="/ppt/drawings/drawing1.xml" ContentType="application/vnd.openxmlformats-officedocument.drawingml.chartshapes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471" r:id="rId34"/>
    <p:sldMasterId id="2147487574" r:id="rId35"/>
    <p:sldMasterId id="2147487623" r:id="rId36"/>
    <p:sldMasterId id="2147487743" r:id="rId37"/>
    <p:sldMasterId id="2147488085" r:id="rId38"/>
    <p:sldMasterId id="2147488097" r:id="rId39"/>
    <p:sldMasterId id="2147488265" r:id="rId40"/>
    <p:sldMasterId id="2147488340" r:id="rId41"/>
    <p:sldMasterId id="2147488378" r:id="rId42"/>
    <p:sldMasterId id="2147488559" r:id="rId43"/>
    <p:sldMasterId id="2147488624" r:id="rId44"/>
    <p:sldMasterId id="2147488637" r:id="rId45"/>
    <p:sldMasterId id="2147488747" r:id="rId46"/>
    <p:sldMasterId id="2147488978" r:id="rId47"/>
    <p:sldMasterId id="2147488991" r:id="rId48"/>
    <p:sldMasterId id="2147489016" r:id="rId49"/>
    <p:sldMasterId id="2147489028" r:id="rId50"/>
    <p:sldMasterId id="2147489084" r:id="rId51"/>
    <p:sldMasterId id="2147489216" r:id="rId52"/>
    <p:sldMasterId id="2147489228" r:id="rId53"/>
    <p:sldMasterId id="2147489252" r:id="rId54"/>
    <p:sldMasterId id="2147489265" r:id="rId55"/>
    <p:sldMasterId id="2147489277" r:id="rId56"/>
    <p:sldMasterId id="2147489289" r:id="rId57"/>
    <p:sldMasterId id="2147489495" r:id="rId58"/>
    <p:sldMasterId id="2147489550" r:id="rId59"/>
    <p:sldMasterId id="2147489562" r:id="rId60"/>
    <p:sldMasterId id="2147489587" r:id="rId61"/>
    <p:sldMasterId id="2147489640" r:id="rId62"/>
    <p:sldMasterId id="2147489643" r:id="rId63"/>
    <p:sldMasterId id="2147489655" r:id="rId64"/>
    <p:sldMasterId id="2147489805" r:id="rId65"/>
    <p:sldMasterId id="2147489925" r:id="rId66"/>
    <p:sldMasterId id="2147489953" r:id="rId67"/>
    <p:sldMasterId id="2147490031" r:id="rId68"/>
    <p:sldMasterId id="2147490076" r:id="rId69"/>
    <p:sldMasterId id="2147490089" r:id="rId70"/>
    <p:sldMasterId id="2147490102" r:id="rId71"/>
    <p:sldMasterId id="2147490118" r:id="rId72"/>
    <p:sldMasterId id="2147490131" r:id="rId73"/>
    <p:sldMasterId id="2147490143" r:id="rId74"/>
    <p:sldMasterId id="2147490155" r:id="rId75"/>
    <p:sldMasterId id="2147490191" r:id="rId76"/>
    <p:sldMasterId id="2147490203" r:id="rId77"/>
    <p:sldMasterId id="2147490215" r:id="rId78"/>
    <p:sldMasterId id="2147490253" r:id="rId79"/>
    <p:sldMasterId id="2147490265" r:id="rId80"/>
    <p:sldMasterId id="2147490278" r:id="rId81"/>
    <p:sldMasterId id="2147490291" r:id="rId82"/>
    <p:sldMasterId id="2147490334" r:id="rId83"/>
    <p:sldMasterId id="2147490347" r:id="rId84"/>
    <p:sldMasterId id="2147490388" r:id="rId85"/>
    <p:sldMasterId id="2147490400" r:id="rId86"/>
    <p:sldMasterId id="2147490412" r:id="rId87"/>
    <p:sldMasterId id="2147490415" r:id="rId88"/>
    <p:sldMasterId id="2147490428" r:id="rId89"/>
  </p:sldMasterIdLst>
  <p:notesMasterIdLst>
    <p:notesMasterId r:id="rId281"/>
  </p:notesMasterIdLst>
  <p:handoutMasterIdLst>
    <p:handoutMasterId r:id="rId282"/>
  </p:handoutMasterIdLst>
  <p:sldIdLst>
    <p:sldId id="2147470609" r:id="rId90"/>
    <p:sldId id="2147470610" r:id="rId91"/>
    <p:sldId id="2147470611" r:id="rId92"/>
    <p:sldId id="2147470612" r:id="rId93"/>
    <p:sldId id="2147470613" r:id="rId94"/>
    <p:sldId id="2147470614" r:id="rId95"/>
    <p:sldId id="2147470615" r:id="rId96"/>
    <p:sldId id="2147470616" r:id="rId97"/>
    <p:sldId id="2147470617" r:id="rId98"/>
    <p:sldId id="2147470618" r:id="rId99"/>
    <p:sldId id="2147470619" r:id="rId100"/>
    <p:sldId id="2147470620" r:id="rId101"/>
    <p:sldId id="2147470621" r:id="rId102"/>
    <p:sldId id="2147470622" r:id="rId103"/>
    <p:sldId id="2147470623" r:id="rId104"/>
    <p:sldId id="2147470624" r:id="rId105"/>
    <p:sldId id="2147470625" r:id="rId106"/>
    <p:sldId id="2147470626" r:id="rId107"/>
    <p:sldId id="2147470627" r:id="rId108"/>
    <p:sldId id="2147470628" r:id="rId109"/>
    <p:sldId id="2147470629" r:id="rId110"/>
    <p:sldId id="2147470630" r:id="rId111"/>
    <p:sldId id="2147470631" r:id="rId112"/>
    <p:sldId id="2147470632" r:id="rId113"/>
    <p:sldId id="2147470633" r:id="rId114"/>
    <p:sldId id="2147470634" r:id="rId115"/>
    <p:sldId id="2147470635" r:id="rId116"/>
    <p:sldId id="2147470636" r:id="rId117"/>
    <p:sldId id="2147470637" r:id="rId118"/>
    <p:sldId id="2147470638" r:id="rId119"/>
    <p:sldId id="2147470639" r:id="rId120"/>
    <p:sldId id="2147470640" r:id="rId121"/>
    <p:sldId id="2147470641" r:id="rId122"/>
    <p:sldId id="2147470642" r:id="rId123"/>
    <p:sldId id="2147470643" r:id="rId124"/>
    <p:sldId id="2147470644" r:id="rId125"/>
    <p:sldId id="2147470645" r:id="rId126"/>
    <p:sldId id="2147470646" r:id="rId127"/>
    <p:sldId id="2147470647" r:id="rId128"/>
    <p:sldId id="2147470648" r:id="rId129"/>
    <p:sldId id="2147470649" r:id="rId130"/>
    <p:sldId id="2147470650" r:id="rId131"/>
    <p:sldId id="2147470651" r:id="rId132"/>
    <p:sldId id="2147470652" r:id="rId133"/>
    <p:sldId id="2147470653" r:id="rId134"/>
    <p:sldId id="2147470654" r:id="rId135"/>
    <p:sldId id="2147470655" r:id="rId136"/>
    <p:sldId id="2147470656" r:id="rId137"/>
    <p:sldId id="2147470657" r:id="rId138"/>
    <p:sldId id="2147470658" r:id="rId139"/>
    <p:sldId id="2147470659" r:id="rId140"/>
    <p:sldId id="2147470660" r:id="rId141"/>
    <p:sldId id="2147470661" r:id="rId142"/>
    <p:sldId id="2147470662" r:id="rId143"/>
    <p:sldId id="2147470663" r:id="rId144"/>
    <p:sldId id="2147470664" r:id="rId145"/>
    <p:sldId id="2147470665" r:id="rId146"/>
    <p:sldId id="2147470666" r:id="rId147"/>
    <p:sldId id="2147470667" r:id="rId148"/>
    <p:sldId id="2147470668" r:id="rId149"/>
    <p:sldId id="2147470669" r:id="rId150"/>
    <p:sldId id="2147470670" r:id="rId151"/>
    <p:sldId id="2147470671" r:id="rId152"/>
    <p:sldId id="2147470672" r:id="rId153"/>
    <p:sldId id="2147470673" r:id="rId154"/>
    <p:sldId id="2147470674" r:id="rId155"/>
    <p:sldId id="2147470675" r:id="rId156"/>
    <p:sldId id="2147470676" r:id="rId157"/>
    <p:sldId id="2147470677" r:id="rId158"/>
    <p:sldId id="2147470678" r:id="rId159"/>
    <p:sldId id="2147470679" r:id="rId160"/>
    <p:sldId id="2147470680" r:id="rId161"/>
    <p:sldId id="2147470681" r:id="rId162"/>
    <p:sldId id="2147470682" r:id="rId163"/>
    <p:sldId id="2147470683" r:id="rId164"/>
    <p:sldId id="2147470684" r:id="rId165"/>
    <p:sldId id="2147470685" r:id="rId166"/>
    <p:sldId id="2147470686" r:id="rId167"/>
    <p:sldId id="2147470687" r:id="rId168"/>
    <p:sldId id="2147470688" r:id="rId169"/>
    <p:sldId id="2147470689" r:id="rId170"/>
    <p:sldId id="2147470690" r:id="rId171"/>
    <p:sldId id="2147470691" r:id="rId172"/>
    <p:sldId id="2147470692" r:id="rId173"/>
    <p:sldId id="2147470693" r:id="rId174"/>
    <p:sldId id="2147470694" r:id="rId175"/>
    <p:sldId id="2147470695" r:id="rId176"/>
    <p:sldId id="2147470696" r:id="rId177"/>
    <p:sldId id="2147470697" r:id="rId178"/>
    <p:sldId id="2147470698" r:id="rId179"/>
    <p:sldId id="2147470699" r:id="rId180"/>
    <p:sldId id="2147470700" r:id="rId181"/>
    <p:sldId id="2147470701" r:id="rId182"/>
    <p:sldId id="2147470702" r:id="rId183"/>
    <p:sldId id="2147470703" r:id="rId184"/>
    <p:sldId id="2147470704" r:id="rId185"/>
    <p:sldId id="2147470705" r:id="rId186"/>
    <p:sldId id="2147470706" r:id="rId187"/>
    <p:sldId id="2147470707" r:id="rId188"/>
    <p:sldId id="2147470708" r:id="rId189"/>
    <p:sldId id="2147470709" r:id="rId190"/>
    <p:sldId id="2147470710" r:id="rId191"/>
    <p:sldId id="2147470711" r:id="rId192"/>
    <p:sldId id="2147470712" r:id="rId193"/>
    <p:sldId id="2147470713" r:id="rId194"/>
    <p:sldId id="2147470714" r:id="rId195"/>
    <p:sldId id="2147470715" r:id="rId196"/>
    <p:sldId id="2147470716" r:id="rId197"/>
    <p:sldId id="2147470717" r:id="rId198"/>
    <p:sldId id="2147470718" r:id="rId199"/>
    <p:sldId id="2147470719" r:id="rId200"/>
    <p:sldId id="2147470720" r:id="rId201"/>
    <p:sldId id="2147470721" r:id="rId202"/>
    <p:sldId id="2147470722" r:id="rId203"/>
    <p:sldId id="2147470723" r:id="rId204"/>
    <p:sldId id="2147470724" r:id="rId205"/>
    <p:sldId id="2147470725" r:id="rId206"/>
    <p:sldId id="2147470726" r:id="rId207"/>
    <p:sldId id="2147470727" r:id="rId208"/>
    <p:sldId id="2147470728" r:id="rId209"/>
    <p:sldId id="2147470729" r:id="rId210"/>
    <p:sldId id="2147470730" r:id="rId211"/>
    <p:sldId id="2147470731" r:id="rId212"/>
    <p:sldId id="6937" r:id="rId213"/>
    <p:sldId id="7157" r:id="rId214"/>
    <p:sldId id="7158" r:id="rId215"/>
    <p:sldId id="2147470732" r:id="rId216"/>
    <p:sldId id="7141" r:id="rId217"/>
    <p:sldId id="2147470733" r:id="rId218"/>
    <p:sldId id="2147470734" r:id="rId219"/>
    <p:sldId id="2147470735" r:id="rId220"/>
    <p:sldId id="2147470736" r:id="rId221"/>
    <p:sldId id="2147470737" r:id="rId222"/>
    <p:sldId id="2147470738" r:id="rId223"/>
    <p:sldId id="2147470739" r:id="rId224"/>
    <p:sldId id="7167" r:id="rId225"/>
    <p:sldId id="7168" r:id="rId226"/>
    <p:sldId id="7169" r:id="rId227"/>
    <p:sldId id="2147470740" r:id="rId228"/>
    <p:sldId id="2147470741" r:id="rId229"/>
    <p:sldId id="2147470742" r:id="rId230"/>
    <p:sldId id="2147470743" r:id="rId231"/>
    <p:sldId id="2147470744" r:id="rId232"/>
    <p:sldId id="2147470745" r:id="rId233"/>
    <p:sldId id="2147470746" r:id="rId234"/>
    <p:sldId id="2147470747" r:id="rId235"/>
    <p:sldId id="2147470748" r:id="rId236"/>
    <p:sldId id="2147470749" r:id="rId237"/>
    <p:sldId id="2147470750" r:id="rId238"/>
    <p:sldId id="2147470751" r:id="rId239"/>
    <p:sldId id="2147470752" r:id="rId240"/>
    <p:sldId id="2147470753" r:id="rId241"/>
    <p:sldId id="2147470754" r:id="rId242"/>
    <p:sldId id="2147470755" r:id="rId243"/>
    <p:sldId id="2147470756" r:id="rId244"/>
    <p:sldId id="2147470757" r:id="rId245"/>
    <p:sldId id="2147470758" r:id="rId246"/>
    <p:sldId id="2147470759" r:id="rId247"/>
    <p:sldId id="2147470760" r:id="rId248"/>
    <p:sldId id="2147470761" r:id="rId249"/>
    <p:sldId id="2147470762" r:id="rId250"/>
    <p:sldId id="2147470763" r:id="rId251"/>
    <p:sldId id="2147470764" r:id="rId252"/>
    <p:sldId id="2147470765" r:id="rId253"/>
    <p:sldId id="2147470766" r:id="rId254"/>
    <p:sldId id="2147470767" r:id="rId255"/>
    <p:sldId id="2147470768" r:id="rId256"/>
    <p:sldId id="2147470769" r:id="rId257"/>
    <p:sldId id="2147470770" r:id="rId258"/>
    <p:sldId id="2147470771" r:id="rId259"/>
    <p:sldId id="2147470772" r:id="rId260"/>
    <p:sldId id="2147470773" r:id="rId261"/>
    <p:sldId id="2147470774" r:id="rId262"/>
    <p:sldId id="2147470775" r:id="rId263"/>
    <p:sldId id="2147470776" r:id="rId264"/>
    <p:sldId id="2147470777" r:id="rId265"/>
    <p:sldId id="2147470778" r:id="rId266"/>
    <p:sldId id="2147470779" r:id="rId267"/>
    <p:sldId id="2147470780" r:id="rId268"/>
    <p:sldId id="2147470781" r:id="rId269"/>
    <p:sldId id="2147470782" r:id="rId270"/>
    <p:sldId id="2147470783" r:id="rId271"/>
    <p:sldId id="2147470784" r:id="rId272"/>
    <p:sldId id="2147470785" r:id="rId273"/>
    <p:sldId id="2147470786" r:id="rId274"/>
    <p:sldId id="2147470787" r:id="rId275"/>
    <p:sldId id="2147470788" r:id="rId276"/>
    <p:sldId id="2147470789" r:id="rId277"/>
    <p:sldId id="2147470790" r:id="rId278"/>
    <p:sldId id="2147470791" r:id="rId279"/>
    <p:sldId id="2147470793" r:id="rId28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5712"/>
    <a:srgbClr val="0000FF"/>
    <a:srgbClr val="0432FF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7" autoAdjust="0"/>
    <p:restoredTop sz="95035" autoAdjust="0"/>
  </p:normalViewPr>
  <p:slideViewPr>
    <p:cSldViewPr>
      <p:cViewPr varScale="1">
        <p:scale>
          <a:sx n="116" d="100"/>
          <a:sy n="116" d="100"/>
        </p:scale>
        <p:origin x="20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8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70.xml"/><Relationship Id="rId170" Type="http://schemas.openxmlformats.org/officeDocument/2006/relationships/slide" Target="slides/slide81.xml"/><Relationship Id="rId226" Type="http://schemas.openxmlformats.org/officeDocument/2006/relationships/slide" Target="slides/slide137.xml"/><Relationship Id="rId268" Type="http://schemas.openxmlformats.org/officeDocument/2006/relationships/slide" Target="slides/slide179.xml"/><Relationship Id="rId32" Type="http://schemas.openxmlformats.org/officeDocument/2006/relationships/slideMaster" Target="slideMasters/slideMaster32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92.xml"/><Relationship Id="rId237" Type="http://schemas.openxmlformats.org/officeDocument/2006/relationships/slide" Target="slides/slide148.xml"/><Relationship Id="rId279" Type="http://schemas.openxmlformats.org/officeDocument/2006/relationships/slide" Target="slides/slide190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5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61.xml"/><Relationship Id="rId171" Type="http://schemas.openxmlformats.org/officeDocument/2006/relationships/slide" Target="slides/slide82.xml"/><Relationship Id="rId192" Type="http://schemas.openxmlformats.org/officeDocument/2006/relationships/slide" Target="slides/slide103.xml"/><Relationship Id="rId206" Type="http://schemas.openxmlformats.org/officeDocument/2006/relationships/slide" Target="slides/slide117.xml"/><Relationship Id="rId227" Type="http://schemas.openxmlformats.org/officeDocument/2006/relationships/slide" Target="slides/slide138.xml"/><Relationship Id="rId248" Type="http://schemas.openxmlformats.org/officeDocument/2006/relationships/slide" Target="slides/slide159.xml"/><Relationship Id="rId269" Type="http://schemas.openxmlformats.org/officeDocument/2006/relationships/slide" Target="slides/slide180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19.xml"/><Relationship Id="rId129" Type="http://schemas.openxmlformats.org/officeDocument/2006/relationships/slide" Target="slides/slide40.xml"/><Relationship Id="rId280" Type="http://schemas.openxmlformats.org/officeDocument/2006/relationships/slide" Target="slides/slide191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7.xml"/><Relationship Id="rId140" Type="http://schemas.openxmlformats.org/officeDocument/2006/relationships/slide" Target="slides/slide51.xml"/><Relationship Id="rId161" Type="http://schemas.openxmlformats.org/officeDocument/2006/relationships/slide" Target="slides/slide72.xml"/><Relationship Id="rId182" Type="http://schemas.openxmlformats.org/officeDocument/2006/relationships/slide" Target="slides/slide93.xml"/><Relationship Id="rId217" Type="http://schemas.openxmlformats.org/officeDocument/2006/relationships/slide" Target="slides/slide128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49.xml"/><Relationship Id="rId259" Type="http://schemas.openxmlformats.org/officeDocument/2006/relationships/slide" Target="slides/slide170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30.xml"/><Relationship Id="rId270" Type="http://schemas.openxmlformats.org/officeDocument/2006/relationships/slide" Target="slides/slide181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41.xml"/><Relationship Id="rId151" Type="http://schemas.openxmlformats.org/officeDocument/2006/relationships/slide" Target="slides/slide62.xml"/><Relationship Id="rId172" Type="http://schemas.openxmlformats.org/officeDocument/2006/relationships/slide" Target="slides/slide83.xml"/><Relationship Id="rId193" Type="http://schemas.openxmlformats.org/officeDocument/2006/relationships/slide" Target="slides/slide104.xml"/><Relationship Id="rId207" Type="http://schemas.openxmlformats.org/officeDocument/2006/relationships/slide" Target="slides/slide118.xml"/><Relationship Id="rId228" Type="http://schemas.openxmlformats.org/officeDocument/2006/relationships/slide" Target="slides/slide139.xml"/><Relationship Id="rId249" Type="http://schemas.openxmlformats.org/officeDocument/2006/relationships/slide" Target="slides/slide16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20.xml"/><Relationship Id="rId260" Type="http://schemas.openxmlformats.org/officeDocument/2006/relationships/slide" Target="slides/slide171.xml"/><Relationship Id="rId281" Type="http://schemas.openxmlformats.org/officeDocument/2006/relationships/notesMaster" Target="notesMasters/notesMaster1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8.xml"/><Relationship Id="rId120" Type="http://schemas.openxmlformats.org/officeDocument/2006/relationships/slide" Target="slides/slide31.xml"/><Relationship Id="rId141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73.xml"/><Relationship Id="rId183" Type="http://schemas.openxmlformats.org/officeDocument/2006/relationships/slide" Target="slides/slide94.xml"/><Relationship Id="rId218" Type="http://schemas.openxmlformats.org/officeDocument/2006/relationships/slide" Target="slides/slide129.xml"/><Relationship Id="rId239" Type="http://schemas.openxmlformats.org/officeDocument/2006/relationships/slide" Target="slides/slide150.xml"/><Relationship Id="rId250" Type="http://schemas.openxmlformats.org/officeDocument/2006/relationships/slide" Target="slides/slide161.xml"/><Relationship Id="rId271" Type="http://schemas.openxmlformats.org/officeDocument/2006/relationships/slide" Target="slides/slide182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21.xml"/><Relationship Id="rId131" Type="http://schemas.openxmlformats.org/officeDocument/2006/relationships/slide" Target="slides/slide42.xml"/><Relationship Id="rId152" Type="http://schemas.openxmlformats.org/officeDocument/2006/relationships/slide" Target="slides/slide63.xml"/><Relationship Id="rId173" Type="http://schemas.openxmlformats.org/officeDocument/2006/relationships/slide" Target="slides/slide84.xml"/><Relationship Id="rId194" Type="http://schemas.openxmlformats.org/officeDocument/2006/relationships/slide" Target="slides/slide105.xml"/><Relationship Id="rId208" Type="http://schemas.openxmlformats.org/officeDocument/2006/relationships/slide" Target="slides/slide119.xml"/><Relationship Id="rId229" Type="http://schemas.openxmlformats.org/officeDocument/2006/relationships/slide" Target="slides/slide140.xml"/><Relationship Id="rId240" Type="http://schemas.openxmlformats.org/officeDocument/2006/relationships/slide" Target="slides/slide151.xml"/><Relationship Id="rId261" Type="http://schemas.openxmlformats.org/officeDocument/2006/relationships/slide" Target="slides/slide172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1.xml"/><Relationship Id="rId282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9.xml"/><Relationship Id="rId121" Type="http://schemas.openxmlformats.org/officeDocument/2006/relationships/slide" Target="slides/slide32.xml"/><Relationship Id="rId142" Type="http://schemas.openxmlformats.org/officeDocument/2006/relationships/slide" Target="slides/slide53.xml"/><Relationship Id="rId163" Type="http://schemas.openxmlformats.org/officeDocument/2006/relationships/slide" Target="slides/slide74.xml"/><Relationship Id="rId184" Type="http://schemas.openxmlformats.org/officeDocument/2006/relationships/slide" Target="slides/slide95.xml"/><Relationship Id="rId219" Type="http://schemas.openxmlformats.org/officeDocument/2006/relationships/slide" Target="slides/slide130.xml"/><Relationship Id="rId230" Type="http://schemas.openxmlformats.org/officeDocument/2006/relationships/slide" Target="slides/slide141.xml"/><Relationship Id="rId251" Type="http://schemas.openxmlformats.org/officeDocument/2006/relationships/slide" Target="slides/slide162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22.xml"/><Relationship Id="rId132" Type="http://schemas.openxmlformats.org/officeDocument/2006/relationships/slide" Target="slides/slide43.xml"/><Relationship Id="rId153" Type="http://schemas.openxmlformats.org/officeDocument/2006/relationships/slide" Target="slides/slide64.xml"/><Relationship Id="rId174" Type="http://schemas.openxmlformats.org/officeDocument/2006/relationships/slide" Target="slides/slide85.xml"/><Relationship Id="rId195" Type="http://schemas.openxmlformats.org/officeDocument/2006/relationships/slide" Target="slides/slide106.xml"/><Relationship Id="rId209" Type="http://schemas.openxmlformats.org/officeDocument/2006/relationships/slide" Target="slides/slide120.xml"/><Relationship Id="rId220" Type="http://schemas.openxmlformats.org/officeDocument/2006/relationships/slide" Target="slides/slide131.xml"/><Relationship Id="rId241" Type="http://schemas.openxmlformats.org/officeDocument/2006/relationships/slide" Target="slides/slide15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73.xml"/><Relationship Id="rId283" Type="http://schemas.openxmlformats.org/officeDocument/2006/relationships/presProps" Target="presProps.xml"/><Relationship Id="rId78" Type="http://schemas.openxmlformats.org/officeDocument/2006/relationships/slideMaster" Target="slideMasters/slideMaster78.xml"/><Relationship Id="rId99" Type="http://schemas.openxmlformats.org/officeDocument/2006/relationships/slide" Target="slides/slide10.xml"/><Relationship Id="rId101" Type="http://schemas.openxmlformats.org/officeDocument/2006/relationships/slide" Target="slides/slide12.xml"/><Relationship Id="rId122" Type="http://schemas.openxmlformats.org/officeDocument/2006/relationships/slide" Target="slides/slide33.xml"/><Relationship Id="rId143" Type="http://schemas.openxmlformats.org/officeDocument/2006/relationships/slide" Target="slides/slide54.xml"/><Relationship Id="rId164" Type="http://schemas.openxmlformats.org/officeDocument/2006/relationships/slide" Target="slides/slide75.xml"/><Relationship Id="rId185" Type="http://schemas.openxmlformats.org/officeDocument/2006/relationships/slide" Target="slides/slide96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21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42.xml"/><Relationship Id="rId252" Type="http://schemas.openxmlformats.org/officeDocument/2006/relationships/slide" Target="slides/slide163.xml"/><Relationship Id="rId273" Type="http://schemas.openxmlformats.org/officeDocument/2006/relationships/slide" Target="slides/slide184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23.xml"/><Relationship Id="rId133" Type="http://schemas.openxmlformats.org/officeDocument/2006/relationships/slide" Target="slides/slide44.xml"/><Relationship Id="rId154" Type="http://schemas.openxmlformats.org/officeDocument/2006/relationships/slide" Target="slides/slide65.xml"/><Relationship Id="rId175" Type="http://schemas.openxmlformats.org/officeDocument/2006/relationships/slide" Target="slides/slide86.xml"/><Relationship Id="rId196" Type="http://schemas.openxmlformats.org/officeDocument/2006/relationships/slide" Target="slides/slide107.xml"/><Relationship Id="rId200" Type="http://schemas.openxmlformats.org/officeDocument/2006/relationships/slide" Target="slides/slide11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32.xml"/><Relationship Id="rId242" Type="http://schemas.openxmlformats.org/officeDocument/2006/relationships/slide" Target="slides/slide153.xml"/><Relationship Id="rId263" Type="http://schemas.openxmlformats.org/officeDocument/2006/relationships/slide" Target="slides/slide174.xml"/><Relationship Id="rId284" Type="http://schemas.openxmlformats.org/officeDocument/2006/relationships/viewProps" Target="viewProp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3.xml"/><Relationship Id="rId123" Type="http://schemas.openxmlformats.org/officeDocument/2006/relationships/slide" Target="slides/slide34.xml"/><Relationship Id="rId144" Type="http://schemas.openxmlformats.org/officeDocument/2006/relationships/slide" Target="slides/slide55.xml"/><Relationship Id="rId90" Type="http://schemas.openxmlformats.org/officeDocument/2006/relationships/slide" Target="slides/slide1.xml"/><Relationship Id="rId165" Type="http://schemas.openxmlformats.org/officeDocument/2006/relationships/slide" Target="slides/slide76.xml"/><Relationship Id="rId186" Type="http://schemas.openxmlformats.org/officeDocument/2006/relationships/slide" Target="slides/slide97.xml"/><Relationship Id="rId211" Type="http://schemas.openxmlformats.org/officeDocument/2006/relationships/slide" Target="slides/slide122.xml"/><Relationship Id="rId232" Type="http://schemas.openxmlformats.org/officeDocument/2006/relationships/slide" Target="slides/slide143.xml"/><Relationship Id="rId253" Type="http://schemas.openxmlformats.org/officeDocument/2006/relationships/slide" Target="slides/slide164.xml"/><Relationship Id="rId274" Type="http://schemas.openxmlformats.org/officeDocument/2006/relationships/slide" Target="slides/slide18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4.xml"/><Relationship Id="rId134" Type="http://schemas.openxmlformats.org/officeDocument/2006/relationships/slide" Target="slides/slide45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6.xml"/><Relationship Id="rId176" Type="http://schemas.openxmlformats.org/officeDocument/2006/relationships/slide" Target="slides/slide87.xml"/><Relationship Id="rId197" Type="http://schemas.openxmlformats.org/officeDocument/2006/relationships/slide" Target="slides/slide108.xml"/><Relationship Id="rId201" Type="http://schemas.openxmlformats.org/officeDocument/2006/relationships/slide" Target="slides/slide112.xml"/><Relationship Id="rId222" Type="http://schemas.openxmlformats.org/officeDocument/2006/relationships/slide" Target="slides/slide133.xml"/><Relationship Id="rId243" Type="http://schemas.openxmlformats.org/officeDocument/2006/relationships/slide" Target="slides/slide154.xml"/><Relationship Id="rId264" Type="http://schemas.openxmlformats.org/officeDocument/2006/relationships/slide" Target="slides/slide175.xml"/><Relationship Id="rId285" Type="http://schemas.openxmlformats.org/officeDocument/2006/relationships/theme" Target="theme/theme1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4.xml"/><Relationship Id="rId124" Type="http://schemas.openxmlformats.org/officeDocument/2006/relationships/slide" Target="slides/slide35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2.xml"/><Relationship Id="rId145" Type="http://schemas.openxmlformats.org/officeDocument/2006/relationships/slide" Target="slides/slide56.xml"/><Relationship Id="rId166" Type="http://schemas.openxmlformats.org/officeDocument/2006/relationships/slide" Target="slides/slide77.xml"/><Relationship Id="rId187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23.xml"/><Relationship Id="rId233" Type="http://schemas.openxmlformats.org/officeDocument/2006/relationships/slide" Target="slides/slide144.xml"/><Relationship Id="rId254" Type="http://schemas.openxmlformats.org/officeDocument/2006/relationships/slide" Target="slides/slide165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5.xml"/><Relationship Id="rId275" Type="http://schemas.openxmlformats.org/officeDocument/2006/relationships/slide" Target="slides/slide186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46.xml"/><Relationship Id="rId156" Type="http://schemas.openxmlformats.org/officeDocument/2006/relationships/slide" Target="slides/slide67.xml"/><Relationship Id="rId177" Type="http://schemas.openxmlformats.org/officeDocument/2006/relationships/slide" Target="slides/slide88.xml"/><Relationship Id="rId198" Type="http://schemas.openxmlformats.org/officeDocument/2006/relationships/slide" Target="slides/slide109.xml"/><Relationship Id="rId202" Type="http://schemas.openxmlformats.org/officeDocument/2006/relationships/slide" Target="slides/slide113.xml"/><Relationship Id="rId223" Type="http://schemas.openxmlformats.org/officeDocument/2006/relationships/slide" Target="slides/slide134.xml"/><Relationship Id="rId244" Type="http://schemas.openxmlformats.org/officeDocument/2006/relationships/slide" Target="slides/slide155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76.xml"/><Relationship Id="rId286" Type="http://schemas.openxmlformats.org/officeDocument/2006/relationships/tableStyles" Target="tableStyles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15.xml"/><Relationship Id="rId125" Type="http://schemas.openxmlformats.org/officeDocument/2006/relationships/slide" Target="slides/slide36.xml"/><Relationship Id="rId146" Type="http://schemas.openxmlformats.org/officeDocument/2006/relationships/slide" Target="slides/slide57.xml"/><Relationship Id="rId167" Type="http://schemas.openxmlformats.org/officeDocument/2006/relationships/slide" Target="slides/slide78.xml"/><Relationship Id="rId188" Type="http://schemas.openxmlformats.org/officeDocument/2006/relationships/slide" Target="slides/slide99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3.xml"/><Relationship Id="rId213" Type="http://schemas.openxmlformats.org/officeDocument/2006/relationships/slide" Target="slides/slide124.xml"/><Relationship Id="rId234" Type="http://schemas.openxmlformats.org/officeDocument/2006/relationships/slide" Target="slides/slide14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66.xml"/><Relationship Id="rId276" Type="http://schemas.openxmlformats.org/officeDocument/2006/relationships/slide" Target="slides/slide187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26.xml"/><Relationship Id="rId136" Type="http://schemas.openxmlformats.org/officeDocument/2006/relationships/slide" Target="slides/slide47.xml"/><Relationship Id="rId157" Type="http://schemas.openxmlformats.org/officeDocument/2006/relationships/slide" Target="slides/slide68.xml"/><Relationship Id="rId178" Type="http://schemas.openxmlformats.org/officeDocument/2006/relationships/slide" Target="slides/slide89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110.xml"/><Relationship Id="rId203" Type="http://schemas.openxmlformats.org/officeDocument/2006/relationships/slide" Target="slides/slide114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5.xml"/><Relationship Id="rId245" Type="http://schemas.openxmlformats.org/officeDocument/2006/relationships/slide" Target="slides/slide156.xml"/><Relationship Id="rId266" Type="http://schemas.openxmlformats.org/officeDocument/2006/relationships/slide" Target="slides/slide177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16.xml"/><Relationship Id="rId126" Type="http://schemas.openxmlformats.org/officeDocument/2006/relationships/slide" Target="slides/slide37.xml"/><Relationship Id="rId147" Type="http://schemas.openxmlformats.org/officeDocument/2006/relationships/slide" Target="slides/slide58.xml"/><Relationship Id="rId168" Type="http://schemas.openxmlformats.org/officeDocument/2006/relationships/slide" Target="slides/slide79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4.xml"/><Relationship Id="rId189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5.xml"/><Relationship Id="rId235" Type="http://schemas.openxmlformats.org/officeDocument/2006/relationships/slide" Target="slides/slide146.xml"/><Relationship Id="rId256" Type="http://schemas.openxmlformats.org/officeDocument/2006/relationships/slide" Target="slides/slide167.xml"/><Relationship Id="rId277" Type="http://schemas.openxmlformats.org/officeDocument/2006/relationships/slide" Target="slides/slide188.xml"/><Relationship Id="rId116" Type="http://schemas.openxmlformats.org/officeDocument/2006/relationships/slide" Target="slides/slide27.xml"/><Relationship Id="rId137" Type="http://schemas.openxmlformats.org/officeDocument/2006/relationships/slide" Target="slides/slide48.xml"/><Relationship Id="rId158" Type="http://schemas.openxmlformats.org/officeDocument/2006/relationships/slide" Target="slides/slide6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90.xml"/><Relationship Id="rId190" Type="http://schemas.openxmlformats.org/officeDocument/2006/relationships/slide" Target="slides/slide101.xml"/><Relationship Id="rId204" Type="http://schemas.openxmlformats.org/officeDocument/2006/relationships/slide" Target="slides/slide115.xml"/><Relationship Id="rId225" Type="http://schemas.openxmlformats.org/officeDocument/2006/relationships/slide" Target="slides/slide136.xml"/><Relationship Id="rId246" Type="http://schemas.openxmlformats.org/officeDocument/2006/relationships/slide" Target="slides/slide157.xml"/><Relationship Id="rId267" Type="http://schemas.openxmlformats.org/officeDocument/2006/relationships/slide" Target="slides/slide178.xml"/><Relationship Id="rId106" Type="http://schemas.openxmlformats.org/officeDocument/2006/relationships/slide" Target="slides/slide17.xml"/><Relationship Id="rId12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" Target="slides/slide5.xml"/><Relationship Id="rId148" Type="http://schemas.openxmlformats.org/officeDocument/2006/relationships/slide" Target="slides/slide59.xml"/><Relationship Id="rId169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91.xml"/><Relationship Id="rId215" Type="http://schemas.openxmlformats.org/officeDocument/2006/relationships/slide" Target="slides/slide126.xml"/><Relationship Id="rId236" Type="http://schemas.openxmlformats.org/officeDocument/2006/relationships/slide" Target="slides/slide147.xml"/><Relationship Id="rId257" Type="http://schemas.openxmlformats.org/officeDocument/2006/relationships/slide" Target="slides/slide168.xml"/><Relationship Id="rId278" Type="http://schemas.openxmlformats.org/officeDocument/2006/relationships/slide" Target="slides/slide189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49.xml"/><Relationship Id="rId191" Type="http://schemas.openxmlformats.org/officeDocument/2006/relationships/slide" Target="slides/slide102.xml"/><Relationship Id="rId205" Type="http://schemas.openxmlformats.org/officeDocument/2006/relationships/slide" Target="slides/slide116.xml"/><Relationship Id="rId247" Type="http://schemas.openxmlformats.org/officeDocument/2006/relationships/slide" Target="slides/slide158.xml"/><Relationship Id="rId107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60.xml"/><Relationship Id="rId95" Type="http://schemas.openxmlformats.org/officeDocument/2006/relationships/slide" Target="slides/slide6.xml"/><Relationship Id="rId160" Type="http://schemas.openxmlformats.org/officeDocument/2006/relationships/slide" Target="slides/slide71.xml"/><Relationship Id="rId216" Type="http://schemas.openxmlformats.org/officeDocument/2006/relationships/slide" Target="slides/slide127.xml"/><Relationship Id="rId258" Type="http://schemas.openxmlformats.org/officeDocument/2006/relationships/slide" Target="slides/slide169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8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9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0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1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2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nika/Documents/Projects/MetaStore/MetaStore-Plots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nika/Documents/Projects/MetaStore/MetaStore-Plo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nika/Documents/Projects/MetaStore/MetaStore-Plo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nika/Documents/Projects/MetaStore/MetaStore-Plot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nika/Documents/Projects/MetaStore/MetaStore-Plo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8845-89BD-D69FD639FE0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8845-89BD-D69FD639FE0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8845-89BD-D69FD639FE0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09-8845-89BD-D69FD639FE0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309-8845-89BD-D69FD639FE01}"/>
              </c:ext>
            </c:extLst>
          </c:dPt>
          <c:cat>
            <c:strRef>
              <c:f>Sheet1!$A$2:$A$10</c:f>
              <c:strCache>
                <c:ptCount val="9"/>
                <c:pt idx="0">
                  <c:v>p2p-Gnu
tella31</c:v>
                </c:pt>
                <c:pt idx="1">
                  <c:v>soc-Slash
dot0811</c:v>
                </c:pt>
                <c:pt idx="2">
                  <c:v>web-
Stanford</c:v>
                </c:pt>
                <c:pt idx="3">
                  <c:v>amazon-
2008</c:v>
                </c:pt>
                <c:pt idx="4">
                  <c:v>frwiki-
2013</c:v>
                </c:pt>
                <c:pt idx="5">
                  <c:v>wiki-
Talk</c:v>
                </c:pt>
                <c:pt idx="6">
                  <c:v>cit-
Patents</c:v>
                </c:pt>
                <c:pt idx="7">
                  <c:v>soc-Live
Journal1</c:v>
                </c:pt>
                <c:pt idx="8">
                  <c:v>ljournal-
2008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-0.1982845838</c:v>
                </c:pt>
                <c:pt idx="1">
                  <c:v>-7.2364274719999996E-2</c:v>
                </c:pt>
                <c:pt idx="2">
                  <c:v>-0.1101407016</c:v>
                </c:pt>
                <c:pt idx="3">
                  <c:v>-7.3163763799999997E-3</c:v>
                </c:pt>
                <c:pt idx="4">
                  <c:v>1.5520589669999999E-2</c:v>
                </c:pt>
                <c:pt idx="5">
                  <c:v>0.3055429838</c:v>
                </c:pt>
                <c:pt idx="6">
                  <c:v>0.53666875680000004</c:v>
                </c:pt>
                <c:pt idx="7">
                  <c:v>0.5041586173</c:v>
                </c:pt>
                <c:pt idx="8">
                  <c:v>0.18676250890000001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09-8845-89BD-D69FD639F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-1627691328"/>
        <c:axId val="-1627686704"/>
      </c:barChart>
      <c:catAx>
        <c:axId val="-162769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686704"/>
        <c:crosses val="autoZero"/>
        <c:auto val="1"/>
        <c:lblAlgn val="ctr"/>
        <c:lblOffset val="100"/>
        <c:noMultiLvlLbl val="0"/>
      </c:catAx>
      <c:valAx>
        <c:axId val="-1627686704"/>
        <c:scaling>
          <c:orientation val="minMax"/>
          <c:max val="0.6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"/>
              <c:y val="0.339034768878867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69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9E-114D-83A7-928786B014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9E-114D-83A7-928786B01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98153664"/>
        <c:axId val="-2075681728"/>
      </c:barChart>
      <c:catAx>
        <c:axId val="-20981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681728"/>
        <c:crosses val="autoZero"/>
        <c:auto val="1"/>
        <c:lblAlgn val="ctr"/>
        <c:lblOffset val="100"/>
        <c:noMultiLvlLbl val="0"/>
      </c:catAx>
      <c:valAx>
        <c:axId val="-207568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15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5-C942-A9F7-61B3B2FA5C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5-C942-A9F7-61B3B2FA5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5013696"/>
        <c:axId val="-2077493360"/>
      </c:barChart>
      <c:catAx>
        <c:axId val="-207501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493360"/>
        <c:crosses val="autoZero"/>
        <c:auto val="1"/>
        <c:lblAlgn val="ctr"/>
        <c:lblOffset val="100"/>
        <c:noMultiLvlLbl val="0"/>
      </c:catAx>
      <c:valAx>
        <c:axId val="-207749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01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 b="1" dirty="0"/>
              <a:t>Normalized Amount of Off-chip Transfer</a:t>
            </a:r>
            <a:endParaRPr lang="ko-KR" alt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Host-Only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8B-C94C-83F1-368159BB38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0.57081608419355201</c:v>
                </c:pt>
                <c:pt idx="1">
                  <c:v>0.75659259342551899</c:v>
                </c:pt>
                <c:pt idx="2">
                  <c:v>0.68201334251495105</c:v>
                </c:pt>
                <c:pt idx="3">
                  <c:v>0.74527808050825095</c:v>
                </c:pt>
                <c:pt idx="4">
                  <c:v>0.69303432758254102</c:v>
                </c:pt>
                <c:pt idx="5">
                  <c:v>0.73430042972475495</c:v>
                </c:pt>
                <c:pt idx="6">
                  <c:v>0.66668675399999999</c:v>
                </c:pt>
                <c:pt idx="7">
                  <c:v>0.82186808525534305</c:v>
                </c:pt>
                <c:pt idx="8">
                  <c:v>1.0660049917560459</c:v>
                </c:pt>
                <c:pt idx="9">
                  <c:v>1.0401754405703429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8B-C94C-83F1-368159BB38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0.53032838243366498</c:v>
                </c:pt>
                <c:pt idx="1">
                  <c:v>0.70258567622577695</c:v>
                </c:pt>
                <c:pt idx="2">
                  <c:v>0.58305466121540295</c:v>
                </c:pt>
                <c:pt idx="3">
                  <c:v>0.622930371698732</c:v>
                </c:pt>
                <c:pt idx="4">
                  <c:v>0.61429233737337896</c:v>
                </c:pt>
                <c:pt idx="5">
                  <c:v>0.73496462181043598</c:v>
                </c:pt>
                <c:pt idx="6">
                  <c:v>0.66668675399999999</c:v>
                </c:pt>
                <c:pt idx="7">
                  <c:v>0.82172838454468</c:v>
                </c:pt>
                <c:pt idx="8">
                  <c:v>1.057479308542755</c:v>
                </c:pt>
                <c:pt idx="9">
                  <c:v>0.97619591150895402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8B-C94C-83F1-368159BB3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7373408"/>
        <c:axId val="-2077368640"/>
      </c:barChart>
      <c:catAx>
        <c:axId val="-207737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368640"/>
        <c:crosses val="autoZero"/>
        <c:auto val="1"/>
        <c:lblAlgn val="ctr"/>
        <c:lblOffset val="100"/>
        <c:noMultiLvlLbl val="0"/>
      </c:catAx>
      <c:valAx>
        <c:axId val="-207736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37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-0.22000590950280999</c:v>
                </c:pt>
                <c:pt idx="1">
                  <c:v>-0.17525603549510599</c:v>
                </c:pt>
                <c:pt idx="2">
                  <c:v>-7.2364274935196399E-2</c:v>
                </c:pt>
                <c:pt idx="3">
                  <c:v>-7.4298168899992606E-2</c:v>
                </c:pt>
                <c:pt idx="4">
                  <c:v>-9.0338474802149196E-2</c:v>
                </c:pt>
                <c:pt idx="5">
                  <c:v>-0.20025193884614201</c:v>
                </c:pt>
                <c:pt idx="6">
                  <c:v>0.54726561550498898</c:v>
                </c:pt>
                <c:pt idx="7">
                  <c:v>-0.50007583805084999</c:v>
                </c:pt>
                <c:pt idx="8">
                  <c:v>-0.40915009289751397</c:v>
                </c:pt>
                <c:pt idx="9">
                  <c:v>-0.43573847089736101</c:v>
                </c:pt>
                <c:pt idx="10">
                  <c:v>-0.20282830762062901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0-FD44-B947-FB12993044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5.0393283192569097E-2</c:v>
                </c:pt>
                <c:pt idx="1">
                  <c:v>3.3552466569885898E-2</c:v>
                </c:pt>
                <c:pt idx="2">
                  <c:v>2.4264279646213401E-4</c:v>
                </c:pt>
                <c:pt idx="3">
                  <c:v>8.9585291909086706E-3</c:v>
                </c:pt>
                <c:pt idx="4">
                  <c:v>9.4161549831539605E-3</c:v>
                </c:pt>
                <c:pt idx="5">
                  <c:v>-1.30536643631761E-2</c:v>
                </c:pt>
                <c:pt idx="6">
                  <c:v>0.514243363212604</c:v>
                </c:pt>
                <c:pt idx="7">
                  <c:v>-5.7564521295564398E-3</c:v>
                </c:pt>
                <c:pt idx="8">
                  <c:v>-1.1446927218354799E-3</c:v>
                </c:pt>
                <c:pt idx="9">
                  <c:v>-2.9887011547991E-3</c:v>
                </c:pt>
                <c:pt idx="10">
                  <c:v>5.0489717237128202E-2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0-FD44-B947-FB1299304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61671616"/>
        <c:axId val="-2061666880"/>
      </c:barChart>
      <c:catAx>
        <c:axId val="-206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66880"/>
        <c:crosses val="autoZero"/>
        <c:auto val="1"/>
        <c:lblAlgn val="ctr"/>
        <c:lblOffset val="100"/>
        <c:noMultiLvlLbl val="0"/>
      </c:catAx>
      <c:valAx>
        <c:axId val="-206166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7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-0.22000590950280999</c:v>
                </c:pt>
                <c:pt idx="1">
                  <c:v>-0.17525603549510599</c:v>
                </c:pt>
                <c:pt idx="2">
                  <c:v>-7.2364274935196399E-2</c:v>
                </c:pt>
                <c:pt idx="3">
                  <c:v>-7.4298168899992606E-2</c:v>
                </c:pt>
                <c:pt idx="4">
                  <c:v>-9.0338474802149196E-2</c:v>
                </c:pt>
                <c:pt idx="5">
                  <c:v>-0.20025193884614201</c:v>
                </c:pt>
                <c:pt idx="6">
                  <c:v>0.54726561550498898</c:v>
                </c:pt>
                <c:pt idx="7">
                  <c:v>-0.50007583805084999</c:v>
                </c:pt>
                <c:pt idx="8">
                  <c:v>-0.40915009289751397</c:v>
                </c:pt>
                <c:pt idx="9">
                  <c:v>-0.43573847089736101</c:v>
                </c:pt>
                <c:pt idx="10">
                  <c:v>-0.20282830762062901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C4-A848-8D07-04759DA482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5.0393283192569097E-2</c:v>
                </c:pt>
                <c:pt idx="1">
                  <c:v>3.3552466569885898E-2</c:v>
                </c:pt>
                <c:pt idx="2">
                  <c:v>2.4264279646213401E-4</c:v>
                </c:pt>
                <c:pt idx="3">
                  <c:v>8.9585291909086706E-3</c:v>
                </c:pt>
                <c:pt idx="4">
                  <c:v>9.4161549831539605E-3</c:v>
                </c:pt>
                <c:pt idx="5">
                  <c:v>-1.30536643631761E-2</c:v>
                </c:pt>
                <c:pt idx="6">
                  <c:v>0.514243363212604</c:v>
                </c:pt>
                <c:pt idx="7">
                  <c:v>-5.7564521295564398E-3</c:v>
                </c:pt>
                <c:pt idx="8">
                  <c:v>-1.1446927218354799E-3</c:v>
                </c:pt>
                <c:pt idx="9">
                  <c:v>-2.9887011547991E-3</c:v>
                </c:pt>
                <c:pt idx="10">
                  <c:v>5.0489717237128202E-2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C4-A848-8D07-04759DA48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6214736"/>
        <c:axId val="-2077166928"/>
      </c:barChart>
      <c:catAx>
        <c:axId val="-207621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166928"/>
        <c:crosses val="autoZero"/>
        <c:auto val="1"/>
        <c:lblAlgn val="ctr"/>
        <c:lblOffset val="100"/>
        <c:noMultiLvlLbl val="0"/>
      </c:catAx>
      <c:valAx>
        <c:axId val="-207716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621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 b="1" dirty="0"/>
              <a:t>Normalized Amount of Off-chip Transfer</a:t>
            </a:r>
            <a:endParaRPr lang="ko-KR" alt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Host-Only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5-DF4E-83F7-92652CE71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2.243601611984992</c:v>
                </c:pt>
                <c:pt idx="1">
                  <c:v>2.8887433097987381</c:v>
                </c:pt>
                <c:pt idx="2">
                  <c:v>3.1716125562191042</c:v>
                </c:pt>
                <c:pt idx="3">
                  <c:v>6.4881471332515481</c:v>
                </c:pt>
                <c:pt idx="4">
                  <c:v>3.6497540221428251</c:v>
                </c:pt>
                <c:pt idx="5">
                  <c:v>3.541574998200212</c:v>
                </c:pt>
                <c:pt idx="6">
                  <c:v>0.67042715600000002</c:v>
                </c:pt>
                <c:pt idx="7">
                  <c:v>16.241043134967079</c:v>
                </c:pt>
                <c:pt idx="8">
                  <c:v>501.6688345</c:v>
                </c:pt>
                <c:pt idx="9">
                  <c:v>408.08467209999998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65-DF4E-83F7-92652CE715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1.1309097275650579</c:v>
                </c:pt>
                <c:pt idx="1">
                  <c:v>1.1806067704840131</c:v>
                </c:pt>
                <c:pt idx="2">
                  <c:v>1.002669246804067</c:v>
                </c:pt>
                <c:pt idx="3">
                  <c:v>1.122953913219652</c:v>
                </c:pt>
                <c:pt idx="4">
                  <c:v>1.090702295073698</c:v>
                </c:pt>
                <c:pt idx="5">
                  <c:v>1.118939275808349</c:v>
                </c:pt>
                <c:pt idx="6">
                  <c:v>0.67042715600000002</c:v>
                </c:pt>
                <c:pt idx="7">
                  <c:v>1.037990284303494</c:v>
                </c:pt>
                <c:pt idx="8">
                  <c:v>1.77174557</c:v>
                </c:pt>
                <c:pt idx="9">
                  <c:v>2.5209487610000001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65-DF4E-83F7-92652CE71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7554448"/>
        <c:axId val="-2098883808"/>
      </c:barChart>
      <c:catAx>
        <c:axId val="-207755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883808"/>
        <c:crosses val="autoZero"/>
        <c:auto val="1"/>
        <c:lblAlgn val="ctr"/>
        <c:lblOffset val="100"/>
        <c:noMultiLvlLbl val="0"/>
      </c:catAx>
      <c:valAx>
        <c:axId val="-2098883808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55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1.6737387764718299E-2</c:v>
                </c:pt>
                <c:pt idx="1">
                  <c:v>-1.38931686644478E-2</c:v>
                </c:pt>
                <c:pt idx="2">
                  <c:v>1.5520590187711099E-2</c:v>
                </c:pt>
                <c:pt idx="3">
                  <c:v>3.8120048416557598E-2</c:v>
                </c:pt>
                <c:pt idx="4">
                  <c:v>7.3854349110118499E-3</c:v>
                </c:pt>
                <c:pt idx="5">
                  <c:v>0.226360637564406</c:v>
                </c:pt>
                <c:pt idx="6">
                  <c:v>0.62756540409384498</c:v>
                </c:pt>
                <c:pt idx="7">
                  <c:v>0.21380418796440301</c:v>
                </c:pt>
                <c:pt idx="8">
                  <c:v>7.7582006710528395E-2</c:v>
                </c:pt>
                <c:pt idx="9">
                  <c:v>-3.4224055300827699E-2</c:v>
                </c:pt>
                <c:pt idx="10">
                  <c:v>0.103798181440584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C-C446-B3FD-4684826AC5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0.135406160914712</c:v>
                </c:pt>
                <c:pt idx="1">
                  <c:v>0.126301768188785</c:v>
                </c:pt>
                <c:pt idx="2">
                  <c:v>0.11073402928992999</c:v>
                </c:pt>
                <c:pt idx="3">
                  <c:v>0.121062271759959</c:v>
                </c:pt>
                <c:pt idx="4">
                  <c:v>0.13711450944163101</c:v>
                </c:pt>
                <c:pt idx="5">
                  <c:v>0.17554513114314399</c:v>
                </c:pt>
                <c:pt idx="6">
                  <c:v>0.59989158190011904</c:v>
                </c:pt>
                <c:pt idx="7">
                  <c:v>0.213857919218155</c:v>
                </c:pt>
                <c:pt idx="8">
                  <c:v>0.13908515815806499</c:v>
                </c:pt>
                <c:pt idx="9">
                  <c:v>4.4499780132760902E-2</c:v>
                </c:pt>
                <c:pt idx="10">
                  <c:v>0.17268461972823099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C-C446-B3FD-4684826AC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4668496"/>
        <c:axId val="-2074663904"/>
      </c:barChart>
      <c:catAx>
        <c:axId val="-207466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4663904"/>
        <c:crosses val="autoZero"/>
        <c:auto val="1"/>
        <c:lblAlgn val="ctr"/>
        <c:lblOffset val="100"/>
        <c:noMultiLvlLbl val="0"/>
      </c:catAx>
      <c:valAx>
        <c:axId val="-20746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466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02-B84A-AE3B-3609F86E00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02-B84A-AE3B-3609F86E00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02-B84A-AE3B-3609F86E00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02-B84A-AE3B-3609F86E00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02-B84A-AE3B-3609F86E00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02-B84A-AE3B-3609F86E006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02-B84A-AE3B-3609F86E006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02-B84A-AE3B-3609F86E006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02-B84A-AE3B-3609F86E0066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902-B84A-AE3B-3609F86E0066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02-B84A-AE3B-3609F86E0066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902-B84A-AE3B-3609F86E0066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02-B84A-AE3B-3609F86E0066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902-B84A-AE3B-3609F86E0066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902-B84A-AE3B-3609F86E0066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902-B84A-AE3B-3609F86E0066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902-B84A-AE3B-3609F86E0066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902-B84A-AE3B-3609F86E0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2062358432"/>
        <c:axId val="-2062051904"/>
      </c:barChart>
      <c:catAx>
        <c:axId val="-206235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2051904"/>
        <c:crosses val="autoZero"/>
        <c:auto val="1"/>
        <c:lblAlgn val="ctr"/>
        <c:lblOffset val="100"/>
        <c:noMultiLvlLbl val="0"/>
      </c:catAx>
      <c:valAx>
        <c:axId val="-2062051904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235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{55D9B28A-AF64-1D49-B295-54FFC17ED0F1}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{DACF0A26-6DEE-FD46-913C-26C57D05BA57}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{2DD95426-9D79-8244-BB4E-A48009FD2FB5}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{71F3E62E-B887-B645-9754-54AA31EE3167}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{C4388E6C-470A-2D46-A4EF-D1A1F053DDAE}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{DD7A8B67-43D0-094B-8D32-2E667A02AB03}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{71469836-91B2-5740-A7EB-BD6C72C3A893}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{D89A618A-BE80-A64E-A13A-FA54B0DF94A0}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{ED348901-D611-9949-ADA6-7E2D83CB1CD9}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{24998902-EC3F-DC4F-9F08-03092B6C0950}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{E67A1DC2-E9C4-F14F-9E9E-85D89EC89301}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{40345CA7-D70A-2E43-A3D1-061F26848E5D}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{04267612-960D-1248-83A5-B649FA32B3A7}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{D88DC94E-414F-204C-9701-8B85B41BF2ED}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{51D3DDF3-9343-5946-B159-8A3B41330F63}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{F6418D12-558D-2D44-82F8-BE17E4C88FD4}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{75C76C9B-F6BE-2B43-A74F-BF224F509D0C}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{F65AC5DC-9A3E-FF4C-9ACE-B6AF7B27E401}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{68BDAD6E-6CCC-874E-8F78-8735281BC31C}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{0659F005-905B-9D48-A299-EBFAE42725D3}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{1DC1E9A2-78A0-8B4B-9100-A76EBCF1D88E}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{6E39AE3A-0E7A-FA41-9DBD-8041F2F2FCB8}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{F42E4482-15B9-F241-9DBA-8A9BC2479BC3}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{B3137D08-4321-D94F-A4B3-691A022D2AF5}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{A34AE4E2-EC59-0F4F-89C4-4BB476BD897B}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{34BA9612-D0E9-7A4D-AF70-213B7BFD9877}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{717835B1-43B4-554B-A460-AB4F0C337BF2}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{33B8FA17-738C-BC4F-9614-88C4CFBF8ED9}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{9C187F7C-FDCC-744E-8E43-5A2291B08C92}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{085C2A58-3CD3-E54B-ADE4-9DA07F8AAD5B}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{743A726F-2698-8641-943C-FC3CD248BF1D}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{4637CAF2-F30A-C145-B552-526B799BFB4C}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{1F4CFB42-6B34-534C-8038-A9C17CF92B6F}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{5EB4ED7E-F32F-6240-88AB-2C71678E8743}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{61D3A14D-6128-A149-8E1F-EADAA8D2C4C6}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{31610527-A673-6F4B-A586-3C0801BAADE3}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{06AB4963-D25C-614C-AFA3-F9978A53542D}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{929C01B1-D31A-774D-8CC7-9511404EBFFB}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{B78B42E4-673F-A64D-AF2A-E756F6032BEB}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{11D677C5-C3A0-874B-8DD8-F72A205B208D}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{502E137D-1FBF-9840-9654-2D2A9968EAB3}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{E9404BD1-E143-DB41-896A-A77FAC1D33F0}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{7F4D57BD-C890-134F-85F4-0AC81113713A}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{CA7DB7DE-F505-594A-9B0A-42373E01EC12}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{4E5F0098-B6FD-E54F-815B-A8C722F09AB7}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{CD0CBC02-2196-EF4C-8430-E88F052B3253}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{61C1DDDF-C694-CB43-AC13-C869736D3AEC}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{7762DBF5-0B0F-C94E-B79B-3263A8357D3B}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{B98A9BCB-1F4D-1740-87B7-BF28C70A27BE}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{40DAF097-29F4-1044-B51D-F4EE95E26A81}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{35946186-CAC9-0A41-9035-144197F22B09}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{AE0045BE-8344-014B-86CC-B0B8143F0EFE}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{D77B806B-2D35-6E4D-BF8C-BB0FA2BB420A}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{86EDA541-ECF3-534A-BCCD-978D3BF41437}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{1CE0D7A6-5BDC-6F46-9F49-DF30BCC9871D}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{7173AFAF-7A6A-6A48-9A56-D62586BBF444}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{955B6A38-BC9D-D44B-8247-C4E5ADBF57CB}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{BE0479DA-BEF8-2F4A-98FB-E8463BC558DB}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{8C0BD1B4-F9A4-2B47-82C6-379587239B11}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{F25AEDF6-CEA7-0048-99DF-304C99D8F7BE}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{B86F7DCD-1184-7542-8845-DA1B63F1AA98}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{94670253-462F-2A46-87A6-F85456AE34A0}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{DBC1DA97-C742-C44E-9EFF-437C92143B3B}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{2801DF6E-37DC-EE47-9F50-FCE167B4B625}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{1FAB1E50-7F79-2543-904D-24B81D9CCF47}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{52452F89-30D5-0F4C-9314-21E35E849275}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{5A089766-5A31-AF43-AD6F-DE3E4E0096A5}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{8ACEFF8B-F915-A24B-BBE0-080192855ABF}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{4EFE66D1-4BFC-1541-99E7-29C11062E6F5}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{EE36A3BA-FE10-6D49-BEA1-08DDB164DD8B}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{2C14F299-FC67-AB4E-A82A-2D2D79FC3FFD}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{10CC6390-5AFA-2E4D-9D30-A9545B62B13A}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{2DE75715-BDFE-664A-82C3-2300B9D3DF7D}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{47DBC6E7-9798-4C46-9BB1-98628C62D788}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{CA972DF9-E145-6247-9F52-D62392DCD5B3}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{0D0F5868-4B72-8E45-98EF-78EDC5ED9DD8}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{FE768AE7-3974-4440-851A-8CB23C07E098}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{CEFF2FB6-0DD1-2F40-89AE-604E3275DDD7}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{88B98272-C83C-D44E-A823-1DA8FE3257DA}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{A9998835-CDA9-DC48-BE44-73099648E982}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{E7A2A692-7A71-5949-93BE-439123F36A67}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{375AEC7D-A364-914B-90D9-3B38F0050CF3}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{D2E87E95-64CA-FB40-AB0A-5CB3BB324933}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{FBF05324-349F-3B41-8FF8-DC91D7D5DE5B}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{CE9DE84F-C596-6B4C-B9BB-CCF1B2D0C6B1}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{8B48FC75-272B-9C44-864E-2DF28A6DA3E6}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{E9E13E57-3179-824F-9ACB-D44E13CCAC0E}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{0D9AE7D9-0713-434E-9B1F-FAB87F33D2F6}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{562202EC-2FCA-9743-A57D-AE2B6AF55C7D}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{A256DDE2-814B-F646-8105-CDB7EBCB8653}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{527D53FE-A5F3-2747-839A-C8DBFC52BF07}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{5806CCD5-2322-5E41-940A-D8499E3E8179}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{AFAAA7A2-D4BB-E84B-985E-DF683CFE144A}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{8EA895FB-7623-984C-93C0-EB9C8C7653FB}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{F7A7C58E-E491-274F-8049-528A5934E14F}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{CA39EB6A-28D1-3D43-A62F-265C522A1A99}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{C623EBDA-C647-0F4A-BC36-1B7217B8FADF}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{80F48109-0F7C-9A41-87F8-08D256E7F5CE}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{46940032-C18B-EB4C-A5E4-0D8481D5A97D}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{F48E1775-3193-A742-9003-5F85B6F285A7}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{B11C315E-3C76-CA4A-B40F-F483F88C11C2}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{A56D9E0F-CDC2-7D46-9422-27738B106607}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{9E8BBC38-238D-3146-87FD-55A44232FE08}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{01D640C3-8CB4-2942-B7D4-531069F6D7FE}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{C539DE8B-6F7D-CC40-8140-C82BF4739508}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{47CF111B-ED87-C247-A7B7-F054E2C7235A}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{608C24A5-9D45-B04B-9877-78703DB7B314}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{7895E339-3E90-3E4B-8EEA-C0173AF78B9C}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{A15AF731-3EDD-4740-9AD3-CEFAEC255C26}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{FDA66147-44E7-F34D-B1D0-937D39D1D335}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{1BAFAE34-AB2B-C749-9CDF-5F6102426C06}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{59041CDB-2896-1A4A-8A15-38F97604622D}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{CD0A1BDB-101F-874F-9307-200A68A6093C}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{787640B3-8AC2-7240-8ED3-C0A063E1BA35}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{B0FF458A-EDB5-7E4E-B98C-16CA3FFACEA8}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{C5DD3BCC-304B-974D-B836-9B3AC6F1A1B5}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{EFD33DF9-D504-1C48-A5E0-737D363B621A}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{B7A25113-A7DB-4646-8B58-18038BDB2EB2}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{E768567C-AB93-7449-AB3E-29EAF3AE9D50}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{F55D538E-0CDE-564F-8C01-3AAE5530D512}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{BE2FDA89-36F2-B248-8508-81387205C798}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{BD4846FB-2D77-DF49-BEEE-35CF2DC7B687}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{FD08B6EC-F445-6345-9409-B0561506C867}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{E937FB5F-2C35-5C4A-9DB7-C86A662B6581}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{183338E4-65BA-9540-A6B2-742EDFD654F9}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{9EE8A2E0-17E8-AA4B-8FF6-FB4656641D7B}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{4B558A2A-FC13-C143-8540-1018C7B5B55F}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{3D8FD2F1-BFC5-1145-9681-64701150DF6C}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{E8BE8410-67BB-E749-8450-1D73E40E2ACF}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{394F13E4-9FF8-5942-AC5C-57959FAB6295}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{7C22B534-AD7A-174B-93B8-B6BC833A3276}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{4A628CF9-C37B-7140-AD75-4B3AB4E4AB32}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{2D4A51BE-961D-6F45-BFB6-DE6C0F7D6089}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{50331B1D-4497-F04F-A9D1-B8A850FBD175}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{10F0CFD9-E1F4-4B49-A350-C5CF2E401B6A}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{648A2811-72CE-1B49-84AE-DF6CB82995CB}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{81D92336-86CD-7347-A70E-97B0B6F3FB7A}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{A8379112-5275-7941-A899-1D324F4EA60D}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{450B3E7F-C602-AC46-BAD6-544A555F6BBC}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{1EA51A00-9A37-3747-A655-70CCCEF2FDC7}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{0F6CD3FC-5755-284A-8C90-B5F995847477}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{90C19D91-F0FD-C245-915B-4DB2D809EB1E}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{27FC98A5-522A-AB4B-9193-010AA750ED27}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{18472E26-C4B6-5842-87A3-767654796645}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{5E336FB5-8D28-F140-992E-55F782509639}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{DF718A40-116D-6B4D-8750-870475CB41DD}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{9A0E082C-3C84-CB46-9FD5-91C2E101348D}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{73C10CD6-8E19-0841-A42F-D8DDFF13836E}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{F9F91B75-138D-8B4F-A863-544A12F41D6F}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{066A8891-5FEA-7448-88BE-5F8ADD80B97C}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{CF99D48F-3EBB-8F4D-922A-747F302D6099}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{FB72ADDA-D25F-034C-BB1B-42AEFF8DD9D5}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{C480D4CA-FF9E-EF4B-92B7-B47280CAF534}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{242F32C8-D93C-2949-92BB-978C5782518C}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{EDF434ED-5CF7-CC48-82DB-A16E4CCBE668}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{77BB5570-355D-4749-BDD4-9A66E7D9277E}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{EBEBB655-B29A-A24F-B9AE-5402420F99A2}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{1E724C3F-EDD4-A748-B2EC-CA35407D0C15}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{7E7B6ADC-4878-6540-9C23-B052E9DDE948}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{AA603EF5-56C6-9A4A-87FD-09C9AEEC62F5}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{47172106-5A0D-2241-906B-5F9579D5EDE7}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{8E3D7F2B-7757-BE4E-AD90-DA11B5E1420D}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{F230C2F7-61E5-BC41-9CC3-1160BDD3FA79}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{F70338AC-217F-BE4A-BFCB-9F7E9AA2852A}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{DA3BA2D8-4FE5-2E42-AF39-49ECBB84C373}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{04351874-F6B6-8B4B-B7D6-1111F9A3C744}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{D1BE730D-0888-DC46-86BD-29D3A5D6519F}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{5444166E-63FD-D249-9D9B-31C98228FB3B}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{AA8B4FD6-372D-9C4F-83BD-A48BA54578CA}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{579C826E-6051-914C-B95F-D5713BA87C99}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{6FE83F18-BCB4-E141-B234-91E918296AE0}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{F72A879E-CF38-3440-920D-3E3EAAEF0557}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{FD1781CF-DB28-904A-9186-EA1C63660FE0}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{73BAF16C-3F6F-884D-ACA5-87A25F37A708}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{849D935D-0E6F-0E41-8ACF-68437F6553C4}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{C5245661-CD26-624F-9707-AC0B6102C755}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{60DC70B5-6719-8C43-B4A2-116234D86E90}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{EE09434C-EE15-4D49-A003-AC9167765E00}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{4B5C4DD1-9278-4A41-AE0E-A76B04F4B6BD}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{E45B428E-70F3-554D-92C7-4D1FBA37330E}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{EAFF0A6F-B552-6740-BDCC-B9191580FF41}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{30DCD8B2-7D11-A04C-902D-A6CA918721A8}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{C2844CB3-E1B8-6147-88CB-B6738F887383}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{9D7286BF-ADA7-DE49-85E5-180FB0DDC7C8}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{11865AF8-3A28-8344-A379-B27AADBD48FA}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{887E2CC5-36CC-6A46-9E02-B52EF862BF95}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{FEB0641D-BE78-814C-8577-5D5952071484}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{7B6CCD71-B3E0-354E-8E33-CC7A08F26753}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{8B7DC542-60DA-0A4B-92F9-A221DFA17533}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{B028C885-FABA-D243-9638-301B11FD67B9}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{999737AD-D4A6-A04A-A7B8-B54239058514}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{CC09EFE6-4405-4B44-9534-175632B5D17D}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{6AADBC84-5E87-F642-BD64-BE1227A74B15}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{636C03C8-C8DA-274F-AB1E-23BCA3322F5B}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{C9C6396A-6AD2-9444-B557-B3B628620CDF}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{9FC54C1F-37E2-2148-B8A4-E92DEB9D62E3}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{C3572668-9D7D-A046-B37F-B946C948AE49}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{FB4D2DB3-21B9-3A47-AB1D-1C03808E9E72}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{8A5073BA-74B2-894C-ACD7-37F1E268D823}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{4517BE8B-55D7-3B4F-8E5D-DCB791EEECE6}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{EA3D9690-D5DF-0E4E-AA8C-9B9FD62444D9}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{6EC2685F-338A-DF45-91AC-DFBA23BDA6EE}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{0CBFC08D-E759-014F-90F6-E7B4C0E23A23}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{327D500F-E653-A048-8B79-B8EAFFF65BEA}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{7CF84D7D-B30F-EB4E-9BB8-95A8ED9DD1BD}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{7C1DCA0C-2483-104D-AAA9-B5CD57085442}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{037E1A22-66F6-8F41-9C08-BB544B6B7C11}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{38C7AE0E-776C-0243-BE88-05F516214002}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{AEDA6C38-E76C-CD4C-B2B3-3148B77F60C4}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{61C404B0-646C-9C48-A423-BB82037D82D3}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{37E50FE0-E0BB-6949-AA4F-ACC57FD49678}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{97DE8E6E-DC1C-A944-95AD-39732D5C5593}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{11A1EDDC-04F6-9B4C-A5D9-48BFCE4C2344}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{8233F193-2C0E-2D4F-9F6B-5501E4D905C8}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{6FEAB782-5EFC-E042-A5BC-552C06E4C5A2}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{ADE2089B-02FF-EC4F-BC4A-10545F3AB3AB}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{92FE2C8C-7FDB-574A-8B26-30F5115D1DE4}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{9C1D8870-FDD3-094A-A156-8DAFE43ABC96}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{17ED021C-30DE-EC45-94FF-F41E7D9658F2}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{2648A360-5E6A-2C42-9A93-AD12E41AAB50}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{A4C08ED7-D172-D746-802E-1C7176BFE94E}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{FAAC4ADE-3E95-5D42-9E50-CB1428E38AF0}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{7D2DA69D-544E-8A45-987E-6CF986B553E4}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{A337DD00-190D-654F-A1B5-73D761B54D57}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{AB3490C0-0133-B647-8C67-F5DC4D02259B}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{73946CF0-7DBF-EF46-A287-0A7A3F30BF0D}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{73AAF0CC-9A95-384E-B7BB-D39D04C1DE7D}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{76185486-10C8-D943-A7FE-54E262822037}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{CC83945F-0CC9-D74A-B360-6A579669EC42}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{F22925C9-5C8C-524E-B783-5C1ACC120D89}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{32BAF848-0096-0D45-98D5-3945FB902BD6}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{BAB8B76A-7E67-4A4E-A43B-86EAE7222BC3}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{0B885CF0-1237-D145-AE82-7D0B87E72B02}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{38BB17B4-777F-D146-B04F-8ADEC633F6FF}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{62365EEA-BFAC-044F-AA2C-04DC104363F7}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{2D0EF8F2-25AF-0F47-BEE2-5905D55B7AEB}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{8AF94D89-6C68-3F47-AE0D-46ABA845B0DD}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{C0730B60-921B-4B42-BD85-71167F113C9C}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{1D9D3937-8321-0941-8949-0DE169F3CEBD}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{AC7823FB-B792-A043-A39E-E3632325A6BD}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{8E004C61-E5BD-0649-BAE6-A4874031BEC7}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{1377A0D3-C96C-8E40-B5E5-B6AECDC4EBAA}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{4D5F1064-58E1-FA40-B874-3B36B8E9B362}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{024FA0F8-D5C6-1545-90E5-7B3285B67425}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{1213E518-6BD9-F54F-9E6B-68F5E02C7E1C}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{67AAB34A-CFC3-0A47-8C1D-030DE6438A38}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{5B807750-CF28-CA47-8DE6-FDFB142DC335}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{36C16745-9A9B-2640-9201-487CC230A312}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{CF9BF162-14FC-5E40-9DF7-F8B3A1DF04C6}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{EDC9E880-7B31-0545-8B0E-C39991B9CADF}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{414B9CAD-23D2-A648-B047-A883BF9B800F}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{C9DE3456-64E5-2A45-B1F0-4274DB9F49F9}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{CDF045E2-0AF2-C744-8BBF-97D4E2952C05}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{E23E540C-DD7E-5E4D-A363-79430A6BDD6A}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{9FD78C42-477F-1F42-83B3-A4E9E14B17E9}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{8C803052-16AB-284D-95D1-42720B2C8C6C}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{355BFC72-927E-C648-A9AC-0FAF7E36F76A}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{FB10F8EA-4611-DB42-8D63-317BF3CF7586}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{32886D33-737F-1F43-8AC2-BA9B7D41BBED}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{9A961DDC-9D04-4249-934C-13ECCA82A210}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{0CC15FC5-C1C6-DE41-8E3F-B7D9C803A2BD}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{7052B31E-80C3-A84E-B160-0A6F5ED099B1}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{1443773B-2A55-264E-B1FE-4EF83569377D}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{FD8647D6-29BD-6B40-87A8-73F5AD6DD469}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{F7EECCF9-BDA4-0A4B-BC23-80B48D1BB97E}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{09B5E3C4-F774-3C44-A01B-7BA7F0C4765F}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{91458A85-24C2-324A-816D-268368C84234}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{34009125-BB7C-2F48-824E-51387789A4CB}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{E7B8C2E6-CFF1-1741-97D2-F35DA7F5A177}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{D7E77E17-0BE3-E44B-B72D-EE9840086524}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{9131C332-B438-C040-970D-86FD7CA84844}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{9DDBF9FE-9F62-5744-B4CE-72EE31724165}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{FC0BC86E-3E7E-EB4D-AA08-E8B96AFCE711}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{50E36EF5-B737-F74C-AC4C-9C1F85442161}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{FFC0987C-BC01-F940-99E3-0973D977E211}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{E61314BA-CA76-5C47-A11A-6A5C7BEEB02F}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{421DF8F9-1EDA-D642-9F6A-10253C91236D}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{1BE61743-EA1D-0B40-BA37-C0947AA38845}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{C3E22A96-A5EF-CF4E-B91E-1E5BC2259AA6}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{9F299B0A-74EA-5348-B070-0C19F98E78DD}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{C2C6F772-2A0D-924D-8154-516BA2DDB9B7}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{A85FB737-2045-3A4D-AFE9-8FDBD8B91A9D}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{DC0B60E1-9395-004A-B4D4-454146DF66EA}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{26668BB2-8514-164E-B0E7-94600146F15F}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{000EC129-60F2-8F48-9E8D-C4984DDD36D5}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{90DCF236-D17F-5742-AA5F-04BD242807D4}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{BB1D6533-A212-E54C-8204-08D485CE6D92}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{EA25E5FF-EAC7-F548-8A8B-CA64CCCE77DE}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{B54A27B4-6439-3B43-A009-4F87CE26F0AE}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{7FC8B87F-1A8D-4D4F-81C0-290875D94833}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{9F2E80CC-1EC0-D94F-9CA3-A3181468112E}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{E892AC10-32A9-284B-BD55-B90354F85D0D}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{46785AE3-5F68-2D4A-970E-99AABB5E3895}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{07C2EA70-7B7D-484B-9FC9-710BC4DB6CC7}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{05D3850C-284D-4F47-976D-2BBB4B727A3F}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{7952F5C8-8880-BD41-AE83-3A7FF17BA5CF}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{BE025FC5-3410-594C-B8AA-1A08084C710A}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{011210A0-8606-D84F-B335-0356EB1E0928}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{60732CDE-F1F6-7D44-9530-66E41508B472}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{B05F34D9-5AB6-2543-8E24-89A53EF8C57C}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{C6B2CE52-C37D-6A40-A63E-18C58C430976}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{FDD3D9EB-007C-4549-B878-C868452B9BCB}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{B41079F4-817F-D44B-B11C-C25DE5924722}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{26AA44AC-CE2F-7D45-A8BC-6B194C667B62}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5-8B46-BE30-D3E8ED01EA75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5-8B46-BE30-D3E8ED01EA75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C5-8B46-BE30-D3E8ED01E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F-E343-BA74-BD9A30509537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BF-E343-BA74-BD9A30509537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BF-E343-BA74-BD9A30509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0.11545307375635977"/>
          <c:w val="0.92049808706531777"/>
          <c:h val="0.720672916509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'main-result-sweep-inputs'!$J$42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'main-result-sweep-inputs'!$K$42:$N$42</c:f>
              <c:numCache>
                <c:formatCode>General</c:formatCode>
                <c:ptCount val="4"/>
                <c:pt idx="0">
                  <c:v>0.99999999810450313</c:v>
                </c:pt>
                <c:pt idx="1">
                  <c:v>0.99999999822560204</c:v>
                </c:pt>
                <c:pt idx="2">
                  <c:v>1</c:v>
                </c:pt>
                <c:pt idx="3">
                  <c:v>0.99999999877670176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8-3443-BB17-570B2EC54A59}"/>
            </c:ext>
          </c:extLst>
        </c:ser>
        <c:ser>
          <c:idx val="1"/>
          <c:order val="1"/>
          <c:tx>
            <c:strRef>
              <c:f>'main-result-sweep-inputs'!$J$43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E7E6E6">
                <a:lumMod val="75000"/>
              </a:srgb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'main-result-sweep-inputs'!$K$43:$N$43</c:f>
              <c:numCache>
                <c:formatCode>General</c:formatCode>
                <c:ptCount val="4"/>
                <c:pt idx="0">
                  <c:v>0.3835967636967928</c:v>
                </c:pt>
                <c:pt idx="1">
                  <c:v>0.29101259912289312</c:v>
                </c:pt>
                <c:pt idx="2">
                  <c:v>0.31974006594307702</c:v>
                </c:pt>
                <c:pt idx="3">
                  <c:v>0.32925162632429655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8-3443-BB17-570B2EC54A59}"/>
            </c:ext>
          </c:extLst>
        </c:ser>
        <c:ser>
          <c:idx val="6"/>
          <c:order val="2"/>
          <c:tx>
            <c:strRef>
              <c:f>'main-result-sweep-inputs'!$J$48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'main-result-sweep-inputs'!$K$48:$N$48</c:f>
              <c:numCache>
                <c:formatCode>General</c:formatCode>
                <c:ptCount val="4"/>
                <c:pt idx="0">
                  <c:v>2.6616608657722005</c:v>
                </c:pt>
                <c:pt idx="1">
                  <c:v>3.6664243098156817</c:v>
                </c:pt>
                <c:pt idx="2">
                  <c:v>6.5218270392284161</c:v>
                </c:pt>
                <c:pt idx="3">
                  <c:v>3.9925917650750353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48-3443-BB17-570B2EC5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82212447"/>
        <c:axId val="1482607263"/>
      </c:barChart>
      <c:catAx>
        <c:axId val="148221244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2607263"/>
        <c:crosses val="autoZero"/>
        <c:auto val="1"/>
        <c:lblAlgn val="ctr"/>
        <c:lblOffset val="100"/>
        <c:noMultiLvlLbl val="0"/>
      </c:catAx>
      <c:valAx>
        <c:axId val="1482607263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21244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sieve!$C$24:$C$27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A-914A-AA7D-EC3A04BD38F6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sieve!$D$24:$D$27</c:f>
              <c:numCache>
                <c:formatCode>General</c:formatCode>
                <c:ptCount val="4"/>
                <c:pt idx="0">
                  <c:v>4.8422208510883893</c:v>
                </c:pt>
                <c:pt idx="1">
                  <c:v>4.8446032869547722</c:v>
                </c:pt>
                <c:pt idx="2">
                  <c:v>5.059552539547937</c:v>
                </c:pt>
                <c:pt idx="3">
                  <c:v>4.9144128855047846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A-914A-AA7D-EC3A04BD3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sieve!$C$28:$C$31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0-6E4E-9E0F-7C255CE71D47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sieve!$D$28:$D$31</c:f>
              <c:numCache>
                <c:formatCode>General</c:formatCode>
                <c:ptCount val="4"/>
                <c:pt idx="0">
                  <c:v>1.4620315502230912</c:v>
                </c:pt>
                <c:pt idx="1">
                  <c:v>1.7797725132603577</c:v>
                </c:pt>
                <c:pt idx="2">
                  <c:v>2.7359138369483249</c:v>
                </c:pt>
                <c:pt idx="3">
                  <c:v>1.9237171582001131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0-6E4E-9E0F-7C255CE71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170BC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F-2443-95E2-662E27B805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A7F-2443-95E2-662E27B805C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F-2443-95E2-662E27B805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A7F-2443-95E2-662E27B805C6}"/>
              </c:ext>
            </c:extLst>
          </c:dPt>
          <c:cat>
            <c:strRef>
              <c:f>energy!$D$43:$D$46</c:f>
              <c:strCache>
                <c:ptCount val="4"/>
                <c:pt idx="0">
                  <c:v>Perf-Opt</c:v>
                </c:pt>
                <c:pt idx="1">
                  <c:v>Acc-Opt</c:v>
                </c:pt>
                <c:pt idx="2">
                  <c:v>PIM</c:v>
                </c:pt>
                <c:pt idx="3">
                  <c:v>MegIS</c:v>
                </c:pt>
              </c:strCache>
            </c:strRef>
          </c:cat>
          <c:val>
            <c:numRef>
              <c:f>energy!$E$43:$E$46</c:f>
              <c:numCache>
                <c:formatCode>General</c:formatCode>
                <c:ptCount val="4"/>
                <c:pt idx="0">
                  <c:v>1</c:v>
                </c:pt>
                <c:pt idx="1">
                  <c:v>0.35526315789473689</c:v>
                </c:pt>
                <c:pt idx="2">
                  <c:v>2.8421052631578951</c:v>
                </c:pt>
                <c:pt idx="3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F-2443-95E2-662E27B80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721503"/>
        <c:axId val="608604735"/>
      </c:barChart>
      <c:catAx>
        <c:axId val="60872150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608604735"/>
        <c:crosses val="autoZero"/>
        <c:auto val="1"/>
        <c:lblAlgn val="ctr"/>
        <c:lblOffset val="100"/>
        <c:noMultiLvlLbl val="0"/>
      </c:catAx>
      <c:valAx>
        <c:axId val="60860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721503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0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6 mins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9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We model performance, energy, and power of the systems based on 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the latency and throughput of each hardware-based and software-based component</a:t>
            </a:r>
          </a:p>
          <a:p>
            <a:endParaRPr lang="en-GB" dirty="0"/>
          </a:p>
          <a:p>
            <a:r>
              <a:rPr lang="en-GB" dirty="0"/>
              <a:t>We valuate the following baselines:</a:t>
            </a:r>
          </a:p>
          <a:p>
            <a:r>
              <a:rPr lang="en-GB" dirty="0"/>
              <a:t>...</a:t>
            </a:r>
          </a:p>
          <a:p>
            <a:endParaRPr lang="en-GB" dirty="0"/>
          </a:p>
          <a:p>
            <a:r>
              <a:rPr lang="en-GB" dirty="0"/>
              <a:t>We evaluate these tools on systems with cost-optimized and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2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analyze the benefits of MegIS for samples with low, medium, and high genetic diversity,</a:t>
            </a:r>
          </a:p>
          <a:p>
            <a:r>
              <a:rPr lang="en-GB" dirty="0"/>
              <a:t>A</a:t>
            </a:r>
            <a:r>
              <a:rPr lang="en-CH" dirty="0"/>
              <a:t>nd here I am showing for a cost optimized-SSD</a:t>
            </a:r>
          </a:p>
          <a:p>
            <a:r>
              <a:rPr lang="en-CH" dirty="0"/>
              <a:t>We observe that compared to both P-Opt and A-Opt</a:t>
            </a:r>
          </a:p>
          <a:p>
            <a:pPr algn="l">
              <a:spcAft>
                <a:spcPts val="1000"/>
              </a:spcAft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44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7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Similarly, we evaluate megis compared to the pim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and show that on systems with cost-optimized </a:t>
            </a:r>
          </a:p>
          <a:p>
            <a:r>
              <a:rPr lang="en-CH" dirty="0"/>
              <a:t>and performance-optimized ssds,</a:t>
            </a:r>
          </a:p>
          <a:p>
            <a:r>
              <a:rPr lang="en-CH" dirty="0"/>
              <a:t>MegiS significantly outperforms the PIM baseline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Next, we show megis's energy reduction on average accross different input sets and SSDs and observe that megis provides...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1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MegIS provides all these benefits while achieving high accuracy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Self-note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(copy from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arxiv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version):  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For the performance-optimized system, we calculate the cost of 1TB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DRAM to be roughly 7080 USD (8 x 128GB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230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]) and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SSD-P to be roughly 875 USD. For the performance-optimized system, we calculate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cost of 64GB DRAM to be roughly 312 USD (8 x 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231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],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assuming the same number of memory channels as the performance-optimized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system) and the cost of SSD-C to be roughly 346 USD. Note that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total storage system depends not only on the price of each SSD but also on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available interconnection slots in the systems, as systems typically have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fewer PCIe slots (needed for SSD-P) than SATA slots (needed for SSD-C).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Self-note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(copy from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arxiv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version):  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For the performance-optimized system, we calculate the cost of 1TB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DRAM to be roughly 7080 USD (8 x 128GB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230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]) and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SSD-P to be roughly 875 USD. For the performance-optimized system, we calculate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cost of 64GB DRAM to be roughly 312 USD (8 x 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231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],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assuming the same number of memory channels as the performance-optimized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system) and the cost of SSD-C to be roughly 346 USD. Note that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total storage system depends not only on the price of each SSD but also on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available interconnection slots in the systems, as systems typically have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fewer PCIe slots (needed for SSD-P) than SATA slots (needed for SSD-C).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8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0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1D7A2-076E-A14A-BF76-DCF075A7BB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92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51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26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1D7A2-076E-A14A-BF76-DCF075A7BB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57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[CLICK] Many recent works explore how NDP can benefit various application domains like</a:t>
            </a:r>
          </a:p>
          <a:p>
            <a:endParaRPr lang="en-US" dirty="0"/>
          </a:p>
          <a:p>
            <a:r>
              <a:rPr lang="en-US" dirty="0"/>
              <a:t>[CLICK] Graph processing,</a:t>
            </a:r>
          </a:p>
          <a:p>
            <a:r>
              <a:rPr lang="en-US" dirty="0"/>
              <a:t>[CLICK] mobile consumer workloads </a:t>
            </a:r>
          </a:p>
          <a:p>
            <a:r>
              <a:rPr lang="en-US" dirty="0"/>
              <a:t>[CLICK] neural networks </a:t>
            </a:r>
          </a:p>
          <a:p>
            <a:r>
              <a:rPr lang="en-US" dirty="0"/>
              <a:t>[CLICK] DNA sequence mapping  </a:t>
            </a:r>
          </a:p>
          <a:p>
            <a:r>
              <a:rPr lang="en-US" dirty="0"/>
              <a:t>[CLICK] Databases</a:t>
            </a:r>
          </a:p>
          <a:p>
            <a:r>
              <a:rPr lang="en-US" dirty="0"/>
              <a:t>[CLICK] Time series analysis</a:t>
            </a:r>
          </a:p>
          <a:p>
            <a:r>
              <a:rPr lang="en-US" dirty="0"/>
              <a:t>[CLICK]  and more 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7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this work, we analyzed 345 applications from distinct domains, from </a:t>
            </a:r>
          </a:p>
          <a:p>
            <a:endParaRPr lang="en-US" dirty="0"/>
          </a:p>
          <a:p>
            <a:r>
              <a:rPr lang="en-US" dirty="0"/>
              <a:t>[CLICK] GRAPH Processing [CLICK]  Neural Networks</a:t>
            </a:r>
          </a:p>
          <a:p>
            <a:r>
              <a:rPr lang="en-US" dirty="0"/>
              <a:t>[CLICK] Physics  [CLICK] High-performance computing</a:t>
            </a:r>
          </a:p>
          <a:p>
            <a:r>
              <a:rPr lang="en-US" dirty="0"/>
              <a:t>[CLICK]Genomics [CLICK] And more</a:t>
            </a:r>
          </a:p>
          <a:p>
            <a:endParaRPr lang="en-US" dirty="0"/>
          </a:p>
          <a:p>
            <a:r>
              <a:rPr lang="en-US" dirty="0"/>
              <a:t>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78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With such classification, </a:t>
            </a:r>
            <a:r>
              <a:rPr lang="en-US" dirty="0"/>
              <a:t>we analyze how the functions in each class correlates with different data movement mitigation mechanisms in terms of performance and energy using our scalability analysis. </a:t>
            </a:r>
          </a:p>
          <a:p>
            <a:endParaRPr lang="en-US" b="1" dirty="0"/>
          </a:p>
          <a:p>
            <a:r>
              <a:rPr lang="en-US" b="1" dirty="0"/>
              <a:t>[NEXT]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42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open source DAMOV to facilitate further research in mitigating data movement bottlenecks, including in near data processing.</a:t>
            </a:r>
          </a:p>
          <a:p>
            <a:endParaRPr lang="en-US" dirty="0"/>
          </a:p>
          <a:p>
            <a:r>
              <a:rPr lang="en-US" dirty="0"/>
              <a:t>[CLICK] In our DAMOV repository, we provide</a:t>
            </a:r>
          </a:p>
          <a:p>
            <a:endParaRPr lang="en-US" dirty="0"/>
          </a:p>
          <a:p>
            <a:r>
              <a:rPr lang="en-US" dirty="0"/>
              <a:t>[CLICK] The complete set of 144 application functions that compose our benchmark suite</a:t>
            </a:r>
          </a:p>
          <a:p>
            <a:endParaRPr lang="en-US" dirty="0"/>
          </a:p>
          <a:p>
            <a:r>
              <a:rPr lang="en-US" dirty="0"/>
              <a:t>[CLICK] And our DAMOV-SIM simulator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36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open source DAMOV to facilitate further research in mitigating data movement bottlenecks, including in near data processing.</a:t>
            </a:r>
          </a:p>
          <a:p>
            <a:endParaRPr lang="en-US" dirty="0"/>
          </a:p>
          <a:p>
            <a:r>
              <a:rPr lang="en-US" dirty="0"/>
              <a:t>[CLICK] In our DAMOV repository, we provide</a:t>
            </a:r>
          </a:p>
          <a:p>
            <a:endParaRPr lang="en-US" dirty="0"/>
          </a:p>
          <a:p>
            <a:r>
              <a:rPr lang="en-US" dirty="0"/>
              <a:t>[CLICK] The complete set of 144 application functions that compose our benchmark suite</a:t>
            </a:r>
          </a:p>
          <a:p>
            <a:endParaRPr lang="en-US" dirty="0"/>
          </a:p>
          <a:p>
            <a:r>
              <a:rPr lang="en-US" dirty="0"/>
              <a:t>[CLICK] And our DAMOV-SIM simulator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8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Hi, I’m Geraldo, a PhD Student under the supervision of professor </a:t>
            </a:r>
            <a:r>
              <a:rPr lang="en-US" baseline="0" dirty="0" err="1"/>
              <a:t>Multu</a:t>
            </a:r>
            <a:r>
              <a:rPr lang="en-US" baseline="0" dirty="0"/>
              <a:t> at ETH Zurich and I’ll be talking about our work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DAMOV: A New Methodology and Benchmark Suite for Evaluating Data Movement Bottlenecks.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[NEXT]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83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24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Which is the first </a:t>
            </a:r>
            <a:r>
              <a:rPr lang="en-GB" dirty="0"/>
              <a:t>in-storage processing system for end-to-end metagenomic analysis </a:t>
            </a:r>
          </a:p>
          <a:p>
            <a:r>
              <a:rPr lang="en-GB" dirty="0"/>
              <a:t>The key idea of </a:t>
            </a:r>
            <a:r>
              <a:rPr lang="en-GB" dirty="0" err="1"/>
              <a:t>megis</a:t>
            </a:r>
            <a:r>
              <a:rPr lang="en-GB" dirty="0"/>
              <a:t> is </a:t>
            </a:r>
            <a:r>
              <a:rPr lang="en-CH" sz="1200" b="1" dirty="0">
                <a:solidFill>
                  <a:srgbClr val="1982C3"/>
                </a:solidFill>
              </a:rPr>
              <a:t>Cooperative ISP for metagenomics</a:t>
            </a:r>
          </a:p>
          <a:p>
            <a:r>
              <a:rPr lang="en-CH" dirty="0"/>
              <a:t>Which is enabled </a:t>
            </a:r>
            <a:r>
              <a:rPr lang="en-GB" dirty="0"/>
              <a:t>by a synergistic hardware/software co-design between the storage system and the host system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99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Our software framework, </a:t>
            </a:r>
            <a:r>
              <a:rPr lang="en-US" dirty="0" err="1"/>
              <a:t>SimplePIM</a:t>
            </a:r>
            <a:r>
              <a:rPr lang="en-US" dirty="0"/>
              <a:t>, leverages the massive memory bandwidth and parallelism offered by PIM hardware to operate on arrays of arbitrary size and dimensions. </a:t>
            </a:r>
            <a:r>
              <a:rPr lang="en-US" dirty="0" err="1"/>
              <a:t>SimplePIM</a:t>
            </a:r>
            <a:r>
              <a:rPr lang="en-US" dirty="0"/>
              <a:t> offers three key interfaces to support PIM systems like UPMEM. </a:t>
            </a:r>
          </a:p>
          <a:p>
            <a:endParaRPr lang="en-US" dirty="0"/>
          </a:p>
          <a:p>
            <a:r>
              <a:rPr lang="en-US" dirty="0"/>
              <a:t>[CLICK] The management interface stores metadata for the PIM-resident arrays, which can be accessed by the programmer and other parts of </a:t>
            </a:r>
            <a:r>
              <a:rPr lang="en-US" dirty="0" err="1"/>
              <a:t>SimplePIM</a:t>
            </a:r>
            <a:r>
              <a:rPr lang="en-US" dirty="0"/>
              <a:t> as needed. </a:t>
            </a:r>
          </a:p>
          <a:p>
            <a:endParaRPr lang="en-US" dirty="0"/>
          </a:p>
          <a:p>
            <a:r>
              <a:rPr lang="en-US" dirty="0"/>
              <a:t>[CLICK] The communication interface provides abstractions for both Host-PIM and PIM-PIM communication patterns. </a:t>
            </a:r>
          </a:p>
          <a:p>
            <a:r>
              <a:rPr lang="en-US" dirty="0"/>
              <a:t>These patterns are similar to communication patterns in other distributed frameworks such as MPI [71], which makes it easier for </a:t>
            </a:r>
            <a:r>
              <a:rPr lang="en-US" dirty="0" err="1"/>
              <a:t>SimplePIM</a:t>
            </a:r>
            <a:r>
              <a:rPr lang="en-US" dirty="0"/>
              <a:t> to be adopted. </a:t>
            </a:r>
          </a:p>
          <a:p>
            <a:endParaRPr lang="en-US" dirty="0"/>
          </a:p>
          <a:p>
            <a:r>
              <a:rPr lang="en-US" dirty="0"/>
              <a:t>[CLICK] The processing interface leverages PIM’s high memory bandwidth and parallelism to execute map, reduce, and zip iterators on PIM arrays. </a:t>
            </a:r>
          </a:p>
          <a:p>
            <a:r>
              <a:rPr lang="en-US" dirty="0"/>
              <a:t>Programmers can combine these iterators to implement many widely-used workloads ranging from simple vector addition to complex machine learning model training.</a:t>
            </a:r>
          </a:p>
          <a:p>
            <a:endParaRPr lang="en-US" dirty="0"/>
          </a:p>
          <a:p>
            <a:r>
              <a:rPr lang="en-US" dirty="0"/>
              <a:t>[CLICK] Let’s check each one of these interfaces next </a:t>
            </a:r>
          </a:p>
          <a:p>
            <a:endParaRPr lang="en-US" dirty="0"/>
          </a:p>
          <a:p>
            <a:r>
              <a:rPr lang="en-US" dirty="0"/>
              <a:t>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97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0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94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32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768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92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45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438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To this end we build a  </a:t>
            </a:r>
            <a:r>
              <a:rPr lang="en-US" baseline="0" dirty="0"/>
              <a:t>[CLICK] </a:t>
            </a:r>
            <a:r>
              <a:rPr lang="en-US" b="1" baseline="0" dirty="0"/>
              <a:t>near-HBM FPGA based accelerator which is connected to a server-grade IBM POWER9-based CPU system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3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70546-422D-4312-AAED-8754555E2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5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0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10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966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55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75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709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990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759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E2C2-F8C6-50EA-732C-C49F0972A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B66EFA23-1BAF-9F1A-0F74-823383A4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22E10-F738-7441-B00D-D602C05DD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285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9BDCD433-82F1-ED8D-17F4-31AECD156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C30C293-81CA-FBDE-FF2C-18898278F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54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 we have taken processor-centric system design a bit too far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10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5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To (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GB" b="0" i="0" dirty="0">
                <a:effectLst/>
                <a:latin typeface="Arial" panose="020B0604020202020204" pitchFamily="34" charset="0"/>
              </a:rPr>
              <a:t>) leverage and (ii) orchestrate the capabilities of both systems,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megis</a:t>
            </a:r>
            <a:r>
              <a:rPr lang="en-GB" b="0" i="0" dirty="0">
                <a:effectLst/>
                <a:latin typeface="Arial" panose="020B0604020202020204" pitchFamily="34" charset="0"/>
              </a:rPr>
              <a:t> includes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hw</a:t>
            </a:r>
            <a:r>
              <a:rPr lang="en-GB" b="0" i="0" dirty="0">
                <a:effectLst/>
                <a:latin typeface="Arial" panose="020B0604020202020204" pitchFamily="34" charset="0"/>
              </a:rPr>
              <a:t>/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sw</a:t>
            </a:r>
            <a:r>
              <a:rPr lang="en-GB" b="0" i="0" dirty="0">
                <a:effectLst/>
                <a:latin typeface="Arial" panose="020B0604020202020204" pitchFamily="34" charset="0"/>
              </a:rPr>
              <a:t> co-design in 5 directions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40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9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6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7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1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4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12.jpeg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1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4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7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9.xml"/></Relationships>
</file>

<file path=ppt/slideLayouts/_rels/slideLayout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4424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0960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1335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95624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1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2028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4274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0805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7962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5780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5550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9743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1407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57968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6963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5258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918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0342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04742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8890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9228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2515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34647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6517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196126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6507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55879790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6325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056265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23530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73661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618093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329994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47544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4024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22089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84777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520066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438751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American university of beirut: Challenges and opportunities.">
            <a:extLst>
              <a:ext uri="{FF2B5EF4-FFF2-40B4-BE49-F238E27FC236}">
                <a16:creationId xmlns:a16="http://schemas.microsoft.com/office/drawing/2014/main" id="{606DF6D3-5B79-C8AD-9141-7B61139E4DE9}"/>
              </a:ext>
            </a:extLst>
          </p:cNvPr>
          <p:cNvSpPr txBox="1"/>
          <p:nvPr userDrawn="1"/>
        </p:nvSpPr>
        <p:spPr>
          <a:xfrm>
            <a:off x="7012307" y="614663"/>
            <a:ext cx="1510030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 algn="r">
              <a:defRPr sz="230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LB" sz="450" b="1" i="0" dirty="0">
                <a:solidFill>
                  <a:srgbClr val="929292"/>
                </a:solidFill>
                <a:effectLst/>
                <a:latin typeface="Helvetica" pitchFamily="2" charset="0"/>
              </a:rPr>
              <a:t>ⓒ</a:t>
            </a:r>
            <a:r>
              <a:rPr lang="en-LB" sz="450" b="0" i="0" dirty="0">
                <a:solidFill>
                  <a:srgbClr val="929292"/>
                </a:solidFill>
                <a:effectLst/>
                <a:latin typeface="Helvetica" pitchFamily="2" charset="0"/>
              </a:rPr>
              <a:t> </a:t>
            </a:r>
            <a:r>
              <a:rPr lang="en-US" sz="450" dirty="0">
                <a:solidFill>
                  <a:srgbClr val="929292"/>
                </a:solidFill>
                <a:latin typeface="Helvetica" pitchFamily="2" charset="0"/>
              </a:rPr>
              <a:t>All rights reserved. American University of Beirut 2023.</a:t>
            </a:r>
            <a:endParaRPr sz="450" dirty="0">
              <a:solidFill>
                <a:srgbClr val="929292"/>
              </a:solidFill>
              <a:latin typeface="Helvetica" pitchFamily="2" charset="0"/>
              <a:ea typeface="Proxima Nova Lt"/>
              <a:cs typeface="Proxima Nova Lt"/>
              <a:sym typeface="Proxima Nova Semibold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F84AC768-427F-8E14-15D3-89F6E9B223DC}"/>
              </a:ext>
            </a:extLst>
          </p:cNvPr>
          <p:cNvSpPr/>
          <p:nvPr userDrawn="1"/>
        </p:nvSpPr>
        <p:spPr>
          <a:xfrm>
            <a:off x="5984946" y="567029"/>
            <a:ext cx="2532492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endParaRPr sz="675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1D1F4-C3B9-D6B0-C2FB-C2861092C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757" y="334366"/>
            <a:ext cx="339258" cy="45234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D2465328-713A-3437-1DA2-C638CEF8C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" y="261516"/>
            <a:ext cx="1903484" cy="6160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FE9DBA-8BF0-4EAC-A73E-96E1891F07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" y="1476225"/>
            <a:ext cx="8988426" cy="526499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defRPr sz="1500"/>
            </a:lvl1pPr>
            <a:lvl2pPr marL="342900" indent="-171450">
              <a:buClr>
                <a:schemeClr val="tx1"/>
              </a:buClr>
              <a:defRPr sz="1350"/>
            </a:lvl2pPr>
            <a:lvl3pPr marL="514350" indent="-171450">
              <a:buClr>
                <a:schemeClr val="tx1"/>
              </a:buClr>
              <a:defRPr sz="1200"/>
            </a:lvl3pPr>
            <a:lvl4pPr marL="685800" indent="-171450">
              <a:buClr>
                <a:schemeClr val="tx1"/>
              </a:buClr>
              <a:defRPr sz="1050"/>
            </a:lvl4pPr>
            <a:lvl5pPr marL="857250" indent="-171450">
              <a:buClr>
                <a:schemeClr val="tx1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84130-4E40-4C11-A874-A4991F5BF7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986" y="950659"/>
            <a:ext cx="8988028" cy="452438"/>
          </a:xfrm>
          <a:prstGeom prst="rect">
            <a:avLst/>
          </a:prstGeom>
        </p:spPr>
        <p:txBody>
          <a:bodyPr anchor="ctr" anchorCtr="0"/>
          <a:lstStyle>
            <a:lvl1pPr marL="0" indent="0" algn="ctr" rtl="0">
              <a:buNone/>
              <a:defRPr sz="2025" b="1"/>
            </a:lvl1pPr>
          </a:lstStyle>
          <a:p>
            <a:pPr lvl="0"/>
            <a:endParaRPr lang="en-US" dirty="0"/>
          </a:p>
        </p:txBody>
      </p:sp>
      <p:pic>
        <p:nvPicPr>
          <p:cNvPr id="13" name="Picture 2" descr="File:ETH Zürich Logo black.svg - Wikimedia Commons">
            <a:extLst>
              <a:ext uri="{FF2B5EF4-FFF2-40B4-BE49-F238E27FC236}">
                <a16:creationId xmlns:a16="http://schemas.microsoft.com/office/drawing/2014/main" id="{F3D97CE6-3648-CF48-9472-F89F15807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23" y="205720"/>
            <a:ext cx="1639957" cy="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D705D-6014-B949-8087-854751C19D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19" y="187904"/>
            <a:ext cx="1208621" cy="6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EBDFEA4-C20F-104A-BC27-408CBECDF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909876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0B31-7E1A-5D4D-983E-2275653A8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93951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F943-F4A0-4D46-B4C9-58E9F66D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923654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75E6A-3752-FC41-B8A3-75D7F6453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7360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E345-B863-7F48-B37E-C4D1A0E76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11868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548-FD3A-9B40-80D2-DE711E168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047847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CDF4F-585B-6D4F-A4CB-C67AB7D5B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395052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4979-FCD7-694E-8B26-68BFE56F7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546003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051ED-7F0F-1747-91E3-F6CFAF063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26599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535E-D52C-7148-ABB0-7547E7715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13486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D0A7A-F6FB-1F48-9A4B-A6A40DC9A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0842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AFC27-E9C2-A540-A3C4-249358E5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192958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95B04E4-937C-664F-B51F-D8C30ABD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48FE1C4B-D953-0249-AAC5-1CEBC09BA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6CEAA0A5-E9E4-5140-BD46-DA6256C8BD9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9D6D91-79A7-6D42-B64F-582CA85CF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33B19D-FBD6-3545-A911-696365B26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F69791-C3A5-1144-92B1-333CF796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B3FDAE8-A59F-B84A-B845-84C535A39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5792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3A97B69-F936-9541-A4C0-4803E0D98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ACF1560-B282-884D-8A11-92C4A17C938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462A-42FE-A84B-9002-68A00ADE6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73505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623055-6F7E-CF4A-ADEE-B8106026EC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8F7ABC-7804-9A45-8345-A3C1D4AE29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E70D-E1B6-6444-B39A-56D9F01DC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919154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71F563C-CD40-A941-946F-51381E41C5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3913447-512A-8E4A-90A4-7079BD9A51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1E867-9ECF-604D-A3A5-B01890269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38900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72121-A8E8-2D44-9C8A-867F1E7CF2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375A6BC4-4875-D14C-AD8B-EDD376D8CF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FD31-60B6-C346-9D89-A4089B89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484513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4209F53-5EDE-1248-9733-CEB7AFA430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ED11C88-124D-0347-AECA-3112784719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89F7-876C-7946-AB0D-5451C843C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211096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9347127D-50D6-804E-BBDB-090FFD76C82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34CA717C-BE13-1D47-AAC5-E762962F17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0B547-CD99-0740-9575-71E48EA0F2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036152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A4E499A-3343-9649-900F-C1B6B1CC41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9BAFF69-6AD8-F144-AFCC-520891BC23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647DD-C717-6B4E-971B-369A4AC6E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60307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E62CFF8-7633-3B4B-A468-F476C6361E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3917E0F-F572-F344-8271-E7F412A986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61CCF-7B61-6046-A6E3-819C5F7B3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01133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F2FD485-06A1-EE45-9A8B-F048E7EEE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3E0F4D9-5214-6441-8A0F-C2CBFC75B8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7BF4-82CD-7E43-873E-37D879C1B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285738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F2C3A7A-5BD4-D542-A789-B3C16EBBD7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538ED7B-3605-2040-BC3F-5A78278E3E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AD733-BDC3-EB40-9C11-FAC3CFD16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067701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D14A05F-C43C-B549-A1DA-16E973F5A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4D961FA-CC1E-B14D-A413-07AD525F4F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B481-D5ED-9E41-8320-7EA96DF4F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37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1"/>
            <a:ext cx="9144000" cy="3789946"/>
          </a:xfrm>
          <a:prstGeom prst="rect">
            <a:avLst/>
          </a:prstGeom>
          <a:solidFill>
            <a:srgbClr val="5CA2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89241"/>
            <a:ext cx="6858000" cy="6076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4" y="5893016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3046" y="5857819"/>
            <a:ext cx="2640412" cy="60766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2519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Avenir Next" panose="020B0503020202020204" pitchFamily="34" charset="0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5961410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venir Next" panose="020B0503020202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Avenir Next" panose="020B0503020202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Avenir Next" panose="020B0503020202020204" pitchFamily="34" charset="0"/>
                <a:cs typeface="Futura Medium" panose="020B0602020204020303" pitchFamily="34" charset="-79"/>
              </a:rPr>
              <a:pPr/>
              <a:t>‹#›</a:t>
            </a:fld>
            <a:endParaRPr lang="en-US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71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509996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5533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83805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070865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47398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1514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63213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0715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27620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39791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81287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77348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09067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868639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44DF-D368-BA47-B6EB-EDA44C072B34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51907079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F750-DCED-674B-A358-D6F087F8B78E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48590013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767DF-ADE1-114E-BF5F-472C11C13A7E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93006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6E05-2989-034A-8463-96AC875A570A}" type="datetime1">
              <a:rPr lang="en-US" smtClean="0"/>
              <a:t>7/18/24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0983530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26A5-9A1E-164E-A536-C43CF41F2EA7}" type="datetime1">
              <a:rPr lang="en-US" smtClean="0"/>
              <a:t>7/18/24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54834999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524B-BC97-0E4A-9813-E00CF4939917}" type="datetime1">
              <a:rPr lang="en-US" smtClean="0"/>
              <a:t>7/18/24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38154264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BAC-6D1D-2546-8E5E-F4E62E7F6FDF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5125110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0CD9-5DB9-4D4C-B9F8-360C7ABF92B4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22421275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5F38-B3BE-C747-A907-0F5D4C362283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80800169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59B5-99C9-3B42-A953-0581646B9FF8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4290671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BE31-050A-2941-8B76-6A2EADBBA8A1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31845878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5EB5-98E7-5445-8CCC-518F9D994E32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26485123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593F-4265-D84C-B551-CD91FF2532D7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07316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F0C-5607-8C47-AFF1-CCFFB2A677FB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1730016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517D-B9C4-7B4E-83B8-092B95C1F753}" type="datetime1">
              <a:rPr lang="en-US" smtClean="0"/>
              <a:t>7/18/24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77207692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C834-04D7-E949-800C-EF01A932F9D2}" type="datetime1">
              <a:rPr lang="en-US" smtClean="0"/>
              <a:t>7/18/24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03224296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80E-B6EF-3549-BA47-701E0FBC5CC2}" type="datetime1">
              <a:rPr lang="en-US" smtClean="0"/>
              <a:t>7/18/24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31669704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07F8-32BA-574E-A10A-117D7F1BF053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82877629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1FC4-C2A9-9C4D-8814-9647B2B6EC5E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19616123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C457-A765-A444-ADAE-B5BD1A64456D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1917550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005-91FD-9B44-A92B-96D48FC98937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19634475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4333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454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62813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43180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9920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803865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04179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41364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80193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66402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48270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7233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434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91881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28904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66141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3328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81912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76600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06021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555552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3857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94834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09564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95111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89694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79198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29804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09056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85530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70741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051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94079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6669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2445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80688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45533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06163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26522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95034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43353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171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36582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79766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1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75937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51153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8060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55185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34205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802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87207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594363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69407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6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0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18807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4546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99702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8130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981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11161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3927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24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4300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18000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70044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54780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63402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8885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26809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68844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99832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8446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63161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1762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07602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75052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29322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7794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21641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59792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52344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9918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49228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30071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05370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17396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03868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4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31587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9199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0962"/>
      </p:ext>
    </p:extLst>
  </p:cSld>
  <p:clrMapOvr>
    <a:masterClrMapping/>
  </p:clrMapOvr>
  <p:transition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33924"/>
      </p:ext>
    </p:extLst>
  </p:cSld>
  <p:clrMapOvr>
    <a:masterClrMapping/>
  </p:clrMapOvr>
  <p:transition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17485"/>
      </p:ext>
    </p:extLst>
  </p:cSld>
  <p:clrMapOvr>
    <a:masterClrMapping/>
  </p:clrMapOvr>
  <p:transition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17391"/>
      </p:ext>
    </p:extLst>
  </p:cSld>
  <p:clrMapOvr>
    <a:masterClrMapping/>
  </p:clrMapOvr>
  <p:transition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33612"/>
      </p:ext>
    </p:extLst>
  </p:cSld>
  <p:clrMapOvr>
    <a:masterClrMapping/>
  </p:clrMapOvr>
  <p:transition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15352"/>
      </p:ext>
    </p:extLst>
  </p:cSld>
  <p:clrMapOvr>
    <a:masterClrMapping/>
  </p:clrMapOvr>
  <p:transition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68447"/>
      </p:ext>
    </p:extLst>
  </p:cSld>
  <p:clrMapOvr>
    <a:masterClrMapping/>
  </p:clrMapOvr>
  <p:transition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054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3767"/>
      </p:ext>
    </p:extLst>
  </p:cSld>
  <p:clrMapOvr>
    <a:masterClrMapping/>
  </p:clrMapOvr>
  <p:transition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29148"/>
      </p:ext>
    </p:extLst>
  </p:cSld>
  <p:clrMapOvr>
    <a:masterClrMapping/>
  </p:clrMapOvr>
  <p:transition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9325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808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76841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8700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67415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1802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20763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2350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68921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642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68583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0715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42647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6436E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102843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06EE2-43C6-804A-8B76-A8A2C6424C76}"/>
              </a:ext>
            </a:extLst>
          </p:cNvPr>
          <p:cNvCxnSpPr/>
          <p:nvPr userDrawn="1"/>
        </p:nvCxnSpPr>
        <p:spPr>
          <a:xfrm>
            <a:off x="0" y="790141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05451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-106" charset="0"/>
                <a:cs typeface="Arial" pitchFamily="-106" charset="0"/>
              </a:rPr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15E8-B7BA-A94F-8CD8-59ABAB50F7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8136738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3874846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18DBD-A8C3-BF41-B930-E6F09B914F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3492910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6F74A-33AD-9C44-A652-5BC058E4432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350643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313B9-34D2-9B4F-924F-705E340D7A3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2452208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681F7-101F-CD48-BD26-A7C1DB38DD7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0266502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22FE8-1BF1-7945-858E-9EDF18117A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8059375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FB72-9437-4E43-B6E9-A86EC5F8479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5730356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BB03A-AA9C-3441-BB02-8D748B0FE78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203470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218E9-1586-4840-9706-4250AB6924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8366049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289-DED0-BF4F-8007-4B3A361AC98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7248449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E2285-5DCA-104D-A461-AF822D41BD2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454541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52214257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6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5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987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Relationship Id="rId14" Type="http://schemas.openxmlformats.org/officeDocument/2006/relationships/image" Target="../media/image1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2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46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9.xml"/><Relationship Id="rId7" Type="http://schemas.openxmlformats.org/officeDocument/2006/relationships/slideLayout" Target="../slideLayouts/slideLayout643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theme" Target="../theme/theme6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theme" Target="../theme/theme64.xml"/><Relationship Id="rId2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8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slideLayout" Target="../slideLayouts/slideLayout697.xml"/><Relationship Id="rId2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Relationship Id="rId14" Type="http://schemas.openxmlformats.org/officeDocument/2006/relationships/image" Target="../media/image1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2.xml"/><Relationship Id="rId2" Type="http://schemas.openxmlformats.org/officeDocument/2006/relationships/slideLayout" Target="../slideLayouts/slideLayout711.xml"/><Relationship Id="rId1" Type="http://schemas.openxmlformats.org/officeDocument/2006/relationships/slideLayout" Target="../slideLayouts/slideLayout710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13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1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16.xml"/><Relationship Id="rId7" Type="http://schemas.openxmlformats.org/officeDocument/2006/relationships/slideLayout" Target="../slideLayouts/slideLayout720.xml"/><Relationship Id="rId12" Type="http://schemas.openxmlformats.org/officeDocument/2006/relationships/slideLayout" Target="../slideLayouts/slideLayout725.xml"/><Relationship Id="rId2" Type="http://schemas.openxmlformats.org/officeDocument/2006/relationships/slideLayout" Target="../slideLayouts/slideLayout715.xml"/><Relationship Id="rId1" Type="http://schemas.openxmlformats.org/officeDocument/2006/relationships/slideLayout" Target="../slideLayouts/slideLayout714.xml"/><Relationship Id="rId6" Type="http://schemas.openxmlformats.org/officeDocument/2006/relationships/slideLayout" Target="../slideLayouts/slideLayout719.xml"/><Relationship Id="rId11" Type="http://schemas.openxmlformats.org/officeDocument/2006/relationships/slideLayout" Target="../slideLayouts/slideLayout724.xml"/><Relationship Id="rId5" Type="http://schemas.openxmlformats.org/officeDocument/2006/relationships/slideLayout" Target="../slideLayouts/slideLayout718.xml"/><Relationship Id="rId10" Type="http://schemas.openxmlformats.org/officeDocument/2006/relationships/slideLayout" Target="../slideLayouts/slideLayout723.xml"/><Relationship Id="rId4" Type="http://schemas.openxmlformats.org/officeDocument/2006/relationships/slideLayout" Target="../slideLayouts/slideLayout717.xml"/><Relationship Id="rId9" Type="http://schemas.openxmlformats.org/officeDocument/2006/relationships/slideLayout" Target="../slideLayouts/slideLayout722.xml"/><Relationship Id="rId14" Type="http://schemas.openxmlformats.org/officeDocument/2006/relationships/image" Target="../media/image1.png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3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728.xml"/><Relationship Id="rId7" Type="http://schemas.openxmlformats.org/officeDocument/2006/relationships/slideLayout" Target="../slideLayouts/slideLayout732.xml"/><Relationship Id="rId12" Type="http://schemas.openxmlformats.org/officeDocument/2006/relationships/slideLayout" Target="../slideLayouts/slideLayout737.xml"/><Relationship Id="rId2" Type="http://schemas.openxmlformats.org/officeDocument/2006/relationships/slideLayout" Target="../slideLayouts/slideLayout727.xml"/><Relationship Id="rId1" Type="http://schemas.openxmlformats.org/officeDocument/2006/relationships/slideLayout" Target="../slideLayouts/slideLayout726.xml"/><Relationship Id="rId6" Type="http://schemas.openxmlformats.org/officeDocument/2006/relationships/slideLayout" Target="../slideLayouts/slideLayout731.xml"/><Relationship Id="rId11" Type="http://schemas.openxmlformats.org/officeDocument/2006/relationships/slideLayout" Target="../slideLayouts/slideLayout736.xml"/><Relationship Id="rId5" Type="http://schemas.openxmlformats.org/officeDocument/2006/relationships/slideLayout" Target="../slideLayouts/slideLayout730.xml"/><Relationship Id="rId10" Type="http://schemas.openxmlformats.org/officeDocument/2006/relationships/slideLayout" Target="../slideLayouts/slideLayout735.xml"/><Relationship Id="rId4" Type="http://schemas.openxmlformats.org/officeDocument/2006/relationships/slideLayout" Target="../slideLayouts/slideLayout729.xml"/><Relationship Id="rId9" Type="http://schemas.openxmlformats.org/officeDocument/2006/relationships/slideLayout" Target="../slideLayouts/slideLayout7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slideLayout" Target="../slideLayouts/slideLayout74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2.xml"/><Relationship Id="rId2" Type="http://schemas.openxmlformats.org/officeDocument/2006/relationships/slideLayout" Target="../slideLayouts/slideLayout751.xml"/><Relationship Id="rId1" Type="http://schemas.openxmlformats.org/officeDocument/2006/relationships/slideLayout" Target="../slideLayouts/slideLayout750.xml"/><Relationship Id="rId4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755.xml"/><Relationship Id="rId7" Type="http://schemas.openxmlformats.org/officeDocument/2006/relationships/slideLayout" Target="../slideLayouts/slideLayout759.xml"/><Relationship Id="rId12" Type="http://schemas.openxmlformats.org/officeDocument/2006/relationships/slideLayout" Target="../slideLayouts/slideLayout764.xml"/><Relationship Id="rId2" Type="http://schemas.openxmlformats.org/officeDocument/2006/relationships/slideLayout" Target="../slideLayouts/slideLayout754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Relationship Id="rId14" Type="http://schemas.openxmlformats.org/officeDocument/2006/relationships/image" Target="../media/image1.png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2.xml"/><Relationship Id="rId3" Type="http://schemas.openxmlformats.org/officeDocument/2006/relationships/slideLayout" Target="../slideLayouts/slideLayout767.xml"/><Relationship Id="rId7" Type="http://schemas.openxmlformats.org/officeDocument/2006/relationships/slideLayout" Target="../slideLayouts/slideLayout771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66.xml"/><Relationship Id="rId1" Type="http://schemas.openxmlformats.org/officeDocument/2006/relationships/slideLayout" Target="../slideLayouts/slideLayout765.xml"/><Relationship Id="rId6" Type="http://schemas.openxmlformats.org/officeDocument/2006/relationships/slideLayout" Target="../slideLayouts/slideLayout770.xml"/><Relationship Id="rId11" Type="http://schemas.openxmlformats.org/officeDocument/2006/relationships/slideLayout" Target="../slideLayouts/slideLayout775.xml"/><Relationship Id="rId5" Type="http://schemas.openxmlformats.org/officeDocument/2006/relationships/slideLayout" Target="../slideLayouts/slideLayout769.xml"/><Relationship Id="rId10" Type="http://schemas.openxmlformats.org/officeDocument/2006/relationships/slideLayout" Target="../slideLayouts/slideLayout774.xml"/><Relationship Id="rId4" Type="http://schemas.openxmlformats.org/officeDocument/2006/relationships/slideLayout" Target="../slideLayouts/slideLayout768.xml"/><Relationship Id="rId9" Type="http://schemas.openxmlformats.org/officeDocument/2006/relationships/slideLayout" Target="../slideLayouts/slideLayout77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3.xml"/><Relationship Id="rId3" Type="http://schemas.openxmlformats.org/officeDocument/2006/relationships/slideLayout" Target="../slideLayouts/slideLayout778.xml"/><Relationship Id="rId7" Type="http://schemas.openxmlformats.org/officeDocument/2006/relationships/slideLayout" Target="../slideLayouts/slideLayout782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777.xml"/><Relationship Id="rId1" Type="http://schemas.openxmlformats.org/officeDocument/2006/relationships/slideLayout" Target="../slideLayouts/slideLayout776.xml"/><Relationship Id="rId6" Type="http://schemas.openxmlformats.org/officeDocument/2006/relationships/slideLayout" Target="../slideLayouts/slideLayout781.xml"/><Relationship Id="rId11" Type="http://schemas.openxmlformats.org/officeDocument/2006/relationships/slideLayout" Target="../slideLayouts/slideLayout786.xml"/><Relationship Id="rId5" Type="http://schemas.openxmlformats.org/officeDocument/2006/relationships/slideLayout" Target="../slideLayouts/slideLayout780.xml"/><Relationship Id="rId10" Type="http://schemas.openxmlformats.org/officeDocument/2006/relationships/slideLayout" Target="../slideLayouts/slideLayout785.xml"/><Relationship Id="rId4" Type="http://schemas.openxmlformats.org/officeDocument/2006/relationships/slideLayout" Target="../slideLayouts/slideLayout779.xml"/><Relationship Id="rId9" Type="http://schemas.openxmlformats.org/officeDocument/2006/relationships/slideLayout" Target="../slideLayouts/slideLayout784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89.xml"/><Relationship Id="rId7" Type="http://schemas.openxmlformats.org/officeDocument/2006/relationships/slideLayout" Target="../slideLayouts/slideLayout793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788.xml"/><Relationship Id="rId1" Type="http://schemas.openxmlformats.org/officeDocument/2006/relationships/slideLayout" Target="../slideLayouts/slideLayout787.xml"/><Relationship Id="rId6" Type="http://schemas.openxmlformats.org/officeDocument/2006/relationships/slideLayout" Target="../slideLayouts/slideLayout792.xml"/><Relationship Id="rId11" Type="http://schemas.openxmlformats.org/officeDocument/2006/relationships/slideLayout" Target="../slideLayouts/slideLayout797.xml"/><Relationship Id="rId5" Type="http://schemas.openxmlformats.org/officeDocument/2006/relationships/slideLayout" Target="../slideLayouts/slideLayout791.xml"/><Relationship Id="rId10" Type="http://schemas.openxmlformats.org/officeDocument/2006/relationships/slideLayout" Target="../slideLayouts/slideLayout796.xml"/><Relationship Id="rId4" Type="http://schemas.openxmlformats.org/officeDocument/2006/relationships/slideLayout" Target="../slideLayouts/slideLayout790.xml"/><Relationship Id="rId9" Type="http://schemas.openxmlformats.org/officeDocument/2006/relationships/slideLayout" Target="../slideLayouts/slideLayout79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5.xml"/><Relationship Id="rId3" Type="http://schemas.openxmlformats.org/officeDocument/2006/relationships/slideLayout" Target="../slideLayouts/slideLayout800.xml"/><Relationship Id="rId7" Type="http://schemas.openxmlformats.org/officeDocument/2006/relationships/slideLayout" Target="../slideLayouts/slideLayout804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799.xml"/><Relationship Id="rId1" Type="http://schemas.openxmlformats.org/officeDocument/2006/relationships/slideLayout" Target="../slideLayouts/slideLayout798.xml"/><Relationship Id="rId6" Type="http://schemas.openxmlformats.org/officeDocument/2006/relationships/slideLayout" Target="../slideLayouts/slideLayout803.xml"/><Relationship Id="rId11" Type="http://schemas.openxmlformats.org/officeDocument/2006/relationships/slideLayout" Target="../slideLayouts/slideLayout808.xml"/><Relationship Id="rId5" Type="http://schemas.openxmlformats.org/officeDocument/2006/relationships/slideLayout" Target="../slideLayouts/slideLayout802.xml"/><Relationship Id="rId10" Type="http://schemas.openxmlformats.org/officeDocument/2006/relationships/slideLayout" Target="../slideLayouts/slideLayout807.xml"/><Relationship Id="rId4" Type="http://schemas.openxmlformats.org/officeDocument/2006/relationships/slideLayout" Target="../slideLayouts/slideLayout801.xml"/><Relationship Id="rId9" Type="http://schemas.openxmlformats.org/officeDocument/2006/relationships/slideLayout" Target="../slideLayouts/slideLayout80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6.xml"/><Relationship Id="rId3" Type="http://schemas.openxmlformats.org/officeDocument/2006/relationships/slideLayout" Target="../slideLayouts/slideLayout811.xml"/><Relationship Id="rId7" Type="http://schemas.openxmlformats.org/officeDocument/2006/relationships/slideLayout" Target="../slideLayouts/slideLayout815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10.xml"/><Relationship Id="rId1" Type="http://schemas.openxmlformats.org/officeDocument/2006/relationships/slideLayout" Target="../slideLayouts/slideLayout809.xml"/><Relationship Id="rId6" Type="http://schemas.openxmlformats.org/officeDocument/2006/relationships/slideLayout" Target="../slideLayouts/slideLayout814.xml"/><Relationship Id="rId11" Type="http://schemas.openxmlformats.org/officeDocument/2006/relationships/slideLayout" Target="../slideLayouts/slideLayout819.xml"/><Relationship Id="rId5" Type="http://schemas.openxmlformats.org/officeDocument/2006/relationships/slideLayout" Target="../slideLayouts/slideLayout813.xml"/><Relationship Id="rId10" Type="http://schemas.openxmlformats.org/officeDocument/2006/relationships/slideLayout" Target="../slideLayouts/slideLayout818.xml"/><Relationship Id="rId4" Type="http://schemas.openxmlformats.org/officeDocument/2006/relationships/slideLayout" Target="../slideLayouts/slideLayout812.xml"/><Relationship Id="rId9" Type="http://schemas.openxmlformats.org/officeDocument/2006/relationships/slideLayout" Target="../slideLayouts/slideLayout81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2.xml"/><Relationship Id="rId7" Type="http://schemas.openxmlformats.org/officeDocument/2006/relationships/slideLayout" Target="../slideLayouts/slideLayout826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21.xml"/><Relationship Id="rId1" Type="http://schemas.openxmlformats.org/officeDocument/2006/relationships/slideLayout" Target="../slideLayouts/slideLayout820.xml"/><Relationship Id="rId6" Type="http://schemas.openxmlformats.org/officeDocument/2006/relationships/slideLayout" Target="../slideLayouts/slideLayout825.xml"/><Relationship Id="rId11" Type="http://schemas.openxmlformats.org/officeDocument/2006/relationships/slideLayout" Target="../slideLayouts/slideLayout830.xml"/><Relationship Id="rId5" Type="http://schemas.openxmlformats.org/officeDocument/2006/relationships/slideLayout" Target="../slideLayouts/slideLayout824.xml"/><Relationship Id="rId10" Type="http://schemas.openxmlformats.org/officeDocument/2006/relationships/slideLayout" Target="../slideLayouts/slideLayout829.xml"/><Relationship Id="rId4" Type="http://schemas.openxmlformats.org/officeDocument/2006/relationships/slideLayout" Target="../slideLayouts/slideLayout823.xml"/><Relationship Id="rId9" Type="http://schemas.openxmlformats.org/officeDocument/2006/relationships/slideLayout" Target="../slideLayouts/slideLayout828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3.xml"/><Relationship Id="rId7" Type="http://schemas.openxmlformats.org/officeDocument/2006/relationships/slideLayout" Target="../slideLayouts/slideLayout837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32.xml"/><Relationship Id="rId1" Type="http://schemas.openxmlformats.org/officeDocument/2006/relationships/slideLayout" Target="../slideLayouts/slideLayout831.xml"/><Relationship Id="rId6" Type="http://schemas.openxmlformats.org/officeDocument/2006/relationships/slideLayout" Target="../slideLayouts/slideLayout836.xml"/><Relationship Id="rId11" Type="http://schemas.openxmlformats.org/officeDocument/2006/relationships/slideLayout" Target="../slideLayouts/slideLayout841.xml"/><Relationship Id="rId5" Type="http://schemas.openxmlformats.org/officeDocument/2006/relationships/slideLayout" Target="../slideLayouts/slideLayout835.xml"/><Relationship Id="rId10" Type="http://schemas.openxmlformats.org/officeDocument/2006/relationships/slideLayout" Target="../slideLayouts/slideLayout840.xml"/><Relationship Id="rId4" Type="http://schemas.openxmlformats.org/officeDocument/2006/relationships/slideLayout" Target="../slideLayouts/slideLayout834.xml"/><Relationship Id="rId9" Type="http://schemas.openxmlformats.org/officeDocument/2006/relationships/slideLayout" Target="../slideLayouts/slideLayout83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9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844.xml"/><Relationship Id="rId7" Type="http://schemas.openxmlformats.org/officeDocument/2006/relationships/slideLayout" Target="../slideLayouts/slideLayout848.xml"/><Relationship Id="rId12" Type="http://schemas.openxmlformats.org/officeDocument/2006/relationships/slideLayout" Target="../slideLayouts/slideLayout853.xml"/><Relationship Id="rId2" Type="http://schemas.openxmlformats.org/officeDocument/2006/relationships/slideLayout" Target="../slideLayouts/slideLayout843.xml"/><Relationship Id="rId1" Type="http://schemas.openxmlformats.org/officeDocument/2006/relationships/slideLayout" Target="../slideLayouts/slideLayout842.xml"/><Relationship Id="rId6" Type="http://schemas.openxmlformats.org/officeDocument/2006/relationships/slideLayout" Target="../slideLayouts/slideLayout847.xml"/><Relationship Id="rId11" Type="http://schemas.openxmlformats.org/officeDocument/2006/relationships/slideLayout" Target="../slideLayouts/slideLayout852.xml"/><Relationship Id="rId5" Type="http://schemas.openxmlformats.org/officeDocument/2006/relationships/slideLayout" Target="../slideLayouts/slideLayout846.xml"/><Relationship Id="rId10" Type="http://schemas.openxmlformats.org/officeDocument/2006/relationships/slideLayout" Target="../slideLayouts/slideLayout851.xml"/><Relationship Id="rId4" Type="http://schemas.openxmlformats.org/officeDocument/2006/relationships/slideLayout" Target="../slideLayouts/slideLayout845.xml"/><Relationship Id="rId9" Type="http://schemas.openxmlformats.org/officeDocument/2006/relationships/slideLayout" Target="../slideLayouts/slideLayout850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1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856.xml"/><Relationship Id="rId7" Type="http://schemas.openxmlformats.org/officeDocument/2006/relationships/slideLayout" Target="../slideLayouts/slideLayout860.xml"/><Relationship Id="rId12" Type="http://schemas.openxmlformats.org/officeDocument/2006/relationships/slideLayout" Target="../slideLayouts/slideLayout865.xml"/><Relationship Id="rId2" Type="http://schemas.openxmlformats.org/officeDocument/2006/relationships/slideLayout" Target="../slideLayouts/slideLayout855.xml"/><Relationship Id="rId1" Type="http://schemas.openxmlformats.org/officeDocument/2006/relationships/slideLayout" Target="../slideLayouts/slideLayout854.xml"/><Relationship Id="rId6" Type="http://schemas.openxmlformats.org/officeDocument/2006/relationships/slideLayout" Target="../slideLayouts/slideLayout859.xml"/><Relationship Id="rId11" Type="http://schemas.openxmlformats.org/officeDocument/2006/relationships/slideLayout" Target="../slideLayouts/slideLayout864.xml"/><Relationship Id="rId5" Type="http://schemas.openxmlformats.org/officeDocument/2006/relationships/slideLayout" Target="../slideLayouts/slideLayout858.xml"/><Relationship Id="rId10" Type="http://schemas.openxmlformats.org/officeDocument/2006/relationships/slideLayout" Target="../slideLayouts/slideLayout863.xml"/><Relationship Id="rId4" Type="http://schemas.openxmlformats.org/officeDocument/2006/relationships/slideLayout" Target="../slideLayouts/slideLayout857.xml"/><Relationship Id="rId9" Type="http://schemas.openxmlformats.org/officeDocument/2006/relationships/slideLayout" Target="../slideLayouts/slideLayout862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8.xml"/><Relationship Id="rId7" Type="http://schemas.openxmlformats.org/officeDocument/2006/relationships/slideLayout" Target="../slideLayouts/slideLayout872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67.xml"/><Relationship Id="rId1" Type="http://schemas.openxmlformats.org/officeDocument/2006/relationships/slideLayout" Target="../slideLayouts/slideLayout866.xml"/><Relationship Id="rId6" Type="http://schemas.openxmlformats.org/officeDocument/2006/relationships/slideLayout" Target="../slideLayouts/slideLayout871.xml"/><Relationship Id="rId11" Type="http://schemas.openxmlformats.org/officeDocument/2006/relationships/slideLayout" Target="../slideLayouts/slideLayout876.xml"/><Relationship Id="rId5" Type="http://schemas.openxmlformats.org/officeDocument/2006/relationships/slideLayout" Target="../slideLayouts/slideLayout870.xml"/><Relationship Id="rId10" Type="http://schemas.openxmlformats.org/officeDocument/2006/relationships/slideLayout" Target="../slideLayouts/slideLayout875.xml"/><Relationship Id="rId4" Type="http://schemas.openxmlformats.org/officeDocument/2006/relationships/slideLayout" Target="../slideLayouts/slideLayout869.xml"/><Relationship Id="rId9" Type="http://schemas.openxmlformats.org/officeDocument/2006/relationships/slideLayout" Target="../slideLayouts/slideLayout874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4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879.xml"/><Relationship Id="rId7" Type="http://schemas.openxmlformats.org/officeDocument/2006/relationships/slideLayout" Target="../slideLayouts/slideLayout883.xml"/><Relationship Id="rId12" Type="http://schemas.openxmlformats.org/officeDocument/2006/relationships/slideLayout" Target="../slideLayouts/slideLayout888.xml"/><Relationship Id="rId2" Type="http://schemas.openxmlformats.org/officeDocument/2006/relationships/slideLayout" Target="../slideLayouts/slideLayout878.xml"/><Relationship Id="rId1" Type="http://schemas.openxmlformats.org/officeDocument/2006/relationships/slideLayout" Target="../slideLayouts/slideLayout877.xml"/><Relationship Id="rId6" Type="http://schemas.openxmlformats.org/officeDocument/2006/relationships/slideLayout" Target="../slideLayouts/slideLayout882.xml"/><Relationship Id="rId11" Type="http://schemas.openxmlformats.org/officeDocument/2006/relationships/slideLayout" Target="../slideLayouts/slideLayout887.xml"/><Relationship Id="rId5" Type="http://schemas.openxmlformats.org/officeDocument/2006/relationships/slideLayout" Target="../slideLayouts/slideLayout881.xml"/><Relationship Id="rId10" Type="http://schemas.openxmlformats.org/officeDocument/2006/relationships/slideLayout" Target="../slideLayouts/slideLayout886.xml"/><Relationship Id="rId4" Type="http://schemas.openxmlformats.org/officeDocument/2006/relationships/slideLayout" Target="../slideLayouts/slideLayout880.xml"/><Relationship Id="rId9" Type="http://schemas.openxmlformats.org/officeDocument/2006/relationships/slideLayout" Target="../slideLayouts/slideLayout885.xml"/><Relationship Id="rId14" Type="http://schemas.openxmlformats.org/officeDocument/2006/relationships/image" Target="../media/image1.pn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1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4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theme" Target="../theme/theme87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3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918.xml"/><Relationship Id="rId7" Type="http://schemas.openxmlformats.org/officeDocument/2006/relationships/slideLayout" Target="../slideLayouts/slideLayout922.xml"/><Relationship Id="rId12" Type="http://schemas.openxmlformats.org/officeDocument/2006/relationships/slideLayout" Target="../slideLayouts/slideLayout927.xml"/><Relationship Id="rId2" Type="http://schemas.openxmlformats.org/officeDocument/2006/relationships/slideLayout" Target="../slideLayouts/slideLayout917.xml"/><Relationship Id="rId1" Type="http://schemas.openxmlformats.org/officeDocument/2006/relationships/slideLayout" Target="../slideLayouts/slideLayout916.xml"/><Relationship Id="rId6" Type="http://schemas.openxmlformats.org/officeDocument/2006/relationships/slideLayout" Target="../slideLayouts/slideLayout921.xml"/><Relationship Id="rId11" Type="http://schemas.openxmlformats.org/officeDocument/2006/relationships/slideLayout" Target="../slideLayouts/slideLayout926.xml"/><Relationship Id="rId5" Type="http://schemas.openxmlformats.org/officeDocument/2006/relationships/slideLayout" Target="../slideLayouts/slideLayout920.xml"/><Relationship Id="rId10" Type="http://schemas.openxmlformats.org/officeDocument/2006/relationships/slideLayout" Target="../slideLayouts/slideLayout925.xml"/><Relationship Id="rId4" Type="http://schemas.openxmlformats.org/officeDocument/2006/relationships/slideLayout" Target="../slideLayouts/slideLayout919.xml"/><Relationship Id="rId9" Type="http://schemas.openxmlformats.org/officeDocument/2006/relationships/slideLayout" Target="../slideLayouts/slideLayout924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929.xml"/><Relationship Id="rId1" Type="http://schemas.openxmlformats.org/officeDocument/2006/relationships/slideLayout" Target="../slideLayouts/slideLayout9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6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2" r:id="rId1"/>
    <p:sldLayoutId id="2147487473" r:id="rId2"/>
    <p:sldLayoutId id="2147487474" r:id="rId3"/>
    <p:sldLayoutId id="2147487475" r:id="rId4"/>
    <p:sldLayoutId id="2147487476" r:id="rId5"/>
    <p:sldLayoutId id="2147487477" r:id="rId6"/>
    <p:sldLayoutId id="2147487478" r:id="rId7"/>
    <p:sldLayoutId id="2147487479" r:id="rId8"/>
    <p:sldLayoutId id="2147487480" r:id="rId9"/>
    <p:sldLayoutId id="2147487481" r:id="rId10"/>
    <p:sldLayoutId id="2147487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85" r:id="rId1"/>
    <p:sldLayoutId id="2147489086" r:id="rId2"/>
    <p:sldLayoutId id="2147489087" r:id="rId3"/>
    <p:sldLayoutId id="2147489088" r:id="rId4"/>
    <p:sldLayoutId id="2147489089" r:id="rId5"/>
    <p:sldLayoutId id="2147489090" r:id="rId6"/>
    <p:sldLayoutId id="2147489091" r:id="rId7"/>
    <p:sldLayoutId id="2147489092" r:id="rId8"/>
    <p:sldLayoutId id="2147489093" r:id="rId9"/>
    <p:sldLayoutId id="2147489094" r:id="rId10"/>
    <p:sldLayoutId id="2147489095" r:id="rId11"/>
    <p:sldLayoutId id="214748909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96" r:id="rId1"/>
    <p:sldLayoutId id="2147489497" r:id="rId2"/>
    <p:sldLayoutId id="2147489498" r:id="rId3"/>
    <p:sldLayoutId id="2147489499" r:id="rId4"/>
    <p:sldLayoutId id="2147489500" r:id="rId5"/>
    <p:sldLayoutId id="2147489501" r:id="rId6"/>
    <p:sldLayoutId id="2147489502" r:id="rId7"/>
    <p:sldLayoutId id="2147489503" r:id="rId8"/>
    <p:sldLayoutId id="2147489504" r:id="rId9"/>
    <p:sldLayoutId id="2147489505" r:id="rId10"/>
    <p:sldLayoutId id="2147489506" r:id="rId11"/>
    <p:sldLayoutId id="214748950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8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1" r:id="rId1"/>
    <p:sldLayoutId id="214748964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56" r:id="rId1"/>
    <p:sldLayoutId id="214748965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2" r:id="rId1"/>
    <p:sldLayoutId id="2147490033" r:id="rId2"/>
    <p:sldLayoutId id="2147490034" r:id="rId3"/>
    <p:sldLayoutId id="2147490035" r:id="rId4"/>
    <p:sldLayoutId id="2147490036" r:id="rId5"/>
    <p:sldLayoutId id="2147490037" r:id="rId6"/>
    <p:sldLayoutId id="2147490038" r:id="rId7"/>
    <p:sldLayoutId id="2147490039" r:id="rId8"/>
    <p:sldLayoutId id="2147490040" r:id="rId9"/>
    <p:sldLayoutId id="2147490041" r:id="rId10"/>
    <p:sldLayoutId id="2147490042" r:id="rId11"/>
    <p:sldLayoutId id="214749004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FFD3A-6A6D-EB47-A2AE-382792C4B855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3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  <p:sldLayoutId id="214749008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D2A1118F-5AEB-1E4F-91F1-AAD0EF8B9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6D270052-F7BE-8348-A64B-192F0F84E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7C535B2-C077-3C46-A187-4CBEF0169A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AB043-1D33-1946-871F-639FD9DFA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4245D39E-8948-0B44-AA3A-86720DC03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11EABD36-339A-AE41-A37E-CEB75DC7CE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0" r:id="rId1"/>
    <p:sldLayoutId id="2147490091" r:id="rId2"/>
    <p:sldLayoutId id="2147490092" r:id="rId3"/>
    <p:sldLayoutId id="2147490093" r:id="rId4"/>
    <p:sldLayoutId id="2147490094" r:id="rId5"/>
    <p:sldLayoutId id="2147490095" r:id="rId6"/>
    <p:sldLayoutId id="2147490096" r:id="rId7"/>
    <p:sldLayoutId id="2147490097" r:id="rId8"/>
    <p:sldLayoutId id="2147490098" r:id="rId9"/>
    <p:sldLayoutId id="2147490099" r:id="rId10"/>
    <p:sldLayoutId id="2147490100" r:id="rId11"/>
    <p:sldLayoutId id="21474901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6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03" r:id="rId1"/>
    <p:sldLayoutId id="2147490104" r:id="rId2"/>
    <p:sldLayoutId id="21474901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6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9" r:id="rId1"/>
    <p:sldLayoutId id="2147490120" r:id="rId2"/>
    <p:sldLayoutId id="2147490121" r:id="rId3"/>
    <p:sldLayoutId id="2147490122" r:id="rId4"/>
    <p:sldLayoutId id="2147490123" r:id="rId5"/>
    <p:sldLayoutId id="2147490124" r:id="rId6"/>
    <p:sldLayoutId id="2147490125" r:id="rId7"/>
    <p:sldLayoutId id="2147490126" r:id="rId8"/>
    <p:sldLayoutId id="2147490127" r:id="rId9"/>
    <p:sldLayoutId id="2147490128" r:id="rId10"/>
    <p:sldLayoutId id="2147490129" r:id="rId11"/>
    <p:sldLayoutId id="21474901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2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2" r:id="rId1"/>
    <p:sldLayoutId id="2147490133" r:id="rId2"/>
    <p:sldLayoutId id="2147490134" r:id="rId3"/>
    <p:sldLayoutId id="2147490135" r:id="rId4"/>
    <p:sldLayoutId id="2147490136" r:id="rId5"/>
    <p:sldLayoutId id="2147490137" r:id="rId6"/>
    <p:sldLayoutId id="2147490138" r:id="rId7"/>
    <p:sldLayoutId id="2147490139" r:id="rId8"/>
    <p:sldLayoutId id="2147490140" r:id="rId9"/>
    <p:sldLayoutId id="2147490141" r:id="rId10"/>
    <p:sldLayoutId id="2147490142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86F2-4F57-314E-9C03-9014849FF2B9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516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44" r:id="rId1"/>
    <p:sldLayoutId id="2147490145" r:id="rId2"/>
    <p:sldLayoutId id="2147490146" r:id="rId3"/>
    <p:sldLayoutId id="2147490147" r:id="rId4"/>
    <p:sldLayoutId id="2147490148" r:id="rId5"/>
    <p:sldLayoutId id="2147490149" r:id="rId6"/>
    <p:sldLayoutId id="2147490150" r:id="rId7"/>
    <p:sldLayoutId id="2147490151" r:id="rId8"/>
    <p:sldLayoutId id="2147490152" r:id="rId9"/>
    <p:sldLayoutId id="2147490153" r:id="rId10"/>
    <p:sldLayoutId id="21474901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DD82-44D4-1643-85B6-5B9B126C5453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568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6" r:id="rId1"/>
    <p:sldLayoutId id="2147490157" r:id="rId2"/>
    <p:sldLayoutId id="2147490158" r:id="rId3"/>
    <p:sldLayoutId id="2147490159" r:id="rId4"/>
    <p:sldLayoutId id="2147490160" r:id="rId5"/>
    <p:sldLayoutId id="2147490161" r:id="rId6"/>
    <p:sldLayoutId id="2147490162" r:id="rId7"/>
    <p:sldLayoutId id="2147490163" r:id="rId8"/>
    <p:sldLayoutId id="2147490164" r:id="rId9"/>
    <p:sldLayoutId id="2147490165" r:id="rId10"/>
    <p:sldLayoutId id="21474901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3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92" r:id="rId1"/>
    <p:sldLayoutId id="2147490193" r:id="rId2"/>
    <p:sldLayoutId id="2147490194" r:id="rId3"/>
    <p:sldLayoutId id="2147490195" r:id="rId4"/>
    <p:sldLayoutId id="2147490196" r:id="rId5"/>
    <p:sldLayoutId id="2147490197" r:id="rId6"/>
    <p:sldLayoutId id="2147490198" r:id="rId7"/>
    <p:sldLayoutId id="2147490199" r:id="rId8"/>
    <p:sldLayoutId id="2147490200" r:id="rId9"/>
    <p:sldLayoutId id="2147490201" r:id="rId10"/>
    <p:sldLayoutId id="21474902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3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04" r:id="rId1"/>
    <p:sldLayoutId id="2147490205" r:id="rId2"/>
    <p:sldLayoutId id="2147490206" r:id="rId3"/>
    <p:sldLayoutId id="2147490207" r:id="rId4"/>
    <p:sldLayoutId id="2147490208" r:id="rId5"/>
    <p:sldLayoutId id="2147490209" r:id="rId6"/>
    <p:sldLayoutId id="2147490210" r:id="rId7"/>
    <p:sldLayoutId id="2147490211" r:id="rId8"/>
    <p:sldLayoutId id="2147490212" r:id="rId9"/>
    <p:sldLayoutId id="2147490213" r:id="rId10"/>
    <p:sldLayoutId id="214749021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16" r:id="rId1"/>
    <p:sldLayoutId id="2147490217" r:id="rId2"/>
    <p:sldLayoutId id="2147490218" r:id="rId3"/>
    <p:sldLayoutId id="2147490219" r:id="rId4"/>
    <p:sldLayoutId id="2147490220" r:id="rId5"/>
    <p:sldLayoutId id="2147490221" r:id="rId6"/>
    <p:sldLayoutId id="2147490222" r:id="rId7"/>
    <p:sldLayoutId id="2147490223" r:id="rId8"/>
    <p:sldLayoutId id="2147490224" r:id="rId9"/>
    <p:sldLayoutId id="2147490225" r:id="rId10"/>
    <p:sldLayoutId id="2147490226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54" r:id="rId1"/>
    <p:sldLayoutId id="2147490255" r:id="rId2"/>
    <p:sldLayoutId id="2147490256" r:id="rId3"/>
    <p:sldLayoutId id="2147490257" r:id="rId4"/>
    <p:sldLayoutId id="2147490258" r:id="rId5"/>
    <p:sldLayoutId id="2147490259" r:id="rId6"/>
    <p:sldLayoutId id="2147490260" r:id="rId7"/>
    <p:sldLayoutId id="2147490261" r:id="rId8"/>
    <p:sldLayoutId id="2147490262" r:id="rId9"/>
    <p:sldLayoutId id="2147490263" r:id="rId10"/>
    <p:sldLayoutId id="21474902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66" r:id="rId1"/>
    <p:sldLayoutId id="2147490267" r:id="rId2"/>
    <p:sldLayoutId id="2147490268" r:id="rId3"/>
    <p:sldLayoutId id="2147490269" r:id="rId4"/>
    <p:sldLayoutId id="2147490270" r:id="rId5"/>
    <p:sldLayoutId id="2147490271" r:id="rId6"/>
    <p:sldLayoutId id="2147490272" r:id="rId7"/>
    <p:sldLayoutId id="2147490273" r:id="rId8"/>
    <p:sldLayoutId id="2147490274" r:id="rId9"/>
    <p:sldLayoutId id="2147490275" r:id="rId10"/>
    <p:sldLayoutId id="2147490276" r:id="rId11"/>
    <p:sldLayoutId id="21474902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94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79" r:id="rId1"/>
    <p:sldLayoutId id="2147490280" r:id="rId2"/>
    <p:sldLayoutId id="2147490281" r:id="rId3"/>
    <p:sldLayoutId id="2147490282" r:id="rId4"/>
    <p:sldLayoutId id="2147490283" r:id="rId5"/>
    <p:sldLayoutId id="2147490284" r:id="rId6"/>
    <p:sldLayoutId id="2147490285" r:id="rId7"/>
    <p:sldLayoutId id="2147490286" r:id="rId8"/>
    <p:sldLayoutId id="2147490287" r:id="rId9"/>
    <p:sldLayoutId id="2147490288" r:id="rId10"/>
    <p:sldLayoutId id="2147490289" r:id="rId11"/>
    <p:sldLayoutId id="2147490290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92" r:id="rId1"/>
    <p:sldLayoutId id="2147490293" r:id="rId2"/>
    <p:sldLayoutId id="2147490294" r:id="rId3"/>
    <p:sldLayoutId id="2147490295" r:id="rId4"/>
    <p:sldLayoutId id="2147490296" r:id="rId5"/>
    <p:sldLayoutId id="2147490297" r:id="rId6"/>
    <p:sldLayoutId id="2147490298" r:id="rId7"/>
    <p:sldLayoutId id="2147490299" r:id="rId8"/>
    <p:sldLayoutId id="2147490300" r:id="rId9"/>
    <p:sldLayoutId id="2147490301" r:id="rId10"/>
    <p:sldLayoutId id="21474903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35" r:id="rId1"/>
    <p:sldLayoutId id="2147490336" r:id="rId2"/>
    <p:sldLayoutId id="2147490337" r:id="rId3"/>
    <p:sldLayoutId id="2147490338" r:id="rId4"/>
    <p:sldLayoutId id="2147490339" r:id="rId5"/>
    <p:sldLayoutId id="2147490340" r:id="rId6"/>
    <p:sldLayoutId id="2147490341" r:id="rId7"/>
    <p:sldLayoutId id="2147490342" r:id="rId8"/>
    <p:sldLayoutId id="2147490343" r:id="rId9"/>
    <p:sldLayoutId id="2147490344" r:id="rId10"/>
    <p:sldLayoutId id="2147490345" r:id="rId11"/>
    <p:sldLayoutId id="214749034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6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48" r:id="rId1"/>
    <p:sldLayoutId id="2147490349" r:id="rId2"/>
    <p:sldLayoutId id="214749035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89" r:id="rId1"/>
    <p:sldLayoutId id="2147490390" r:id="rId2"/>
    <p:sldLayoutId id="2147490391" r:id="rId3"/>
    <p:sldLayoutId id="2147490392" r:id="rId4"/>
    <p:sldLayoutId id="2147490393" r:id="rId5"/>
    <p:sldLayoutId id="2147490394" r:id="rId6"/>
    <p:sldLayoutId id="2147490395" r:id="rId7"/>
    <p:sldLayoutId id="2147490396" r:id="rId8"/>
    <p:sldLayoutId id="2147490397" r:id="rId9"/>
    <p:sldLayoutId id="2147490398" r:id="rId10"/>
    <p:sldLayoutId id="21474903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6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01" r:id="rId1"/>
    <p:sldLayoutId id="2147490402" r:id="rId2"/>
    <p:sldLayoutId id="2147490403" r:id="rId3"/>
    <p:sldLayoutId id="2147490404" r:id="rId4"/>
    <p:sldLayoutId id="2147490405" r:id="rId5"/>
    <p:sldLayoutId id="2147490406" r:id="rId6"/>
    <p:sldLayoutId id="2147490407" r:id="rId7"/>
    <p:sldLayoutId id="2147490408" r:id="rId8"/>
    <p:sldLayoutId id="2147490409" r:id="rId9"/>
    <p:sldLayoutId id="2147490410" r:id="rId10"/>
    <p:sldLayoutId id="21474904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1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13" r:id="rId1"/>
    <p:sldLayoutId id="21474904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5F6-6954-3C40-A4A8-B5A9BB3542F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16" r:id="rId1"/>
    <p:sldLayoutId id="2147490417" r:id="rId2"/>
    <p:sldLayoutId id="2147490418" r:id="rId3"/>
    <p:sldLayoutId id="2147490419" r:id="rId4"/>
    <p:sldLayoutId id="2147490420" r:id="rId5"/>
    <p:sldLayoutId id="2147490421" r:id="rId6"/>
    <p:sldLayoutId id="2147490422" r:id="rId7"/>
    <p:sldLayoutId id="2147490423" r:id="rId8"/>
    <p:sldLayoutId id="2147490424" r:id="rId9"/>
    <p:sldLayoutId id="2147490425" r:id="rId10"/>
    <p:sldLayoutId id="2147490426" r:id="rId11"/>
    <p:sldLayoutId id="214749042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29" r:id="rId1"/>
    <p:sldLayoutId id="2147490430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310.04366" TargetMode="External"/><Relationship Id="rId3" Type="http://schemas.openxmlformats.org/officeDocument/2006/relationships/hyperlink" Target="http://www.microarch.org/micro56/" TargetMode="External"/><Relationship Id="rId7" Type="http://schemas.openxmlformats.org/officeDocument/2006/relationships/image" Target="../media/image95.png"/><Relationship Id="rId2" Type="http://schemas.openxmlformats.org/officeDocument/2006/relationships/hyperlink" Target="https://arxiv.org/pdf/2310.04366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310.04366" TargetMode="External"/><Relationship Id="rId5" Type="http://schemas.openxmlformats.org/officeDocument/2006/relationships/hyperlink" Target="https://people.inf.ethz.ch/omutlu/pub/Swordfish_micro23-talk.pdf" TargetMode="External"/><Relationship Id="rId4" Type="http://schemas.openxmlformats.org/officeDocument/2006/relationships/hyperlink" Target="https://people.inf.ethz.ch/omutlu/pub/Swordfish_micro23-talk.pptx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www.iccd-conf.com/" TargetMode="External"/><Relationship Id="rId7" Type="http://schemas.openxmlformats.org/officeDocument/2006/relationships/hyperlink" Target="https://github.com/CMU-SAFARI/NATSA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PwhtSAVa_W4" TargetMode="External"/><Relationship Id="rId5" Type="http://schemas.openxmlformats.org/officeDocument/2006/relationships/hyperlink" Target="https://people.inf.ethz.ch/omutlu/pub/NATSA_time-series-analysis-near-data_iccd20-talk.pdf" TargetMode="External"/><Relationship Id="rId4" Type="http://schemas.openxmlformats.org/officeDocument/2006/relationships/hyperlink" Target="https://people.inf.ethz.ch/omutlu/pub/NATSA_time-series-analysis-near-data_iccd20-talk.pptx" TargetMode="External"/><Relationship Id="rId9" Type="http://schemas.openxmlformats.org/officeDocument/2006/relationships/hyperlink" Target="https://arxiv.org/pdf/2010.02079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ACCESS.2023.3252002" TargetMode="External"/><Relationship Id="rId2" Type="http://schemas.openxmlformats.org/officeDocument/2006/relationships/hyperlink" Target="https://arxiv.org/pdf/2211.04369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hyperlink" Target="https://ieeexplore.ieee.org/document/10458946" TargetMode="External"/><Relationship Id="rId4" Type="http://schemas.openxmlformats.org/officeDocument/2006/relationships/hyperlink" Target="https://arxiv.org/abs/2211.04369" TargetMode="Externa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arxiv.org/abs/2104.07582" TargetMode="External"/><Relationship Id="rId2" Type="http://schemas.openxmlformats.org/officeDocument/2006/relationships/hyperlink" Target="https://people.inf.ethz.ch/omutlu/pub/SISA-GraphMining-on-PIM_micro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6k89Ph2qgRA&amp;list=PL5Q2soXY2Zi--0LrXSQ9sST3N0k0bXp51&amp;index=4" TargetMode="External"/><Relationship Id="rId5" Type="http://schemas.openxmlformats.org/officeDocument/2006/relationships/hyperlink" Target="https://www.youtube.com/watch?v=VL5K1t2qTDU&amp;list=PL5Q2soXY2Zi--0LrXSQ9sST3N0k0bXp51&amp;index=9" TargetMode="External"/><Relationship Id="rId4" Type="http://schemas.openxmlformats.org/officeDocument/2006/relationships/hyperlink" Target="https://people.inf.ethz.ch/omutlu/pub/SISA-GraphMining-on-PIM_micro21-talk.pdf" TargetMode="External"/><Relationship Id="rId9" Type="http://schemas.openxmlformats.org/officeDocument/2006/relationships/hyperlink" Target="https://arxiv.org/pdf/2104.07582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olynesia_icde22-short-talk.pdf" TargetMode="External"/><Relationship Id="rId3" Type="http://schemas.openxmlformats.org/officeDocument/2006/relationships/hyperlink" Target="https://icde2022.ieeecomputer.my/" TargetMode="External"/><Relationship Id="rId7" Type="http://schemas.openxmlformats.org/officeDocument/2006/relationships/hyperlink" Target="https://people.inf.ethz.ch/omutlu/pub/Polynesia_icde22-short-talk.pptx" TargetMode="External"/><Relationship Id="rId2" Type="http://schemas.openxmlformats.org/officeDocument/2006/relationships/hyperlink" Target="https://people.inf.ethz.ch/omutlu/pub/Polynesia_icde22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Polynesia_icde22-talk.pdf" TargetMode="External"/><Relationship Id="rId5" Type="http://schemas.openxmlformats.org/officeDocument/2006/relationships/hyperlink" Target="https://people.inf.ethz.ch/omutlu/pub/Polynesia_icde22-talk.pptx" TargetMode="External"/><Relationship Id="rId4" Type="http://schemas.openxmlformats.org/officeDocument/2006/relationships/hyperlink" Target="https://arxiv.org/pdf/2204.11275.pdf" TargetMode="External"/><Relationship Id="rId9" Type="http://schemas.openxmlformats.org/officeDocument/2006/relationships/image" Target="../media/image9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100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0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26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HEonRealPIM_iiswc23-poster.pdf" TargetMode="External"/><Relationship Id="rId3" Type="http://schemas.openxmlformats.org/officeDocument/2006/relationships/hyperlink" Target="https://iiswc.org/iiswc2023/" TargetMode="External"/><Relationship Id="rId7" Type="http://schemas.openxmlformats.org/officeDocument/2006/relationships/hyperlink" Target="https://people.inf.ethz.ch/omutlu/pub/HEonRealPIM_iiswc23-poster.pptx" TargetMode="External"/><Relationship Id="rId2" Type="http://schemas.openxmlformats.org/officeDocument/2006/relationships/hyperlink" Target="https://people.inf.ethz.ch/omutlu/pub/HEonRealPIM_iiswc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HEonRealPIM_iiswc23-lightning-talk.pdf" TargetMode="External"/><Relationship Id="rId5" Type="http://schemas.openxmlformats.org/officeDocument/2006/relationships/hyperlink" Target="https://people.inf.ethz.ch/omutlu/pub/HEonRealPIM_iiswc23-lightning-talk.pptx" TargetMode="External"/><Relationship Id="rId10" Type="http://schemas.openxmlformats.org/officeDocument/2006/relationships/image" Target="../media/image102.png"/><Relationship Id="rId4" Type="http://schemas.openxmlformats.org/officeDocument/2006/relationships/hyperlink" Target="https://arxiv.org/abs/2309.06545" TargetMode="External"/><Relationship Id="rId9" Type="http://schemas.openxmlformats.org/officeDocument/2006/relationships/hyperlink" Target="https://arxiv.org/pdf/2309.06545.pdf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4.11284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8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youtube.com/watch?v=UjE9hygFXEM" TargetMode="External"/><Relationship Id="rId1" Type="http://schemas.openxmlformats.org/officeDocument/2006/relationships/slideLayout" Target="../slideLayouts/slideLayout58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isca24-memorycentric-tutorial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www.youtube.com/watch?v=KV2MXvcBgb0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events.safari.ethz.ch/isca-pim-tutorial/" TargetMode="Externa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07.jpeg"/><Relationship Id="rId5" Type="http://schemas.openxmlformats.org/officeDocument/2006/relationships/hyperlink" Target="https://www.youtube.com/live/GIb5EgSrWk0" TargetMode="External"/><Relationship Id="rId4" Type="http://schemas.openxmlformats.org/officeDocument/2006/relationships/hyperlink" Target="https://events.safari.ethz.ch/isca-pim-tutorial/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YCaLcT0Kmo" TargetMode="External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hyperlink" Target="https://events.safari.ethz.ch/asplos-pim-tutorial/" TargetMode="Externa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fari.ethz.ch/real-pim-tutorial/" TargetMode="External"/><Relationship Id="rId3" Type="http://schemas.openxmlformats.org/officeDocument/2006/relationships/image" Target="../media/image113.png"/><Relationship Id="rId7" Type="http://schemas.openxmlformats.org/officeDocument/2006/relationships/hyperlink" Target="https://www.youtube.com/watch?v=f5-nT1tbz5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16.png"/><Relationship Id="rId5" Type="http://schemas.openxmlformats.org/officeDocument/2006/relationships/hyperlink" Target="https://www.youtube.com/watch?v=ohU00NSIxOI" TargetMode="External"/><Relationship Id="rId4" Type="http://schemas.openxmlformats.org/officeDocument/2006/relationships/hyperlink" Target="https://events.safari.ethz.ch/micro-pim-tutoria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0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2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22.tif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467.xml"/><Relationship Id="rId5" Type="http://schemas.openxmlformats.org/officeDocument/2006/relationships/hyperlink" Target="https://www.upmem.com/video-upmem-presenting-its-true-processing-in-memory-solution-hot-chips-2019/" TargetMode="External"/><Relationship Id="rId4" Type="http://schemas.openxmlformats.org/officeDocument/2006/relationships/image" Target="../media/image124.tif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29.xml"/><Relationship Id="rId4" Type="http://schemas.openxmlformats.org/officeDocument/2006/relationships/hyperlink" Target="http://www.upmem.com/" TargetMode="Externa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12" Type="http://schemas.openxmlformats.org/officeDocument/2006/relationships/image" Target="../media/image13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7.xml"/><Relationship Id="rId6" Type="http://schemas.openxmlformats.org/officeDocument/2006/relationships/image" Target="../media/image129.emf"/><Relationship Id="rId11" Type="http://schemas.openxmlformats.org/officeDocument/2006/relationships/image" Target="../media/image134.emf"/><Relationship Id="rId5" Type="http://schemas.openxmlformats.org/officeDocument/2006/relationships/image" Target="../media/image128.emf"/><Relationship Id="rId10" Type="http://schemas.openxmlformats.org/officeDocument/2006/relationships/image" Target="../media/image133.emf"/><Relationship Id="rId4" Type="http://schemas.openxmlformats.org/officeDocument/2006/relationships/image" Target="../media/image127.emf"/><Relationship Id="rId9" Type="http://schemas.openxmlformats.org/officeDocument/2006/relationships/image" Target="../media/image132.emf"/><Relationship Id="rId14" Type="http://schemas.openxmlformats.org/officeDocument/2006/relationships/image" Target="../media/image13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s://www.youtube.com/watch?v=Sscy1Wrr22A&amp;list=PL5Q2soXY2Zi9xidyIgBxUz7xRPS-wisBN&amp;index=26" TargetMode="External"/><Relationship Id="rId1" Type="http://schemas.openxmlformats.org/officeDocument/2006/relationships/slideLayout" Target="../slideLayouts/slideLayout23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46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7" Type="http://schemas.openxmlformats.org/officeDocument/2006/relationships/image" Target="../media/image140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www.youtube.com/watch?v=nphV36SrysA" TargetMode="Externa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8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85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phV36SrysA&amp;list=PL5Q2soXY2Zi8D_5MGV6EnXEJHnV2YFBJl&amp;index=65" TargetMode="External"/><Relationship Id="rId3" Type="http://schemas.openxmlformats.org/officeDocument/2006/relationships/hyperlink" Target="https://sites.google.com/umn.edu/cut-2021/home" TargetMode="External"/><Relationship Id="rId7" Type="http://schemas.openxmlformats.org/officeDocument/2006/relationships/hyperlink" Target="https://people.inf.ethz.ch/omutlu/pub/Benchmarking-Memory-Centric-Computing-Systems_cut21-talk.pdf" TargetMode="External"/><Relationship Id="rId2" Type="http://schemas.openxmlformats.org/officeDocument/2006/relationships/hyperlink" Target="https://people.inf.ethz.ch/omutlu/pub/Benchmarking-Memory-Centric-Computing-Systems_cut21.pdf" TargetMode="External"/><Relationship Id="rId1" Type="http://schemas.openxmlformats.org/officeDocument/2006/relationships/slideLayout" Target="../slideLayouts/slideLayout467.xml"/><Relationship Id="rId6" Type="http://schemas.openxmlformats.org/officeDocument/2006/relationships/hyperlink" Target="https://people.inf.ethz.ch/omutlu/pub/Benchmarking-Memory-Centric-Computing-Systems_cut21-talk.pptx" TargetMode="External"/><Relationship Id="rId5" Type="http://schemas.openxmlformats.org/officeDocument/2006/relationships/hyperlink" Target="https://github.com/CMU-SAFARI/prim-benchmarks" TargetMode="External"/><Relationship Id="rId10" Type="http://schemas.openxmlformats.org/officeDocument/2006/relationships/image" Target="../media/image142.png"/><Relationship Id="rId4" Type="http://schemas.openxmlformats.org/officeDocument/2006/relationships/hyperlink" Target="https://arxiv.org/abs/2110.01709" TargetMode="External"/><Relationship Id="rId9" Type="http://schemas.openxmlformats.org/officeDocument/2006/relationships/hyperlink" Target="https://www.youtube.com/watch?v=SrFD_u46EDA&amp;list=PL5Q2soXY2Zi8_VVChACnON4sfh2bJ5IrD&amp;index=152" TargetMode="Externa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5.xml"/><Relationship Id="rId4" Type="http://schemas.openxmlformats.org/officeDocument/2006/relationships/image" Target="../media/image14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5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Hjy2iU9l4&amp;list=PL5Q2soXY2Zi_tOTAYm--dYByNPL7JhwR9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6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s://www.youtube.com/watch?v=D8Hjy2iU9l4&amp;list=PL5Q2soXY2Zi_tOTAYm--dYByNPL7JhwR9" TargetMode="External"/><Relationship Id="rId1" Type="http://schemas.openxmlformats.org/officeDocument/2006/relationships/slideLayout" Target="../slideLayouts/slideLayout23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s://www.youtube.com/watch?v=Pp9jSU2b9oM&amp;list=PL5Q2soXY2Zi8_VVChACnON4sfh2bJ5IrD&amp;index=159" TargetMode="External"/><Relationship Id="rId1" Type="http://schemas.openxmlformats.org/officeDocument/2006/relationships/slideLayout" Target="../slideLayouts/slideLayout23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06022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5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s://www.youtube.com/watch?v=60pkaI5AeM4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3/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hyperlink" Target="https://github.com/CMU-SAFARI/pim-ml" TargetMode="External"/><Relationship Id="rId4" Type="http://schemas.openxmlformats.org/officeDocument/2006/relationships/hyperlink" Target="https://arxiv.org/abs/2207.07886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77.xml"/><Relationship Id="rId6" Type="http://schemas.openxmlformats.org/officeDocument/2006/relationships/image" Target="../media/image156.jpg"/><Relationship Id="rId11" Type="http://schemas.openxmlformats.org/officeDocument/2006/relationships/image" Target="../media/image159.jpg"/><Relationship Id="rId5" Type="http://schemas.openxmlformats.org/officeDocument/2006/relationships/image" Target="../media/image155.svg"/><Relationship Id="rId10" Type="http://schemas.openxmlformats.org/officeDocument/2006/relationships/image" Target="../media/image158.emf"/><Relationship Id="rId4" Type="http://schemas.openxmlformats.org/officeDocument/2006/relationships/image" Target="../media/image154.svg"/><Relationship Id="rId9" Type="http://schemas.openxmlformats.org/officeDocument/2006/relationships/image" Target="../media/image83.sv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8.xml"/><Relationship Id="rId5" Type="http://schemas.openxmlformats.org/officeDocument/2006/relationships/hyperlink" Target="https://arxiv.org/pdf/2201.05072.pdf" TargetMode="External"/><Relationship Id="rId4" Type="http://schemas.openxmlformats.org/officeDocument/2006/relationships/hyperlink" Target="https://github.com/CMU-SAFARI/SparseP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kaOsJKlGrE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SparseP-SpMV-in-Real-Processing-in-Memory-Systems_sigmetrics22-long-talk.pptx" TargetMode="External"/><Relationship Id="rId13" Type="http://schemas.openxmlformats.org/officeDocument/2006/relationships/image" Target="../media/image152.png"/><Relationship Id="rId3" Type="http://schemas.openxmlformats.org/officeDocument/2006/relationships/hyperlink" Target="http://www.sigmetrics.org/sigmetrics2022/" TargetMode="External"/><Relationship Id="rId7" Type="http://schemas.openxmlformats.org/officeDocument/2006/relationships/hyperlink" Target="https://people.inf.ethz.ch/omutlu/pub/SparseP-SpMV-in-Real-Processing-in-Memory-Systems_sigmetrics22-talk.pdf" TargetMode="External"/><Relationship Id="rId12" Type="http://schemas.openxmlformats.org/officeDocument/2006/relationships/hyperlink" Target="https://www.youtube.com/watch?v=5kaOsJKlGrE" TargetMode="External"/><Relationship Id="rId2" Type="http://schemas.openxmlformats.org/officeDocument/2006/relationships/hyperlink" Target="https://people.inf.ethz.ch/omutlu/pub/SparseP-SpMV-in-Real-Processing-in-Memory-Systems_pomacs22-arxiv2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parseP-SpMV-in-Real-Processing-in-Memory-Systems_sigmetrics22-talk.pptx" TargetMode="External"/><Relationship Id="rId11" Type="http://schemas.openxmlformats.org/officeDocument/2006/relationships/hyperlink" Target="https://www.youtube.com/watch?v=3MqLGWk9Wo0" TargetMode="External"/><Relationship Id="rId5" Type="http://schemas.openxmlformats.org/officeDocument/2006/relationships/hyperlink" Target="https://people.inf.ethz.ch/omutlu/pub/SparseP-SpMV-in-Real-Processing-in-Memory-Systems_sigmetrics22-arxiv22-abstract.pdf" TargetMode="External"/><Relationship Id="rId10" Type="http://schemas.openxmlformats.org/officeDocument/2006/relationships/hyperlink" Target="https://github.com/CMU-SAFARI/SparseP" TargetMode="External"/><Relationship Id="rId4" Type="http://schemas.openxmlformats.org/officeDocument/2006/relationships/hyperlink" Target="https://arxiv.org/pdf/2201.05072.pdf" TargetMode="External"/><Relationship Id="rId9" Type="http://schemas.openxmlformats.org/officeDocument/2006/relationships/hyperlink" Target="https://people.inf.ethz.ch/omutlu/pub/SparseP-SpMV-in-Real-Processing-in-Memory-Systems_sigmetrics22-long-talk.pdf" TargetMode="Externa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qqf4eaaEE4" TargetMode="External"/><Relationship Id="rId3" Type="http://schemas.openxmlformats.org/officeDocument/2006/relationships/hyperlink" Target="https://ispass.org/ispass2023/" TargetMode="External"/><Relationship Id="rId7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MLonUPMEM-PIM_ispass23-talk.pdf" TargetMode="External"/><Relationship Id="rId5" Type="http://schemas.openxmlformats.org/officeDocument/2006/relationships/hyperlink" Target="https://people.inf.ethz.ch/omutlu/pub/TransPIMLib_ispass23-talk.pptx" TargetMode="External"/><Relationship Id="rId10" Type="http://schemas.openxmlformats.org/officeDocument/2006/relationships/image" Target="../media/image162.png"/><Relationship Id="rId4" Type="http://schemas.openxmlformats.org/officeDocument/2006/relationships/hyperlink" Target="https://arxiv.org/abs/2304.01951" TargetMode="External"/><Relationship Id="rId9" Type="http://schemas.openxmlformats.org/officeDocument/2006/relationships/hyperlink" Target="https://arxiv.org/pdf/2304.01951.pdf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163.png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lignment-in-memory" TargetMode="External"/><Relationship Id="rId5" Type="http://schemas.openxmlformats.org/officeDocument/2006/relationships/hyperlink" Target="https://arxiv.org/abs/2208.01243" TargetMode="External"/><Relationship Id="rId4" Type="http://schemas.openxmlformats.org/officeDocument/2006/relationships/hyperlink" Target="https://doi.org/10.1093/bioinformatics/btad15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alignment-in-memory" TargetMode="External"/><Relationship Id="rId1" Type="http://schemas.openxmlformats.org/officeDocument/2006/relationships/slideLayout" Target="../slideLayouts/slideLayout725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HEonRealPIM_iiswc23-poster.pdf" TargetMode="External"/><Relationship Id="rId3" Type="http://schemas.openxmlformats.org/officeDocument/2006/relationships/hyperlink" Target="https://iiswc.org/iiswc2023/" TargetMode="External"/><Relationship Id="rId7" Type="http://schemas.openxmlformats.org/officeDocument/2006/relationships/hyperlink" Target="https://people.inf.ethz.ch/omutlu/pub/HEonRealPIM_iiswc23-poster.pptx" TargetMode="External"/><Relationship Id="rId2" Type="http://schemas.openxmlformats.org/officeDocument/2006/relationships/hyperlink" Target="https://people.inf.ethz.ch/omutlu/pub/HEonRealPIM_iiswc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HEonRealPIM_iiswc23-lightning-talk.pdf" TargetMode="External"/><Relationship Id="rId5" Type="http://schemas.openxmlformats.org/officeDocument/2006/relationships/hyperlink" Target="https://people.inf.ethz.ch/omutlu/pub/HEonRealPIM_iiswc23-lightning-talk.pptx" TargetMode="External"/><Relationship Id="rId10" Type="http://schemas.openxmlformats.org/officeDocument/2006/relationships/image" Target="../media/image102.png"/><Relationship Id="rId4" Type="http://schemas.openxmlformats.org/officeDocument/2006/relationships/hyperlink" Target="https://arxiv.org/abs/2309.06545" TargetMode="External"/><Relationship Id="rId9" Type="http://schemas.openxmlformats.org/officeDocument/2006/relationships/hyperlink" Target="https://arxiv.org/pdf/2309.06545.pdf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4/" TargetMode="External"/><Relationship Id="rId7" Type="http://schemas.openxmlformats.org/officeDocument/2006/relationships/image" Target="../media/image164.png"/><Relationship Id="rId2" Type="http://schemas.openxmlformats.org/officeDocument/2006/relationships/hyperlink" Target="https://arxiv.org/pdf/2405.03967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405.03967" TargetMode="External"/><Relationship Id="rId5" Type="http://schemas.openxmlformats.org/officeDocument/2006/relationships/hyperlink" Target="https://safari.ethz.ch/wp-content/uploads/UPMEM_Kailash_2024.pdf" TargetMode="External"/><Relationship Id="rId4" Type="http://schemas.openxmlformats.org/officeDocument/2006/relationships/hyperlink" Target="https://safari.ethz.ch/wp-content/uploads/UPMEM_Kailash_2024.pptx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s://arxiv.org/pdf/2404.07164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hyperlink" Target="https://arxiv.org/pdf/2404.07164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hyperlink" Target="https://arxiv.org/pdf/2402.16731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hyperlink" Target="https://arxiv.org/pdf/2402.16731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6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6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6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6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64.tiff"/><Relationship Id="rId4" Type="http://schemas.openxmlformats.org/officeDocument/2006/relationships/image" Target="../media/image17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179.png"/><Relationship Id="rId4" Type="http://schemas.openxmlformats.org/officeDocument/2006/relationships/image" Target="../media/image6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CaLcT0Kmo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6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18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samsung-processing-in-memory-technology-at-hot-chips-2023/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89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2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2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3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3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39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commons.wikimedia.org/w/index.php?curid=31493356" TargetMode="Externa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2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2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" Type="http://schemas.openxmlformats.org/officeDocument/2006/relationships/hyperlink" Target="https://github.com/CMU-SAFARI/" TargetMode="External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546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5.xml"/><Relationship Id="rId4" Type="http://schemas.openxmlformats.org/officeDocument/2006/relationships/chart" Target="../charts/chart3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s://people.inf.ethz.ch/omutl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memory_systems/ACACES2024/doku.php?id=schedule" TargetMode="External"/><Relationship Id="rId1" Type="http://schemas.openxmlformats.org/officeDocument/2006/relationships/slideLayout" Target="../slideLayouts/slideLayout6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5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5.xml"/><Relationship Id="rId5" Type="http://schemas.openxmlformats.org/officeDocument/2006/relationships/image" Target="../media/image41.png"/><Relationship Id="rId4" Type="http://schemas.openxmlformats.org/officeDocument/2006/relationships/hyperlink" Target="https://arxiv.org/abs/2406.19113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603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2.xml"/><Relationship Id="rId4" Type="http://schemas.openxmlformats.org/officeDocument/2006/relationships/hyperlink" Target="https://github.com/CMU-SAFARI/DAMO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GWideVyo0nM&amp;list=PL5Q2soXY2Zi_tOTAYm--dYByNPL7JhwR9&amp;index=3" TargetMode="External"/><Relationship Id="rId1" Type="http://schemas.openxmlformats.org/officeDocument/2006/relationships/slideLayout" Target="../slideLayouts/slideLayout2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kMYuYMuZOg&amp;list=PL5Q2soXY2Zi8_VVChACnON4sfh2bJ5IrD&amp;index=161" TargetMode="External"/><Relationship Id="rId3" Type="http://schemas.openxmlformats.org/officeDocument/2006/relationships/hyperlink" Target="https://doi.org/10.1109/ACCESS.2021.3110993" TargetMode="External"/><Relationship Id="rId7" Type="http://schemas.openxmlformats.org/officeDocument/2006/relationships/hyperlink" Target="https://www.youtube.com/watch?v=GWideVyo0nM&amp;list=PL5Q2soXY2Zi8_VVChACnON4sfh2bJ5IrD&amp;index=156" TargetMode="External"/><Relationship Id="rId2" Type="http://schemas.openxmlformats.org/officeDocument/2006/relationships/hyperlink" Target="https://people.inf.ethz.ch/omutlu/pub/DAMOV-Bottleneck-Analysis-and-DataMovement-Benchmarks_arxiv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DAMOV" TargetMode="External"/><Relationship Id="rId5" Type="http://schemas.openxmlformats.org/officeDocument/2006/relationships/hyperlink" Target="https://arxiv.org/pdf/2105.03725.pdf" TargetMode="External"/><Relationship Id="rId4" Type="http://schemas.openxmlformats.org/officeDocument/2006/relationships/hyperlink" Target="https://arxiv.org/abs/2105.03725" TargetMode="External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11030" TargetMode="External"/><Relationship Id="rId2" Type="http://schemas.openxmlformats.org/officeDocument/2006/relationships/hyperlink" Target="https://people.inf.ethz.ch/omutlu/pub/Ramulator2_arxiv2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pdf/2308.11030.pdf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github.com/CMU-SAFARI/ramulator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rxiv.org/pdf/2310.10168.pdf" TargetMode="External"/><Relationship Id="rId1" Type="http://schemas.openxmlformats.org/officeDocument/2006/relationships/slideLayout" Target="../slideLayouts/slideLayout67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people.inf.ethz.ch/omutlu/pub/SimplePIM_pact23.pdf" TargetMode="Externa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kMYuYMuZOg&amp;list=PL5Q2soXY2Zi8_VVChACnON4sfh2bJ5IrD&amp;index=161" TargetMode="External"/><Relationship Id="rId3" Type="http://schemas.openxmlformats.org/officeDocument/2006/relationships/hyperlink" Target="https://doi.org/10.1109/ACCESS.2021.3110993" TargetMode="External"/><Relationship Id="rId7" Type="http://schemas.openxmlformats.org/officeDocument/2006/relationships/hyperlink" Target="https://www.youtube.com/watch?v=GWideVyo0nM&amp;list=PL5Q2soXY2Zi8_VVChACnON4sfh2bJ5IrD&amp;index=156" TargetMode="External"/><Relationship Id="rId2" Type="http://schemas.openxmlformats.org/officeDocument/2006/relationships/hyperlink" Target="https://people.inf.ethz.ch/omutlu/pub/DAMOV-Bottleneck-Analysis-and-DataMovement-Benchmarks_arxiv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DAMOV" TargetMode="External"/><Relationship Id="rId5" Type="http://schemas.openxmlformats.org/officeDocument/2006/relationships/hyperlink" Target="https://arxiv.org/pdf/2105.03725.pdf" TargetMode="External"/><Relationship Id="rId4" Type="http://schemas.openxmlformats.org/officeDocument/2006/relationships/hyperlink" Target="https://arxiv.org/abs/2105.03725" TargetMode="External"/><Relationship Id="rId9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2.06292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80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11030" TargetMode="External"/><Relationship Id="rId2" Type="http://schemas.openxmlformats.org/officeDocument/2006/relationships/hyperlink" Target="https://people.inf.ethz.ch/omutlu/pub/Ramulator2_arxiv2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pdf/2308.11030.pdf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github.com/CMU-SAFARI/ramulator2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geraldofojunior.github.io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2.xml"/><Relationship Id="rId6" Type="http://schemas.openxmlformats.org/officeDocument/2006/relationships/hyperlink" Target="mailto:geraldofojunior@gmail.com" TargetMode="Externa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splos-conference.org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people.inf.ethz.ch/omutlu/pub/GenStore_asplos22-arxiv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www.youtube.com/watch?v=Vi1af8KY0g8" TargetMode="External"/><Relationship Id="rId5" Type="http://schemas.openxmlformats.org/officeDocument/2006/relationships/hyperlink" Target="https://people.inf.ethz.ch/omutlu/pub/GenStore_asplos22-lightning-talk.pdf" TargetMode="External"/><Relationship Id="rId4" Type="http://schemas.openxmlformats.org/officeDocument/2006/relationships/hyperlink" Target="https://people.inf.ethz.ch/omutlu/pub/GenStore_asplos22-lightning-talk.pptx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people.inf.ethz.ch/omutlu/pub/SimplePIM_pact23.pdf" TargetMode="Externa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mplePI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rxiv.org/pdf/2310.01893.pdf" TargetMode="External"/><Relationship Id="rId1" Type="http://schemas.openxmlformats.org/officeDocument/2006/relationships/slideLayout" Target="../slideLayouts/slideLayout68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caconf.org/isca2024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arxiv.org/pdf/2406.19113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406.19113" TargetMode="External"/><Relationship Id="rId5" Type="http://schemas.openxmlformats.org/officeDocument/2006/relationships/hyperlink" Target="https://safari.ethz.ch/wp-content/uploads/MegIS-ISCA24-V6.pdf" TargetMode="External"/><Relationship Id="rId4" Type="http://schemas.openxmlformats.org/officeDocument/2006/relationships/hyperlink" Target="https://safari.ethz.ch/wp-content/uploads/MegIS-ISCA24-V6.pptx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8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89.jp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5-I84iNVd8" TargetMode="External"/><Relationship Id="rId3" Type="http://schemas.openxmlformats.org/officeDocument/2006/relationships/hyperlink" Target="http://www.biomedcentral.com/bmcgenomics/" TargetMode="External"/><Relationship Id="rId7" Type="http://schemas.openxmlformats.org/officeDocument/2006/relationships/hyperlink" Target="https://github.com/CMU-SAFARI/GRIM" TargetMode="External"/><Relationship Id="rId2" Type="http://schemas.openxmlformats.org/officeDocument/2006/relationships/hyperlink" Target="https://arxiv.org/pdf/1711.01177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RIM-filter-DNA-pre-alignment-in-memory_apbc18-talk.pdf" TargetMode="External"/><Relationship Id="rId5" Type="http://schemas.openxmlformats.org/officeDocument/2006/relationships/hyperlink" Target="https://people.inf.ethz.ch/omutlu/pub/GRIM-filter-DNA-pre-alignment-in-memory_apbc18-talk.pptx" TargetMode="External"/><Relationship Id="rId4" Type="http://schemas.openxmlformats.org/officeDocument/2006/relationships/hyperlink" Target="http://apbc2018.bio.keio.ac.jp/" TargetMode="External"/><Relationship Id="rId9" Type="http://schemas.openxmlformats.org/officeDocument/2006/relationships/image" Target="../media/image9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22/" TargetMode="External"/><Relationship Id="rId2" Type="http://schemas.openxmlformats.org/officeDocument/2006/relationships/hyperlink" Target="https://people.inf.ethz.ch/omutlu/pub/SeGraM_genomic-sequence-mapping-universal-accelerator_isca22.pdf" TargetMode="External"/><Relationship Id="rId1" Type="http://schemas.openxmlformats.org/officeDocument/2006/relationships/slideLayout" Target="../slideLayouts/slideLayout592.xml"/><Relationship Id="rId5" Type="http://schemas.openxmlformats.org/officeDocument/2006/relationships/image" Target="../media/image93.png"/><Relationship Id="rId4" Type="http://schemas.openxmlformats.org/officeDocument/2006/relationships/hyperlink" Target="https://arxiv.org/pdf/2205.05883.pdf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WWBtrL60dQ?t=8290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GenPIP_comparch22-lecture-slides.pdf" TargetMode="External"/><Relationship Id="rId2" Type="http://schemas.openxmlformats.org/officeDocument/2006/relationships/hyperlink" Target="https://arxiv.org/pdf/2209.08600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enPIP_comparch22-lecture-slides.pptx" TargetMode="External"/><Relationship Id="rId5" Type="http://schemas.openxmlformats.org/officeDocument/2006/relationships/hyperlink" Target="https://people.inf.ethz.ch/omutlu/pub/GenPIP_micro22-talk.pdf" TargetMode="External"/><Relationship Id="rId10" Type="http://schemas.openxmlformats.org/officeDocument/2006/relationships/image" Target="../media/image94.png"/><Relationship Id="rId4" Type="http://schemas.openxmlformats.org/officeDocument/2006/relationships/hyperlink" Target="https://people.inf.ethz.ch/omutlu/pub/GenPIP_micro22-talk.pptx" TargetMode="External"/><Relationship Id="rId9" Type="http://schemas.openxmlformats.org/officeDocument/2006/relationships/hyperlink" Target="https://arxiv.org/abs/2209.0860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18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Lecture 4.1: Memory-Centric Computing III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3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MegIS: Metagenomics In-Storage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571C-7F1B-DA49-A585-AADD1EF8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82130"/>
            <a:ext cx="8798061" cy="2389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dirty="0"/>
              <a:t>First in-storage </a:t>
            </a:r>
            <a:r>
              <a:rPr lang="en-GB" sz="2400" dirty="0"/>
              <a:t>system for </a:t>
            </a:r>
            <a:r>
              <a:rPr lang="en-GB" sz="2400" i="1" dirty="0"/>
              <a:t>end-to-end</a:t>
            </a:r>
            <a:r>
              <a:rPr lang="en-GB" sz="2400" dirty="0"/>
              <a:t> metagenomic analysis</a:t>
            </a:r>
            <a:endParaRPr lang="en-CH" sz="2400" b="1" u="sng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b="1" dirty="0">
                <a:solidFill>
                  <a:srgbClr val="1982C3"/>
                </a:solidFill>
              </a:rPr>
              <a:t>Idea: </a:t>
            </a:r>
            <a:r>
              <a:rPr lang="en-CH" sz="2400" dirty="0">
                <a:solidFill>
                  <a:srgbClr val="1982C3"/>
                </a:solidFill>
              </a:rPr>
              <a:t>Cooperative in-storage processing for metagenomic analysis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Hardware/software co-design between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storage system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2"/>
                </a:solidFill>
              </a:rPr>
              <a:t>host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F72DB-BA33-AD4A-845C-0862E8D50054}"/>
              </a:ext>
            </a:extLst>
          </p:cNvPr>
          <p:cNvGrpSpPr/>
          <p:nvPr/>
        </p:nvGrpSpPr>
        <p:grpSpPr>
          <a:xfrm>
            <a:off x="705812" y="3349728"/>
            <a:ext cx="1112788" cy="2580206"/>
            <a:chOff x="705812" y="3752813"/>
            <a:chExt cx="1112788" cy="2580206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39F73F0A-BBF0-AB43-AE37-CA6EDBD4C79D}"/>
                </a:ext>
              </a:extLst>
            </p:cNvPr>
            <p:cNvSpPr/>
            <p:nvPr/>
          </p:nvSpPr>
          <p:spPr>
            <a:xfrm rot="16200000">
              <a:off x="7778" y="4509537"/>
              <a:ext cx="2567546" cy="105409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30CBAC-E4B4-5E45-A7E1-989B18F3E366}"/>
                </a:ext>
              </a:extLst>
            </p:cNvPr>
            <p:cNvSpPr txBox="1"/>
            <p:nvPr/>
          </p:nvSpPr>
          <p:spPr>
            <a:xfrm rot="16200000">
              <a:off x="-384236" y="4842861"/>
              <a:ext cx="2580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Host System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EDB59F-6F83-E24F-BE7A-70E8371CE730}"/>
              </a:ext>
            </a:extLst>
          </p:cNvPr>
          <p:cNvGrpSpPr/>
          <p:nvPr/>
        </p:nvGrpSpPr>
        <p:grpSpPr>
          <a:xfrm>
            <a:off x="2666932" y="3403412"/>
            <a:ext cx="5771256" cy="2549218"/>
            <a:chOff x="2666932" y="2519021"/>
            <a:chExt cx="5771256" cy="25492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66932" y="2519021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72611" y="3820953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D5C3FA2-A0FC-FE4E-BE85-F2B9BA3A3DB3}"/>
              </a:ext>
            </a:extLst>
          </p:cNvPr>
          <p:cNvSpPr/>
          <p:nvPr/>
        </p:nvSpPr>
        <p:spPr>
          <a:xfrm>
            <a:off x="4720181" y="1982707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EE58E-34CA-734B-AFA0-E50BB9C3121E}"/>
              </a:ext>
            </a:extLst>
          </p:cNvPr>
          <p:cNvSpPr/>
          <p:nvPr/>
        </p:nvSpPr>
        <p:spPr>
          <a:xfrm>
            <a:off x="6854812" y="1993080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41DDBA-2274-3644-B6FD-C69DF7C5E257}"/>
              </a:ext>
            </a:extLst>
          </p:cNvPr>
          <p:cNvSpPr/>
          <p:nvPr/>
        </p:nvSpPr>
        <p:spPr>
          <a:xfrm>
            <a:off x="518985" y="2371034"/>
            <a:ext cx="1631091" cy="367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 descr="Gears">
            <a:extLst>
              <a:ext uri="{FF2B5EF4-FFF2-40B4-BE49-F238E27FC236}">
                <a16:creationId xmlns:a16="http://schemas.microsoft.com/office/drawing/2014/main" id="{831A2A72-74C4-E949-8023-19D16F08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1562" y="4130806"/>
            <a:ext cx="1005390" cy="1005390"/>
          </a:xfrm>
          <a:prstGeom prst="rect">
            <a:avLst/>
          </a:prstGeom>
        </p:spPr>
      </p:pic>
      <p:pic>
        <p:nvPicPr>
          <p:cNvPr id="35" name="Graphic 34" descr="Gears">
            <a:extLst>
              <a:ext uri="{FF2B5EF4-FFF2-40B4-BE49-F238E27FC236}">
                <a16:creationId xmlns:a16="http://schemas.microsoft.com/office/drawing/2014/main" id="{7D7A506D-825F-5444-B607-951193CB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868" y="4130806"/>
            <a:ext cx="1005390" cy="10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32" grpId="0" animBg="1"/>
      <p:bldP spid="3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76F-A92C-9A70-6C1B-395A22C8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Basecalling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269-7BAF-A5C3-07B5-D9EB61C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Taha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Gagandeep Singh, Mahdi Zahedi,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Haiyu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Mao,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Stephan Wong, Onur Mutlu, and Said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Hamdioui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"Swordfish: A Framework for Evaluating Deep Neural Network-based Basecalling using Computation-In-Memory with Non-Ideal Memristors"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56th International Symposium on Microarchitecture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Toronto, ON, Canada, November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4F106-2C4C-E6BC-44FB-BC30F97DD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4DA0C-CF05-BCAA-904B-C64D3F6EA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006437"/>
            <a:ext cx="7772400" cy="1870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1063B-5BD1-F65C-7A91-719EA8F6312B}"/>
              </a:ext>
            </a:extLst>
          </p:cNvPr>
          <p:cNvSpPr txBox="1"/>
          <p:nvPr/>
        </p:nvSpPr>
        <p:spPr>
          <a:xfrm>
            <a:off x="2483768" y="6448426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https://arxiv.org/pdf/2310.04366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209849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</a:t>
            </a:r>
            <a:r>
              <a:rPr lang="en-US" sz="1800" dirty="0" err="1"/>
              <a:t>Alser</a:t>
            </a:r>
            <a:r>
              <a:rPr lang="en-US" sz="1800" dirty="0"/>
              <a:t>, Juan Gómez-Luna, Eladio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Talk Video</a:t>
            </a:r>
            <a:r>
              <a:rPr lang="en-US" sz="1800" dirty="0"/>
              <a:t> (10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Source Code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A3743-BC08-4D0F-6BE6-0C3A4B851D77}"/>
              </a:ext>
            </a:extLst>
          </p:cNvPr>
          <p:cNvSpPr txBox="1"/>
          <p:nvPr/>
        </p:nvSpPr>
        <p:spPr>
          <a:xfrm>
            <a:off x="2586299" y="6453336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https://arxiv.org/pdf/2010.02079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482335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B11B-9BB0-68BB-A022-A80CCD49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E9A0B-73B6-1484-E5D6-60736C07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0902"/>
          </a:xfrm>
        </p:spPr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Ivan Fernandez, Christina Giannoula, Aditya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Manglik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Ricardo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Quislant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Juan Gomez Luna, Eladio Gutierrez, Oscar Plata and Onur Mutlu,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"MATSA: An MRAM-Based Energy-Efficient Accelerator for Time Series Analysis"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IEEE Access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March 2024.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IEEE Access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FB0D9-860A-8526-299D-8BC56EB23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9D1F5-B1B8-5740-E639-BCD4BE918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83" y="4149080"/>
            <a:ext cx="8360317" cy="1675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D3894-73DD-10E2-6CE5-688ACC8B3C7A}"/>
              </a:ext>
            </a:extLst>
          </p:cNvPr>
          <p:cNvSpPr txBox="1"/>
          <p:nvPr/>
        </p:nvSpPr>
        <p:spPr>
          <a:xfrm>
            <a:off x="2620889" y="6478100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https://arxiv.org/pdf/2211.04369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28083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F6E8-1782-6643-8F8C-01860653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Graph Pattern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3E170-D71E-634F-A533-6F399A42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267672"/>
          </a:xfrm>
        </p:spPr>
        <p:txBody>
          <a:bodyPr/>
          <a:lstStyle/>
          <a:p>
            <a:r>
              <a:rPr lang="en-US" sz="1500" dirty="0"/>
              <a:t>Maciej Besta, Raghavendra </a:t>
            </a:r>
            <a:r>
              <a:rPr lang="en-US" sz="1500" dirty="0" err="1"/>
              <a:t>Kanakagiri</a:t>
            </a:r>
            <a:r>
              <a:rPr lang="en-US" sz="1500" dirty="0"/>
              <a:t>, Grzegorz Kwasniewski,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Jakub </a:t>
            </a:r>
            <a:r>
              <a:rPr lang="en-US" sz="1500" dirty="0" err="1"/>
              <a:t>Beránek</a:t>
            </a:r>
            <a:r>
              <a:rPr lang="en-US" sz="1500" dirty="0"/>
              <a:t>, Konstantinos </a:t>
            </a:r>
            <a:r>
              <a:rPr lang="en-US" sz="1500" dirty="0" err="1"/>
              <a:t>Kanellopoulos</a:t>
            </a:r>
            <a:r>
              <a:rPr lang="en-US" sz="1500" dirty="0"/>
              <a:t>, </a:t>
            </a:r>
            <a:r>
              <a:rPr lang="en-US" sz="1500" dirty="0" err="1"/>
              <a:t>Kacper</a:t>
            </a:r>
            <a:r>
              <a:rPr lang="en-US" sz="1500" dirty="0"/>
              <a:t> </a:t>
            </a:r>
            <a:r>
              <a:rPr lang="en-US" sz="1500" dirty="0" err="1"/>
              <a:t>Janda</a:t>
            </a:r>
            <a:r>
              <a:rPr lang="en-US" sz="1500" dirty="0"/>
              <a:t>, </a:t>
            </a:r>
            <a:r>
              <a:rPr lang="en-US" sz="1500" dirty="0" err="1"/>
              <a:t>Zur</a:t>
            </a:r>
            <a:r>
              <a:rPr lang="en-US" sz="1500" dirty="0"/>
              <a:t> </a:t>
            </a:r>
            <a:r>
              <a:rPr lang="en-US" sz="1500" dirty="0" err="1"/>
              <a:t>Vonarburg-Shmaria</a:t>
            </a:r>
            <a:r>
              <a:rPr lang="en-US" sz="1500" dirty="0"/>
              <a:t>, Lukas </a:t>
            </a:r>
            <a:r>
              <a:rPr lang="en-US" sz="1500" dirty="0" err="1"/>
              <a:t>Gianinazzi</a:t>
            </a:r>
            <a:r>
              <a:rPr lang="en-US" sz="1500" dirty="0"/>
              <a:t>, Ioana Stefan, Juan Gómez-Luna, Marcin </a:t>
            </a:r>
            <a:r>
              <a:rPr lang="en-US" sz="1500" dirty="0" err="1"/>
              <a:t>Copik</a:t>
            </a:r>
            <a:r>
              <a:rPr lang="en-US" sz="1500" dirty="0"/>
              <a:t>, Lukas Kapp-</a:t>
            </a:r>
            <a:r>
              <a:rPr lang="en-US" sz="1500" dirty="0" err="1"/>
              <a:t>Schwoerer</a:t>
            </a:r>
            <a:r>
              <a:rPr lang="en-US" sz="1500" dirty="0"/>
              <a:t>, Salvatore Di Girolamo, Nils </a:t>
            </a:r>
            <a:r>
              <a:rPr lang="en-US" sz="1500" dirty="0" err="1"/>
              <a:t>Blach</a:t>
            </a:r>
            <a:r>
              <a:rPr lang="en-US" sz="1500" dirty="0"/>
              <a:t>, Marek Konieczny, Onur Mutlu, and </a:t>
            </a:r>
            <a:r>
              <a:rPr lang="en-US" sz="1500" dirty="0" err="1"/>
              <a:t>Torsten</a:t>
            </a:r>
            <a:r>
              <a:rPr lang="en-US" sz="1500" dirty="0"/>
              <a:t> </a:t>
            </a:r>
            <a:r>
              <a:rPr lang="en-US" sz="1500" dirty="0" err="1"/>
              <a:t>Hoefler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"SISA: Set-Centric Instruction Set Architecture for Graph Mining on Processing-in-Memory Systems"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54th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Full arXiv version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F706-A831-C54E-B91E-4FFC8E0C8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1EA71-B1C7-FF49-BB1B-C78853115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61048"/>
            <a:ext cx="9144000" cy="2481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1D331-DC56-1B87-FBF9-3A6E96E7D755}"/>
              </a:ext>
            </a:extLst>
          </p:cNvPr>
          <p:cNvSpPr txBox="1"/>
          <p:nvPr/>
        </p:nvSpPr>
        <p:spPr>
          <a:xfrm>
            <a:off x="2480465" y="6436911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https://arxiv.org/pdf/2104.07582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096530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E8B4-949E-9F09-043F-5209533A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816008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Accelerating HTAP Database Systems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14E2-BB96-C8B9-DAB3-23B6688E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700" dirty="0" err="1"/>
              <a:t>Amirali</a:t>
            </a:r>
            <a:r>
              <a:rPr lang="en-US" sz="1700" dirty="0"/>
              <a:t> </a:t>
            </a:r>
            <a:r>
              <a:rPr lang="en-US" sz="1700" dirty="0" err="1"/>
              <a:t>Boroumand</a:t>
            </a:r>
            <a:r>
              <a:rPr lang="en-US" sz="1700" dirty="0"/>
              <a:t>, </a:t>
            </a:r>
            <a:r>
              <a:rPr lang="en-US" sz="1700" dirty="0" err="1"/>
              <a:t>Saugata</a:t>
            </a:r>
            <a:r>
              <a:rPr lang="en-US" sz="1700" dirty="0"/>
              <a:t> Ghose, Geraldo F. Oliveira,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"Polynesia: Enabling High-Performance and Energy-Efficient Hybrid Transactional/Analytical Databases with Hardware/Software Co-Design"</a:t>
            </a:r>
            <a:br>
              <a:rPr lang="en-US" sz="1700" dirty="0">
                <a:solidFill>
                  <a:srgbClr val="0000FF"/>
                </a:solidFill>
              </a:rPr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38th International Conference on Data Engineering</a:t>
            </a:r>
            <a:r>
              <a:rPr lang="en-US" sz="1700" i="1" dirty="0"/>
              <a:t> (</a:t>
            </a:r>
            <a:r>
              <a:rPr lang="en-US" sz="1700" b="1" i="1" dirty="0"/>
              <a:t>ICDE</a:t>
            </a:r>
            <a:r>
              <a:rPr lang="en-US" sz="1700" i="1" dirty="0"/>
              <a:t>)</a:t>
            </a:r>
            <a:r>
              <a:rPr lang="en-US" sz="1700" dirty="0"/>
              <a:t>, Virtual, May 2022.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arXiv version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5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6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7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8"/>
              </a:rPr>
              <a:t>(pdf)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B64F-3910-12B7-4D3E-28FB26AB4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66B2-A34D-555A-B962-7CC892A81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77072"/>
            <a:ext cx="9144000" cy="191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2D7E6-31B2-D4AC-7E0C-D0BA16566789}"/>
              </a:ext>
            </a:extLst>
          </p:cNvPr>
          <p:cNvSpPr txBox="1"/>
          <p:nvPr/>
        </p:nvSpPr>
        <p:spPr>
          <a:xfrm>
            <a:off x="1657151" y="6381328"/>
            <a:ext cx="5753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https://arxiv.org/pdf/2204.11275.pdf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337439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ML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 err="1"/>
              <a:t>Amirali</a:t>
            </a:r>
            <a:r>
              <a:rPr lang="en-US" sz="1800" dirty="0"/>
              <a:t> </a:t>
            </a:r>
            <a:r>
              <a:rPr lang="en-US" sz="1800" dirty="0" err="1"/>
              <a:t>Boroumand</a:t>
            </a:r>
            <a:r>
              <a:rPr lang="en-US" sz="1800" dirty="0"/>
              <a:t>, </a:t>
            </a:r>
            <a:r>
              <a:rPr lang="en-US" sz="1800" dirty="0" err="1"/>
              <a:t>Saugata</a:t>
            </a:r>
            <a:r>
              <a:rPr lang="en-US" sz="1800" dirty="0"/>
              <a:t> Ghose, </a:t>
            </a:r>
            <a:r>
              <a:rPr lang="en-US" sz="1800" dirty="0" err="1"/>
              <a:t>Berkin</a:t>
            </a:r>
            <a:r>
              <a:rPr lang="en-US" sz="1800" dirty="0"/>
              <a:t> Akin, Ravi Narayanaswami, Geraldo F. Oliveira, </a:t>
            </a:r>
            <a:r>
              <a:rPr lang="en-US" sz="1800" dirty="0" err="1"/>
              <a:t>Xiaoyu</a:t>
            </a:r>
            <a:r>
              <a:rPr lang="en-US" sz="1800" dirty="0"/>
              <a:t> Ma, Eric </a:t>
            </a:r>
            <a:r>
              <a:rPr lang="en-US" sz="1800" dirty="0" err="1"/>
              <a:t>Shiu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Parallel Architectures and Compilation Techniques</a:t>
            </a:r>
            <a:r>
              <a:rPr lang="en-US" sz="1800" i="1" dirty="0"/>
              <a:t> (</a:t>
            </a:r>
            <a:r>
              <a:rPr lang="en-US" sz="1800" b="1" i="1" dirty="0"/>
              <a:t>PACT</a:t>
            </a:r>
            <a:r>
              <a:rPr lang="en-US" sz="1800" i="1" dirty="0"/>
              <a:t>)</a:t>
            </a:r>
            <a:r>
              <a:rPr lang="en-US" sz="1800" dirty="0"/>
              <a:t>, Virtual, September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Talk Video</a:t>
            </a:r>
            <a:r>
              <a:rPr lang="en-US" sz="18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4547"/>
            <a:ext cx="9144000" cy="1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96518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Data-Intensive Workloads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48075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80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CBFB-A450-806D-74F7-5DF3E632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Issues in Processing in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37429-AAD8-82A9-4CAF-110619584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PIM make security </a:t>
            </a:r>
            <a:r>
              <a:rPr lang="en-US" dirty="0">
                <a:solidFill>
                  <a:srgbClr val="1A5712"/>
                </a:solidFill>
              </a:rPr>
              <a:t>better or easier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Does PIM make security </a:t>
            </a:r>
            <a:r>
              <a:rPr lang="en-US" dirty="0">
                <a:solidFill>
                  <a:srgbClr val="FF0000"/>
                </a:solidFill>
              </a:rPr>
              <a:t>worse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Many interesting questions here</a:t>
            </a:r>
          </a:p>
          <a:p>
            <a:endParaRPr lang="en-US" dirty="0"/>
          </a:p>
          <a:p>
            <a:r>
              <a:rPr lang="en-US" dirty="0"/>
              <a:t>Some recent papers:</a:t>
            </a: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Evaluating Homomorphic Operations on a Real-World Processing-In-Memory System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[IISWC 2023]</a:t>
            </a: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800" dirty="0">
                <a:solidFill>
                  <a:srgbClr val="0000FF"/>
                </a:solidFill>
              </a:rPr>
              <a:t>Amplifying Main Memory-Based Timing Covert and Side Channels using Processing-in-Memory Operations </a:t>
            </a:r>
            <a:r>
              <a:rPr lang="en-US" sz="1800" b="1" dirty="0">
                <a:solidFill>
                  <a:srgbClr val="0000FF"/>
                </a:solidFill>
              </a:rPr>
              <a:t>[</a:t>
            </a:r>
            <a:r>
              <a:rPr lang="en-US" sz="1800" b="1" dirty="0" err="1">
                <a:solidFill>
                  <a:srgbClr val="0000FF"/>
                </a:solidFill>
              </a:rPr>
              <a:t>arxiv</a:t>
            </a:r>
            <a:r>
              <a:rPr lang="en-US" sz="1800" b="1" dirty="0">
                <a:solidFill>
                  <a:srgbClr val="0000FF"/>
                </a:solidFill>
              </a:rPr>
              <a:t> 2024]</a:t>
            </a:r>
            <a:br>
              <a:rPr lang="en-US" sz="1800" b="1" dirty="0">
                <a:solidFill>
                  <a:srgbClr val="0000FF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D212-A7FB-4A5E-E254-EA284AEE2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167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MegIS’s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 large database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containing 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on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Metagenomic sample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species that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not known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306940"/>
            <a:ext cx="1948977" cy="669551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Preparation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</a:t>
            </a: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Input Queries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19479" y="1396616"/>
                <a:ext cx="157183" cy="1273306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Query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K-mer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…</a:t>
                </a:r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36485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AC4E35-E94C-C141-A92A-FF44708D3071}"/>
              </a:ext>
            </a:extLst>
          </p:cNvPr>
          <p:cNvSpPr/>
          <p:nvPr/>
        </p:nvSpPr>
        <p:spPr>
          <a:xfrm>
            <a:off x="3183315" y="902919"/>
            <a:ext cx="3986566" cy="1403450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Presence/Absence Identification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A9AC2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06161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Abundance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Estimation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14A0039-5C7F-4F4D-AEE7-297542D59ACF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F9045C0-A825-324B-9DB2-FBDE0FDFBD5C}"/>
              </a:ext>
            </a:extLst>
          </p:cNvPr>
          <p:cNvSpPr/>
          <p:nvPr/>
        </p:nvSpPr>
        <p:spPr>
          <a:xfrm>
            <a:off x="2785555" y="837834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0DD894-C05C-8F47-BD6E-92913601A08E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A5A5F0E0-B507-514D-84C8-37782FE8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2086F982-86AE-9843-957C-792C4B96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19164211-9EC3-844C-8A8E-742A8146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8545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9023921" cy="1066800"/>
          </a:xfrm>
        </p:spPr>
        <p:txBody>
          <a:bodyPr/>
          <a:lstStyle/>
          <a:p>
            <a:r>
              <a:rPr lang="en-US" sz="3600" dirty="0"/>
              <a:t>Homomorphic Operations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Harshita Gupta, Mayank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Kabra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Gómez-Luna,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Homomorphic Operations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Proceedings of the 2023 IEEE International Symposium on Workload Characterization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Poster Session 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IISWC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Ghent, Belgium, October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https://arxiv.org/pdf/2309.06545.pdf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6749F-EC7D-A8F9-22B5-4F4F918E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4149080"/>
            <a:ext cx="9023921" cy="1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3796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D80A-8E89-D6B5-D64A-91D8CC6F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Amplifies Covert &amp;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35A8-BDBB-B917-0E13-143FD535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C2045-B0E0-DC94-20DD-E89B24043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B86CA-6F3B-7821-95A0-854A8545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4" y="2420888"/>
            <a:ext cx="8477690" cy="186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7DB7F-3167-5B5B-0A89-0FF53E5DAD2A}"/>
              </a:ext>
            </a:extLst>
          </p:cNvPr>
          <p:cNvSpPr txBox="1"/>
          <p:nvPr/>
        </p:nvSpPr>
        <p:spPr>
          <a:xfrm>
            <a:off x="1744944" y="5531792"/>
            <a:ext cx="565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https://arxiv.org/pdf/2404.11284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6000561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1886-14E8-472E-065E-8A30364F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Talk on Security of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C5673-A67C-AC12-5EC9-0FFAFF3C5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DD4B-82B0-B059-3D3D-DCBA01724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4CA7E-27D3-F57C-4334-B9FC8BA2331C}"/>
              </a:ext>
            </a:extLst>
          </p:cNvPr>
          <p:cNvSpPr txBox="1"/>
          <p:nvPr/>
        </p:nvSpPr>
        <p:spPr>
          <a:xfrm>
            <a:off x="1619672" y="6461681"/>
            <a:ext cx="630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https://www.youtube.com/watch?v=UjE9hygFXEM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47C88-920F-6CDA-6123-4F59AB14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67124"/>
            <a:ext cx="7772400" cy="49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0172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Processing-in-Memory 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in the Real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65546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C21-E707-1CFC-8B77-903A0E8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Tutorial at ISCA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3DA8-1683-11CE-C926-E006F838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1FCE-7825-524D-FABE-62DBEC09D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03219E-EDDD-EB82-5641-F86F5736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8BC43-D168-F3C4-B55E-FB48A740D153}"/>
              </a:ext>
            </a:extLst>
          </p:cNvPr>
          <p:cNvSpPr txBox="1"/>
          <p:nvPr/>
        </p:nvSpPr>
        <p:spPr>
          <a:xfrm>
            <a:off x="971600" y="6453094"/>
            <a:ext cx="722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https://events.safari.ethz.ch/isca24-memorycentric-tutorial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3681D-5F33-9802-1E62-454139603622}"/>
              </a:ext>
            </a:extLst>
          </p:cNvPr>
          <p:cNvSpPr txBox="1"/>
          <p:nvPr/>
        </p:nvSpPr>
        <p:spPr>
          <a:xfrm>
            <a:off x="1383466" y="6086608"/>
            <a:ext cx="637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https://www.youtube.com/watch?v=KV2MXvcBgb0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616139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PIM Tutorials </a:t>
            </a:r>
            <a:r>
              <a:rPr lang="en-US" sz="2000" b="1" dirty="0"/>
              <a:t>[MICRO’23, ISCA’23, ASPLOS’23, HPCA’23, ISCA’24]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Lectures + Hands-on labs + Invited talks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AFF47-6F98-D341-8864-056FB1E1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37" y="1268760"/>
            <a:ext cx="5799279" cy="4710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E29B1-2DC9-D82B-4903-3A21A186A460}"/>
              </a:ext>
            </a:extLst>
          </p:cNvPr>
          <p:cNvSpPr txBox="1"/>
          <p:nvPr/>
        </p:nvSpPr>
        <p:spPr>
          <a:xfrm>
            <a:off x="1691680" y="6453094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1954C-B26D-9D42-2026-316F1CB0B957}"/>
              </a:ext>
            </a:extLst>
          </p:cNvPr>
          <p:cNvSpPr txBox="1"/>
          <p:nvPr/>
        </p:nvSpPr>
        <p:spPr>
          <a:xfrm>
            <a:off x="1691680" y="6021288"/>
            <a:ext cx="564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https://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www.youtube.com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/live/GIb5EgSrWk0</a:t>
            </a:r>
          </a:p>
        </p:txBody>
      </p:sp>
    </p:spTree>
    <p:extLst>
      <p:ext uri="{BB962C8B-B14F-4D97-AF65-F5344CB8AC3E}">
        <p14:creationId xmlns:p14="http://schemas.microsoft.com/office/powerpoint/2010/main" val="3823985200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 18: Lectures + Hands-on labs + Invited talks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[ISCA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1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https://www.youtube.com/live/GIb5EgSrWk0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8413E4-8C3D-4B26-3C8E-0BC409B0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9" y="1329152"/>
            <a:ext cx="3992788" cy="22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332AC-74CE-D052-B480-BBD900DDC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8" y="3621824"/>
            <a:ext cx="5075554" cy="304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ACDE-D4E9-7A90-1EBA-7613ABD8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613" y="1329152"/>
            <a:ext cx="3815548" cy="26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0200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[ASPLOS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0" y="5560114"/>
            <a:ext cx="413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March 26: Lectures + Hands-on labs + Invited talks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78B6-7082-8F4F-83C3-3CBD0E8F5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7" y="1297886"/>
            <a:ext cx="3841200" cy="329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627B2-6E32-4B4C-B315-4D68EF64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189" y="1297886"/>
            <a:ext cx="4132800" cy="2947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EEEE7-9546-C543-8892-1CEE1310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72" y="3761772"/>
            <a:ext cx="4712456" cy="2656597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9616536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[HPCA 2023]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February 26: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26A4B-34F2-8142-864E-EB19E13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1363718"/>
            <a:ext cx="3841461" cy="2833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3F126-CB84-8E4B-85E5-D542C93B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1" y="4304043"/>
            <a:ext cx="4273613" cy="2149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5DBD-14DB-5E4E-9289-1D8D2F26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71" y="1359270"/>
            <a:ext cx="4129452" cy="2944773"/>
          </a:xfrm>
          <a:prstGeom prst="rect">
            <a:avLst/>
          </a:prstGeom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0425CB07-FD9D-B147-B9DD-CBEB73E9AE34}"/>
              </a:ext>
            </a:extLst>
          </p:cNvPr>
          <p:cNvSpPr/>
          <p:nvPr/>
        </p:nvSpPr>
        <p:spPr>
          <a:xfrm>
            <a:off x="4953642" y="4336761"/>
            <a:ext cx="3731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https://www.youtube.com/watch?v=f5-nT1tbz5w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616312" y="5517232"/>
            <a:ext cx="4009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https://events.safari.ethz.ch/real-pim-tutorial/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27560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25585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October 29</a:t>
            </a:r>
            <a:r>
              <a:rPr lang="en-US" dirty="0"/>
              <a:t>: Lectures + Hands-on labs + Invited talks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855528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https://events.safari.ethz.ch/micro-pim-tutorial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4922261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https://www.youtube.com/watch?v=ohU00NSIxOI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F2F48-7EB6-A7F4-A8EE-461BEF67D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9842" y="65605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venir Next Medium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9B59-77B5-774A-97C3-0D6C62254113}" type="slidenum">
              <a:rPr kumimoji="0" lang="en-CH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Next Medium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CH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Next Medium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1C87F166-3C12-6868-45A2-E11B6FE1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26" y="1592161"/>
            <a:ext cx="3836425" cy="3199189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08253466-414F-7AD0-0231-E52EED15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86" y="4985479"/>
            <a:ext cx="3280096" cy="1483120"/>
          </a:xfrm>
          <a:prstGeom prst="rect">
            <a:avLst/>
          </a:prstGeom>
        </p:spPr>
      </p:pic>
      <p:pic>
        <p:nvPicPr>
          <p:cNvPr id="20" name="Picture 19" descr="A computer hardware with many different components&#10;&#10;Description automatically generated with medium confidence">
            <a:extLst>
              <a:ext uri="{FF2B5EF4-FFF2-40B4-BE49-F238E27FC236}">
                <a16:creationId xmlns:a16="http://schemas.microsoft.com/office/drawing/2014/main" id="{0FB7BA30-E51C-6DC2-4437-B40407F9D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425" y="1592161"/>
            <a:ext cx="3940261" cy="2524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ED3AB7-E8DC-FFF5-4ED5-AF9EBDC440DC}"/>
              </a:ext>
            </a:extLst>
          </p:cNvPr>
          <p:cNvSpPr txBox="1">
            <a:spLocks/>
          </p:cNvSpPr>
          <p:nvPr/>
        </p:nvSpPr>
        <p:spPr bwMode="auto">
          <a:xfrm>
            <a:off x="169011" y="132335"/>
            <a:ext cx="8894602" cy="606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Real PIM Tutorial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[MICRO 2023]</a:t>
            </a:r>
          </a:p>
        </p:txBody>
      </p:sp>
    </p:spTree>
    <p:extLst>
      <p:ext uri="{BB962C8B-B14F-4D97-AF65-F5344CB8AC3E}">
        <p14:creationId xmlns:p14="http://schemas.microsoft.com/office/powerpoint/2010/main" val="39454384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5640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1863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BM IT Infrastructure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t="15263" r="6149" b="7374"/>
          <a:stretch/>
        </p:blipFill>
        <p:spPr bwMode="auto">
          <a:xfrm>
            <a:off x="487230" y="1556792"/>
            <a:ext cx="3543649" cy="16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lpha-data.com/dcp/otherimages/adm-pcie-9h7_001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/>
          <a:stretch/>
        </p:blipFill>
        <p:spPr bwMode="auto">
          <a:xfrm>
            <a:off x="4923586" y="1556792"/>
            <a:ext cx="3398581" cy="18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H" sz="3600"/>
              <a:t>Near-Memory Acceleration</a:t>
            </a:r>
            <a:r>
              <a:rPr lang="en-US" sz="3600" dirty="0"/>
              <a:t> using FPGAs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A7CE0-CA50-4E29-ACDC-6F6FF42444B3}"/>
              </a:ext>
            </a:extLst>
          </p:cNvPr>
          <p:cNvSpPr/>
          <p:nvPr/>
        </p:nvSpPr>
        <p:spPr>
          <a:xfrm>
            <a:off x="802723" y="3116176"/>
            <a:ext cx="3137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IBM POWER9 CPU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7E71F-D561-4D9D-B83A-232248175A0E}"/>
              </a:ext>
            </a:extLst>
          </p:cNvPr>
          <p:cNvSpPr/>
          <p:nvPr/>
        </p:nvSpPr>
        <p:spPr>
          <a:xfrm>
            <a:off x="4992330" y="3117994"/>
            <a:ext cx="3630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HBM-based FPGA board 	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C596C06C-D46D-4357-87C7-5C65279A2AAB}"/>
              </a:ext>
            </a:extLst>
          </p:cNvPr>
          <p:cNvSpPr/>
          <p:nvPr/>
        </p:nvSpPr>
        <p:spPr>
          <a:xfrm>
            <a:off x="3907974" y="2065366"/>
            <a:ext cx="1357342" cy="502848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OCAPI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8912" y="2810462"/>
            <a:ext cx="1560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AlphaData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704" y="2922986"/>
            <a:ext cx="1114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IBM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6BA7AB-B09E-4C11-BA93-BC8ADAFA3CDC}"/>
              </a:ext>
            </a:extLst>
          </p:cNvPr>
          <p:cNvSpPr/>
          <p:nvPr/>
        </p:nvSpPr>
        <p:spPr>
          <a:xfrm>
            <a:off x="1" y="3960778"/>
            <a:ext cx="9143261" cy="980390"/>
          </a:xfrm>
          <a:prstGeom prst="rect">
            <a:avLst/>
          </a:prstGeom>
          <a:solidFill>
            <a:srgbClr val="EDEFF3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59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Near-HBM FPGA-based accelerator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AB484-6E5C-A549-A193-B92DC8112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316" y="6356351"/>
            <a:ext cx="50520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742F1-6635-4F3B-A1BB-91C9B3B8D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B8468-F22F-A64E-A0D5-417E662A5067}"/>
              </a:ext>
            </a:extLst>
          </p:cNvPr>
          <p:cNvSpPr txBox="1">
            <a:spLocks/>
          </p:cNvSpPr>
          <p:nvPr/>
        </p:nvSpPr>
        <p:spPr>
          <a:xfrm>
            <a:off x="395536" y="5502268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communication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CAPI2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OCAPI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EE7DC8-95F9-474C-94C4-45A660375705}"/>
              </a:ext>
            </a:extLst>
          </p:cNvPr>
          <p:cNvSpPr txBox="1">
            <a:spLocks/>
          </p:cNvSpPr>
          <p:nvPr/>
        </p:nvSpPr>
        <p:spPr>
          <a:xfrm>
            <a:off x="251520" y="5790300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memory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5DCFD5-25A7-0B45-B861-5FC0D8EDD1A8}"/>
              </a:ext>
            </a:extLst>
          </p:cNvPr>
          <p:cNvSpPr txBox="1">
            <a:spLocks/>
          </p:cNvSpPr>
          <p:nvPr/>
        </p:nvSpPr>
        <p:spPr>
          <a:xfrm>
            <a:off x="251520" y="6078332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workloads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Weather Modeling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Genome Analysis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05847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99322-AC20-684E-9F77-0A716027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831" y="1087822"/>
            <a:ext cx="2975882" cy="2724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31D35-E386-D340-99D2-D23BA9C0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Performance &amp; Energy Greatly Improve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49C00D-0FFC-E042-BDE2-45141F23A0E4}"/>
              </a:ext>
            </a:extLst>
          </p:cNvPr>
          <p:cNvCxnSpPr>
            <a:cxnSpLocks/>
          </p:cNvCxnSpPr>
          <p:nvPr/>
        </p:nvCxnSpPr>
        <p:spPr>
          <a:xfrm>
            <a:off x="5362690" y="3388430"/>
            <a:ext cx="249113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A4C7F3C-E6DA-324C-90F8-B69F16B6A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34" y="1066703"/>
            <a:ext cx="3727624" cy="2579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A74B65-F4B0-3846-85E6-63AB2FAC450D}"/>
              </a:ext>
            </a:extLst>
          </p:cNvPr>
          <p:cNvSpPr/>
          <p:nvPr/>
        </p:nvSpPr>
        <p:spPr>
          <a:xfrm>
            <a:off x="1273629" y="980728"/>
            <a:ext cx="2632982" cy="214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953CB8-DCF1-EE40-A622-8E1A2340FE02}"/>
              </a:ext>
            </a:extLst>
          </p:cNvPr>
          <p:cNvCxnSpPr>
            <a:cxnSpLocks/>
          </p:cNvCxnSpPr>
          <p:nvPr/>
        </p:nvCxnSpPr>
        <p:spPr>
          <a:xfrm>
            <a:off x="1257207" y="1474544"/>
            <a:ext cx="300790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5F00-C15A-A941-BFEB-2509475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1339" y="6540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144B7-9AA2-0F43-B87D-8F2D55E744DE}"/>
              </a:ext>
            </a:extLst>
          </p:cNvPr>
          <p:cNvSpPr/>
          <p:nvPr/>
        </p:nvSpPr>
        <p:spPr>
          <a:xfrm>
            <a:off x="36512" y="4142169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5-27× performance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65E6E-EFAF-C248-86B4-E802E91B2018}"/>
              </a:ext>
            </a:extLst>
          </p:cNvPr>
          <p:cNvSpPr/>
          <p:nvPr/>
        </p:nvSpPr>
        <p:spPr>
          <a:xfrm>
            <a:off x="36512" y="5714672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 alleviates memory bandwidth contention vs. DDR4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B34E3-F705-7440-BDB7-FB68551B6F9B}"/>
              </a:ext>
            </a:extLst>
          </p:cNvPr>
          <p:cNvSpPr/>
          <p:nvPr/>
        </p:nvSpPr>
        <p:spPr>
          <a:xfrm>
            <a:off x="36512" y="4681670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12-133× energy efficiency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</p:spTree>
    <p:extLst>
      <p:ext uri="{BB962C8B-B14F-4D97-AF65-F5344CB8AC3E}">
        <p14:creationId xmlns:p14="http://schemas.microsoft.com/office/powerpoint/2010/main" val="247629484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9665" y="6392637"/>
            <a:ext cx="671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https://www.anandtech.com/show/14750/hot-chips-31-analysis-inmemory-processing-by-upmem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F79F1-207B-C34F-AF17-579F237B3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724400"/>
            <a:ext cx="8754585" cy="17096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-17231" y="6594579"/>
            <a:ext cx="917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/>
              </a:rPr>
              <a:t>https://www.upmem.com/video-upmem-presenting-its-true-processing-in-memory-solution-hot-chips-2019/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72324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Memory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 DIMM (1 rank). DPUs @ 267 MHz</a:t>
            </a:r>
          </a:p>
          <a:p>
            <a:r>
              <a:rPr lang="en-US" sz="2600" dirty="0"/>
              <a:t>P21: 16 chips 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479300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396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90329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904293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74985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439859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87464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94202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66443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75827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990600"/>
            <a:ext cx="2729538" cy="3213445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D0B0116-900A-2E42-B946-6D64B4AF61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7038" y="631825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514600" y="6516469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36723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4211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UPMEM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E9B4F-8A34-9544-86B1-2FE3041A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9271"/>
            <a:ext cx="7848600" cy="55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9057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Experimental Analysis of the UPMEM PIM Engine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92A9-1CB3-0F44-AB44-B64795F9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93" y="905635"/>
            <a:ext cx="5628366" cy="56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1462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3E8E-0D66-4B42-A09B-0EA6C944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SRC TECHCON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CB1FC-4914-CE40-BC66-64BE3F80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123656"/>
          </a:xfrm>
        </p:spPr>
        <p:txBody>
          <a:bodyPr/>
          <a:lstStyle/>
          <a:p>
            <a:pPr marL="0" indent="0">
              <a:buNone/>
            </a:pPr>
            <a:endParaRPr lang="en-US" sz="400" dirty="0"/>
          </a:p>
          <a:p>
            <a:r>
              <a:rPr lang="en-US" sz="2000" dirty="0">
                <a:solidFill>
                  <a:srgbClr val="0000FF"/>
                </a:solidFill>
              </a:rPr>
              <a:t>Dr. Juan Gomez-Luna</a:t>
            </a:r>
          </a:p>
          <a:p>
            <a:pPr lvl="1"/>
            <a:r>
              <a:rPr lang="en-US" sz="1800" dirty="0"/>
              <a:t>Benchmarking Memory-Centric Computing Systems: Analysis of Real Processing-in-Memory Hardware</a:t>
            </a:r>
          </a:p>
          <a:p>
            <a:pPr lvl="1"/>
            <a:r>
              <a:rPr lang="en-US" sz="1800" dirty="0"/>
              <a:t>Based on two major works</a:t>
            </a:r>
          </a:p>
          <a:p>
            <a:pPr lvl="2"/>
            <a:r>
              <a:rPr lang="en-US" sz="16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2"/>
            <a:r>
              <a:rPr lang="en-US" sz="16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https://arxiv.org/pdf/2207.07886.pdf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800" dirty="0">
              <a:solidFill>
                <a:srgbClr val="7030A0"/>
              </a:solidFill>
            </a:endParaRPr>
          </a:p>
          <a:p>
            <a:endParaRPr lang="en-US" sz="400" dirty="0">
              <a:solidFill>
                <a:srgbClr val="0000FF"/>
              </a:solidFill>
            </a:endParaRPr>
          </a:p>
          <a:p>
            <a:endParaRPr lang="en-US" sz="400" dirty="0">
              <a:solidFill>
                <a:srgbClr val="0000FF"/>
              </a:solidFill>
            </a:endParaRP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37F2-11EA-384B-AE75-DB8ACDDA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4B166-DB52-E19C-06F3-08AE7C311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821910"/>
            <a:ext cx="1574084" cy="189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A8BAB-3A1F-51A4-6FE8-11C12BD60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9040"/>
            <a:ext cx="9144000" cy="2527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BFC93-2FEB-043F-059C-46A5FFAB9787}"/>
              </a:ext>
            </a:extLst>
          </p:cNvPr>
          <p:cNvSpPr txBox="1"/>
          <p:nvPr/>
        </p:nvSpPr>
        <p:spPr>
          <a:xfrm>
            <a:off x="1835696" y="6419364"/>
            <a:ext cx="624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https://www.youtube.com/watch?v=nphV36SrysA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1645F-23A3-68C2-501C-55D24552E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568" y="4034963"/>
            <a:ext cx="3563888" cy="24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9704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76341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47639"/>
              <a:ext cx="4372074" cy="972021"/>
              <a:chOff x="971015" y="4573670"/>
              <a:chExt cx="4372074" cy="972021"/>
            </a:xfrm>
          </p:grpSpPr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9DF4AA4-CC38-594B-84CE-E9809A1C84CD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1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8A3730E-727B-9C4B-860C-874E267F7663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F945EE-722D-724C-AA0D-8DB1A664D308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CF05649-0E70-F94C-9B5B-CBD12DA950AA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3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603B6-B0E2-A55A-0697-068C2DD5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990"/>
            <a:ext cx="4032448" cy="7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811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D27E6-CCBE-B5F9-9AB3-EBD114F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990"/>
            <a:ext cx="4032448" cy="7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840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4B3C-102E-0749-B552-796F5010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dirty="0"/>
              <a:t>UPMEM PIM System Summary &amp;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F26E-87B8-BF44-B23F-EFB5C9479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Juan Gomez-Luna, Izzat El Hajj, Ivan Fernandez, Christina </a:t>
            </a:r>
            <a:r>
              <a:rPr lang="en-US" sz="1800" dirty="0" err="1"/>
              <a:t>Giannoula</a:t>
            </a:r>
            <a:r>
              <a:rPr lang="en-US" sz="1800" dirty="0"/>
              <a:t>, Geraldo F. Oliveira,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"Benchmarking Memory-Centric Computing Systems: Analysis of Real Processing-in-Memory Hardware"</a:t>
            </a:r>
            <a:br>
              <a:rPr lang="en-US" sz="1800" dirty="0"/>
            </a:br>
            <a:r>
              <a:rPr lang="en-US" sz="1800" i="1" dirty="0"/>
              <a:t>Invited Paper at </a:t>
            </a:r>
            <a:r>
              <a:rPr lang="en-US" sz="1800" i="1" dirty="0">
                <a:hlinkClick r:id="rId3"/>
              </a:rPr>
              <a:t>Workshop on Computing with Unconventional Technologies</a:t>
            </a:r>
            <a:r>
              <a:rPr lang="en-US" sz="1800" i="1" dirty="0"/>
              <a:t> (</a:t>
            </a:r>
            <a:r>
              <a:rPr lang="en-US" sz="1800" b="1" i="1" dirty="0"/>
              <a:t>CUT</a:t>
            </a:r>
            <a:r>
              <a:rPr lang="en-US" sz="1800" i="1" dirty="0"/>
              <a:t>)</a:t>
            </a:r>
            <a:r>
              <a:rPr lang="en-US" sz="1800" dirty="0"/>
              <a:t>, Virtual, October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PrIM Benchmarks Source Code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(37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Lightning Talk Video</a:t>
            </a:r>
            <a:r>
              <a:rPr lang="en-US" sz="1800" dirty="0"/>
              <a:t> (3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8F996-348D-6443-A1C1-C9253E466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C91B0-BB0B-4C48-9D6B-CAAE99B4F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437112"/>
            <a:ext cx="9144000" cy="18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0683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7580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52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997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Understanding a Modern PIM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81580-1F1F-5944-AEC7-1891060A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5" y="914400"/>
            <a:ext cx="7369769" cy="5506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https://www.youtube.com/watch?v=D8Hjy2iU9l4&amp;list=PL5Q2soXY2Zi_tOTAYm--dYByNPL7JhwR9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492028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charset="0"/>
              </a:rPr>
              <a:t>More on Analysis of the UPMEM PIM Engine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https://www.youtube.com/watch?v=D8Hjy2iU9l4&amp;list=PL5Q2soXY2Zi_tOTAYm--dYByNPL7JhwR9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3EBD6-4727-A94F-9498-A2F5AD44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7" y="936128"/>
            <a:ext cx="7454547" cy="55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0875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charset="0"/>
              </a:rPr>
              <a:t>More on Analysis of the UPMEM PIM Engine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https://www.youtube.com/watch?v=Pp9jSU2b9oM&amp;list=PL5Q2soXY2Zi8_VVChACnON4sfh2bJ5IrD&amp;index=159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08769-F1A3-3149-BEAD-28F09753D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93" y="894920"/>
            <a:ext cx="7809413" cy="55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7021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ML Training on a Real PIM System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194167"/>
            <a:ext cx="6858000" cy="107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Long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arxiv.org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/pdf/2207.07886.pdf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www.youtube.com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watch?v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=qeukNs5XI3g&amp;t=11226s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C523-7F98-F94F-8709-6D1860CF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980728"/>
            <a:ext cx="76073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3212976"/>
            <a:ext cx="7899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012E98E-C4C2-A74A-B545-930BC0D5FF20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584AB9-28C6-2249-871F-65D4DF326D9E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9F46437-D39B-2F46-AC74-5C0A2A5F698F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8A03049-0196-184D-83F7-27354D953CA7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BF9CA09-F642-3544-9CFF-77BE4047A350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2BEE3B-C54C-5749-A2D3-4B8BF4152815}"/>
              </a:ext>
            </a:extLst>
          </p:cNvPr>
          <p:cNvSpPr/>
          <p:nvPr/>
        </p:nvSpPr>
        <p:spPr>
          <a:xfrm>
            <a:off x="79799" y="797901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2226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on a Real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1015515"/>
            <a:ext cx="9324527" cy="5293805"/>
          </a:xfrm>
        </p:spPr>
        <p:txBody>
          <a:bodyPr>
            <a:normAutofit/>
          </a:bodyPr>
          <a:lstStyle/>
          <a:p>
            <a:r>
              <a:rPr lang="en-US" b="1" dirty="0"/>
              <a:t>Need to optimize data representation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(1) fixed-point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(2) quantization 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(3) hybrid precision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Use </a:t>
            </a:r>
            <a:r>
              <a:rPr lang="en-US" b="1" dirty="0">
                <a:solidFill>
                  <a:srgbClr val="7030A0"/>
                </a:solidFill>
              </a:rPr>
              <a:t>lookup tables (LUTs) </a:t>
            </a:r>
            <a:r>
              <a:rPr lang="en-US" b="1" dirty="0"/>
              <a:t>to implement complex functions (e.g., sigmoid)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b="1" dirty="0"/>
              <a:t>Optimize data placement &amp; layout for </a:t>
            </a:r>
            <a:r>
              <a:rPr lang="en-US" b="1" dirty="0">
                <a:solidFill>
                  <a:srgbClr val="0070C0"/>
                </a:solidFill>
              </a:rPr>
              <a:t>streaming</a:t>
            </a:r>
          </a:p>
          <a:p>
            <a:endParaRPr lang="en-US" dirty="0"/>
          </a:p>
          <a:p>
            <a:r>
              <a:rPr lang="en-US" b="1" dirty="0"/>
              <a:t>Large speedups: </a:t>
            </a:r>
            <a:r>
              <a:rPr lang="en-US" dirty="0">
                <a:solidFill>
                  <a:srgbClr val="0432FF"/>
                </a:solidFill>
              </a:rPr>
              <a:t>2.8X/27X vs. CPU, 1.3x/3.2x vs. GPU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239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ML Training on Real PIM Talk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FC43-A10F-C73E-D65A-65DC76E47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2036928" y="6452890"/>
            <a:ext cx="5649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https://www.youtube.com/watch?v=60pkaI5AeM4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95F70-26F4-CDE5-466F-6A55973DA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33895"/>
            <a:ext cx="6885930" cy="51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7316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Sylvan Brocard, Julien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Legriel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Remy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Cimadomo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Geraldo F. Oliveira, Gagandeep Singh,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Machine Learning Workloads on Memory-Centric Computing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16 July 2022.]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PIM-ML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paper session.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https://arxiv.org/pdf/2207.07886.pdf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2051720" y="5957412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https://github.com/CMU-SAFARI/pim-ml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F9DF7-13F6-2C1B-41EC-FCB738821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05064"/>
            <a:ext cx="8821615" cy="17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8883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8BCD-CC36-EECF-F544-BD5CA951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4884" cy="1066800"/>
          </a:xfrm>
        </p:spPr>
        <p:txBody>
          <a:bodyPr/>
          <a:lstStyle/>
          <a:p>
            <a:r>
              <a:rPr lang="en-US" dirty="0" err="1"/>
              <a:t>SpMV</a:t>
            </a:r>
            <a:r>
              <a:rPr lang="en-US" dirty="0"/>
              <a:t> Multiplication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Appears at SIGMETRICS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20C55-0430-CC34-9956-2AC5554C1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550425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105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886109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171332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587C"/>
                    </a:solidFill>
                    <a:effectLst/>
                    <a:uLnTx/>
                    <a:uFillTx/>
                    <a:latin typeface="Nunito" pitchFamily="2" charset="77"/>
                    <a:ea typeface="+mn-ea"/>
                    <a:cs typeface="+mn-cs"/>
                  </a:rPr>
                  <a:t>SparseP</a:t>
                </a:r>
                <a:endParaRPr kumimoji="0" lang="en-G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" pitchFamily="2" charset="77"/>
                  <a:ea typeface="+mn-ea"/>
                  <a:cs typeface="+mn-cs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 SemiBold" pitchFamily="2" charset="77"/>
                  <a:ea typeface="+mn-ea"/>
                  <a:cs typeface="+mn-cs"/>
                </a:rPr>
                <a:t>Towards Efficient Sparse Matrix Vector Multiplication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 SemiBold" pitchFamily="2" charset="77"/>
                  <a:ea typeface="+mn-ea"/>
                  <a:cs typeface="+mn-cs"/>
                </a:rPr>
                <a:t>on Real Processing-In-Memory Architectures</a:t>
              </a:r>
              <a:endParaRPr kumimoji="0" lang="en-GR" sz="2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222324"/>
            <a:ext cx="8756541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Christina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Giannoula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Nunito SemiBold" pitchFamily="2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Ivan Fernandez, Juan Gomez-Luna,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Nectarios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Koziris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, Georgios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Goumas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Onur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Mutlu</a:t>
            </a:r>
            <a:endParaRPr kumimoji="0" lang="en-GR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unito SemiBold" pitchFamily="2" charset="77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99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120486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SparseP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: </a:t>
            </a:r>
            <a:r>
              <a:rPr kumimoji="0" lang="en-GR" sz="36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Key </a:t>
            </a:r>
            <a:r>
              <a:rPr kumimoji="0" lang="en-GR" sz="36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Contributions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60A55-FAF7-3BA2-C3B8-1435240D3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88120"/>
            <a:ext cx="8500899" cy="5653248"/>
          </a:xfrm>
        </p:spPr>
        <p:txBody>
          <a:bodyPr>
            <a:normAutofit/>
          </a:bodyPr>
          <a:lstStyle/>
          <a:p>
            <a:pPr marL="478350" indent="-51435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Efficient </a:t>
            </a:r>
            <a:r>
              <a:rPr lang="en-GB" sz="2400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SpMV</a:t>
            </a: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kernels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for current &amp; future PIM systems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dirty="0" err="1">
                <a:latin typeface="Trebuchet MS" panose="020B0703020202090204" pitchFamily="34" charset="0"/>
              </a:rPr>
              <a:t>SparseP</a:t>
            </a:r>
            <a:r>
              <a:rPr lang="en-GB" sz="2000" dirty="0">
                <a:latin typeface="Trebuchet MS" panose="020B0703020202090204" pitchFamily="34" charset="0"/>
              </a:rPr>
              <a:t> library =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25 </a:t>
            </a:r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SpMV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 kernels</a:t>
            </a:r>
          </a:p>
          <a:p>
            <a:pPr marL="1221300" lvl="2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chemeClr val="accent1"/>
                </a:solidFill>
                <a:latin typeface="Trebuchet MS" panose="020B0703020202090204" pitchFamily="34" charset="0"/>
              </a:rPr>
              <a:t>Compression, data types, data partitioning, synchronization, load balancing</a:t>
            </a:r>
          </a:p>
          <a:p>
            <a:pPr marL="1221300" lvl="2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endParaRPr lang="en-GB" sz="16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endParaRPr lang="en-GB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6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478350" indent="-51435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 startAt="2"/>
            </a:pP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Comprehensive analysis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of 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on the first commercially-available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real PIM system 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26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sparse matrices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Comparisons to state-of-the-art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CPU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GPU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systems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for software, system and hardware designers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GB" sz="2200" dirty="0">
              <a:latin typeface="Trebuchet MS" panose="020B070302020209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en-GB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sz="2400" dirty="0">
              <a:latin typeface="Trebuchet MS" panose="020B070302020209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98F1C9-47FE-53EE-F25C-B6CF60042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3814244"/>
            <a:ext cx="576000" cy="57776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5D1D1E3-F210-A4B7-BF41-7427EAC3DECF}"/>
              </a:ext>
            </a:extLst>
          </p:cNvPr>
          <p:cNvGrpSpPr/>
          <p:nvPr/>
        </p:nvGrpSpPr>
        <p:grpSpPr>
          <a:xfrm>
            <a:off x="865457" y="2204864"/>
            <a:ext cx="7002524" cy="685182"/>
            <a:chOff x="2533714" y="1420217"/>
            <a:chExt cx="6754407" cy="1254713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5A20CE9-5D3D-63FD-519A-B1356605A9FD}"/>
                </a:ext>
              </a:extLst>
            </p:cNvPr>
            <p:cNvSpPr/>
            <p:nvPr/>
          </p:nvSpPr>
          <p:spPr>
            <a:xfrm>
              <a:off x="2533715" y="1420218"/>
              <a:ext cx="6754406" cy="125471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SparseP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: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ound Same-side Corner of Rectangle 41">
              <a:extLst>
                <a:ext uri="{FF2B5EF4-FFF2-40B4-BE49-F238E27FC236}">
                  <a16:creationId xmlns:a16="http://schemas.microsoft.com/office/drawing/2014/main" id="{863832CD-6F25-9A01-3628-D2F8FA0B3CF2}"/>
                </a:ext>
              </a:extLst>
            </p:cNvPr>
            <p:cNvSpPr/>
            <p:nvPr/>
          </p:nvSpPr>
          <p:spPr>
            <a:xfrm>
              <a:off x="2533714" y="1420217"/>
              <a:ext cx="6754407" cy="543484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SparseP is Open-Source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54DB5-62BE-1F74-071C-7700D306A73C}"/>
              </a:ext>
            </a:extLst>
          </p:cNvPr>
          <p:cNvGrpSpPr/>
          <p:nvPr/>
        </p:nvGrpSpPr>
        <p:grpSpPr>
          <a:xfrm>
            <a:off x="865457" y="5517232"/>
            <a:ext cx="7002524" cy="691818"/>
            <a:chOff x="2533714" y="1420217"/>
            <a:chExt cx="6754407" cy="119672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1B9AB17-DD23-1D1C-0EA6-BA4EE9A366F5}"/>
                </a:ext>
              </a:extLst>
            </p:cNvPr>
            <p:cNvSpPr/>
            <p:nvPr/>
          </p:nvSpPr>
          <p:spPr>
            <a:xfrm>
              <a:off x="2533715" y="1420217"/>
              <a:ext cx="6754406" cy="119672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	Full Paper: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5" name="Round Same-side Corner of Rectangle 44">
              <a:extLst>
                <a:ext uri="{FF2B5EF4-FFF2-40B4-BE49-F238E27FC236}">
                  <a16:creationId xmlns:a16="http://schemas.microsoft.com/office/drawing/2014/main" id="{22874DB3-1A88-FAB3-46A6-031CF56CA139}"/>
                </a:ext>
              </a:extLst>
            </p:cNvPr>
            <p:cNvSpPr/>
            <p:nvPr/>
          </p:nvSpPr>
          <p:spPr>
            <a:xfrm>
              <a:off x="2533714" y="1420217"/>
              <a:ext cx="6754407" cy="564517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Recommendations for Architects and Programmers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6533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err="1"/>
              <a:t>SparseP</a:t>
            </a:r>
            <a:r>
              <a:rPr lang="en-US" dirty="0"/>
              <a:t> Talk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FC43-A10F-C73E-D65A-65DC76E47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09994-978E-1C95-6B43-D73CBB91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7920880" cy="5422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477439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4400" dirty="0"/>
              <a:t>More on SparseP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Christina Giannoula, Ivan Fernandez, Juan Gomez-Luna, Nectarios Koziris, Georgios Goumas, and 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"SparseP: Towards Efficient Sparse Matrix Vector Multiplication on Real Processing-In-Memory Architectures"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ACM International Conference on Measurement and Modeling of Computer Systems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SIGMETRICS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Mumbai, India, June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Extended arXiv Version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Abstract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6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8"/>
              </a:rPr>
              <a:t>Long Talk Slides (pptx)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0"/>
              </a:rPr>
              <a:t>SparseP Source Code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1"/>
              </a:rPr>
              <a:t>Talk Video (16 minutes)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2"/>
              </a:rPr>
              <a:t>Long Talk Video (55 minutes)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847855" y="5962174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64720-3F4F-FEA2-F768-755DE370E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848" y="3812129"/>
            <a:ext cx="5869286" cy="19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6764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Transcendental Functions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Maurus Item, 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Geraldo F. Oliveira,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"TransPimLib: Efficient Transcendental Functions for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TransPimLib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(17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https://arxiv.org/pdf/2304.01951.pdf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847855" y="5962174"/>
            <a:ext cx="560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https://github.com/CMU-SAFARI/transpimlib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AADF8-0953-5ED7-BB36-A7A71933F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4450" y="4304396"/>
            <a:ext cx="6515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4456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Sequence Alignment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Safaa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Diab, Amir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Nassereldine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 Luna, Onur Mutlu, and Izzat El Hajj,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Framework for High-throughput Sequence Alignment using Real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hlinkClick r:id="rId3"/>
              </a:rPr>
              <a:t>Bioinformatics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[published online on] 27 March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Online link at Bioinformatics Journal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arXiv preprint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AiM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https://arxiv.org/pdf/2208.01243.pdf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237912" y="5965500"/>
            <a:ext cx="682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B5D3D-8BF2-7A51-BAAB-6A3B69244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3847311"/>
            <a:ext cx="7772400" cy="15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5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650AEE3-1136-E14F-89F4-CC529241222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2F83A90-DD4C-5D44-9509-F1DA2DA7CCD1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1B7797-62A8-0045-A3DF-9AAF0546D7A0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88A8235-F586-E041-A6AC-4D8FC9B0CDDB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EC32507-A443-5A4C-A95C-9AA56C0C2E71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D0D847-FD88-A24E-9B42-175B6DDCAE24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DD6D5-ED65-E845-AC4A-7DB9C4F0CFB7}"/>
              </a:ext>
            </a:extLst>
          </p:cNvPr>
          <p:cNvSpPr/>
          <p:nvPr/>
        </p:nvSpPr>
        <p:spPr>
          <a:xfrm>
            <a:off x="79799" y="830142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2914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659E-3E3D-4DB9-871E-64C7FE6648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6" y="1476225"/>
            <a:ext cx="9174733" cy="5264991"/>
          </a:xfrm>
        </p:spPr>
        <p:txBody>
          <a:bodyPr/>
          <a:lstStyle/>
          <a:p>
            <a:endParaRPr lang="en-US" sz="1650" dirty="0"/>
          </a:p>
          <a:p>
            <a:r>
              <a:rPr lang="en-US" sz="1650" dirty="0"/>
              <a:t>Sequence alignment on traditional systems is limited by the </a:t>
            </a:r>
            <a:r>
              <a:rPr lang="en-US" sz="1650" b="1" dirty="0">
                <a:solidFill>
                  <a:srgbClr val="C00000"/>
                </a:solidFill>
              </a:rPr>
              <a:t>memory bandwidth bottleneck</a:t>
            </a:r>
          </a:p>
          <a:p>
            <a:endParaRPr lang="en-US" sz="1650" dirty="0"/>
          </a:p>
          <a:p>
            <a:r>
              <a:rPr lang="en-US" sz="1650" b="1" dirty="0">
                <a:solidFill>
                  <a:schemeClr val="accent2"/>
                </a:solidFill>
              </a:rPr>
              <a:t>Processing-in-memory (PIM)</a:t>
            </a:r>
            <a:r>
              <a:rPr lang="en-US" sz="1650" dirty="0"/>
              <a:t> overcomes this bottleneck by placing cores near the memory</a:t>
            </a:r>
          </a:p>
          <a:p>
            <a:endParaRPr lang="en-US" sz="1650" dirty="0"/>
          </a:p>
          <a:p>
            <a:r>
              <a:rPr lang="en-US" sz="1650" dirty="0"/>
              <a:t>Our framework, </a:t>
            </a:r>
            <a:r>
              <a:rPr lang="en-US" sz="1650" b="1" dirty="0">
                <a:solidFill>
                  <a:schemeClr val="accent4">
                    <a:lumMod val="75000"/>
                  </a:schemeClr>
                </a:solidFill>
              </a:rPr>
              <a:t>Alignment-in-Memory (AIM)</a:t>
            </a:r>
            <a:r>
              <a:rPr lang="en-US" sz="1650" dirty="0"/>
              <a:t>, is a PIM framework that supports multiple alignment algorithms (NW, SWG, </a:t>
            </a:r>
            <a:r>
              <a:rPr lang="en-US" sz="1650" dirty="0" err="1"/>
              <a:t>GenASM</a:t>
            </a:r>
            <a:r>
              <a:rPr lang="en-US" sz="1650" dirty="0"/>
              <a:t>, WFA)</a:t>
            </a:r>
          </a:p>
          <a:p>
            <a:pPr lvl="1"/>
            <a:r>
              <a:rPr lang="en-US" sz="1500" dirty="0"/>
              <a:t>Implemented on UPMEM, the first real PIM system</a:t>
            </a:r>
          </a:p>
          <a:p>
            <a:endParaRPr lang="en-US" sz="1650" dirty="0"/>
          </a:p>
          <a:p>
            <a:r>
              <a:rPr lang="en-US" sz="1650" dirty="0"/>
              <a:t>Results show </a:t>
            </a:r>
            <a:r>
              <a:rPr lang="en-US" sz="1650" b="1" dirty="0">
                <a:solidFill>
                  <a:schemeClr val="accent6"/>
                </a:solidFill>
              </a:rPr>
              <a:t>substantial speedups over both CPUs (1.8X-28X) and GPUs (1.2X-2.7X)</a:t>
            </a:r>
          </a:p>
          <a:p>
            <a:endParaRPr lang="en-US" sz="1650" dirty="0"/>
          </a:p>
          <a:p>
            <a:r>
              <a:rPr lang="en-US" sz="1650" dirty="0"/>
              <a:t>AIM is available at: 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lang="en-US" sz="15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50" dirty="0"/>
          </a:p>
          <a:p>
            <a:endParaRPr lang="en-US" sz="165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999D4-783C-4465-8C25-B89FDDF4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241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9023921" cy="1066800"/>
          </a:xfrm>
        </p:spPr>
        <p:txBody>
          <a:bodyPr/>
          <a:lstStyle/>
          <a:p>
            <a:r>
              <a:rPr lang="en-US" sz="3600" dirty="0"/>
              <a:t>Homomorphic Operations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Harshita Gupta, Mayank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Kabra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Gómez-Luna,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Homomorphic Operations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Proceedings of the 2023 IEEE International Symposium on Workload Characterization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Poster Session 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IISWC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Ghent, Belgium, October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https://arxiv.org/pdf/2309.06545.pdf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6749F-EC7D-A8F9-22B5-4F4F918E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4149080"/>
            <a:ext cx="9023921" cy="1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17658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76F-A92C-9A70-6C1B-395A22C8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269-7BAF-A5C3-07B5-D9EB61C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Kailash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Sai Santosh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Dayapule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Juan Gomez-Luna, Karthikeya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Peng Wei, Tian Lan, Mohammad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Sadrosadati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Onur Mutlu, Guru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Venkataramani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"SwiftRL: Towards Efficient Reinforcement Learning on Real Processing-In-Memory Systems"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2024 IEEE International Symposium on Performance Analysis of Systems and Software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ISPASS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Indianapolis, Indiana, May 2024.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4F106-2C4C-E6BC-44FB-BC30F97DD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8F3F1-6B1B-18A8-F1B5-B04B5F185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05" y="3933056"/>
            <a:ext cx="8668686" cy="1728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C4A6E-E67F-6CD5-EE89-375CA8287494}"/>
              </a:ext>
            </a:extLst>
          </p:cNvPr>
          <p:cNvSpPr txBox="1"/>
          <p:nvPr/>
        </p:nvSpPr>
        <p:spPr>
          <a:xfrm>
            <a:off x="2475869" y="6444382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https://arxiv.org/pdf/2405.03967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618934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https://arxiv.org/pdf/2404.07164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78251-6449-81E0-D3F3-DC54046E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" y="2737571"/>
            <a:ext cx="8916722" cy="23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76255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D6C9-0C4F-2261-7664-2CB1C868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EC425-B84B-5488-33AE-B645256A4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https://arxiv.org/pdf/2404.07164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2591C-AEBF-6642-7DE9-E243AEC3FA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DA336-6EBA-6998-99CD-75DE68944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2080096"/>
            <a:ext cx="63881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17636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GNNs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https://arxiv.org/pdf/2402.16731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D0B7D-9608-91B3-558D-6BA93C4D9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4" y="2843412"/>
            <a:ext cx="8786214" cy="23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63952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GNNs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https://arxiv.org/pdf/2402.16731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D937-FC04-B415-9D52-982033CC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93" y="2276872"/>
            <a:ext cx="4726413" cy="42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9686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288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533400" y="6528003"/>
            <a:ext cx="75488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62500" y="20192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78662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71635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1811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C6AE-F169-1E42-BF25-337084EC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A36B-EFFE-914B-9A09-F852530E5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7BE19-F772-FD44-BB35-F14D60FD9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1D580-1DF2-C54C-B169-B5F1E515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27"/>
            <a:ext cx="9144000" cy="4518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7B261-525F-7C43-B805-F1EADF18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551873"/>
            <a:ext cx="1775114" cy="12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7905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5729638" cy="1361512"/>
              <a:chOff x="971015" y="4562245"/>
              <a:chExt cx="5729638" cy="13615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직사각형 78">
                <a:extLst>
                  <a:ext uri="{FF2B5EF4-FFF2-40B4-BE49-F238E27FC236}">
                    <a16:creationId xmlns:a16="http://schemas.microsoft.com/office/drawing/2014/main" id="{0A890FAD-3B97-AD48-800F-45C77AD71D20}"/>
                  </a:ext>
                </a:extLst>
              </p:cNvPr>
              <p:cNvSpPr/>
              <p:nvPr/>
            </p:nvSpPr>
            <p:spPr>
              <a:xfrm>
                <a:off x="5934877" y="477899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ACC</a:t>
                </a:r>
                <a:endParaRPr kumimoji="0" lang="ko-KR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직사각형 78">
                <a:extLst>
                  <a:ext uri="{FF2B5EF4-FFF2-40B4-BE49-F238E27FC236}">
                    <a16:creationId xmlns:a16="http://schemas.microsoft.com/office/drawing/2014/main" id="{5785C21E-C67C-E043-8489-65393A3BD31B}"/>
                  </a:ext>
                </a:extLst>
              </p:cNvPr>
              <p:cNvSpPr/>
              <p:nvPr/>
            </p:nvSpPr>
            <p:spPr>
              <a:xfrm>
                <a:off x="3202311" y="479966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ACC</a:t>
                </a:r>
                <a:endParaRPr kumimoji="0" lang="ko-KR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6C401CC-C87D-7049-9839-81ACDCE1FBC6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F900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Lightweight in-storage accelerators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Minimize SRAM/DRAM buffer spaces needed inside the SSD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26B9EB5-EF70-7D40-B6FA-6C416442F4E6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72F70BE-E34F-514E-8596-9C65E2A45B3A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C42C5C90-298F-3A4E-A6AF-51303D48EBCF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6DD4D81-DEAF-6748-BE65-AB956B3F1E31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6645DA-20F3-4B41-A12C-B6B15D9A7B3A}"/>
              </a:ext>
            </a:extLst>
          </p:cNvPr>
          <p:cNvSpPr/>
          <p:nvPr/>
        </p:nvSpPr>
        <p:spPr>
          <a:xfrm>
            <a:off x="0" y="4580889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D4A8FC6-A479-EA4A-BB98-F880F3FF3C45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C401066B-7687-C041-BB61-3525B972271E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37FA2E-949B-574C-B1F5-A11D5F83FD82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8029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C6AE-F169-1E42-BF25-337084EC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A36B-EFFE-914B-9A09-F852530E5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7BE19-F772-FD44-BB35-F14D60FD9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7B261-525F-7C43-B805-F1EADF18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551873"/>
            <a:ext cx="1775114" cy="122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EB899-2C59-8347-87DE-7AEDAE098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245"/>
            <a:ext cx="9144000" cy="3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38376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297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455128"/>
            <a:ext cx="1775114" cy="12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66110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DDRx</a:t>
            </a:r>
            <a:r>
              <a:rPr lang="en-US" dirty="0"/>
              <a:t>-PIM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304800" y="6528003"/>
            <a:ext cx="796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17907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5638800" cy="5659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SK Hynix Accelerator-in-Memory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700819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16349" y="3703490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80364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8969-C122-775E-759A-B5309DBE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SK Hynix Accelerator-in-Memory (2022)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425C4-EE94-F773-B183-F1811D65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C413E-273A-48DD-E4A1-06821F678D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8A8C4-4031-AC3B-F7FE-0F0CF481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433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9BF54-C2D0-4FA8-A536-BF4AA13F5314}"/>
              </a:ext>
            </a:extLst>
          </p:cNvPr>
          <p:cNvSpPr txBox="1"/>
          <p:nvPr/>
        </p:nvSpPr>
        <p:spPr>
          <a:xfrm>
            <a:off x="1697226" y="6469553"/>
            <a:ext cx="567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923042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C546-6A11-1120-A673-A501F4AC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1066800"/>
          </a:xfrm>
        </p:spPr>
        <p:txBody>
          <a:bodyPr/>
          <a:lstStyle/>
          <a:p>
            <a:r>
              <a:rPr lang="en-US" sz="3800" dirty="0" err="1"/>
              <a:t>AliBaba</a:t>
            </a:r>
            <a:r>
              <a:rPr lang="en-US" sz="3800" dirty="0"/>
              <a:t> PIM Recommendation System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0195-56F6-74E3-8969-3DF2E9493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F43C-6533-8AC6-A6BF-105E6C561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E1CEA-D8CC-E719-F994-3424A012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5" y="1026550"/>
            <a:ext cx="3812235" cy="357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E5892-6368-A987-2CEE-A43367C6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79" y="999834"/>
            <a:ext cx="4202361" cy="362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823BA-1CC6-C778-1F46-DA01D7A2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827100"/>
            <a:ext cx="6552728" cy="18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6359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4836C0-5C11-0D1E-2503-0C1D0BCD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" y="917374"/>
            <a:ext cx="4589271" cy="3914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82E0A-EC50-C358-E55E-31BD7399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1066800"/>
          </a:xfrm>
        </p:spPr>
        <p:txBody>
          <a:bodyPr/>
          <a:lstStyle/>
          <a:p>
            <a:r>
              <a:rPr lang="en-US" sz="3700" dirty="0"/>
              <a:t>SK Hynix CXL Processing Near Memory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5294-0B4F-9EAB-8DEA-9DDB0320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ED3E2-2998-7720-C04F-FFC8B917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62" y="4149080"/>
            <a:ext cx="4589271" cy="26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78507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2E0A-EC50-C358-E55E-31BD7399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700" dirty="0"/>
              <a:t>Samsung CXL Processing Near Memory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5294-0B4F-9EAB-8DEA-9DDB0320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671C9-01EE-ED73-4C76-F6BC47E3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86008"/>
            <a:ext cx="5666013" cy="5157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C3D8C-0BC3-A251-EF8F-26809D15A19F}"/>
              </a:ext>
            </a:extLst>
          </p:cNvPr>
          <p:cNvSpPr txBox="1"/>
          <p:nvPr/>
        </p:nvSpPr>
        <p:spPr>
          <a:xfrm>
            <a:off x="1547664" y="6435901"/>
            <a:ext cx="675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https://www.servethehome.com/samsung-processing-in-memory-technology-at-hot-chips-2023/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784034"/>
      </p:ext>
    </p:extLst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7D39-C884-2E23-2364-54670C72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>
            <a:extLst>
              <a:ext uri="{FF2B5EF4-FFF2-40B4-BE49-F238E27FC236}">
                <a16:creationId xmlns:a16="http://schemas.microsoft.com/office/drawing/2014/main" id="{E5952B7C-8571-9BD6-A2CF-A4ABC64C01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Concluding Remarks</a:t>
            </a:r>
          </a:p>
        </p:txBody>
      </p:sp>
      <p:sp>
        <p:nvSpPr>
          <p:cNvPr id="135170" name="Rectangle 5">
            <a:extLst>
              <a:ext uri="{FF2B5EF4-FFF2-40B4-BE49-F238E27FC236}">
                <a16:creationId xmlns:a16="http://schemas.microsoft.com/office/drawing/2014/main" id="{632DDB21-5EAD-22E8-396B-2C6D878F2E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85291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97800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2788971"/>
              <a:ext cx="7226937" cy="1808755"/>
              <a:chOff x="971015" y="4115002"/>
              <a:chExt cx="7226937" cy="180875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A20B564-6FD3-5B43-ADCC-7C363CBDA8F1}"/>
                  </a:ext>
                </a:extLst>
              </p:cNvPr>
              <p:cNvSpPr/>
              <p:nvPr/>
            </p:nvSpPr>
            <p:spPr>
              <a:xfrm>
                <a:off x="3218889" y="4115002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MegIS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F54877-8BC9-0D4E-BE68-0BEA8434F060}"/>
                  </a:ext>
                </a:extLst>
              </p:cNvPr>
              <p:cNvSpPr/>
              <p:nvPr/>
            </p:nvSpPr>
            <p:spPr>
              <a:xfrm>
                <a:off x="6968654" y="5344530"/>
                <a:ext cx="1229298" cy="578367"/>
              </a:xfrm>
              <a:prstGeom prst="rect">
                <a:avLst/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842FB48-1197-5D43-BC5B-3BD922FE9DF3}"/>
              </a:ext>
            </a:extLst>
          </p:cNvPr>
          <p:cNvSpPr/>
          <p:nvPr/>
        </p:nvSpPr>
        <p:spPr>
          <a:xfrm>
            <a:off x="79798" y="5504411"/>
            <a:ext cx="8962739" cy="853441"/>
          </a:xfrm>
          <a:prstGeom prst="roundRect">
            <a:avLst>
              <a:gd name="adj" fmla="val 1095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mapping scheme and Flash Translation Layer (FTL)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Specialize to the characteristics of metagenomic analysis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Leverage the SSD’s full internal bandwidth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B2D97E1-91C0-A649-B057-F8EFFE7C9184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0BD05C0-4CB5-2145-9EA6-E22E1A02087D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E332501-AC70-B14B-904F-57945CAD325E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EEC46954-54C7-C24D-89D1-623EC43F8C5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99BFE44-0408-1C4F-BE6E-21139D117DEB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285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Lightweight in-storage accelerators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Minimize SRAM/DRAM buffer spaces needed inside the SSD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6AC8AB3-DD91-5A43-84DA-3F09AE325F24}"/>
              </a:ext>
            </a:extLst>
          </p:cNvPr>
          <p:cNvSpPr/>
          <p:nvPr/>
        </p:nvSpPr>
        <p:spPr>
          <a:xfrm>
            <a:off x="-28764" y="4566703"/>
            <a:ext cx="9143999" cy="88816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E9028A9-839E-8F43-B5FC-23C302E73769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9FB57D0-4689-5344-9D4B-7959BBC061C6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0BE1CF2-37DC-274E-8B22-B10C1BD001AF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직사각형 78">
            <a:extLst>
              <a:ext uri="{FF2B5EF4-FFF2-40B4-BE49-F238E27FC236}">
                <a16:creationId xmlns:a16="http://schemas.microsoft.com/office/drawing/2014/main" id="{B4333B67-197B-EA44-BA13-C61FA34AF5AB}"/>
              </a:ext>
            </a:extLst>
          </p:cNvPr>
          <p:cNvSpPr/>
          <p:nvPr/>
        </p:nvSpPr>
        <p:spPr>
          <a:xfrm>
            <a:off x="5934877" y="297945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ACC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86" name="직사각형 78">
            <a:extLst>
              <a:ext uri="{FF2B5EF4-FFF2-40B4-BE49-F238E27FC236}">
                <a16:creationId xmlns:a16="http://schemas.microsoft.com/office/drawing/2014/main" id="{14D37576-0270-C547-AA3D-0EF2A00F6DCD}"/>
              </a:ext>
            </a:extLst>
          </p:cNvPr>
          <p:cNvSpPr/>
          <p:nvPr/>
        </p:nvSpPr>
        <p:spPr>
          <a:xfrm>
            <a:off x="3202311" y="300012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ACC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9831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2690418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2573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 from A Famous Architect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Precedent-Based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91131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01" y="1832446"/>
            <a:ext cx="8424936" cy="46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41953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A1A8F-E022-8E43-8BB4-89E8BD7FEAC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048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50093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201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6394D-EA62-3948-BF63-BCCE7E92300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66800"/>
            <a:ext cx="8610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6249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Another Example: Precedent-Based Design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DA790-BC6C-B84A-BC41-689B46E82E8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8547" name="Picture 7" descr="train_station_by_cookiemagik-d3feg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2"/>
          <p:cNvSpPr txBox="1">
            <a:spLocks noChangeArrowheads="1"/>
          </p:cNvSpPr>
          <p:nvPr/>
        </p:nvSpPr>
        <p:spPr bwMode="auto">
          <a:xfrm>
            <a:off x="152400" y="6553200"/>
            <a:ext cx="418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Source: http://cookiemagik.deviantart.com/art/Train-station-207266944</a:t>
            </a:r>
          </a:p>
        </p:txBody>
      </p:sp>
    </p:spTree>
    <p:extLst>
      <p:ext uri="{BB962C8B-B14F-4D97-AF65-F5344CB8AC3E}">
        <p14:creationId xmlns:p14="http://schemas.microsoft.com/office/powerpoint/2010/main" val="2447987560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Principled Design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FB81-D6DD-1E44-B086-70F1C12E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7523" name="Content Placeholder 4" descr="1200px-Zürich_Stadelhofen_in_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4472"/>
          <a:stretch>
            <a:fillRect/>
          </a:stretch>
        </p:blipFill>
        <p:spPr bwMode="auto">
          <a:xfrm>
            <a:off x="228600" y="1066800"/>
            <a:ext cx="8610600" cy="5194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228600" y="6535738"/>
            <a:ext cx="8305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Toni_V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CC BY-SA 2.0,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commons.wikimedia.org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index.php?curid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=4087256</a:t>
            </a:r>
          </a:p>
        </p:txBody>
      </p:sp>
    </p:spTree>
    <p:extLst>
      <p:ext uri="{BB962C8B-B14F-4D97-AF65-F5344CB8AC3E}">
        <p14:creationId xmlns:p14="http://schemas.microsoft.com/office/powerpoint/2010/main" val="2321913394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</a:p>
        </p:txBody>
      </p:sp>
      <p:pic>
        <p:nvPicPr>
          <p:cNvPr id="216066" name="Content Placeholder 4" descr="1200px-OrienteMG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r="22372"/>
          <a:stretch>
            <a:fillRect/>
          </a:stretch>
        </p:blipFill>
        <p:spPr>
          <a:xfrm>
            <a:off x="228600" y="1054100"/>
            <a:ext cx="8610600" cy="5194300"/>
          </a:xfrm>
        </p:spPr>
      </p:pic>
      <p:sp>
        <p:nvSpPr>
          <p:cNvPr id="2160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D5726-69C2-A744-A6EE-ACF672B6004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216068" name="Rectangle 5"/>
          <p:cNvSpPr>
            <a:spLocks noChangeArrowheads="1"/>
          </p:cNvSpPr>
          <p:nvPr/>
        </p:nvSpPr>
        <p:spPr bwMode="auto">
          <a:xfrm>
            <a:off x="152400" y="6477000"/>
            <a:ext cx="777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By Martín Gómez Tagle - Lisbon, Portugal, CC BY-SA 3.0, https://commons.wikimedia.org/w/index.php?curid=13764903</a:t>
            </a:r>
          </a:p>
        </p:txBody>
      </p:sp>
      <p:pic>
        <p:nvPicPr>
          <p:cNvPr id="3" name="Picture 2" descr="phot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3434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TextBox 6"/>
          <p:cNvSpPr txBox="1">
            <a:spLocks noChangeArrowheads="1"/>
          </p:cNvSpPr>
          <p:nvPr/>
        </p:nvSpPr>
        <p:spPr bwMode="auto">
          <a:xfrm>
            <a:off x="133350" y="6659563"/>
            <a:ext cx="4391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http://www.arcspace.com/exhibitions/unsorted/santiago-calatrava/</a:t>
            </a:r>
          </a:p>
        </p:txBody>
      </p:sp>
    </p:spTree>
    <p:extLst>
      <p:ext uri="{BB962C8B-B14F-4D97-AF65-F5344CB8AC3E}">
        <p14:creationId xmlns:p14="http://schemas.microsoft.com/office/powerpoint/2010/main" val="638522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7408-D0C7-D44C-8CA9-2CF126EB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Methodology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E9A6-1332-FE46-8BA5-7AF826E62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2" y="782953"/>
            <a:ext cx="8867700" cy="618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solidFill>
                  <a:schemeClr val="accent5"/>
                </a:solidFill>
              </a:rPr>
              <a:t>Performance, Energy, and Power Analysis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1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endParaRPr lang="en-C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13176-62EF-0444-8525-9B46C38F6FA9}"/>
              </a:ext>
            </a:extLst>
          </p:cNvPr>
          <p:cNvSpPr txBox="1">
            <a:spLocks/>
          </p:cNvSpPr>
          <p:nvPr/>
        </p:nvSpPr>
        <p:spPr>
          <a:xfrm>
            <a:off x="138150" y="3269789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B386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 Comparison Points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 software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Kraken2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[Genome Biology’19]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 software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Metalign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[Genome Biology’20]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 hardware-accelerated tool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(using processing-in-memory), Sieve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[ISCA’21]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1D9B45-2A07-5C4B-8DA9-83FC78275922}"/>
              </a:ext>
            </a:extLst>
          </p:cNvPr>
          <p:cNvSpPr txBox="1">
            <a:spLocks/>
          </p:cNvSpPr>
          <p:nvPr/>
        </p:nvSpPr>
        <p:spPr>
          <a:xfrm>
            <a:off x="138150" y="5053806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 Configurations</a:t>
            </a:r>
          </a:p>
          <a:p>
            <a:pPr marL="187200" marR="0" lvl="0" indent="-18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interface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GB/s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883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sequential read bandwidth)</a:t>
            </a:r>
          </a:p>
          <a:p>
            <a:pPr marL="187200" marR="0" lvl="0" indent="-18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PCIe 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interface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GB/s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sequential read bandwidth)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9C1676-E33D-4E41-9F5A-1DCA6742E159}"/>
              </a:ext>
            </a:extLst>
          </p:cNvPr>
          <p:cNvSpPr/>
          <p:nvPr/>
        </p:nvSpPr>
        <p:spPr>
          <a:xfrm>
            <a:off x="216338" y="1331251"/>
            <a:ext cx="5719767" cy="1612976"/>
          </a:xfrm>
          <a:prstGeom prst="roundRect">
            <a:avLst>
              <a:gd name="adj" fmla="val 5305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F93E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 Components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Synthesized Verilog model for the in-storage accelerators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MQSim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Tavakkol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FAST’18]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SSD’s internal operations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Ramulator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[Kim+, CAL’15]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SSD’s internal DRAM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08E62-380A-8147-BE56-BCB5E800B902}"/>
              </a:ext>
            </a:extLst>
          </p:cNvPr>
          <p:cNvSpPr/>
          <p:nvPr/>
        </p:nvSpPr>
        <p:spPr>
          <a:xfrm>
            <a:off x="6056027" y="1331250"/>
            <a:ext cx="2871636" cy="1612977"/>
          </a:xfrm>
          <a:prstGeom prst="roundRect">
            <a:avLst>
              <a:gd name="adj" fmla="val 7738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F93E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Software Components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Measure on a real system: 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AMD® EPYC® CPU with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physical cores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-TB DRAM </a:t>
            </a:r>
          </a:p>
        </p:txBody>
      </p:sp>
    </p:spTree>
    <p:extLst>
      <p:ext uri="{BB962C8B-B14F-4D97-AF65-F5344CB8AC3E}">
        <p14:creationId xmlns:p14="http://schemas.microsoft.com/office/powerpoint/2010/main" val="2595360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C9BDBE83-F8C1-5045-962A-CCEE6F8E5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6978" name="Slide Number Placeholder 3">
            <a:extLst>
              <a:ext uri="{FF2B5EF4-FFF2-40B4-BE49-F238E27FC236}">
                <a16:creationId xmlns:a16="http://schemas.microsoft.com/office/drawing/2014/main" id="{A0E6AD57-AF0D-A547-94EC-74DB47C27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12588-DCCD-294E-A971-4468FBD88FD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26979" name="Picture 4" descr="1200px-ValenciaHemisphere2corr.jpg">
            <a:extLst>
              <a:ext uri="{FF2B5EF4-FFF2-40B4-BE49-F238E27FC236}">
                <a16:creationId xmlns:a16="http://schemas.microsoft.com/office/drawing/2014/main" id="{B3D4652F-47B1-CD46-9B18-7CBB2DB7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7263"/>
            <a:ext cx="87630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5">
            <a:extLst>
              <a:ext uri="{FF2B5EF4-FFF2-40B4-BE49-F238E27FC236}">
                <a16:creationId xmlns:a16="http://schemas.microsoft.com/office/drawing/2014/main" id="{B398CEEF-5E59-B74A-B0A3-35A883235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535738"/>
            <a:ext cx="754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CC BY-SA 3.0, https://commons.wikimedia.org/w/index.php?curid=172107</a:t>
            </a:r>
          </a:p>
        </p:txBody>
      </p:sp>
    </p:spTree>
    <p:extLst>
      <p:ext uri="{BB962C8B-B14F-4D97-AF65-F5344CB8AC3E}">
        <p14:creationId xmlns:p14="http://schemas.microsoft.com/office/powerpoint/2010/main" val="436563616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 Applied to Another Structure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3DD0F-DD36-AB46-AB2D-07681B2C41E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0355" name="Picture 4" descr="santiago-calatrava-oculus-world-trade-center-transportation-hub-hufton-crow_dezeen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952500"/>
            <a:ext cx="67056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152400" y="6630988"/>
            <a:ext cx="982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https://www.dezeen.com/2016/08/29/santiago-calatrava-oculus-world-trade-center-transportation-hub-new-york-photographs-hufton-crow/</a:t>
            </a:r>
          </a:p>
        </p:txBody>
      </p:sp>
      <p:pic>
        <p:nvPicPr>
          <p:cNvPr id="6" name="Picture 5" descr="651px-Calatrava_IMG_2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39" y="980729"/>
            <a:ext cx="229459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6553200"/>
            <a:ext cx="891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準建築人手札網站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Forgemind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ArchiMedia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- Flickr: IMG_2489.JPG, CC BY 2.0,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https://commons.wikimedia.org/w/index.php?curid=31493356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en.wikipedia.org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/wiki/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Santiago_Calatrava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51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1709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B4E2E-30E6-F248-9444-D019D8D0019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170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3500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1153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Principles for Computing?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272808" cy="5454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2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836712"/>
            <a:ext cx="9180512" cy="5193723"/>
          </a:xfrm>
        </p:spPr>
        <p:txBody>
          <a:bodyPr/>
          <a:lstStyle/>
          <a:p>
            <a:r>
              <a:rPr lang="en-US" dirty="0"/>
              <a:t>It is time to design </a:t>
            </a:r>
            <a:r>
              <a:rPr lang="en-US" dirty="0">
                <a:solidFill>
                  <a:srgbClr val="008000"/>
                </a:solidFill>
              </a:rPr>
              <a:t>principled system architectures </a:t>
            </a:r>
            <a:r>
              <a:rPr lang="en-US" dirty="0"/>
              <a:t>to solve the </a:t>
            </a:r>
            <a:r>
              <a:rPr lang="en-US" dirty="0">
                <a:solidFill>
                  <a:srgbClr val="008000"/>
                </a:solidFill>
              </a:rPr>
              <a:t>memory </a:t>
            </a:r>
            <a:r>
              <a:rPr lang="en-US" dirty="0">
                <a:solidFill>
                  <a:schemeClr val="accent2"/>
                </a:solidFill>
              </a:rPr>
              <a:t>problem</a:t>
            </a:r>
          </a:p>
          <a:p>
            <a:endParaRPr lang="en-US" sz="1400" dirty="0"/>
          </a:p>
          <a:p>
            <a:r>
              <a:rPr lang="en-US" dirty="0"/>
              <a:t>We must design systems to be </a:t>
            </a:r>
            <a:r>
              <a:rPr lang="en-US" b="1" dirty="0">
                <a:solidFill>
                  <a:srgbClr val="FF0000"/>
                </a:solidFill>
              </a:rPr>
              <a:t>balanced, high-performance, and energy-efficient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00FF"/>
                </a:solidFill>
              </a:rPr>
              <a:t>memory-centric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Enable computation capabilities in memory 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…</a:t>
            </a:r>
            <a:endParaRPr lang="en-US" b="1" dirty="0">
              <a:solidFill>
                <a:srgbClr val="2C6123"/>
              </a:solidFill>
            </a:endParaRPr>
          </a:p>
          <a:p>
            <a:pPr lvl="1"/>
            <a:endParaRPr lang="en-US" sz="1400" dirty="0"/>
          </a:p>
          <a:p>
            <a:r>
              <a:rPr lang="en-US" dirty="0">
                <a:solidFill>
                  <a:srgbClr val="0000FF"/>
                </a:solidFill>
              </a:rPr>
              <a:t>Future of </a:t>
            </a:r>
            <a:r>
              <a:rPr lang="en-US" b="1" dirty="0">
                <a:solidFill>
                  <a:srgbClr val="0000FF"/>
                </a:solidFill>
              </a:rPr>
              <a:t>truly memory-centric computing </a:t>
            </a:r>
            <a:r>
              <a:rPr lang="en-US" dirty="0">
                <a:solidFill>
                  <a:srgbClr val="0000FF"/>
                </a:solidFill>
              </a:rPr>
              <a:t>is bright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We need to do research &amp; design across the computing stack</a:t>
            </a:r>
          </a:p>
          <a:p>
            <a:pPr lvl="1"/>
            <a:endParaRPr lang="en-US" sz="2000" dirty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0600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25404"/>
      </p:ext>
    </p:extLst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969CC-89D8-8641-BF5A-5FB288BAD095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2522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Tools: SAFARI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A7D28-7410-C24A-A6ED-5E77A789D28D}"/>
              </a:ext>
            </a:extLst>
          </p:cNvPr>
          <p:cNvSpPr txBox="1"/>
          <p:nvPr/>
        </p:nvSpPr>
        <p:spPr>
          <a:xfrm>
            <a:off x="2461487" y="6488668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2252E-5EA9-6EEB-F83B-86693AF9D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46" y="1291208"/>
            <a:ext cx="6664113" cy="4749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8A046-6156-265A-814C-67905B2F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74" y="1291208"/>
            <a:ext cx="6551585" cy="4803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33876-7D1A-16CA-7FD5-248FFB35F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095890"/>
            <a:ext cx="6981466" cy="505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A6598-F24D-1D67-5F23-CB446E67B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29" y="907187"/>
            <a:ext cx="7186592" cy="5639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4D9F4-2E00-3E8C-975A-3D6992D81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28" y="836712"/>
            <a:ext cx="7198726" cy="569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7DD58-5A50-9EA2-81BD-859844E0C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47" y="814908"/>
            <a:ext cx="7278898" cy="5744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02041-08EB-7CEC-D9AA-4E41D916F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027" y="799333"/>
            <a:ext cx="7293251" cy="574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7421B-0C2B-624F-1238-EDB522A1B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93" y="2204864"/>
            <a:ext cx="7293251" cy="4288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41CD88-5A32-3BDD-D183-A0CF3C515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048" y="2432482"/>
            <a:ext cx="7163706" cy="4020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5492B-DC14-A79C-1A20-AFAB18C2C6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68" y="2172170"/>
            <a:ext cx="7421833" cy="4164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70DB7-C362-E0E6-B9B4-4E30B5867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796" y="823238"/>
            <a:ext cx="7877058" cy="99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5825AC-4AA7-4DDC-C4A3-DBA8642566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707" y="2147298"/>
            <a:ext cx="7772400" cy="4306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8EB0B7-9008-CBCB-C71D-6BAD21724C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102" y="2148887"/>
            <a:ext cx="7772400" cy="4331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4CDDAA-DE5F-643C-54BB-D037C6272A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102" y="1823396"/>
            <a:ext cx="7772400" cy="354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382355-0117-62E5-96BC-CB7B4F8FFC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102" y="2171312"/>
            <a:ext cx="7772400" cy="43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7106"/>
      </p:ext>
    </p:extLst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Papers, Talks,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6810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Evaluation: Speedup over the Software Baselines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Accuracy-Optimized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70E94CA-121B-A641-A120-8EDBA3BD0514}"/>
              </a:ext>
            </a:extLst>
          </p:cNvPr>
          <p:cNvGrpSpPr/>
          <p:nvPr/>
        </p:nvGrpSpPr>
        <p:grpSpPr>
          <a:xfrm>
            <a:off x="742489" y="1157249"/>
            <a:ext cx="4124195" cy="2902216"/>
            <a:chOff x="742489" y="1345434"/>
            <a:chExt cx="4124195" cy="29022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B3C64E-32A6-BB4D-805B-A3DF5D9D03DB}"/>
                </a:ext>
              </a:extLst>
            </p:cNvPr>
            <p:cNvSpPr txBox="1"/>
            <p:nvPr/>
          </p:nvSpPr>
          <p:spPr>
            <a:xfrm>
              <a:off x="1572317" y="3878318"/>
              <a:ext cx="273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Sample Genetic Diversity</a:t>
              </a:r>
              <a:endPara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F2044B-3BD1-5A40-A75D-5C20FFA27692}"/>
                </a:ext>
              </a:extLst>
            </p:cNvPr>
            <p:cNvGrpSpPr/>
            <p:nvPr/>
          </p:nvGrpSpPr>
          <p:grpSpPr>
            <a:xfrm>
              <a:off x="742489" y="1345434"/>
              <a:ext cx="4124195" cy="2508544"/>
              <a:chOff x="742489" y="1345434"/>
              <a:chExt cx="4124195" cy="250854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6AE386A-C9A9-5740-AC5A-70B5E57B4E29}"/>
                  </a:ext>
                </a:extLst>
              </p:cNvPr>
              <p:cNvSpPr/>
              <p:nvPr/>
            </p:nvSpPr>
            <p:spPr>
              <a:xfrm>
                <a:off x="3820105" y="1621089"/>
                <a:ext cx="887661" cy="179994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aphicFrame>
            <p:nvGraphicFramePr>
              <p:cNvPr id="60" name="Chart 59">
                <a:extLst>
                  <a:ext uri="{FF2B5EF4-FFF2-40B4-BE49-F238E27FC236}">
                    <a16:creationId xmlns:a16="http://schemas.microsoft.com/office/drawing/2014/main" id="{82C52D0A-6721-6949-9487-5C857DE49D4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42489" y="1345434"/>
              <a:ext cx="4124195" cy="25085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A451487-EB6A-094A-AF12-EADE9AADBA7D}"/>
                  </a:ext>
                </a:extLst>
              </p:cNvPr>
              <p:cNvSpPr txBox="1"/>
              <p:nvPr/>
            </p:nvSpPr>
            <p:spPr>
              <a:xfrm>
                <a:off x="1172263" y="1569086"/>
                <a:ext cx="11517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SSD-C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ABC933A-F666-5E4D-9551-465071CF2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4254" y="1909995"/>
                <a:ext cx="0" cy="1227399"/>
              </a:xfrm>
              <a:prstGeom prst="straightConnector1">
                <a:avLst/>
              </a:prstGeom>
              <a:ln w="15875">
                <a:solidFill>
                  <a:srgbClr val="C813BD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FFB455-423E-9949-9C48-50EF91969F5E}"/>
                  </a:ext>
                </a:extLst>
              </p:cNvPr>
              <p:cNvSpPr txBox="1"/>
              <p:nvPr/>
            </p:nvSpPr>
            <p:spPr>
              <a:xfrm rot="16200000">
                <a:off x="3804071" y="2284604"/>
                <a:ext cx="435135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13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5.8x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813B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25B911D-8820-DB4B-A370-BBDAA8309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9446" y="1909995"/>
                <a:ext cx="436729" cy="0"/>
              </a:xfrm>
              <a:prstGeom prst="line">
                <a:avLst/>
              </a:prstGeom>
              <a:ln w="158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9556FC6-E668-FA42-8B8D-CF209A0A6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0039" y="1934293"/>
                <a:ext cx="0" cy="1368794"/>
              </a:xfrm>
              <a:prstGeom prst="straightConnector1">
                <a:avLst/>
              </a:prstGeom>
              <a:ln w="15875">
                <a:solidFill>
                  <a:srgbClr val="DB742F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A641F7-E931-3440-8A90-9B9CA3181AE8}"/>
                  </a:ext>
                </a:extLst>
              </p:cNvPr>
              <p:cNvSpPr txBox="1"/>
              <p:nvPr/>
            </p:nvSpPr>
            <p:spPr>
              <a:xfrm rot="16200000">
                <a:off x="3947075" y="2587064"/>
                <a:ext cx="562431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742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14.9x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B74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C9BF254-4D50-9A45-AEEB-86D359F76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0105" y="1598961"/>
                <a:ext cx="0" cy="17999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245BE89-C33C-E24B-8830-731F147C8940}"/>
              </a:ext>
            </a:extLst>
          </p:cNvPr>
          <p:cNvSpPr/>
          <p:nvPr/>
        </p:nvSpPr>
        <p:spPr>
          <a:xfrm>
            <a:off x="742489" y="1319623"/>
            <a:ext cx="4544619" cy="27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B769C-583A-814B-8C10-C157D1F2AD78}"/>
              </a:ext>
            </a:extLst>
          </p:cNvPr>
          <p:cNvSpPr/>
          <p:nvPr/>
        </p:nvSpPr>
        <p:spPr>
          <a:xfrm>
            <a:off x="6772152" y="1416637"/>
            <a:ext cx="1839764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ACD3F7C-9123-E04C-83B3-761BA236799F}"/>
              </a:ext>
            </a:extLst>
          </p:cNvPr>
          <p:cNvGraphicFramePr>
            <a:graphicFrameLocks/>
          </p:cNvGraphicFramePr>
          <p:nvPr/>
        </p:nvGraphicFramePr>
        <p:xfrm>
          <a:off x="248501" y="1159379"/>
          <a:ext cx="8717335" cy="250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ABE9E3F-836A-034D-BBE3-6B70DA378548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C89E6D-57B3-6C49-B044-C1F8049B09A8}"/>
              </a:ext>
            </a:extLst>
          </p:cNvPr>
          <p:cNvCxnSpPr>
            <a:cxnSpLocks/>
          </p:cNvCxnSpPr>
          <p:nvPr/>
        </p:nvCxnSpPr>
        <p:spPr>
          <a:xfrm flipV="1">
            <a:off x="7228776" y="1703410"/>
            <a:ext cx="0" cy="1227399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CD6609-5A0B-6D43-AB99-DA2487D3F50E}"/>
              </a:ext>
            </a:extLst>
          </p:cNvPr>
          <p:cNvSpPr txBox="1"/>
          <p:nvPr/>
        </p:nvSpPr>
        <p:spPr>
          <a:xfrm rot="16200000">
            <a:off x="7011972" y="2018190"/>
            <a:ext cx="435135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7D8BF2-18BF-004B-8E3D-D8696AFDD895}"/>
              </a:ext>
            </a:extLst>
          </p:cNvPr>
          <p:cNvCxnSpPr>
            <a:cxnSpLocks/>
          </p:cNvCxnSpPr>
          <p:nvPr/>
        </p:nvCxnSpPr>
        <p:spPr>
          <a:xfrm>
            <a:off x="7104830" y="1715133"/>
            <a:ext cx="841005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DDC96C-B7E3-3042-A661-E1D5A7B5D47A}"/>
              </a:ext>
            </a:extLst>
          </p:cNvPr>
          <p:cNvCxnSpPr>
            <a:cxnSpLocks/>
          </p:cNvCxnSpPr>
          <p:nvPr/>
        </p:nvCxnSpPr>
        <p:spPr>
          <a:xfrm flipV="1">
            <a:off x="7687459" y="1705409"/>
            <a:ext cx="0" cy="1368794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C42210-F527-7E4A-ADE5-9EF4DFCE468D}"/>
              </a:ext>
            </a:extLst>
          </p:cNvPr>
          <p:cNvSpPr txBox="1"/>
          <p:nvPr/>
        </p:nvSpPr>
        <p:spPr>
          <a:xfrm rot="16200000">
            <a:off x="7431400" y="2083587"/>
            <a:ext cx="562431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14.9x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CD3F2-D5CF-5F47-AB95-951E0EED3AC1}"/>
              </a:ext>
            </a:extLst>
          </p:cNvPr>
          <p:cNvCxnSpPr>
            <a:cxnSpLocks/>
          </p:cNvCxnSpPr>
          <p:nvPr/>
        </p:nvCxnSpPr>
        <p:spPr>
          <a:xfrm flipV="1">
            <a:off x="6765801" y="1416635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9415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Alibaba, AMD, ASML, </a:t>
            </a:r>
            <a:r>
              <a:rPr lang="en-US" dirty="0">
                <a:solidFill>
                  <a:srgbClr val="0432FF"/>
                </a:solidFill>
              </a:rPr>
              <a:t>Google</a:t>
            </a:r>
            <a:r>
              <a:rPr lang="en-US" dirty="0"/>
              <a:t>, Facebook, </a:t>
            </a:r>
            <a:r>
              <a:rPr lang="en-US" dirty="0">
                <a:solidFill>
                  <a:srgbClr val="0432FF"/>
                </a:solidFill>
              </a:rPr>
              <a:t>Hi-Silicon</a:t>
            </a:r>
            <a:r>
              <a:rPr lang="en-US" dirty="0"/>
              <a:t>, HP Labs, </a:t>
            </a:r>
            <a:r>
              <a:rPr lang="en-US" dirty="0">
                <a:solidFill>
                  <a:srgbClr val="0432FF"/>
                </a:solidFill>
              </a:rPr>
              <a:t>Huawei</a:t>
            </a:r>
            <a:r>
              <a:rPr lang="en-US" dirty="0"/>
              <a:t>, IBM, </a:t>
            </a:r>
            <a:r>
              <a:rPr lang="en-US" dirty="0">
                <a:solidFill>
                  <a:srgbClr val="0432FF"/>
                </a:solidFill>
              </a:rPr>
              <a:t>Intel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Microsoft</a:t>
            </a:r>
            <a:r>
              <a:rPr lang="en-US" dirty="0"/>
              <a:t>, Nvidia, Oracle, Qualcomm, Rambus, Samsung, Seagate, </a:t>
            </a:r>
            <a:r>
              <a:rPr lang="en-US" dirty="0">
                <a:solidFill>
                  <a:srgbClr val="0432FF"/>
                </a:solidFill>
              </a:rPr>
              <a:t>VMware, Xilinx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GSRC</a:t>
            </a:r>
          </a:p>
          <a:p>
            <a:r>
              <a:rPr lang="en-US" dirty="0">
                <a:solidFill>
                  <a:srgbClr val="0432FF"/>
                </a:solidFill>
              </a:rPr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EFCL</a:t>
            </a:r>
          </a:p>
          <a:p>
            <a:r>
              <a:rPr lang="en-US" dirty="0">
                <a:solidFill>
                  <a:srgbClr val="0000FF"/>
                </a:solidFill>
              </a:rPr>
              <a:t>SNSF</a:t>
            </a:r>
          </a:p>
          <a:p>
            <a:r>
              <a:rPr lang="en-US" dirty="0">
                <a:solidFill>
                  <a:srgbClr val="0000FF"/>
                </a:solidFill>
              </a:rPr>
              <a:t>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8783A-AFF2-6F6F-D17D-9402D2F3BEEC}"/>
              </a:ext>
            </a:extLst>
          </p:cNvPr>
          <p:cNvSpPr txBox="1"/>
          <p:nvPr/>
        </p:nvSpPr>
        <p:spPr>
          <a:xfrm>
            <a:off x="3043556" y="5683895"/>
            <a:ext cx="2980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80968284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18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Lecture 4.1: Memory-Centric Computing III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 For Today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Memory Systems and Memory-Centric Computing</a:t>
            </a:r>
          </a:p>
          <a:p>
            <a:pPr lvl="1"/>
            <a:r>
              <a:rPr lang="en-US" dirty="0"/>
              <a:t>July 15-19, 2024</a:t>
            </a:r>
          </a:p>
          <a:p>
            <a:pPr lvl="1"/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1: Memory Trends, Challenges, Opportunities, Basics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2: Memory-Centric Computing</a:t>
            </a:r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3: Memory Robustness: RowHammer, RowPress &amp; Beyond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4: Machine Learning Driven Memory Systems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5 (another course): Architectures for Genomics and ML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6 (unlikely): Non-Volatile Memories and Storage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7 (unlikely): Memory Latency, Predictability &amp; QoS</a:t>
            </a:r>
          </a:p>
          <a:p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</a:rPr>
              <a:t>Major Overview Reading: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Mutlu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 Modern Primer on Processing in Memory</a:t>
            </a:r>
            <a:r>
              <a:rPr lang="en-US" dirty="0">
                <a:latin typeface="Tahoma" charset="0"/>
                <a:ea typeface="ＭＳ Ｐゴシック" charset="0"/>
              </a:rPr>
              <a:t>,” Book Chapter on Emerging Computing and Devices, 2022.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1F1D4-7954-BD41-94E6-A5D6384714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14D4F-6EAF-C748-AB08-84ACF2147710}"/>
              </a:ext>
            </a:extLst>
          </p:cNvPr>
          <p:cNvSpPr/>
          <p:nvPr/>
        </p:nvSpPr>
        <p:spPr>
          <a:xfrm>
            <a:off x="576064" y="2492896"/>
            <a:ext cx="8604448" cy="4291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67144-0A23-C007-BE32-E51012EB29F0}"/>
              </a:ext>
            </a:extLst>
          </p:cNvPr>
          <p:cNvSpPr txBox="1"/>
          <p:nvPr/>
        </p:nvSpPr>
        <p:spPr>
          <a:xfrm>
            <a:off x="1294261" y="6509352"/>
            <a:ext cx="7168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https://safari.ethz.ch/memory_systems/ACACES2024/doku.php?id=schedule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07301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Evaluation: Speedup over the Software Baselines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Accuracy-Optimized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735555-25D2-AC4F-8A97-3E548F78B832}"/>
              </a:ext>
            </a:extLst>
          </p:cNvPr>
          <p:cNvSpPr/>
          <p:nvPr/>
        </p:nvSpPr>
        <p:spPr>
          <a:xfrm>
            <a:off x="6758338" y="1417695"/>
            <a:ext cx="1856752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ADBEF5-BCAE-5F4B-A3EB-1C89D996B5C4}"/>
              </a:ext>
            </a:extLst>
          </p:cNvPr>
          <p:cNvCxnSpPr>
            <a:cxnSpLocks/>
          </p:cNvCxnSpPr>
          <p:nvPr/>
        </p:nvCxnSpPr>
        <p:spPr>
          <a:xfrm flipV="1">
            <a:off x="6771373" y="1403627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41925798-8C48-114C-BB3F-D6C813142D9E}"/>
              </a:ext>
            </a:extLst>
          </p:cNvPr>
          <p:cNvGraphicFramePr>
            <a:graphicFrameLocks/>
          </p:cNvGraphicFramePr>
          <p:nvPr/>
        </p:nvGraphicFramePr>
        <p:xfrm>
          <a:off x="838973" y="1121964"/>
          <a:ext cx="8090592" cy="25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B340014-3ACE-A94B-A358-156EE2874D83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02733E-4E88-B149-8BA0-ECACCF5ED903}"/>
              </a:ext>
            </a:extLst>
          </p:cNvPr>
          <p:cNvCxnSpPr>
            <a:cxnSpLocks/>
          </p:cNvCxnSpPr>
          <p:nvPr/>
        </p:nvCxnSpPr>
        <p:spPr>
          <a:xfrm flipV="1">
            <a:off x="7222955" y="2187891"/>
            <a:ext cx="0" cy="755190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024B69-4A3E-424B-87C3-8C8EA00555B8}"/>
              </a:ext>
            </a:extLst>
          </p:cNvPr>
          <p:cNvSpPr txBox="1"/>
          <p:nvPr/>
        </p:nvSpPr>
        <p:spPr>
          <a:xfrm rot="16200000">
            <a:off x="7030648" y="2400742"/>
            <a:ext cx="3738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4.0x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4F67CE-E6F4-B849-8B2B-FAAD7DBDD50E}"/>
              </a:ext>
            </a:extLst>
          </p:cNvPr>
          <p:cNvCxnSpPr>
            <a:cxnSpLocks/>
          </p:cNvCxnSpPr>
          <p:nvPr/>
        </p:nvCxnSpPr>
        <p:spPr>
          <a:xfrm>
            <a:off x="7100709" y="2172725"/>
            <a:ext cx="86695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2AD82C-8561-E540-A48F-7B2179C9EC76}"/>
              </a:ext>
            </a:extLst>
          </p:cNvPr>
          <p:cNvCxnSpPr>
            <a:cxnSpLocks/>
          </p:cNvCxnSpPr>
          <p:nvPr/>
        </p:nvCxnSpPr>
        <p:spPr>
          <a:xfrm flipV="1">
            <a:off x="7697287" y="2150843"/>
            <a:ext cx="0" cy="946149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8B1CAD4-81EB-D846-AFFB-3F258050B3E6}"/>
              </a:ext>
            </a:extLst>
          </p:cNvPr>
          <p:cNvSpPr txBox="1"/>
          <p:nvPr/>
        </p:nvSpPr>
        <p:spPr>
          <a:xfrm rot="16200000">
            <a:off x="7432924" y="2459192"/>
            <a:ext cx="4907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B4302A2-D3DC-0F49-A900-57384555A9B4}"/>
              </a:ext>
            </a:extLst>
          </p:cNvPr>
          <p:cNvSpPr/>
          <p:nvPr/>
        </p:nvSpPr>
        <p:spPr>
          <a:xfrm>
            <a:off x="0" y="5216027"/>
            <a:ext cx="9144000" cy="1156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D75B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improves performance on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D75B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cost-optimized and performance-optimized SSDs</a:t>
            </a:r>
          </a:p>
        </p:txBody>
      </p:sp>
    </p:spTree>
    <p:extLst>
      <p:ext uri="{BB962C8B-B14F-4D97-AF65-F5344CB8AC3E}">
        <p14:creationId xmlns:p14="http://schemas.microsoft.com/office/powerpoint/2010/main" val="306613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D976D2-2EDE-C442-8A2D-BDF924CCDF1D}"/>
              </a:ext>
            </a:extLst>
          </p:cNvPr>
          <p:cNvSpPr/>
          <p:nvPr/>
        </p:nvSpPr>
        <p:spPr>
          <a:xfrm>
            <a:off x="7728167" y="1681316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5A243D-3C64-314C-BB95-94CE65398D23}"/>
              </a:ext>
            </a:extLst>
          </p:cNvPr>
          <p:cNvSpPr/>
          <p:nvPr/>
        </p:nvSpPr>
        <p:spPr>
          <a:xfrm>
            <a:off x="3533508" y="1687913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056B9-C5A4-4642-8B19-60C5BA863B82}"/>
              </a:ext>
            </a:extLst>
          </p:cNvPr>
          <p:cNvCxnSpPr>
            <a:cxnSpLocks/>
          </p:cNvCxnSpPr>
          <p:nvPr/>
        </p:nvCxnSpPr>
        <p:spPr>
          <a:xfrm flipV="1">
            <a:off x="3785700" y="1951881"/>
            <a:ext cx="0" cy="1155868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56F9C1-9450-014F-ACE8-FA5375B22789}"/>
              </a:ext>
            </a:extLst>
          </p:cNvPr>
          <p:cNvSpPr txBox="1"/>
          <p:nvPr/>
        </p:nvSpPr>
        <p:spPr>
          <a:xfrm rot="16200000">
            <a:off x="3414958" y="2434526"/>
            <a:ext cx="490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2E2A88-BBFB-8845-AE79-B4A95FAC4335}"/>
              </a:ext>
            </a:extLst>
          </p:cNvPr>
          <p:cNvGraphicFramePr>
            <a:graphicFrameLocks/>
          </p:cNvGraphicFramePr>
          <p:nvPr/>
        </p:nvGraphicFramePr>
        <p:xfrm>
          <a:off x="737076" y="1472036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C348AE-9BE2-2A4B-8E09-097659438226}"/>
              </a:ext>
            </a:extLst>
          </p:cNvPr>
          <p:cNvGraphicFramePr>
            <a:graphicFrameLocks/>
          </p:cNvGraphicFramePr>
          <p:nvPr/>
        </p:nvGraphicFramePr>
        <p:xfrm>
          <a:off x="4922210" y="1467411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DE9DA3-471A-174B-BB7E-5E5A8292A4D6}"/>
              </a:ext>
            </a:extLst>
          </p:cNvPr>
          <p:cNvSpPr txBox="1"/>
          <p:nvPr/>
        </p:nvSpPr>
        <p:spPr>
          <a:xfrm rot="16200000">
            <a:off x="-814605" y="2394129"/>
            <a:ext cx="277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69339-7856-0A4A-9462-195656FD4C75}"/>
              </a:ext>
            </a:extLst>
          </p:cNvPr>
          <p:cNvSpPr txBox="1"/>
          <p:nvPr/>
        </p:nvSpPr>
        <p:spPr>
          <a:xfrm>
            <a:off x="1143779" y="1637078"/>
            <a:ext cx="1096792" cy="45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3CE357-EACE-8448-8749-9EF89EC635D5}"/>
              </a:ext>
            </a:extLst>
          </p:cNvPr>
          <p:cNvCxnSpPr>
            <a:cxnSpLocks/>
          </p:cNvCxnSpPr>
          <p:nvPr/>
        </p:nvCxnSpPr>
        <p:spPr>
          <a:xfrm flipH="1">
            <a:off x="7718642" y="1684491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50C006-E3F8-4B47-B3DE-03EB2640C090}"/>
              </a:ext>
            </a:extLst>
          </p:cNvPr>
          <p:cNvCxnSpPr>
            <a:cxnSpLocks/>
          </p:cNvCxnSpPr>
          <p:nvPr/>
        </p:nvCxnSpPr>
        <p:spPr>
          <a:xfrm flipH="1">
            <a:off x="3523983" y="1678562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4C8D8-6A86-FC49-A730-3E3E547B0B84}"/>
              </a:ext>
            </a:extLst>
          </p:cNvPr>
          <p:cNvGrpSpPr/>
          <p:nvPr/>
        </p:nvGrpSpPr>
        <p:grpSpPr>
          <a:xfrm>
            <a:off x="1135129" y="1168680"/>
            <a:ext cx="3180029" cy="369332"/>
            <a:chOff x="1135129" y="1421165"/>
            <a:chExt cx="318002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43AD82-F051-5448-9C9F-37D4E55965C8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7B186E-686A-A748-8537-6AA2B95FDD0D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PIM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EA7E51-7014-9240-861C-D200BF2647D2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D2A688-4534-8C4C-8352-7C14C1F88251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852337-879C-FF4B-9EFE-0C57DD64339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02D251-6EB3-E841-B696-272B85E6B378}"/>
              </a:ext>
            </a:extLst>
          </p:cNvPr>
          <p:cNvCxnSpPr>
            <a:cxnSpLocks/>
          </p:cNvCxnSpPr>
          <p:nvPr/>
        </p:nvCxnSpPr>
        <p:spPr>
          <a:xfrm flipV="1">
            <a:off x="7978552" y="2273288"/>
            <a:ext cx="0" cy="514273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A49EEA-4306-1C4A-8194-3D121DEAE8C6}"/>
              </a:ext>
            </a:extLst>
          </p:cNvPr>
          <p:cNvSpPr txBox="1"/>
          <p:nvPr/>
        </p:nvSpPr>
        <p:spPr>
          <a:xfrm rot="16200000">
            <a:off x="7339224" y="2403433"/>
            <a:ext cx="968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3DC33-A41B-B046-8A9A-AD812F8807D0}"/>
              </a:ext>
            </a:extLst>
          </p:cNvPr>
          <p:cNvSpPr txBox="1"/>
          <p:nvPr/>
        </p:nvSpPr>
        <p:spPr>
          <a:xfrm>
            <a:off x="5333766" y="1637078"/>
            <a:ext cx="10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57D037-BA05-0649-BB7E-00D81A0AE0AA}"/>
              </a:ext>
            </a:extLst>
          </p:cNvPr>
          <p:cNvSpPr txBox="1"/>
          <p:nvPr/>
        </p:nvSpPr>
        <p:spPr>
          <a:xfrm>
            <a:off x="1382061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A64E6F-E310-AE47-9501-B56EFE138873}"/>
              </a:ext>
            </a:extLst>
          </p:cNvPr>
          <p:cNvSpPr txBox="1"/>
          <p:nvPr/>
        </p:nvSpPr>
        <p:spPr>
          <a:xfrm>
            <a:off x="5545289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EB392-F5CD-BF47-8326-685FFE14F3E3}"/>
              </a:ext>
            </a:extLst>
          </p:cNvPr>
          <p:cNvGrpSpPr/>
          <p:nvPr/>
        </p:nvGrpSpPr>
        <p:grpSpPr>
          <a:xfrm>
            <a:off x="5333766" y="1168680"/>
            <a:ext cx="3180029" cy="369332"/>
            <a:chOff x="1135129" y="1421165"/>
            <a:chExt cx="3180029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F355D3-0F3D-8947-B942-7A57E6B130BD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4512D5-86CA-8646-98B8-D76CB79BFE53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PIM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BBBF39-E4CA-EE4E-B0B9-B5A62AD67140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253F7-DBB2-E14F-9235-4BF0B05AC323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6D1E46-0846-D143-9C9C-667835C4FBB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949E2D6-74FE-E343-B9EC-D9C3FFC82441}"/>
              </a:ext>
            </a:extLst>
          </p:cNvPr>
          <p:cNvSpPr/>
          <p:nvPr/>
        </p:nvSpPr>
        <p:spPr>
          <a:xfrm>
            <a:off x="0" y="4785879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E48871AB-A931-094C-80D6-574E4A0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Evaluation: Speedup over the PIM Baseline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29683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E15C9-A6DD-614C-91E9-CB17C96CA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684"/>
            <a:ext cx="8798061" cy="601390"/>
          </a:xfrm>
        </p:spPr>
        <p:txBody>
          <a:bodyPr/>
          <a:lstStyle/>
          <a:p>
            <a:r>
              <a:rPr lang="en-CH" sz="2400" dirty="0"/>
              <a:t>On average across different input sets and SSDs</a:t>
            </a:r>
          </a:p>
          <a:p>
            <a:endParaRPr lang="en-CH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8F475A-5E16-4946-AC40-A1BB808A4B03}"/>
              </a:ext>
            </a:extLst>
          </p:cNvPr>
          <p:cNvGraphicFramePr>
            <a:graphicFrameLocks/>
          </p:cNvGraphicFramePr>
          <p:nvPr/>
        </p:nvGraphicFramePr>
        <p:xfrm>
          <a:off x="1324224" y="1511074"/>
          <a:ext cx="7014576" cy="300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B7952F-4C1F-0E41-8095-74D13B2FC2FE}"/>
              </a:ext>
            </a:extLst>
          </p:cNvPr>
          <p:cNvSpPr txBox="1"/>
          <p:nvPr/>
        </p:nvSpPr>
        <p:spPr>
          <a:xfrm rot="16200000">
            <a:off x="-480696" y="2578298"/>
            <a:ext cx="27807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GeoMean Energy Reduction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(Higher is Better)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4C737-6FEA-2246-8D04-9675BCD2241A}"/>
              </a:ext>
            </a:extLst>
          </p:cNvPr>
          <p:cNvSpPr/>
          <p:nvPr/>
        </p:nvSpPr>
        <p:spPr>
          <a:xfrm>
            <a:off x="0" y="4747923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energy reduction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CH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  <a:r>
              <a:rPr kumimoji="0" lang="en-CH" sz="235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and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E46513-A638-C740-B242-5F6A7C513128}"/>
              </a:ext>
            </a:extLst>
          </p:cNvPr>
          <p:cNvCxnSpPr>
            <a:cxnSpLocks/>
          </p:cNvCxnSpPr>
          <p:nvPr/>
        </p:nvCxnSpPr>
        <p:spPr>
          <a:xfrm flipV="1">
            <a:off x="2536132" y="1950787"/>
            <a:ext cx="0" cy="1658031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C154CB-9114-3544-9CEC-75361288F786}"/>
              </a:ext>
            </a:extLst>
          </p:cNvPr>
          <p:cNvSpPr txBox="1"/>
          <p:nvPr/>
        </p:nvSpPr>
        <p:spPr>
          <a:xfrm rot="16200000">
            <a:off x="2308736" y="2235101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ED5D0C-E127-AA45-85BB-5D0CB7293B6F}"/>
              </a:ext>
            </a:extLst>
          </p:cNvPr>
          <p:cNvCxnSpPr>
            <a:cxnSpLocks/>
          </p:cNvCxnSpPr>
          <p:nvPr/>
        </p:nvCxnSpPr>
        <p:spPr>
          <a:xfrm>
            <a:off x="2163468" y="1950787"/>
            <a:ext cx="4980561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2BED7-0A92-2645-A423-633BFD3B22F7}"/>
              </a:ext>
            </a:extLst>
          </p:cNvPr>
          <p:cNvCxnSpPr>
            <a:cxnSpLocks/>
          </p:cNvCxnSpPr>
          <p:nvPr/>
        </p:nvCxnSpPr>
        <p:spPr>
          <a:xfrm flipV="1">
            <a:off x="4151870" y="1967145"/>
            <a:ext cx="0" cy="1882361"/>
          </a:xfrm>
          <a:prstGeom prst="straightConnector1">
            <a:avLst/>
          </a:prstGeom>
          <a:ln w="15875">
            <a:solidFill>
              <a:srgbClr val="DB742F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B11B6-4049-B842-845B-BF613047B3B3}"/>
              </a:ext>
            </a:extLst>
          </p:cNvPr>
          <p:cNvSpPr txBox="1"/>
          <p:nvPr/>
        </p:nvSpPr>
        <p:spPr>
          <a:xfrm rot="16200000">
            <a:off x="3832152" y="2306140"/>
            <a:ext cx="58472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DB74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648080-A72B-CE45-9DEC-DAC2BC1670B1}"/>
              </a:ext>
            </a:extLst>
          </p:cNvPr>
          <p:cNvCxnSpPr>
            <a:cxnSpLocks/>
          </p:cNvCxnSpPr>
          <p:nvPr/>
        </p:nvCxnSpPr>
        <p:spPr>
          <a:xfrm flipV="1">
            <a:off x="5769935" y="1950787"/>
            <a:ext cx="0" cy="958662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1419C1-DA6A-8F47-8864-B7672570EC50}"/>
              </a:ext>
            </a:extLst>
          </p:cNvPr>
          <p:cNvSpPr txBox="1"/>
          <p:nvPr/>
        </p:nvSpPr>
        <p:spPr>
          <a:xfrm rot="16200000">
            <a:off x="5547208" y="223510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1E3EC5-2D00-D84B-BC50-6509DDF6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Evaluation: Reduction in Energy Consumption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6432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2F0B-17AA-4B4A-B19A-F926192A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Accuracy, Area,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DB41-A619-A04A-A04A-0D5A45CB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13432"/>
            <a:ext cx="9261231" cy="240572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CH" b="1" u="sng" dirty="0"/>
              <a:t>Accuracy</a:t>
            </a:r>
            <a:endParaRPr lang="en-CH" sz="3200" b="1" u="sng" dirty="0"/>
          </a:p>
          <a:p>
            <a:pPr>
              <a:lnSpc>
                <a:spcPct val="100000"/>
              </a:lnSpc>
            </a:pPr>
            <a:r>
              <a:rPr lang="en-CH" sz="2400" b="1" dirty="0">
                <a:solidFill>
                  <a:srgbClr val="629B3C"/>
                </a:solidFill>
              </a:rPr>
              <a:t>Same accuracy </a:t>
            </a:r>
            <a:r>
              <a:rPr lang="en-CH" sz="2400" dirty="0"/>
              <a:t>as the </a:t>
            </a:r>
            <a:r>
              <a:rPr lang="en-CH" sz="2400" b="1" dirty="0">
                <a:solidFill>
                  <a:schemeClr val="accent2"/>
                </a:solidFill>
              </a:rPr>
              <a:t>accuracy-optimized</a:t>
            </a:r>
            <a:r>
              <a:rPr lang="en-CH" sz="2400" dirty="0"/>
              <a:t> baseline</a:t>
            </a:r>
          </a:p>
          <a:p>
            <a:pPr>
              <a:lnSpc>
                <a:spcPct val="100000"/>
              </a:lnSpc>
            </a:pPr>
            <a:r>
              <a:rPr lang="en-CH" sz="2400" b="1" dirty="0">
                <a:solidFill>
                  <a:srgbClr val="629B3C"/>
                </a:solidFill>
              </a:rPr>
              <a:t>Significantly higher accuracy </a:t>
            </a:r>
            <a:r>
              <a:rPr lang="en-CH" sz="2400" dirty="0"/>
              <a:t>than the </a:t>
            </a:r>
            <a:r>
              <a:rPr lang="en-CH" sz="2400" b="1" dirty="0">
                <a:solidFill>
                  <a:srgbClr val="C812BD"/>
                </a:solidFill>
              </a:rPr>
              <a:t>performance-optimized</a:t>
            </a:r>
            <a:r>
              <a:rPr lang="en-CH" sz="2400" b="1" dirty="0">
                <a:solidFill>
                  <a:schemeClr val="accent2"/>
                </a:solidFill>
              </a:rPr>
              <a:t> </a:t>
            </a:r>
            <a:r>
              <a:rPr lang="en-CH" sz="2400" dirty="0"/>
              <a:t>and </a:t>
            </a:r>
            <a:r>
              <a:rPr lang="en-CH" sz="2400" b="1" dirty="0">
                <a:solidFill>
                  <a:srgbClr val="7030A0"/>
                </a:solidFill>
              </a:rPr>
              <a:t>PIM</a:t>
            </a:r>
            <a:r>
              <a:rPr lang="en-CH" sz="2400" dirty="0"/>
              <a:t> baselines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latin typeface="+mn-lt"/>
              </a:rPr>
              <a:t>4.6 – 5.2× </a:t>
            </a:r>
            <a:r>
              <a:rPr lang="en-GB" dirty="0"/>
              <a:t>higher F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scores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latin typeface="+mn-lt"/>
              </a:rPr>
              <a:t>3 – 24% </a:t>
            </a:r>
            <a:r>
              <a:rPr lang="en-GB" dirty="0"/>
              <a:t>lower L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norm error</a:t>
            </a:r>
            <a:endParaRPr lang="en-CH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65DBDC-10A7-E946-AF64-F5682E6E7917}"/>
              </a:ext>
            </a:extLst>
          </p:cNvPr>
          <p:cNvSpPr txBox="1">
            <a:spLocks/>
          </p:cNvSpPr>
          <p:nvPr/>
        </p:nvSpPr>
        <p:spPr>
          <a:xfrm>
            <a:off x="93785" y="3980857"/>
            <a:ext cx="8858667" cy="221815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Area and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Total for an 8-channel SSD: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Area: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(Only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1.7%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area of three ARM Cortex 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cores in an SSD controller)</a:t>
            </a:r>
            <a:endParaRPr kumimoji="0" lang="en-GB" sz="24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Power: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7.658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77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outperforms the baselines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4572000" y="2494484"/>
            <a:ext cx="3301078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2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outperforms the baselines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4572000" y="2494484"/>
            <a:ext cx="3301078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81EE48-0301-6F4E-897B-09D2A13371A0}"/>
              </a:ext>
            </a:extLst>
          </p:cNvPr>
          <p:cNvSpPr/>
          <p:nvPr/>
        </p:nvSpPr>
        <p:spPr>
          <a:xfrm>
            <a:off x="0" y="978195"/>
            <a:ext cx="9144000" cy="5388738"/>
          </a:xfrm>
          <a:prstGeom prst="rect">
            <a:avLst/>
          </a:prstGeom>
          <a:solidFill>
            <a:srgbClr val="FFFFFF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3F13CA-549A-CE40-81EA-57B17365887B}"/>
              </a:ext>
            </a:extLst>
          </p:cNvPr>
          <p:cNvSpPr/>
          <p:nvPr/>
        </p:nvSpPr>
        <p:spPr>
          <a:xfrm>
            <a:off x="194153" y="2448623"/>
            <a:ext cx="8755694" cy="2058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improves system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cost-efficiency</a:t>
            </a:r>
            <a:endParaRPr kumimoji="0" lang="en-C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 makes metagenomics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accessible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adoption</a:t>
            </a:r>
          </a:p>
        </p:txBody>
      </p:sp>
    </p:spTree>
    <p:extLst>
      <p:ext uri="{BB962C8B-B14F-4D97-AF65-F5344CB8AC3E}">
        <p14:creationId xmlns:p14="http://schemas.microsoft.com/office/powerpoint/2010/main" val="192876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04824"/>
            <a:ext cx="9451268" cy="567722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running in-storage processing operations on the </a:t>
            </a:r>
            <a:r>
              <a:rPr lang="en-CH" b="1" dirty="0">
                <a:solidFill>
                  <a:srgbClr val="548235"/>
                </a:solidFill>
              </a:rPr>
              <a:t>cores existing in the SSD controller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using the same accelerators </a:t>
            </a:r>
            <a:r>
              <a:rPr lang="en-CH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H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Database sizes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Memory capacities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#SSDs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#Channels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#Samples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dirty="0"/>
              <a:t>MegIS’s performance for </a:t>
            </a:r>
            <a:r>
              <a:rPr lang="en-GB" b="1" dirty="0">
                <a:solidFill>
                  <a:srgbClr val="7030A0"/>
                </a:solidFill>
              </a:rPr>
              <a:t>abundance estimation</a:t>
            </a:r>
            <a:endParaRPr lang="en-CH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1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49202"/>
            <a:ext cx="8798061" cy="5677226"/>
          </a:xfrm>
        </p:spPr>
        <p:txBody>
          <a:bodyPr/>
          <a:lstStyle/>
          <a:p>
            <a:pPr>
              <a:lnSpc>
                <a:spcPct val="132000"/>
              </a:lnSpc>
              <a:spcAft>
                <a:spcPts val="1500"/>
              </a:spcAft>
            </a:pPr>
            <a:r>
              <a:rPr lang="en-CH" sz="2400" dirty="0"/>
              <a:t>MegIS’s performance with the </a:t>
            </a:r>
            <a:r>
              <a:rPr lang="en-CH" sz="2400" b="1" dirty="0">
                <a:solidFill>
                  <a:srgbClr val="548235"/>
                </a:solidFill>
              </a:rPr>
              <a:t>cores in the SSD controller</a:t>
            </a:r>
          </a:p>
          <a:p>
            <a:pPr>
              <a:lnSpc>
                <a:spcPct val="132000"/>
              </a:lnSpc>
              <a:spcAft>
                <a:spcPts val="1500"/>
              </a:spcAft>
            </a:pPr>
            <a:r>
              <a:rPr lang="en-CH" sz="2400" dirty="0"/>
              <a:t>MegIS’s performance </a:t>
            </a:r>
            <a:r>
              <a:rPr lang="en-CH" sz="2400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32000"/>
              </a:lnSpc>
            </a:pPr>
            <a:r>
              <a:rPr lang="en-CH" sz="2400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Database sizes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Memory capacities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#SSDs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#Channels</a:t>
            </a:r>
          </a:p>
          <a:p>
            <a:pPr lvl="1">
              <a:lnSpc>
                <a:spcPct val="132000"/>
              </a:lnSpc>
              <a:spcAft>
                <a:spcPts val="1500"/>
              </a:spcAft>
            </a:pPr>
            <a:r>
              <a:rPr lang="en-CH" sz="2000" dirty="0"/>
              <a:t>#Samples</a:t>
            </a:r>
          </a:p>
          <a:p>
            <a:pPr>
              <a:lnSpc>
                <a:spcPct val="132000"/>
              </a:lnSpc>
            </a:pPr>
            <a:r>
              <a:rPr lang="en-GB" sz="2400" dirty="0"/>
              <a:t>MegIS’s performance for </a:t>
            </a:r>
            <a:r>
              <a:rPr lang="en-GB" sz="2400" b="1" dirty="0">
                <a:solidFill>
                  <a:srgbClr val="7030A0"/>
                </a:solidFill>
              </a:rPr>
              <a:t>abundance estimation</a:t>
            </a:r>
            <a:endParaRPr lang="en-CH" sz="2400" b="1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D571B-80CC-B14C-B2F8-9BE69FF1E252}"/>
              </a:ext>
            </a:extLst>
          </p:cNvPr>
          <p:cNvSpPr/>
          <p:nvPr/>
        </p:nvSpPr>
        <p:spPr>
          <a:xfrm>
            <a:off x="93785" y="949202"/>
            <a:ext cx="8895836" cy="5427847"/>
          </a:xfrm>
          <a:prstGeom prst="rect">
            <a:avLst/>
          </a:prstGeom>
          <a:solidFill>
            <a:srgbClr val="FFFFFF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5D0C2-A56B-C84C-9E77-1E7F21127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/>
          <a:stretch/>
        </p:blipFill>
        <p:spPr>
          <a:xfrm>
            <a:off x="173036" y="985851"/>
            <a:ext cx="8797925" cy="2283081"/>
          </a:xfrm>
          <a:prstGeom prst="rect">
            <a:avLst/>
          </a:prstGeom>
          <a:ln w="28575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47A77-6E0F-A54B-935F-72A22D2BF1CC}"/>
              </a:ext>
            </a:extLst>
          </p:cNvPr>
          <p:cNvSpPr txBox="1"/>
          <p:nvPr/>
        </p:nvSpPr>
        <p:spPr>
          <a:xfrm>
            <a:off x="2236175" y="6131854"/>
            <a:ext cx="4671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https://arxiv.org/abs/2406.19113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8B7A-F56E-E54F-9851-24F87EB83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09" y="3424873"/>
            <a:ext cx="2490178" cy="24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8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94DE21-82D5-4C4E-BC39-45EDE8D73F87}"/>
              </a:ext>
            </a:extLst>
          </p:cNvPr>
          <p:cNvSpPr/>
          <p:nvPr/>
        </p:nvSpPr>
        <p:spPr>
          <a:xfrm>
            <a:off x="148442" y="912624"/>
            <a:ext cx="8864929" cy="782950"/>
          </a:xfrm>
          <a:prstGeom prst="roundRect">
            <a:avLst>
              <a:gd name="adj" fmla="val 4988"/>
            </a:avLst>
          </a:prstGeom>
          <a:solidFill>
            <a:srgbClr val="FFDFD4"/>
          </a:solidFill>
          <a:ln w="28575">
            <a:solidFill>
              <a:srgbClr val="E04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Metagenomic analysis suffers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04F3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significant storage I/O data movement overhead 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E04F39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10DB8-7933-EA4B-B0DF-A0D12CAA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MegIS</a:t>
            </a:r>
            <a:r>
              <a:rPr lang="en-US" dirty="0"/>
              <a:t>: Summary</a:t>
            </a:r>
            <a:endParaRPr lang="en-CH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2C1486-D476-084C-B327-8D8EAFEA75ED}"/>
              </a:ext>
            </a:extLst>
          </p:cNvPr>
          <p:cNvSpPr/>
          <p:nvPr/>
        </p:nvSpPr>
        <p:spPr>
          <a:xfrm>
            <a:off x="154379" y="2027533"/>
            <a:ext cx="8864929" cy="904328"/>
          </a:xfrm>
          <a:prstGeom prst="roundRect">
            <a:avLst>
              <a:gd name="adj" fmla="val 5194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first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in-storage processing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system for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end-to-end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metagenomic analysis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Leverages and orchestrates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processing inside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outside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the storage system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6F23B5-3A2A-4D4F-BCA0-B16CCD94A8C3}"/>
              </a:ext>
            </a:extLst>
          </p:cNvPr>
          <p:cNvSpPr/>
          <p:nvPr/>
        </p:nvSpPr>
        <p:spPr>
          <a:xfrm>
            <a:off x="3072739" y="1855542"/>
            <a:ext cx="3028208" cy="38082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AE32138-EC12-394D-9274-49C06A70807F}"/>
              </a:ext>
            </a:extLst>
          </p:cNvPr>
          <p:cNvSpPr/>
          <p:nvPr/>
        </p:nvSpPr>
        <p:spPr>
          <a:xfrm>
            <a:off x="176340" y="3263821"/>
            <a:ext cx="5294820" cy="1555669"/>
          </a:xfrm>
          <a:prstGeom prst="roundRect">
            <a:avLst>
              <a:gd name="adj" fmla="val 3990"/>
            </a:avLst>
          </a:prstGeom>
          <a:solidFill>
            <a:srgbClr val="E5F3FF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Improves performance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2.7×–37.2×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6.9×–100.2× 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1.5×–5.1×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hardware-accelerated PIM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763ECEB-A22E-014C-A217-466BE4DABDA5}"/>
              </a:ext>
            </a:extLst>
          </p:cNvPr>
          <p:cNvSpPr/>
          <p:nvPr/>
        </p:nvSpPr>
        <p:spPr>
          <a:xfrm>
            <a:off x="5547353" y="4947881"/>
            <a:ext cx="3481258" cy="1439857"/>
          </a:xfrm>
          <a:prstGeom prst="roundRect">
            <a:avLst>
              <a:gd name="adj" fmla="val 5494"/>
            </a:avLst>
          </a:prstGeom>
          <a:solidFill>
            <a:srgbClr val="FFF4D1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area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C9A3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1.7%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C9A3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three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an SSD controller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B26C47-B719-384F-B816-5B0AAB5CC635}"/>
              </a:ext>
            </a:extLst>
          </p:cNvPr>
          <p:cNvSpPr/>
          <p:nvPr/>
        </p:nvSpPr>
        <p:spPr>
          <a:xfrm>
            <a:off x="176340" y="4947883"/>
            <a:ext cx="5294820" cy="1439855"/>
          </a:xfrm>
          <a:prstGeom prst="roundRect">
            <a:avLst>
              <a:gd name="adj" fmla="val 4970"/>
            </a:avLst>
          </a:prstGeom>
          <a:solidFill>
            <a:srgbClr val="EAFAE3"/>
          </a:solidFill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Reduces energy consumption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15.2×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hardware-accelerated PIM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FA32E5A-5A7C-F14C-BFDF-80423C5D2380}"/>
              </a:ext>
            </a:extLst>
          </p:cNvPr>
          <p:cNvSpPr/>
          <p:nvPr/>
        </p:nvSpPr>
        <p:spPr>
          <a:xfrm>
            <a:off x="5547353" y="3263821"/>
            <a:ext cx="3481258" cy="1555670"/>
          </a:xfrm>
          <a:prstGeom prst="roundRect">
            <a:avLst>
              <a:gd name="adj" fmla="val 5460"/>
            </a:avLst>
          </a:prstGeom>
          <a:solidFill>
            <a:srgbClr val="FFEDDF"/>
          </a:solidFill>
          <a:ln w="28575">
            <a:solidFill>
              <a:srgbClr val="D47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4702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accuracy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Same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4.8×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F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performance-optimized/PIM</a:t>
            </a:r>
          </a:p>
        </p:txBody>
      </p:sp>
      <p:pic>
        <p:nvPicPr>
          <p:cNvPr id="19" name="Graphic 18" descr="Gauge">
            <a:extLst>
              <a:ext uri="{FF2B5EF4-FFF2-40B4-BE49-F238E27FC236}">
                <a16:creationId xmlns:a16="http://schemas.microsoft.com/office/drawing/2014/main" id="{8F881BD1-6A49-9643-8EE5-8F5AA3EAD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300" y="3186148"/>
            <a:ext cx="579121" cy="579121"/>
          </a:xfrm>
          <a:prstGeom prst="rect">
            <a:avLst/>
          </a:prstGeom>
        </p:spPr>
      </p:pic>
      <p:pic>
        <p:nvPicPr>
          <p:cNvPr id="20" name="Graphic 19" descr="Renewable Energy with solid fill">
            <a:extLst>
              <a:ext uri="{FF2B5EF4-FFF2-40B4-BE49-F238E27FC236}">
                <a16:creationId xmlns:a16="http://schemas.microsoft.com/office/drawing/2014/main" id="{66080CC6-1D8D-DB4C-9DDF-DAF6FBDD1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893" y="4914225"/>
            <a:ext cx="648615" cy="648615"/>
          </a:xfrm>
          <a:prstGeom prst="rect">
            <a:avLst/>
          </a:prstGeom>
        </p:spPr>
      </p:pic>
      <p:pic>
        <p:nvPicPr>
          <p:cNvPr id="22" name="Graphic 21" descr="Bullseye">
            <a:extLst>
              <a:ext uri="{FF2B5EF4-FFF2-40B4-BE49-F238E27FC236}">
                <a16:creationId xmlns:a16="http://schemas.microsoft.com/office/drawing/2014/main" id="{D9E99B98-14F0-2E45-A768-C2B632C93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9425" y="3265556"/>
            <a:ext cx="579120" cy="57912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EA89095-CE33-6A44-80E9-C2A2BF08D8DE}"/>
              </a:ext>
            </a:extLst>
          </p:cNvPr>
          <p:cNvGrpSpPr/>
          <p:nvPr/>
        </p:nvGrpSpPr>
        <p:grpSpPr>
          <a:xfrm>
            <a:off x="5605145" y="4998720"/>
            <a:ext cx="432000" cy="432000"/>
            <a:chOff x="1096939" y="4159253"/>
            <a:chExt cx="762855" cy="762855"/>
          </a:xfrm>
          <a:solidFill>
            <a:schemeClr val="accent4">
              <a:lumMod val="75000"/>
            </a:schemeClr>
          </a:solidFill>
        </p:grpSpPr>
        <p:pic>
          <p:nvPicPr>
            <p:cNvPr id="26" name="Graphic 25" descr="Dollar with solid fill">
              <a:extLst>
                <a:ext uri="{FF2B5EF4-FFF2-40B4-BE49-F238E27FC236}">
                  <a16:creationId xmlns:a16="http://schemas.microsoft.com/office/drawing/2014/main" id="{2615DD31-2CC1-AB45-BB95-7DF97C59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19817" y="4180100"/>
              <a:ext cx="721163" cy="721163"/>
            </a:xfrm>
            <a:prstGeom prst="rect">
              <a:avLst/>
            </a:prstGeom>
          </p:spPr>
        </p:pic>
        <p:sp>
          <p:nvSpPr>
            <p:cNvPr id="27" name="&quot;No&quot; Symbol 26">
              <a:extLst>
                <a:ext uri="{FF2B5EF4-FFF2-40B4-BE49-F238E27FC236}">
                  <a16:creationId xmlns:a16="http://schemas.microsoft.com/office/drawing/2014/main" id="{6C48692D-F882-1E4C-A854-665364F6488D}"/>
                </a:ext>
              </a:extLst>
            </p:cNvPr>
            <p:cNvSpPr/>
            <p:nvPr/>
          </p:nvSpPr>
          <p:spPr>
            <a:xfrm>
              <a:off x="1096939" y="4159253"/>
              <a:ext cx="762855" cy="762855"/>
            </a:xfrm>
            <a:prstGeom prst="noSmoking">
              <a:avLst>
                <a:gd name="adj" fmla="val 8744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689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57D-A721-4A44-B8D8-72673576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MQSim</a:t>
            </a:r>
            <a:r>
              <a:rPr lang="en-US" dirty="0"/>
              <a:t>: Simulating Storage </a:t>
            </a:r>
            <a:r>
              <a:rPr lang="en-US" sz="3000" b="1" dirty="0">
                <a:solidFill>
                  <a:srgbClr val="006633"/>
                </a:solidFill>
              </a:rPr>
              <a:t>[FAST 2018]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1321-BE99-F645-98CF-FE78CE8E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sz="2000" dirty="0" err="1"/>
              <a:t>Arash</a:t>
            </a:r>
            <a:r>
              <a:rPr lang="en-US" sz="2000" dirty="0"/>
              <a:t> </a:t>
            </a:r>
            <a:r>
              <a:rPr lang="en-US" sz="2000" dirty="0" err="1"/>
              <a:t>Tavakkol</a:t>
            </a:r>
            <a:r>
              <a:rPr lang="en-US" sz="2000" dirty="0"/>
              <a:t>, Juan Gomez-Luna, Mohammad Sadrosadati,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 </a:t>
            </a:r>
            <a:r>
              <a:rPr lang="en-US" sz="2000" dirty="0" err="1"/>
              <a:t>Onur</a:t>
            </a:r>
            <a:r>
              <a:rPr lang="en-US" sz="2000" dirty="0"/>
              <a:t> </a:t>
            </a:r>
            <a:r>
              <a:rPr lang="en-US" sz="2000" dirty="0" err="1"/>
              <a:t>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n-US" sz="2000" b="1" dirty="0" err="1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MQSim</a:t>
            </a: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 Framework for Enabling Realistic Studies of Modern Multi-Queue SSD Devices"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16th USENIX Conference on File and Storage Technologies</a:t>
            </a:r>
            <a:r>
              <a:rPr lang="en-US" sz="2000" i="1" dirty="0"/>
              <a:t> (</a:t>
            </a:r>
            <a:r>
              <a:rPr lang="en-US" sz="2000" b="1" i="1" dirty="0"/>
              <a:t>FAST</a:t>
            </a:r>
            <a:r>
              <a:rPr lang="en-US" sz="2000" i="1" dirty="0"/>
              <a:t>)</a:t>
            </a:r>
            <a:r>
              <a:rPr lang="en-US" sz="2000" dirty="0"/>
              <a:t>, Oakland, CA, USA, February 2018.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</a:t>
            </a:r>
            <a:r>
              <a:rPr lang="en-US" sz="2000" dirty="0" err="1">
                <a:hlinkClick r:id="rId4"/>
              </a:rPr>
              <a:t>pptx</a:t>
            </a:r>
            <a:r>
              <a:rPr lang="en-US" sz="2000" dirty="0">
                <a:hlinkClick r:id="rId4"/>
              </a:rPr>
              <a:t>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Source Code</a:t>
            </a:r>
            <a:r>
              <a:rPr lang="en-US" sz="1800" dirty="0"/>
              <a:t>]</a:t>
            </a:r>
          </a:p>
          <a:p>
            <a:endParaRPr lang="en-US" sz="1600" dirty="0"/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7" y="4038600"/>
            <a:ext cx="8903073" cy="144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78537-3AB8-B9A7-A6F1-D4B66C406D59}"/>
              </a:ext>
            </a:extLst>
          </p:cNvPr>
          <p:cNvSpPr txBox="1"/>
          <p:nvPr/>
        </p:nvSpPr>
        <p:spPr>
          <a:xfrm>
            <a:off x="2361670" y="5993832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https://github.com/CMU-SAFARI/MQSim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EE60D-A1FE-7E09-963F-D929581759A0}"/>
              </a:ext>
            </a:extLst>
          </p:cNvPr>
          <p:cNvSpPr txBox="1"/>
          <p:nvPr/>
        </p:nvSpPr>
        <p:spPr>
          <a:xfrm>
            <a:off x="1187624" y="6512587"/>
            <a:ext cx="8105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https://people.inf.ethz.ch/omutlu/pub/MQSim-SSD-simulation-framework_fast18.pdf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41426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	Two 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</a:t>
            </a:r>
            <a:r>
              <a:rPr lang="en-US" sz="3600" b="1" dirty="0">
                <a:solidFill>
                  <a:srgbClr val="FF0000"/>
                </a:solidFill>
              </a:rPr>
              <a:t>near</a:t>
            </a:r>
            <a:r>
              <a:rPr lang="en-US" sz="3600" dirty="0">
                <a:solidFill>
                  <a:srgbClr val="FF0000"/>
                </a:solidFill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172548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Tools to Decide </a:t>
            </a:r>
            <a:br>
              <a:rPr lang="en-US" sz="5000" dirty="0">
                <a:latin typeface="Garamond" charset="0"/>
              </a:rPr>
            </a:br>
            <a:r>
              <a:rPr lang="en-US" sz="5000" dirty="0">
                <a:latin typeface="Garamond" charset="0"/>
              </a:rPr>
              <a:t>What to Execute Where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4985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93150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870B-0E44-2546-B851-356F8AC5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Employ Near-Data Processing?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60FE34-5F58-5C43-A7A4-77B1B8F44DB1}"/>
              </a:ext>
            </a:extLst>
          </p:cNvPr>
          <p:cNvSpPr/>
          <p:nvPr/>
        </p:nvSpPr>
        <p:spPr>
          <a:xfrm>
            <a:off x="2973154" y="2305585"/>
            <a:ext cx="3211232" cy="1524000"/>
          </a:xfrm>
          <a:prstGeom prst="ellipse">
            <a:avLst/>
          </a:prstGeom>
          <a:solidFill>
            <a:srgbClr val="77BF6F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Near-Data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Processing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1768E1-C8A0-AC4B-A3C0-E84FC09A9E37}"/>
              </a:ext>
            </a:extLst>
          </p:cNvPr>
          <p:cNvGrpSpPr/>
          <p:nvPr/>
        </p:nvGrpSpPr>
        <p:grpSpPr>
          <a:xfrm>
            <a:off x="2878320" y="726328"/>
            <a:ext cx="4195700" cy="1596033"/>
            <a:chOff x="3073303" y="1009850"/>
            <a:chExt cx="4195700" cy="19060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F58A94-356A-374D-B404-C4DCAD3A28F7}"/>
                </a:ext>
              </a:extLst>
            </p:cNvPr>
            <p:cNvSpPr txBox="1"/>
            <p:nvPr/>
          </p:nvSpPr>
          <p:spPr>
            <a:xfrm>
              <a:off x="3073303" y="1009850"/>
              <a:ext cx="4195700" cy="91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Mobile consumer workloads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Freeform: Shape 14">
              <a:extLst>
                <a:ext uri="{FF2B5EF4-FFF2-40B4-BE49-F238E27FC236}">
                  <a16:creationId xmlns:a16="http://schemas.microsoft.com/office/drawing/2014/main" id="{9C2F4064-4929-6B49-9090-210D8274FF50}"/>
                </a:ext>
              </a:extLst>
            </p:cNvPr>
            <p:cNvSpPr/>
            <p:nvPr/>
          </p:nvSpPr>
          <p:spPr>
            <a:xfrm>
              <a:off x="4907738" y="1889401"/>
              <a:ext cx="245642" cy="1026460"/>
            </a:xfrm>
            <a:custGeom>
              <a:avLst/>
              <a:gdLst>
                <a:gd name="connsiteX0" fmla="*/ 0 w 255373"/>
                <a:gd name="connsiteY0" fmla="*/ 1087395 h 1087395"/>
                <a:gd name="connsiteX1" fmla="*/ 255373 w 255373"/>
                <a:gd name="connsiteY1" fmla="*/ 0 h 10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5373" h="1087395">
                  <a:moveTo>
                    <a:pt x="0" y="1087395"/>
                  </a:moveTo>
                  <a:lnTo>
                    <a:pt x="255373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176FD9-5713-E045-AB72-4E4C8FE4ECDC}"/>
              </a:ext>
            </a:extLst>
          </p:cNvPr>
          <p:cNvGrpSpPr/>
          <p:nvPr/>
        </p:nvGrpSpPr>
        <p:grpSpPr>
          <a:xfrm>
            <a:off x="6078311" y="1818163"/>
            <a:ext cx="2793846" cy="988283"/>
            <a:chOff x="6204399" y="2374826"/>
            <a:chExt cx="2793846" cy="988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5E0C8A-A665-744E-8154-AB774FD00FB8}"/>
                </a:ext>
              </a:extLst>
            </p:cNvPr>
            <p:cNvSpPr txBox="1"/>
            <p:nvPr/>
          </p:nvSpPr>
          <p:spPr>
            <a:xfrm>
              <a:off x="6453767" y="2374826"/>
              <a:ext cx="25444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Neural networks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1387FE78-FC48-E641-A6C6-D9D0335D9CBE}"/>
                </a:ext>
              </a:extLst>
            </p:cNvPr>
            <p:cNvSpPr/>
            <p:nvPr/>
          </p:nvSpPr>
          <p:spPr>
            <a:xfrm>
              <a:off x="6204399" y="2870886"/>
              <a:ext cx="729800" cy="492223"/>
            </a:xfrm>
            <a:custGeom>
              <a:avLst/>
              <a:gdLst>
                <a:gd name="connsiteX0" fmla="*/ 0 w 906162"/>
                <a:gd name="connsiteY0" fmla="*/ 329514 h 329514"/>
                <a:gd name="connsiteX1" fmla="*/ 906162 w 906162"/>
                <a:gd name="connsiteY1" fmla="*/ 0 h 32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6162" h="329514">
                  <a:moveTo>
                    <a:pt x="0" y="329514"/>
                  </a:moveTo>
                  <a:lnTo>
                    <a:pt x="906162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126128-81FA-7C48-B816-9DF271AAF36B}"/>
              </a:ext>
            </a:extLst>
          </p:cNvPr>
          <p:cNvGrpSpPr/>
          <p:nvPr/>
        </p:nvGrpSpPr>
        <p:grpSpPr>
          <a:xfrm>
            <a:off x="75991" y="1461673"/>
            <a:ext cx="3096410" cy="1223332"/>
            <a:chOff x="738224" y="1853584"/>
            <a:chExt cx="3322976" cy="1146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13E577-CE22-6E40-8770-A413B64FB467}"/>
                </a:ext>
              </a:extLst>
            </p:cNvPr>
            <p:cNvSpPr txBox="1"/>
            <p:nvPr/>
          </p:nvSpPr>
          <p:spPr>
            <a:xfrm>
              <a:off x="738224" y="1853584"/>
              <a:ext cx="2843511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processing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(Tesseract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936AAEE9-A7CE-1A4B-BBC9-EA000415F476}"/>
                </a:ext>
              </a:extLst>
            </p:cNvPr>
            <p:cNvSpPr/>
            <p:nvPr/>
          </p:nvSpPr>
          <p:spPr>
            <a:xfrm>
              <a:off x="3047999" y="2285999"/>
              <a:ext cx="1013201" cy="714128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3AF05-902E-CD45-A520-45559293161E}"/>
              </a:ext>
            </a:extLst>
          </p:cNvPr>
          <p:cNvGrpSpPr/>
          <p:nvPr/>
        </p:nvGrpSpPr>
        <p:grpSpPr>
          <a:xfrm>
            <a:off x="991661" y="3668461"/>
            <a:ext cx="3037883" cy="1378984"/>
            <a:chOff x="2414397" y="4686438"/>
            <a:chExt cx="3037883" cy="13789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D70FED-B881-9C46-B6CE-6490B7D34038}"/>
                </a:ext>
              </a:extLst>
            </p:cNvPr>
            <p:cNvSpPr txBox="1"/>
            <p:nvPr/>
          </p:nvSpPr>
          <p:spPr>
            <a:xfrm>
              <a:off x="2414397" y="5295981"/>
              <a:ext cx="30378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Time series analysis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(NATSA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CE2BD0-303A-AB48-B631-BDA3A49F15FD}"/>
                </a:ext>
              </a:extLst>
            </p:cNvPr>
            <p:cNvSpPr/>
            <p:nvPr/>
          </p:nvSpPr>
          <p:spPr>
            <a:xfrm>
              <a:off x="4085967" y="4686438"/>
              <a:ext cx="890244" cy="69287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732F72-DF5A-BD41-941A-7F12D6A5CBD1}"/>
              </a:ext>
            </a:extLst>
          </p:cNvPr>
          <p:cNvGrpSpPr/>
          <p:nvPr/>
        </p:nvGrpSpPr>
        <p:grpSpPr>
          <a:xfrm>
            <a:off x="5821319" y="3543093"/>
            <a:ext cx="3326459" cy="1337976"/>
            <a:chOff x="5774167" y="4000439"/>
            <a:chExt cx="3326459" cy="13379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0EC3CA-FA70-314F-84AB-B4AC1BCE23A6}"/>
                </a:ext>
              </a:extLst>
            </p:cNvPr>
            <p:cNvSpPr txBox="1"/>
            <p:nvPr/>
          </p:nvSpPr>
          <p:spPr>
            <a:xfrm>
              <a:off x="6004906" y="4199642"/>
              <a:ext cx="30957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DNA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sequence mapping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(GenASM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;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GRIM-Filter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72861EC4-3668-8F43-8B16-7169AA4EA8A0}"/>
                </a:ext>
              </a:extLst>
            </p:cNvPr>
            <p:cNvSpPr/>
            <p:nvPr/>
          </p:nvSpPr>
          <p:spPr>
            <a:xfrm>
              <a:off x="5774167" y="4000439"/>
              <a:ext cx="1057818" cy="584559"/>
            </a:xfrm>
            <a:custGeom>
              <a:avLst/>
              <a:gdLst>
                <a:gd name="connsiteX0" fmla="*/ 0 w 955589"/>
                <a:gd name="connsiteY0" fmla="*/ 0 h 634314"/>
                <a:gd name="connsiteX1" fmla="*/ 955589 w 955589"/>
                <a:gd name="connsiteY1" fmla="*/ 634314 h 6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589" h="634314">
                  <a:moveTo>
                    <a:pt x="0" y="0"/>
                  </a:moveTo>
                  <a:lnTo>
                    <a:pt x="955589" y="634314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EBAD0-D45A-9341-B0F5-3A74AB265177}"/>
              </a:ext>
            </a:extLst>
          </p:cNvPr>
          <p:cNvGrpSpPr/>
          <p:nvPr/>
        </p:nvGrpSpPr>
        <p:grpSpPr>
          <a:xfrm>
            <a:off x="4712755" y="3829585"/>
            <a:ext cx="837586" cy="991412"/>
            <a:chOff x="3420385" y="4013776"/>
            <a:chExt cx="837586" cy="14335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46697F-1C07-C942-884C-732484FE316B}"/>
                </a:ext>
              </a:extLst>
            </p:cNvPr>
            <p:cNvSpPr txBox="1"/>
            <p:nvPr/>
          </p:nvSpPr>
          <p:spPr>
            <a:xfrm>
              <a:off x="3784764" y="4862570"/>
              <a:ext cx="473207" cy="58477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</a:t>
              </a:r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:a16="http://schemas.microsoft.com/office/drawing/2014/main" id="{2B2DB8C3-200D-5341-8C5D-C6FDAAAB9454}"/>
                </a:ext>
              </a:extLst>
            </p:cNvPr>
            <p:cNvSpPr/>
            <p:nvPr/>
          </p:nvSpPr>
          <p:spPr>
            <a:xfrm flipH="1">
              <a:off x="3420385" y="4013776"/>
              <a:ext cx="533400" cy="121920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9FA6965-BE90-B747-B56B-EDB7DCD1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9" y="5021585"/>
            <a:ext cx="9094167" cy="16067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“A Scalable Processing-in-Memory Accelerator for Parallel Graph Processing," ISCA, 2015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Boroumand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"Google Workloads for Consumer Devices: Mitigating Data Movement Bottlenecks,” ASPLOS,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[3] Cali+, "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GenASM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: A High-Performance, Low-Power Approximate String Matching Acceleration Framework for Genome Sequence Analysis,” MICRO, 2020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[4] Kim+, "GRIM-Filter: Fast Seed Location Filtering in DNA Read Mapping Using Processing-in-Memory Technologies,” BMC Genomics,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[5]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Boroumand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"Polynesia: Enabling Effective Hybrid Transactional/Analytical Databases with Specialized Hardware/Software Co-Design,” arXiv:2103.00798 [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cs.AR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], 2021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[6] Fernandez+, “NATSA: A Near-Data Processing Accelerator for Time Series Analysis,” ICCD, 2020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9EB573-9041-9A4C-9CC2-CC99C223D078}"/>
              </a:ext>
            </a:extLst>
          </p:cNvPr>
          <p:cNvGrpSpPr/>
          <p:nvPr/>
        </p:nvGrpSpPr>
        <p:grpSpPr>
          <a:xfrm>
            <a:off x="669675" y="2878258"/>
            <a:ext cx="2329883" cy="769441"/>
            <a:chOff x="1309638" y="2475710"/>
            <a:chExt cx="2500362" cy="72114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D42B10-C369-5C42-BC9A-3CC32429ECA8}"/>
                </a:ext>
              </a:extLst>
            </p:cNvPr>
            <p:cNvSpPr txBox="1"/>
            <p:nvPr/>
          </p:nvSpPr>
          <p:spPr>
            <a:xfrm>
              <a:off x="1309638" y="2475710"/>
              <a:ext cx="1756767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Databases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(Polynesia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2E59F70C-46FC-D144-A989-A6CAA3BCE549}"/>
                </a:ext>
              </a:extLst>
            </p:cNvPr>
            <p:cNvSpPr/>
            <p:nvPr/>
          </p:nvSpPr>
          <p:spPr>
            <a:xfrm flipV="1">
              <a:off x="3048001" y="2771992"/>
              <a:ext cx="761999" cy="42849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17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76D68-840D-4751-9C30-8884D879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Application Profiling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0EBD8F-8878-4F45-A76A-C50D5816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analyze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345 applications</a:t>
            </a:r>
            <a:r>
              <a:rPr lang="en-US" sz="2400" dirty="0"/>
              <a:t> from distinct domains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Tx/>
              <a:buChar char="-"/>
            </a:pPr>
            <a:endParaRPr lang="en-US" b="1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DCFFB-9755-1C42-A8EE-85CF2AD143F5}"/>
              </a:ext>
            </a:extLst>
          </p:cNvPr>
          <p:cNvSpPr/>
          <p:nvPr/>
        </p:nvSpPr>
        <p:spPr>
          <a:xfrm>
            <a:off x="134788" y="1325018"/>
            <a:ext cx="48700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Deep Neural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High-Performance Computing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Genomics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Machine Learning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Databases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Data Reorganization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Image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Map-Reduce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Linear Algebra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CD789-CE14-EF4A-8D29-43A108585B77}"/>
              </a:ext>
            </a:extLst>
          </p:cNvPr>
          <p:cNvGrpSpPr/>
          <p:nvPr/>
        </p:nvGrpSpPr>
        <p:grpSpPr>
          <a:xfrm>
            <a:off x="4669559" y="1554109"/>
            <a:ext cx="4474441" cy="4188560"/>
            <a:chOff x="287318" y="2244751"/>
            <a:chExt cx="3915641" cy="3665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3C7A51-D54F-C44F-9C79-87901EA49EAE}"/>
                </a:ext>
              </a:extLst>
            </p:cNvPr>
            <p:cNvGrpSpPr/>
            <p:nvPr/>
          </p:nvGrpSpPr>
          <p:grpSpPr>
            <a:xfrm>
              <a:off x="287318" y="2244751"/>
              <a:ext cx="3412488" cy="3665463"/>
              <a:chOff x="287318" y="2244751"/>
              <a:chExt cx="3412488" cy="366546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6E51B3A-D7E7-7746-B109-B736D012BF11}"/>
                  </a:ext>
                </a:extLst>
              </p:cNvPr>
              <p:cNvSpPr/>
              <p:nvPr/>
            </p:nvSpPr>
            <p:spPr>
              <a:xfrm>
                <a:off x="1627961" y="4813397"/>
                <a:ext cx="985872" cy="896895"/>
              </a:xfrm>
              <a:prstGeom prst="ellipse">
                <a:avLst/>
              </a:prstGeom>
              <a:solidFill>
                <a:srgbClr val="8D74A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Physics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BDF4EF2-647A-CA4E-A51D-30DB819BC088}"/>
                  </a:ext>
                </a:extLst>
              </p:cNvPr>
              <p:cNvSpPr/>
              <p:nvPr/>
            </p:nvSpPr>
            <p:spPr>
              <a:xfrm>
                <a:off x="1333547" y="3488458"/>
                <a:ext cx="1075636" cy="83994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Security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D425B0-9644-E142-A9E9-E1CEE6E3425B}"/>
                  </a:ext>
                </a:extLst>
              </p:cNvPr>
              <p:cNvSpPr/>
              <p:nvPr/>
            </p:nvSpPr>
            <p:spPr>
              <a:xfrm>
                <a:off x="287318" y="2441408"/>
                <a:ext cx="1187064" cy="1152189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Machine learning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D19B34A-5341-6B4D-86EA-8F34223C95D2}"/>
                  </a:ext>
                </a:extLst>
              </p:cNvPr>
              <p:cNvSpPr/>
              <p:nvPr/>
            </p:nvSpPr>
            <p:spPr>
              <a:xfrm>
                <a:off x="2456967" y="4692047"/>
                <a:ext cx="1178427" cy="97140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3B2254A-50C7-B449-A205-B6978BCDD313}"/>
                  </a:ext>
                </a:extLst>
              </p:cNvPr>
              <p:cNvSpPr/>
              <p:nvPr/>
            </p:nvSpPr>
            <p:spPr>
              <a:xfrm>
                <a:off x="365224" y="4775910"/>
                <a:ext cx="1519205" cy="1134304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Graph processing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72A0705-9BC1-E943-9C33-1F609CBF2CE1}"/>
                  </a:ext>
                </a:extLst>
              </p:cNvPr>
              <p:cNvSpPr/>
              <p:nvPr/>
            </p:nvSpPr>
            <p:spPr>
              <a:xfrm>
                <a:off x="1900160" y="2608766"/>
                <a:ext cx="1171584" cy="1352980"/>
              </a:xfrm>
              <a:prstGeom prst="ellipse">
                <a:avLst/>
              </a:prstGeom>
              <a:solidFill>
                <a:srgbClr val="8D74A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analytics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DBEECCB-BA0E-6A43-BEBB-6C8C0BF71C32}"/>
                  </a:ext>
                </a:extLst>
              </p:cNvPr>
              <p:cNvSpPr/>
              <p:nvPr/>
            </p:nvSpPr>
            <p:spPr>
              <a:xfrm>
                <a:off x="321538" y="4088978"/>
                <a:ext cx="1680173" cy="106079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reorganization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C2D8E6A-ECE2-2B47-A176-D727694397FF}"/>
                  </a:ext>
                </a:extLst>
              </p:cNvPr>
              <p:cNvSpPr/>
              <p:nvPr/>
            </p:nvSpPr>
            <p:spPr>
              <a:xfrm>
                <a:off x="913332" y="3020526"/>
                <a:ext cx="1259688" cy="656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Genomics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D21C273-818C-7741-9C4F-B3ADD5B707BE}"/>
                  </a:ext>
                </a:extLst>
              </p:cNvPr>
              <p:cNvSpPr/>
              <p:nvPr/>
            </p:nvSpPr>
            <p:spPr>
              <a:xfrm>
                <a:off x="342002" y="3376187"/>
                <a:ext cx="1176724" cy="98198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Deep Neural Networks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41485A-98AA-EF40-A37F-D723C5A2CCBA}"/>
                  </a:ext>
                </a:extLst>
              </p:cNvPr>
              <p:cNvSpPr/>
              <p:nvPr/>
            </p:nvSpPr>
            <p:spPr>
              <a:xfrm>
                <a:off x="1582339" y="3845299"/>
                <a:ext cx="1335156" cy="114990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AD777D6-308D-7741-A6B7-04C7FD732DE6}"/>
                  </a:ext>
                </a:extLst>
              </p:cNvPr>
              <p:cNvSpPr/>
              <p:nvPr/>
            </p:nvSpPr>
            <p:spPr>
              <a:xfrm>
                <a:off x="2577018" y="3467859"/>
                <a:ext cx="1122788" cy="1345054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Linear algebra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AB46374-DEE7-904E-BC56-86E772055EB1}"/>
                  </a:ext>
                </a:extLst>
              </p:cNvPr>
              <p:cNvSpPr/>
              <p:nvPr/>
            </p:nvSpPr>
            <p:spPr>
              <a:xfrm>
                <a:off x="1222538" y="2244751"/>
                <a:ext cx="1354479" cy="10414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Signal processing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07C48DF-CDA6-094A-82E8-F66155CC5DCC}"/>
                  </a:ext>
                </a:extLst>
              </p:cNvPr>
              <p:cNvSpPr/>
              <p:nvPr/>
            </p:nvSpPr>
            <p:spPr>
              <a:xfrm>
                <a:off x="2684917" y="2477665"/>
                <a:ext cx="988009" cy="1079673"/>
              </a:xfrm>
              <a:prstGeom prst="ellipse">
                <a:avLst/>
              </a:prstGeom>
              <a:solidFill>
                <a:srgbClr val="4372C4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mining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F9EC09B-DC22-3948-9655-D28F7317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886174">
              <a:off x="2540729" y="3442581"/>
              <a:ext cx="1648931" cy="167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85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F0144-A6C5-4349-8B72-1B493B47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Memory Bottleneck Analysis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43BDBE9-E2FB-7F40-AC99-750DC2EFE20A}"/>
              </a:ext>
            </a:extLst>
          </p:cNvPr>
          <p:cNvSpPr/>
          <p:nvPr/>
        </p:nvSpPr>
        <p:spPr>
          <a:xfrm>
            <a:off x="75991" y="3443391"/>
            <a:ext cx="1278479" cy="579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Temporal Locality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40705735-90E3-254A-AF5A-AB9D58B8FAAC}"/>
              </a:ext>
            </a:extLst>
          </p:cNvPr>
          <p:cNvCxnSpPr>
            <a:cxnSpLocks/>
          </p:cNvCxnSpPr>
          <p:nvPr/>
        </p:nvCxnSpPr>
        <p:spPr>
          <a:xfrm rot="10800000" flipH="1">
            <a:off x="1354473" y="2368004"/>
            <a:ext cx="330071" cy="1365346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A43D521C-197C-7247-8312-22DD5CAE5CC2}"/>
              </a:ext>
            </a:extLst>
          </p:cNvPr>
          <p:cNvCxnSpPr>
            <a:cxnSpLocks/>
          </p:cNvCxnSpPr>
          <p:nvPr/>
        </p:nvCxnSpPr>
        <p:spPr>
          <a:xfrm>
            <a:off x="1354476" y="3733347"/>
            <a:ext cx="327335" cy="1365346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1CD614B-37F2-B244-B610-D217F9E5BBA6}"/>
              </a:ext>
            </a:extLst>
          </p:cNvPr>
          <p:cNvSpPr/>
          <p:nvPr/>
        </p:nvSpPr>
        <p:spPr>
          <a:xfrm>
            <a:off x="1071271" y="201616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CEDE15C-84AB-6C45-A922-AFBF41D8B9CA}"/>
              </a:ext>
            </a:extLst>
          </p:cNvPr>
          <p:cNvSpPr/>
          <p:nvPr/>
        </p:nvSpPr>
        <p:spPr>
          <a:xfrm>
            <a:off x="1048539" y="507674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A831447C-BD49-E14D-BC10-FF8AF2158F79}"/>
              </a:ext>
            </a:extLst>
          </p:cNvPr>
          <p:cNvSpPr/>
          <p:nvPr/>
        </p:nvSpPr>
        <p:spPr>
          <a:xfrm>
            <a:off x="1676779" y="2188696"/>
            <a:ext cx="834418" cy="3772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LFMR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11FD250-1D0F-D04C-A2D2-FCD40DDEB358}"/>
              </a:ext>
            </a:extLst>
          </p:cNvPr>
          <p:cNvGrpSpPr/>
          <p:nvPr/>
        </p:nvGrpSpPr>
        <p:grpSpPr>
          <a:xfrm rot="16200000">
            <a:off x="2285562" y="1957389"/>
            <a:ext cx="1296903" cy="820764"/>
            <a:chOff x="3270773" y="4911119"/>
            <a:chExt cx="981344" cy="613301"/>
          </a:xfrm>
        </p:grpSpPr>
        <p:cxnSp>
          <p:nvCxnSpPr>
            <p:cNvPr id="169" name="Elbow Connector 168">
              <a:extLst>
                <a:ext uri="{FF2B5EF4-FFF2-40B4-BE49-F238E27FC236}">
                  <a16:creationId xmlns:a16="http://schemas.microsoft.com/office/drawing/2014/main" id="{19C7B5D6-CCBC-6441-9918-C6942BCAB94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30751" y="4819824"/>
              <a:ext cx="330071" cy="51266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lbow Connector 169">
              <a:extLst>
                <a:ext uri="{FF2B5EF4-FFF2-40B4-BE49-F238E27FC236}">
                  <a16:creationId xmlns:a16="http://schemas.microsoft.com/office/drawing/2014/main" id="{DB376B02-5260-A948-8A29-6992AE74F7B9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 rot="5400000">
              <a:off x="3198464" y="4983429"/>
              <a:ext cx="613300" cy="468682"/>
            </a:xfrm>
            <a:prstGeom prst="bentConnector3">
              <a:avLst>
                <a:gd name="adj1" fmla="val 2737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E25B451-5E0F-F94E-8C79-7B44F5EA6A77}"/>
              </a:ext>
            </a:extLst>
          </p:cNvPr>
          <p:cNvSpPr/>
          <p:nvPr/>
        </p:nvSpPr>
        <p:spPr>
          <a:xfrm>
            <a:off x="2146226" y="2955747"/>
            <a:ext cx="1324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Decreasing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4A9FF02-084E-444C-95C7-63969E4D9CA8}"/>
              </a:ext>
            </a:extLst>
          </p:cNvPr>
          <p:cNvCxnSpPr>
            <a:cxnSpLocks/>
          </p:cNvCxnSpPr>
          <p:nvPr/>
        </p:nvCxnSpPr>
        <p:spPr>
          <a:xfrm>
            <a:off x="2736705" y="1714961"/>
            <a:ext cx="621537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11D3D82-B5DA-6842-BD5D-4C3BCBAFB6B8}"/>
              </a:ext>
            </a:extLst>
          </p:cNvPr>
          <p:cNvSpPr/>
          <p:nvPr/>
        </p:nvSpPr>
        <p:spPr>
          <a:xfrm>
            <a:off x="2452481" y="135788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23831667-E180-E34C-B21C-B0FFD3AB7C18}"/>
              </a:ext>
            </a:extLst>
          </p:cNvPr>
          <p:cNvSpPr/>
          <p:nvPr/>
        </p:nvSpPr>
        <p:spPr>
          <a:xfrm>
            <a:off x="3358242" y="1530930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7A1EC7A-2269-3E42-9E81-B5C7A7526BC4}"/>
              </a:ext>
            </a:extLst>
          </p:cNvPr>
          <p:cNvGrpSpPr/>
          <p:nvPr/>
        </p:nvGrpSpPr>
        <p:grpSpPr>
          <a:xfrm rot="16200000">
            <a:off x="4254205" y="1353923"/>
            <a:ext cx="654625" cy="753677"/>
            <a:chOff x="3195934" y="4911119"/>
            <a:chExt cx="1056183" cy="753677"/>
          </a:xfrm>
        </p:grpSpPr>
        <p:cxnSp>
          <p:nvCxnSpPr>
            <p:cNvPr id="213" name="Elbow Connector 212">
              <a:extLst>
                <a:ext uri="{FF2B5EF4-FFF2-40B4-BE49-F238E27FC236}">
                  <a16:creationId xmlns:a16="http://schemas.microsoft.com/office/drawing/2014/main" id="{26ADE1EF-0AEC-874D-9F67-2416336BBE8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30751" y="4819824"/>
              <a:ext cx="330071" cy="51266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Elbow Connector 213">
              <a:extLst>
                <a:ext uri="{FF2B5EF4-FFF2-40B4-BE49-F238E27FC236}">
                  <a16:creationId xmlns:a16="http://schemas.microsoft.com/office/drawing/2014/main" id="{3EFB2FB2-40B5-F94B-8442-34B571167C1B}"/>
                </a:ext>
              </a:extLst>
            </p:cNvPr>
            <p:cNvCxnSpPr>
              <a:cxnSpLocks/>
              <a:endCxn id="217" idx="1"/>
            </p:cNvCxnSpPr>
            <p:nvPr/>
          </p:nvCxnSpPr>
          <p:spPr>
            <a:xfrm rot="5400000">
              <a:off x="3090856" y="5016197"/>
              <a:ext cx="753677" cy="543521"/>
            </a:xfrm>
            <a:prstGeom prst="bentConnector3">
              <a:avLst>
                <a:gd name="adj1" fmla="val 21565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796F1BF-99FA-3A44-910B-45B1595E2A86}"/>
              </a:ext>
            </a:extLst>
          </p:cNvPr>
          <p:cNvCxnSpPr>
            <a:cxnSpLocks/>
          </p:cNvCxnSpPr>
          <p:nvPr/>
        </p:nvCxnSpPr>
        <p:spPr>
          <a:xfrm>
            <a:off x="4347236" y="1401708"/>
            <a:ext cx="621537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7576F9E-4DD1-064F-87B4-9321E6D7E90A}"/>
              </a:ext>
            </a:extLst>
          </p:cNvPr>
          <p:cNvSpPr/>
          <p:nvPr/>
        </p:nvSpPr>
        <p:spPr>
          <a:xfrm>
            <a:off x="4142293" y="103732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id="{CF43DACB-9410-7940-AC53-C170D22E9888}"/>
              </a:ext>
            </a:extLst>
          </p:cNvPr>
          <p:cNvSpPr/>
          <p:nvPr/>
        </p:nvSpPr>
        <p:spPr>
          <a:xfrm>
            <a:off x="4950162" y="1223649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217" name="Rounded Rectangle 216">
            <a:extLst>
              <a:ext uri="{FF2B5EF4-FFF2-40B4-BE49-F238E27FC236}">
                <a16:creationId xmlns:a16="http://schemas.microsoft.com/office/drawing/2014/main" id="{5E2C267E-6F2E-2D4C-9030-2C0709320ED8}"/>
              </a:ext>
            </a:extLst>
          </p:cNvPr>
          <p:cNvSpPr/>
          <p:nvPr/>
        </p:nvSpPr>
        <p:spPr>
          <a:xfrm>
            <a:off x="4958356" y="1869442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3CBB8A5A-A289-3541-818C-126F17163587}"/>
              </a:ext>
            </a:extLst>
          </p:cNvPr>
          <p:cNvSpPr/>
          <p:nvPr/>
        </p:nvSpPr>
        <p:spPr>
          <a:xfrm>
            <a:off x="3344398" y="2827589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879424EC-FC35-624F-A770-79EF5BD6E4DD}"/>
              </a:ext>
            </a:extLst>
          </p:cNvPr>
          <p:cNvSpPr/>
          <p:nvPr/>
        </p:nvSpPr>
        <p:spPr>
          <a:xfrm>
            <a:off x="4969867" y="2824696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B2737C7-2FB7-1243-BE8B-8949F1F1A368}"/>
              </a:ext>
            </a:extLst>
          </p:cNvPr>
          <p:cNvSpPr/>
          <p:nvPr/>
        </p:nvSpPr>
        <p:spPr>
          <a:xfrm>
            <a:off x="1684544" y="4922943"/>
            <a:ext cx="834418" cy="3772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LFMR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A8A33A-6F4C-784D-8920-97F8E0CC26AB}"/>
              </a:ext>
            </a:extLst>
          </p:cNvPr>
          <p:cNvGrpSpPr/>
          <p:nvPr/>
        </p:nvGrpSpPr>
        <p:grpSpPr>
          <a:xfrm rot="16200000">
            <a:off x="2269482" y="4690182"/>
            <a:ext cx="1353074" cy="856055"/>
            <a:chOff x="3228482" y="4911118"/>
            <a:chExt cx="1023847" cy="639671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2C7FB9D-E730-8042-811F-C0D5EA260200}"/>
                </a:ext>
              </a:extLst>
            </p:cNvPr>
            <p:cNvCxnSpPr>
              <a:cxnSpLocks/>
              <a:endCxn id="113" idx="1"/>
            </p:cNvCxnSpPr>
            <p:nvPr/>
          </p:nvCxnSpPr>
          <p:spPr>
            <a:xfrm rot="5400000" flipV="1">
              <a:off x="3700780" y="4949796"/>
              <a:ext cx="590225" cy="512873"/>
            </a:xfrm>
            <a:prstGeom prst="bentConnector3">
              <a:avLst>
                <a:gd name="adj1" fmla="val 28294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3B345F68-CC7E-5846-B7F5-DB02FC0B60DC}"/>
                </a:ext>
              </a:extLst>
            </p:cNvPr>
            <p:cNvCxnSpPr>
              <a:cxnSpLocks/>
              <a:endCxn id="114" idx="1"/>
            </p:cNvCxnSpPr>
            <p:nvPr/>
          </p:nvCxnSpPr>
          <p:spPr>
            <a:xfrm rot="5400000">
              <a:off x="3164133" y="4975467"/>
              <a:ext cx="639671" cy="510973"/>
            </a:xfrm>
            <a:prstGeom prst="bentConnector3">
              <a:avLst>
                <a:gd name="adj1" fmla="val 26634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4001AD76-8A66-9D4A-8C40-BF4927FE8B79}"/>
              </a:ext>
            </a:extLst>
          </p:cNvPr>
          <p:cNvSpPr/>
          <p:nvPr/>
        </p:nvSpPr>
        <p:spPr>
          <a:xfrm>
            <a:off x="3307875" y="4253043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5CA36008-AA34-A440-96CA-03BBD5B82D69}"/>
              </a:ext>
            </a:extLst>
          </p:cNvPr>
          <p:cNvSpPr/>
          <p:nvPr/>
        </p:nvSpPr>
        <p:spPr>
          <a:xfrm>
            <a:off x="3374049" y="5606115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437E05F-CA10-6B47-B091-5E5E3FEFA89B}"/>
              </a:ext>
            </a:extLst>
          </p:cNvPr>
          <p:cNvSpPr/>
          <p:nvPr/>
        </p:nvSpPr>
        <p:spPr>
          <a:xfrm>
            <a:off x="2488786" y="580424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8C6938-8194-7540-9900-7C9B71D111B7}"/>
              </a:ext>
            </a:extLst>
          </p:cNvPr>
          <p:cNvSpPr/>
          <p:nvPr/>
        </p:nvSpPr>
        <p:spPr>
          <a:xfrm>
            <a:off x="2146244" y="4064413"/>
            <a:ext cx="121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Increasing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4F10B253-58BC-4A4B-83AF-F2BD6DBBF2C4}"/>
              </a:ext>
            </a:extLst>
          </p:cNvPr>
          <p:cNvSpPr/>
          <p:nvPr/>
        </p:nvSpPr>
        <p:spPr>
          <a:xfrm>
            <a:off x="4955043" y="4253043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C241EEFB-8720-6C46-9804-F0D5BBA5213A}"/>
              </a:ext>
            </a:extLst>
          </p:cNvPr>
          <p:cNvSpPr/>
          <p:nvPr/>
        </p:nvSpPr>
        <p:spPr>
          <a:xfrm>
            <a:off x="4959879" y="5606115"/>
            <a:ext cx="854393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cxnSp>
        <p:nvCxnSpPr>
          <p:cNvPr id="248" name="Elbow Connector 247">
            <a:extLst>
              <a:ext uri="{FF2B5EF4-FFF2-40B4-BE49-F238E27FC236}">
                <a16:creationId xmlns:a16="http://schemas.microsoft.com/office/drawing/2014/main" id="{16BA4EFE-5EAE-D84E-A89F-0B9EC4F2202A}"/>
              </a:ext>
            </a:extLst>
          </p:cNvPr>
          <p:cNvCxnSpPr>
            <a:cxnSpLocks/>
            <a:stCxn id="147" idx="3"/>
            <a:endCxn id="295" idx="1"/>
          </p:cNvCxnSpPr>
          <p:nvPr/>
        </p:nvCxnSpPr>
        <p:spPr>
          <a:xfrm flipV="1">
            <a:off x="5814272" y="5317424"/>
            <a:ext cx="755302" cy="4773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lbow Connector 248">
            <a:extLst>
              <a:ext uri="{FF2B5EF4-FFF2-40B4-BE49-F238E27FC236}">
                <a16:creationId xmlns:a16="http://schemas.microsoft.com/office/drawing/2014/main" id="{C1758A04-E348-F240-B67E-AE7482A808F4}"/>
              </a:ext>
            </a:extLst>
          </p:cNvPr>
          <p:cNvCxnSpPr>
            <a:cxnSpLocks/>
            <a:stCxn id="147" idx="3"/>
            <a:endCxn id="291" idx="1"/>
          </p:cNvCxnSpPr>
          <p:nvPr/>
        </p:nvCxnSpPr>
        <p:spPr>
          <a:xfrm>
            <a:off x="5814272" y="5794747"/>
            <a:ext cx="765722" cy="482677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89221D-47B2-0A41-BE80-DF926D4C98C6}"/>
              </a:ext>
            </a:extLst>
          </p:cNvPr>
          <p:cNvCxnSpPr>
            <a:stCxn id="259" idx="3"/>
            <a:endCxn id="268" idx="1"/>
          </p:cNvCxnSpPr>
          <p:nvPr/>
        </p:nvCxnSpPr>
        <p:spPr>
          <a:xfrm flipV="1">
            <a:off x="4178816" y="3013328"/>
            <a:ext cx="791051" cy="289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422C35-A2F5-5740-B50E-84460D1B8F6F}"/>
              </a:ext>
            </a:extLst>
          </p:cNvPr>
          <p:cNvCxnSpPr>
            <a:cxnSpLocks/>
            <a:stCxn id="216" idx="3"/>
            <a:endCxn id="292" idx="1"/>
          </p:cNvCxnSpPr>
          <p:nvPr/>
        </p:nvCxnSpPr>
        <p:spPr>
          <a:xfrm flipV="1">
            <a:off x="5784580" y="1412254"/>
            <a:ext cx="806779" cy="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07D979A-087F-C341-832C-D77F4A3511A7}"/>
              </a:ext>
            </a:extLst>
          </p:cNvPr>
          <p:cNvCxnSpPr>
            <a:cxnSpLocks/>
            <a:stCxn id="217" idx="3"/>
            <a:endCxn id="293" idx="1"/>
          </p:cNvCxnSpPr>
          <p:nvPr/>
        </p:nvCxnSpPr>
        <p:spPr>
          <a:xfrm>
            <a:off x="5792774" y="2058074"/>
            <a:ext cx="798584" cy="21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13821E4-B9A9-1E47-917C-255E2A1FD9E9}"/>
              </a:ext>
            </a:extLst>
          </p:cNvPr>
          <p:cNvCxnSpPr>
            <a:cxnSpLocks/>
            <a:stCxn id="268" idx="3"/>
            <a:endCxn id="294" idx="1"/>
          </p:cNvCxnSpPr>
          <p:nvPr/>
        </p:nvCxnSpPr>
        <p:spPr>
          <a:xfrm>
            <a:off x="5804285" y="3013328"/>
            <a:ext cx="787073" cy="3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8E378C-FCB0-244B-9AEA-8D4A1B1B5FFF}"/>
              </a:ext>
            </a:extLst>
          </p:cNvPr>
          <p:cNvCxnSpPr>
            <a:stCxn id="113" idx="3"/>
            <a:endCxn id="133" idx="1"/>
          </p:cNvCxnSpPr>
          <p:nvPr/>
        </p:nvCxnSpPr>
        <p:spPr>
          <a:xfrm>
            <a:off x="4142293" y="4441675"/>
            <a:ext cx="8127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4C701D3-6D34-964F-9119-04854084FF9F}"/>
              </a:ext>
            </a:extLst>
          </p:cNvPr>
          <p:cNvCxnSpPr>
            <a:stCxn id="114" idx="3"/>
            <a:endCxn id="147" idx="1"/>
          </p:cNvCxnSpPr>
          <p:nvPr/>
        </p:nvCxnSpPr>
        <p:spPr>
          <a:xfrm>
            <a:off x="4208467" y="5794747"/>
            <a:ext cx="75141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03D1A70E-27D2-1040-97E1-917318921929}"/>
              </a:ext>
            </a:extLst>
          </p:cNvPr>
          <p:cNvCxnSpPr>
            <a:cxnSpLocks/>
            <a:stCxn id="133" idx="3"/>
            <a:endCxn id="27" idx="1"/>
          </p:cNvCxnSpPr>
          <p:nvPr/>
        </p:nvCxnSpPr>
        <p:spPr>
          <a:xfrm flipV="1">
            <a:off x="5789461" y="4441674"/>
            <a:ext cx="806921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F8756E2-3028-9B44-A547-3A08D98693B1}"/>
              </a:ext>
            </a:extLst>
          </p:cNvPr>
          <p:cNvSpPr/>
          <p:nvPr/>
        </p:nvSpPr>
        <p:spPr>
          <a:xfrm>
            <a:off x="4170049" y="2021250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9D8A377-DA90-BC43-BF8A-CC8C4E61B4FA}"/>
              </a:ext>
            </a:extLst>
          </p:cNvPr>
          <p:cNvSpPr/>
          <p:nvPr/>
        </p:nvSpPr>
        <p:spPr>
          <a:xfrm>
            <a:off x="4265193" y="2687104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6E82DB8-AAF0-1044-83E2-449E804B9963}"/>
              </a:ext>
            </a:extLst>
          </p:cNvPr>
          <p:cNvSpPr/>
          <p:nvPr/>
        </p:nvSpPr>
        <p:spPr>
          <a:xfrm>
            <a:off x="4203821" y="406771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01EC710-2621-0540-B4DE-69958AE75A8E}"/>
              </a:ext>
            </a:extLst>
          </p:cNvPr>
          <p:cNvSpPr/>
          <p:nvPr/>
        </p:nvSpPr>
        <p:spPr>
          <a:xfrm>
            <a:off x="4273142" y="5790118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C9AA83E-6A52-534A-9E67-38E370A5EB6C}"/>
              </a:ext>
            </a:extLst>
          </p:cNvPr>
          <p:cNvSpPr/>
          <p:nvPr/>
        </p:nvSpPr>
        <p:spPr>
          <a:xfrm>
            <a:off x="5913987" y="62720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257CBB5-FD31-3D43-AB14-3ED9548F07DF}"/>
              </a:ext>
            </a:extLst>
          </p:cNvPr>
          <p:cNvSpPr/>
          <p:nvPr/>
        </p:nvSpPr>
        <p:spPr>
          <a:xfrm>
            <a:off x="5765314" y="1057850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B9BFE6A-A959-9549-A635-20339A9B9A74}"/>
              </a:ext>
            </a:extLst>
          </p:cNvPr>
          <p:cNvSpPr/>
          <p:nvPr/>
        </p:nvSpPr>
        <p:spPr>
          <a:xfrm>
            <a:off x="5785639" y="172436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976140D-CF12-7D4B-8FB7-BAF3288B431B}"/>
              </a:ext>
            </a:extLst>
          </p:cNvPr>
          <p:cNvSpPr/>
          <p:nvPr/>
        </p:nvSpPr>
        <p:spPr>
          <a:xfrm>
            <a:off x="5814272" y="268134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1CEE361-002E-D243-8A3D-38B9125601E5}"/>
              </a:ext>
            </a:extLst>
          </p:cNvPr>
          <p:cNvSpPr/>
          <p:nvPr/>
        </p:nvSpPr>
        <p:spPr>
          <a:xfrm>
            <a:off x="5814272" y="4050026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E5A93BB-DE85-AA45-9BDB-57CDD69863B4}"/>
              </a:ext>
            </a:extLst>
          </p:cNvPr>
          <p:cNvSpPr/>
          <p:nvPr/>
        </p:nvSpPr>
        <p:spPr>
          <a:xfrm>
            <a:off x="5817590" y="494638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BF1E46F-55BD-6644-AA4D-3A4E8BDFA619}"/>
              </a:ext>
            </a:extLst>
          </p:cNvPr>
          <p:cNvSpPr/>
          <p:nvPr/>
        </p:nvSpPr>
        <p:spPr>
          <a:xfrm>
            <a:off x="5016058" y="6383671"/>
            <a:ext cx="3899341" cy="44369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9CB9BB-E451-D940-BD9C-E7A53900C843}"/>
              </a:ext>
            </a:extLst>
          </p:cNvPr>
          <p:cNvSpPr/>
          <p:nvPr/>
        </p:nvSpPr>
        <p:spPr>
          <a:xfrm>
            <a:off x="75990" y="695617"/>
            <a:ext cx="9068009" cy="567660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A1377A-2721-FA4D-B83D-AEABA5CBB04E}"/>
              </a:ext>
            </a:extLst>
          </p:cNvPr>
          <p:cNvSpPr/>
          <p:nvPr/>
        </p:nvSpPr>
        <p:spPr>
          <a:xfrm>
            <a:off x="6353247" y="695618"/>
            <a:ext cx="2759653" cy="5943600"/>
          </a:xfrm>
          <a:prstGeom prst="roundRect">
            <a:avLst>
              <a:gd name="adj" fmla="val 3593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79BF855-92CB-9546-87E6-31F231AF73A2}"/>
              </a:ext>
            </a:extLst>
          </p:cNvPr>
          <p:cNvSpPr/>
          <p:nvPr/>
        </p:nvSpPr>
        <p:spPr>
          <a:xfrm>
            <a:off x="6591359" y="1115074"/>
            <a:ext cx="2324041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1a: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Bandwidth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EE807EDB-1517-CC4E-BFE3-D57C54419B5C}"/>
              </a:ext>
            </a:extLst>
          </p:cNvPr>
          <p:cNvSpPr/>
          <p:nvPr/>
        </p:nvSpPr>
        <p:spPr>
          <a:xfrm>
            <a:off x="6591358" y="1763093"/>
            <a:ext cx="2324041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1b: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Latency</a:t>
            </a: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F0B7A44E-A476-AF42-906A-F3CEAB99A9A0}"/>
              </a:ext>
            </a:extLst>
          </p:cNvPr>
          <p:cNvSpPr/>
          <p:nvPr/>
        </p:nvSpPr>
        <p:spPr>
          <a:xfrm>
            <a:off x="6591358" y="2720354"/>
            <a:ext cx="2324041" cy="59200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1c: L1/L2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Cache Capacity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B3994-32AE-1444-B1F7-B0BCCA531C01}"/>
              </a:ext>
            </a:extLst>
          </p:cNvPr>
          <p:cNvSpPr/>
          <p:nvPr/>
        </p:nvSpPr>
        <p:spPr>
          <a:xfrm>
            <a:off x="6596382" y="4144494"/>
            <a:ext cx="2319017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2a: L3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Cache Contention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1E1CE50-4A35-5045-88B1-E3861B82A761}"/>
              </a:ext>
            </a:extLst>
          </p:cNvPr>
          <p:cNvSpPr/>
          <p:nvPr/>
        </p:nvSpPr>
        <p:spPr>
          <a:xfrm>
            <a:off x="6579994" y="5980244"/>
            <a:ext cx="2335405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2c: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Compute-Bound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29C6FE1-A040-534C-869A-B42C9A528B71}"/>
              </a:ext>
            </a:extLst>
          </p:cNvPr>
          <p:cNvSpPr/>
          <p:nvPr/>
        </p:nvSpPr>
        <p:spPr>
          <a:xfrm>
            <a:off x="6569574" y="5020244"/>
            <a:ext cx="2345826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2b: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L1 Cache Capacity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337A0F-219D-9045-9726-E2147F7B4783}"/>
              </a:ext>
            </a:extLst>
          </p:cNvPr>
          <p:cNvSpPr/>
          <p:nvPr/>
        </p:nvSpPr>
        <p:spPr>
          <a:xfrm>
            <a:off x="6057157" y="695617"/>
            <a:ext cx="337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Bottleneck Class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7063B40-663B-6947-A34B-31F097D89AD9}"/>
              </a:ext>
            </a:extLst>
          </p:cNvPr>
          <p:cNvSpPr/>
          <p:nvPr/>
        </p:nvSpPr>
        <p:spPr>
          <a:xfrm>
            <a:off x="145310" y="2186107"/>
            <a:ext cx="5903567" cy="24857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Six classes of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data movement bottlenecks: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E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each class ↔ data movement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mitigation mechanism </a:t>
            </a:r>
          </a:p>
        </p:txBody>
      </p:sp>
    </p:spTree>
    <p:extLst>
      <p:ext uri="{BB962C8B-B14F-4D97-AF65-F5344CB8AC3E}">
        <p14:creationId xmlns:p14="http://schemas.microsoft.com/office/powerpoint/2010/main" val="12226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F52-21F7-AF46-B0F3-D195340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DAMOV is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D795-C093-2B41-9221-BD1BC99E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open-source our </a:t>
            </a:r>
            <a:r>
              <a:rPr lang="en-US" dirty="0">
                <a:solidFill>
                  <a:srgbClr val="0000FF"/>
                </a:solidFill>
              </a:rPr>
              <a:t>benchmark suite </a:t>
            </a:r>
            <a:r>
              <a:rPr lang="en-US" dirty="0"/>
              <a:t>and our </a:t>
            </a:r>
            <a:r>
              <a:rPr lang="en-US" dirty="0">
                <a:solidFill>
                  <a:srgbClr val="0000FF"/>
                </a:solidFill>
              </a:rPr>
              <a:t>toolchain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20267C-CBDE-EF46-B778-E8AC9B64AF61}"/>
              </a:ext>
            </a:extLst>
          </p:cNvPr>
          <p:cNvGrpSpPr/>
          <p:nvPr/>
        </p:nvGrpSpPr>
        <p:grpSpPr>
          <a:xfrm>
            <a:off x="145521" y="1554109"/>
            <a:ext cx="8852958" cy="4666132"/>
            <a:chOff x="252268" y="1152197"/>
            <a:chExt cx="8639464" cy="4553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E7B138-5B93-B148-9B77-BC0666989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1" r="11807"/>
            <a:stretch/>
          </p:blipFill>
          <p:spPr>
            <a:xfrm>
              <a:off x="252268" y="1152197"/>
              <a:ext cx="8639464" cy="45536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E0130-D316-5B42-B8E7-FBA54702DFD5}"/>
                </a:ext>
              </a:extLst>
            </p:cNvPr>
            <p:cNvSpPr/>
            <p:nvPr/>
          </p:nvSpPr>
          <p:spPr>
            <a:xfrm>
              <a:off x="1730215" y="1178805"/>
              <a:ext cx="35254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469FF-DDCA-1A40-9C48-E36AB90D6932}"/>
                </a:ext>
              </a:extLst>
            </p:cNvPr>
            <p:cNvSpPr/>
            <p:nvPr/>
          </p:nvSpPr>
          <p:spPr>
            <a:xfrm>
              <a:off x="309847" y="1152197"/>
              <a:ext cx="11339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26486B-DB2C-074C-A15F-0B6A8A0EC5B6}"/>
                </a:ext>
              </a:extLst>
            </p:cNvPr>
            <p:cNvSpPr/>
            <p:nvPr/>
          </p:nvSpPr>
          <p:spPr>
            <a:xfrm>
              <a:off x="7756546" y="1178805"/>
              <a:ext cx="1135186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BBB3A6-560E-D24A-910C-DA01186D7D6A}"/>
              </a:ext>
            </a:extLst>
          </p:cNvPr>
          <p:cNvGrpSpPr/>
          <p:nvPr/>
        </p:nvGrpSpPr>
        <p:grpSpPr>
          <a:xfrm>
            <a:off x="-15699" y="2918762"/>
            <a:ext cx="2663466" cy="369332"/>
            <a:chOff x="-15699" y="2562311"/>
            <a:chExt cx="2663466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8CE2FB-8BEB-7A40-AEF9-7D16CD2E67B4}"/>
                </a:ext>
              </a:extLst>
            </p:cNvPr>
            <p:cNvSpPr/>
            <p:nvPr/>
          </p:nvSpPr>
          <p:spPr>
            <a:xfrm>
              <a:off x="-15699" y="2562311"/>
              <a:ext cx="1401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DAMOV-SIM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3909CEA-9B18-FF48-85B4-2E540D3C24FA}"/>
                </a:ext>
              </a:extLst>
            </p:cNvPr>
            <p:cNvSpPr/>
            <p:nvPr/>
          </p:nvSpPr>
          <p:spPr>
            <a:xfrm>
              <a:off x="1385455" y="2615869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751DE1-1E78-D040-9898-61E9F03B7ADA}"/>
              </a:ext>
            </a:extLst>
          </p:cNvPr>
          <p:cNvGrpSpPr/>
          <p:nvPr/>
        </p:nvGrpSpPr>
        <p:grpSpPr>
          <a:xfrm>
            <a:off x="60292" y="3341652"/>
            <a:ext cx="2587475" cy="646331"/>
            <a:chOff x="60292" y="2985201"/>
            <a:chExt cx="2587475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B9D0C-08EC-E745-91A5-6CB7531E913F}"/>
                </a:ext>
              </a:extLst>
            </p:cNvPr>
            <p:cNvSpPr/>
            <p:nvPr/>
          </p:nvSpPr>
          <p:spPr>
            <a:xfrm>
              <a:off x="60292" y="2985201"/>
              <a:ext cx="1401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Benchmarks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ACB314E-C336-3340-9731-B5B0B822CE99}"/>
                </a:ext>
              </a:extLst>
            </p:cNvPr>
            <p:cNvSpPr/>
            <p:nvPr/>
          </p:nvSpPr>
          <p:spPr>
            <a:xfrm>
              <a:off x="1385455" y="3070052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825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F52-21F7-AF46-B0F3-D195340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DAMOV is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D795-C093-2B41-9221-BD1BC99E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Benchmark suite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toolchain </a:t>
            </a:r>
            <a:r>
              <a:rPr lang="en-US" dirty="0"/>
              <a:t>are open sourced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20267C-CBDE-EF46-B778-E8AC9B64AF61}"/>
              </a:ext>
            </a:extLst>
          </p:cNvPr>
          <p:cNvGrpSpPr/>
          <p:nvPr/>
        </p:nvGrpSpPr>
        <p:grpSpPr>
          <a:xfrm>
            <a:off x="145521" y="1554109"/>
            <a:ext cx="8852958" cy="4666132"/>
            <a:chOff x="252268" y="1152197"/>
            <a:chExt cx="8639464" cy="4553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E7B138-5B93-B148-9B77-BC0666989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1" r="11807"/>
            <a:stretch/>
          </p:blipFill>
          <p:spPr>
            <a:xfrm>
              <a:off x="252268" y="1152197"/>
              <a:ext cx="8639464" cy="45536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E0130-D316-5B42-B8E7-FBA54702DFD5}"/>
                </a:ext>
              </a:extLst>
            </p:cNvPr>
            <p:cNvSpPr/>
            <p:nvPr/>
          </p:nvSpPr>
          <p:spPr>
            <a:xfrm>
              <a:off x="1730215" y="1178805"/>
              <a:ext cx="35254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469FF-DDCA-1A40-9C48-E36AB90D6932}"/>
                </a:ext>
              </a:extLst>
            </p:cNvPr>
            <p:cNvSpPr/>
            <p:nvPr/>
          </p:nvSpPr>
          <p:spPr>
            <a:xfrm>
              <a:off x="309847" y="1152197"/>
              <a:ext cx="11339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26486B-DB2C-074C-A15F-0B6A8A0EC5B6}"/>
                </a:ext>
              </a:extLst>
            </p:cNvPr>
            <p:cNvSpPr/>
            <p:nvPr/>
          </p:nvSpPr>
          <p:spPr>
            <a:xfrm>
              <a:off x="7756546" y="1178805"/>
              <a:ext cx="1135186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BBB3A6-560E-D24A-910C-DA01186D7D6A}"/>
              </a:ext>
            </a:extLst>
          </p:cNvPr>
          <p:cNvGrpSpPr/>
          <p:nvPr/>
        </p:nvGrpSpPr>
        <p:grpSpPr>
          <a:xfrm>
            <a:off x="-15699" y="2918762"/>
            <a:ext cx="2663466" cy="369332"/>
            <a:chOff x="-15699" y="2562311"/>
            <a:chExt cx="2663466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8CE2FB-8BEB-7A40-AEF9-7D16CD2E67B4}"/>
                </a:ext>
              </a:extLst>
            </p:cNvPr>
            <p:cNvSpPr/>
            <p:nvPr/>
          </p:nvSpPr>
          <p:spPr>
            <a:xfrm>
              <a:off x="-15699" y="2562311"/>
              <a:ext cx="1401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DAMOV-SIM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3909CEA-9B18-FF48-85B4-2E540D3C24FA}"/>
                </a:ext>
              </a:extLst>
            </p:cNvPr>
            <p:cNvSpPr/>
            <p:nvPr/>
          </p:nvSpPr>
          <p:spPr>
            <a:xfrm>
              <a:off x="1385455" y="2615869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751DE1-1E78-D040-9898-61E9F03B7ADA}"/>
              </a:ext>
            </a:extLst>
          </p:cNvPr>
          <p:cNvGrpSpPr/>
          <p:nvPr/>
        </p:nvGrpSpPr>
        <p:grpSpPr>
          <a:xfrm>
            <a:off x="60292" y="3341652"/>
            <a:ext cx="2587475" cy="646331"/>
            <a:chOff x="60292" y="2985201"/>
            <a:chExt cx="2587475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B9D0C-08EC-E745-91A5-6CB7531E913F}"/>
                </a:ext>
              </a:extLst>
            </p:cNvPr>
            <p:cNvSpPr/>
            <p:nvPr/>
          </p:nvSpPr>
          <p:spPr>
            <a:xfrm>
              <a:off x="60292" y="2985201"/>
              <a:ext cx="1401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Benchmarks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ACB314E-C336-3340-9731-B5B0B822CE99}"/>
                </a:ext>
              </a:extLst>
            </p:cNvPr>
            <p:cNvSpPr/>
            <p:nvPr/>
          </p:nvSpPr>
          <p:spPr>
            <a:xfrm>
              <a:off x="1385455" y="3070052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F4B9F11-828E-3D4A-A8C5-18AF04EEB038}"/>
              </a:ext>
            </a:extLst>
          </p:cNvPr>
          <p:cNvSpPr/>
          <p:nvPr/>
        </p:nvSpPr>
        <p:spPr>
          <a:xfrm>
            <a:off x="-15699" y="2780928"/>
            <a:ext cx="9167549" cy="1082348"/>
          </a:xfrm>
          <a:prstGeom prst="rect">
            <a:avLst/>
          </a:prstGeom>
          <a:solidFill>
            <a:srgbClr val="77BF6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E70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Get DAMOV at: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https://github.com/CMU-SAFARI/DAMOV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618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100" dirty="0"/>
              <a:t>More on DAMOV Analysis Methodology &amp;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https://www.youtube.com/watch?v=GWideVyo0nM&amp;list=PL5Q2soXY2Zi_tOTAYm--dYByNPL7JhwR9&amp;index=3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2E1A7-90CA-BD4A-96D7-2BBC406F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24198"/>
            <a:ext cx="8065702" cy="55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DAMOV Methods &amp;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sz="1650" dirty="0"/>
              <a:t>Geraldo F. Oliveira, Juan Gomez-Luna, Lois </a:t>
            </a:r>
            <a:r>
              <a:rPr lang="en-US" sz="1650" dirty="0" err="1"/>
              <a:t>Orosa</a:t>
            </a:r>
            <a:r>
              <a:rPr lang="en-US" sz="1650" dirty="0"/>
              <a:t>, </a:t>
            </a:r>
            <a:r>
              <a:rPr lang="en-US" sz="1650" dirty="0" err="1"/>
              <a:t>Saugata</a:t>
            </a:r>
            <a:r>
              <a:rPr lang="en-US" sz="1650" dirty="0"/>
              <a:t> Ghose, Nandita Vijaykumar, Ivan </a:t>
            </a:r>
            <a:r>
              <a:rPr lang="en-US" sz="1650" dirty="0" err="1"/>
              <a:t>fernandez</a:t>
            </a:r>
            <a:r>
              <a:rPr lang="en-US" sz="1650" dirty="0"/>
              <a:t>, Mohammad </a:t>
            </a:r>
            <a:r>
              <a:rPr lang="en-US" sz="1650" dirty="0" err="1"/>
              <a:t>Sadrosadati</a:t>
            </a:r>
            <a:r>
              <a:rPr lang="en-US" sz="1650" dirty="0"/>
              <a:t>, and Onur Mutlu,</a:t>
            </a:r>
            <a:br>
              <a:rPr lang="en-US" sz="1650" dirty="0"/>
            </a:br>
            <a:r>
              <a:rPr lang="en-US" sz="165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650" dirty="0">
                <a:solidFill>
                  <a:srgbClr val="0000FF"/>
                </a:solidFill>
              </a:rPr>
            </a:br>
            <a:r>
              <a:rPr lang="en-US" sz="1650" b="1" i="1" dirty="0">
                <a:hlinkClick r:id="rId3"/>
              </a:rPr>
              <a:t>IEEE Access</a:t>
            </a:r>
            <a:r>
              <a:rPr lang="en-US" sz="1650" dirty="0"/>
              <a:t>, 8 September 2021.</a:t>
            </a:r>
            <a:br>
              <a:rPr lang="en-US" sz="1650" dirty="0"/>
            </a:br>
            <a:r>
              <a:rPr lang="en-US" sz="1650" i="1" dirty="0"/>
              <a:t>Preprint in </a:t>
            </a:r>
            <a:r>
              <a:rPr lang="en-US" sz="1650" b="1" i="1" dirty="0">
                <a:hlinkClick r:id="rId4"/>
              </a:rPr>
              <a:t>arXiv</a:t>
            </a:r>
            <a:r>
              <a:rPr lang="en-US" sz="1650" dirty="0"/>
              <a:t>, 8 May 2021.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5"/>
              </a:rPr>
              <a:t>arXiv preprint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3"/>
              </a:rPr>
              <a:t>IEEE Access version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6"/>
              </a:rPr>
              <a:t>DAMOV Suite and Simulator Source Code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7"/>
              </a:rPr>
              <a:t>SAFARI Live Seminar Video</a:t>
            </a:r>
            <a:r>
              <a:rPr lang="en-US" sz="1650" dirty="0"/>
              <a:t> (2 </a:t>
            </a:r>
            <a:r>
              <a:rPr lang="en-US" sz="1650" dirty="0" err="1"/>
              <a:t>hrs</a:t>
            </a:r>
            <a:r>
              <a:rPr lang="en-US" sz="1650" dirty="0"/>
              <a:t> 40 mins)]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8"/>
              </a:rPr>
              <a:t>Short Talk Video</a:t>
            </a:r>
            <a:r>
              <a:rPr lang="en-US" sz="1650" dirty="0"/>
              <a:t> (21 minutes)]</a:t>
            </a:r>
          </a:p>
          <a:p>
            <a:pPr marL="0" indent="0">
              <a:buNone/>
            </a:pPr>
            <a:br>
              <a:rPr lang="en-US" sz="1650" dirty="0"/>
            </a:br>
            <a:br>
              <a:rPr lang="en-US" sz="1650" dirty="0"/>
            </a:br>
            <a:endParaRPr lang="en-US" sz="16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950" y="4135438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7544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C71-1DA9-25E0-1ADF-54E8B73A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2.0 for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510C-2F2F-4767-09F8-31A05362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F.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"Ramulator 2.0: A Modern, Modular, and Extensible DRAM Simulator"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Preprint on </a:t>
            </a:r>
            <a:r>
              <a:rPr lang="en-US" sz="1800" b="1" i="1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August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3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Ramulator 2.0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E377-8735-8A93-C8DA-7A3FE0707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5A79-0CCD-B452-A8A5-628FF0968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" y="3429000"/>
            <a:ext cx="9036496" cy="146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D05F-5F1F-2DA1-4730-4D560DD95333}"/>
              </a:ext>
            </a:extLst>
          </p:cNvPr>
          <p:cNvSpPr txBox="1"/>
          <p:nvPr/>
        </p:nvSpPr>
        <p:spPr>
          <a:xfrm>
            <a:off x="2280863" y="5928189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https://arxiv.org/pdf/2308.11030.pdf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49C-77B2-2D54-CC63-2E65511BEF27}"/>
              </a:ext>
            </a:extLst>
          </p:cNvPr>
          <p:cNvSpPr txBox="1"/>
          <p:nvPr/>
        </p:nvSpPr>
        <p:spPr>
          <a:xfrm>
            <a:off x="1859273" y="642830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6196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1. Processing using Memory</a:t>
            </a:r>
          </a:p>
          <a:p>
            <a:pPr algn="l"/>
            <a:r>
              <a:rPr lang="en-US" sz="3600" b="1" dirty="0">
                <a:solidFill>
                  <a:srgbClr val="0432FF"/>
                </a:solidFill>
              </a:rPr>
              <a:t>2. Processing near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36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050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Adoption Challenges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0000FF"/>
                </a:solidFill>
              </a:rPr>
              <a:t>2. Processing </a:t>
            </a:r>
            <a:r>
              <a:rPr lang="en-US" sz="3600" b="1" dirty="0">
                <a:solidFill>
                  <a:srgbClr val="0000FF"/>
                </a:solidFill>
              </a:rPr>
              <a:t>near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42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3971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11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9781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dirty="0"/>
              <a:t>Processing-in-Memory Landscape Today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4512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980728"/>
            <a:ext cx="1689100" cy="24511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736F91-0BC9-C847-AB64-9449603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0" y="4581128"/>
            <a:ext cx="2173718" cy="14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88699-6AF6-3841-9CDD-4206BB7010B6}"/>
              </a:ext>
            </a:extLst>
          </p:cNvPr>
          <p:cNvSpPr txBox="1"/>
          <p:nvPr/>
        </p:nvSpPr>
        <p:spPr>
          <a:xfrm>
            <a:off x="7186632" y="603178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[UPMEM 2019]</a:t>
            </a:r>
          </a:p>
        </p:txBody>
      </p:sp>
      <p:pic>
        <p:nvPicPr>
          <p:cNvPr id="10" name="Picture 6" descr="Samsung's New HBM2 Memory Has 1.2 TFLOPS of Embedded Processing Power |  Tom's Hardware">
            <a:extLst>
              <a:ext uri="{FF2B5EF4-FFF2-40B4-BE49-F238E27FC236}">
                <a16:creationId xmlns:a16="http://schemas.microsoft.com/office/drawing/2014/main" id="{DB677117-788F-B745-91AC-7DC496BAD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829" r="12417" b="21602"/>
          <a:stretch/>
        </p:blipFill>
        <p:spPr bwMode="auto">
          <a:xfrm>
            <a:off x="3419872" y="4628696"/>
            <a:ext cx="2825358" cy="13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104-281D-B940-8970-5A8D461C8A51}"/>
              </a:ext>
            </a:extLst>
          </p:cNvPr>
          <p:cNvSpPr txBox="1"/>
          <p:nvPr/>
        </p:nvSpPr>
        <p:spPr>
          <a:xfrm>
            <a:off x="4167946" y="6011815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84518-A322-FA4A-A8BF-F522E389B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00" y="4639795"/>
            <a:ext cx="2173719" cy="1390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37708-47D2-AA4C-B681-2F27BAD859EE}"/>
              </a:ext>
            </a:extLst>
          </p:cNvPr>
          <p:cNvSpPr txBox="1"/>
          <p:nvPr/>
        </p:nvSpPr>
        <p:spPr>
          <a:xfrm>
            <a:off x="866557" y="604465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[SK Hynix 2022]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0DB0-36D9-F1E7-F738-D7E414A3F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4" y="2835288"/>
            <a:ext cx="1595405" cy="16055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0C8E7-2665-4469-4CC0-DBACE1761498}"/>
              </a:ext>
            </a:extLst>
          </p:cNvPr>
          <p:cNvSpPr txBox="1"/>
          <p:nvPr/>
        </p:nvSpPr>
        <p:spPr>
          <a:xfrm>
            <a:off x="1947434" y="394409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CC0F-C747-9188-8A22-865BF7B7B2FD}"/>
              </a:ext>
            </a:extLst>
          </p:cNvPr>
          <p:cNvSpPr txBox="1"/>
          <p:nvPr/>
        </p:nvSpPr>
        <p:spPr>
          <a:xfrm>
            <a:off x="2456307" y="6495760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And, many other experimental chips and startups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A05738-9332-244C-A268-2008812B4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950" y="3244368"/>
            <a:ext cx="1316608" cy="133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71B9D-8C0D-66E1-C07A-AB0CB025F226}"/>
              </a:ext>
            </a:extLst>
          </p:cNvPr>
          <p:cNvSpPr txBox="1"/>
          <p:nvPr/>
        </p:nvSpPr>
        <p:spPr>
          <a:xfrm>
            <a:off x="6550694" y="3834117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[Alibaba 2022]</a:t>
            </a:r>
          </a:p>
        </p:txBody>
      </p:sp>
    </p:spTree>
    <p:extLst>
      <p:ext uri="{BB962C8B-B14F-4D97-AF65-F5344CB8AC3E}">
        <p14:creationId xmlns:p14="http://schemas.microsoft.com/office/powerpoint/2010/main" val="42619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How to Keep It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PIM-Enabled Instructions (Ideas)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339680"/>
          </a:xfrm>
        </p:spPr>
        <p:txBody>
          <a:bodyPr/>
          <a:lstStyle/>
          <a:p>
            <a:r>
              <a:rPr lang="en-US" sz="2200" dirty="0">
                <a:solidFill>
                  <a:srgbClr val="0000FF"/>
                </a:solidFill>
              </a:rPr>
              <a:t>Goal: </a:t>
            </a:r>
            <a:r>
              <a:rPr lang="en-US" sz="2200" dirty="0"/>
              <a:t>Develop mechanisms to get the most out of near-data processing with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minimal cost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minimal changes to the system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no changes to the programming model</a:t>
            </a:r>
          </a:p>
          <a:p>
            <a:endParaRPr lang="en-US" sz="700" dirty="0"/>
          </a:p>
          <a:p>
            <a:r>
              <a:rPr lang="en-US" sz="2200" dirty="0">
                <a:solidFill>
                  <a:srgbClr val="0000FF"/>
                </a:solidFill>
              </a:rPr>
              <a:t>Key Idea 1: </a:t>
            </a:r>
            <a:r>
              <a:rPr lang="en-US" altLang="ko-KR" sz="2200" dirty="0"/>
              <a:t>Expose each PIM operation as a </a:t>
            </a:r>
            <a:r>
              <a:rPr lang="en-US" altLang="ko-KR" sz="2200" dirty="0">
                <a:solidFill>
                  <a:srgbClr val="FF0000"/>
                </a:solidFill>
              </a:rPr>
              <a:t>cache-coherent, virtually-addressed host processor instruction </a:t>
            </a:r>
            <a:r>
              <a:rPr lang="en-US" altLang="ko-KR" sz="2200" dirty="0">
                <a:solidFill>
                  <a:srgbClr val="000000"/>
                </a:solidFill>
              </a:rPr>
              <a:t>(called PEI) </a:t>
            </a:r>
            <a:r>
              <a:rPr lang="en-US" altLang="ko-KR" sz="2200" dirty="0"/>
              <a:t>that operates on </a:t>
            </a:r>
            <a:r>
              <a:rPr lang="en-US" altLang="ko-KR" sz="2200" dirty="0">
                <a:solidFill>
                  <a:srgbClr val="FF0000"/>
                </a:solidFill>
              </a:rPr>
              <a:t>only a single cache block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e.g.,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__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pim_add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(&amp;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w.next_rank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, value)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  <a:sym typeface="Wingdings"/>
              </a:rPr>
              <a:t> 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pim.add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 r1, (r2)</a:t>
            </a:r>
            <a:endParaRPr lang="ko-KR" altLang="en-US" sz="1800" dirty="0">
              <a:solidFill>
                <a:srgbClr val="000000"/>
              </a:solidFill>
              <a:latin typeface="Calibri"/>
              <a:ea typeface="나눔고딕"/>
            </a:endParaRP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sequential execution/programming model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to virtual memory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Minimal changes to cache coherence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need for data mapping: Each PEI restricted to a single memory module</a:t>
            </a:r>
          </a:p>
          <a:p>
            <a:pPr lvl="1"/>
            <a:endParaRPr lang="en-US" altLang="ko-KR" sz="700" dirty="0">
              <a:solidFill>
                <a:srgbClr val="FF0000"/>
              </a:solidFill>
            </a:endParaRPr>
          </a:p>
          <a:p>
            <a:r>
              <a:rPr lang="en-US" altLang="ko-KR" sz="2200" dirty="0">
                <a:solidFill>
                  <a:srgbClr val="0000FF"/>
                </a:solidFill>
              </a:rPr>
              <a:t>Key Idea 2: </a:t>
            </a:r>
            <a:r>
              <a:rPr lang="en-US" altLang="ko-KR" sz="2200" dirty="0">
                <a:solidFill>
                  <a:srgbClr val="FF0000"/>
                </a:solidFill>
              </a:rPr>
              <a:t>Dynamically decide where to execute a PEI </a:t>
            </a:r>
            <a:r>
              <a:rPr lang="en-US" altLang="ko-KR" sz="2200" dirty="0"/>
              <a:t>(i.e., the host processor or PIM accelerator) based on simple locality characteristics and simple hardware predictors</a:t>
            </a:r>
          </a:p>
          <a:p>
            <a:pPr lvl="1"/>
            <a:r>
              <a:rPr lang="en-US" altLang="ko-KR" sz="1800" dirty="0"/>
              <a:t>Execute each operation at the location that provides the best performance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0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3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63986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Always Executing in Memory? Not A Good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1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459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그룹 6"/>
          <p:cNvGrpSpPr/>
          <p:nvPr/>
        </p:nvGrpSpPr>
        <p:grpSpPr>
          <a:xfrm>
            <a:off x="3419872" y="5723111"/>
            <a:ext cx="3096344" cy="508992"/>
            <a:chOff x="3419872" y="6062039"/>
            <a:chExt cx="3096344" cy="508992"/>
          </a:xfrm>
        </p:grpSpPr>
        <p:cxnSp>
          <p:nvCxnSpPr>
            <p:cNvPr id="13" name="직선 화살표 연결선 10"/>
            <p:cNvCxnSpPr/>
            <p:nvPr/>
          </p:nvCxnSpPr>
          <p:spPr>
            <a:xfrm>
              <a:off x="3419872" y="6571031"/>
              <a:ext cx="3096344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001338" y="6062039"/>
              <a:ext cx="1933414" cy="46166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More Vertices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20132" y="1991517"/>
            <a:ext cx="2563836" cy="1430179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Increased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Memory Bandwidth Consumption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Caching very effective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342" y="3931176"/>
            <a:ext cx="3840114" cy="1123712"/>
          </a:xfrm>
          <a:prstGeom prst="round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Reduced Memory Bandwidth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Consumption due to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Computation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55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PIM-Enabled Instructions (Example)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3" name="내용 개체 틀 5"/>
          <p:cNvSpPr>
            <a:spLocks noGrp="1"/>
          </p:cNvSpPr>
          <p:nvPr>
            <p:ph idx="1"/>
          </p:nvPr>
        </p:nvSpPr>
        <p:spPr>
          <a:xfrm>
            <a:off x="107504" y="4405920"/>
            <a:ext cx="9036496" cy="2029198"/>
          </a:xfrm>
        </p:spPr>
        <p:txBody>
          <a:bodyPr>
            <a:normAutofit fontScale="92500"/>
          </a:bodyPr>
          <a:lstStyle/>
          <a:p>
            <a:r>
              <a:rPr lang="en-US" altLang="ko-KR" dirty="0"/>
              <a:t>Executed either in memory or in the processor: dynamic decision</a:t>
            </a:r>
          </a:p>
          <a:p>
            <a:pPr lvl="1"/>
            <a:r>
              <a:rPr lang="en-US" altLang="ko-KR" dirty="0"/>
              <a:t>Low-cost locality monitoring for a single instruction</a:t>
            </a:r>
          </a:p>
          <a:p>
            <a:r>
              <a:rPr lang="en-US" altLang="ko-KR" dirty="0"/>
              <a:t>Cache-coherent, virtually-addressed, single cache block only</a:t>
            </a:r>
          </a:p>
          <a:p>
            <a:r>
              <a:rPr lang="en-US" altLang="ko-KR" dirty="0"/>
              <a:t>Atomic between different PEIs</a:t>
            </a:r>
          </a:p>
          <a:p>
            <a:r>
              <a:rPr lang="en-US" altLang="ko-KR" i="1" dirty="0"/>
              <a:t>Not</a:t>
            </a:r>
            <a:r>
              <a:rPr lang="en-US" altLang="ko-KR" dirty="0"/>
              <a:t> atomic with normal instructions (use </a:t>
            </a:r>
            <a:r>
              <a:rPr lang="en-US" altLang="ko-KR" i="1" dirty="0" err="1"/>
              <a:t>pfence</a:t>
            </a:r>
            <a:r>
              <a:rPr lang="en-US" altLang="ko-KR" i="1" dirty="0"/>
              <a:t> </a:t>
            </a:r>
            <a:r>
              <a:rPr lang="en-US" altLang="ko-KR" dirty="0"/>
              <a:t>for ordering)</a:t>
            </a:r>
          </a:p>
        </p:txBody>
      </p:sp>
      <p:sp>
        <p:nvSpPr>
          <p:cNvPr id="27" name="직사각형 6"/>
          <p:cNvSpPr/>
          <p:nvPr/>
        </p:nvSpPr>
        <p:spPr>
          <a:xfrm>
            <a:off x="35496" y="3266043"/>
            <a:ext cx="1265058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8" name="직사각형 3"/>
          <p:cNvSpPr/>
          <p:nvPr/>
        </p:nvSpPr>
        <p:spPr>
          <a:xfrm>
            <a:off x="570312" y="2050872"/>
            <a:ext cx="4423701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9" name="내용 개체 틀 4"/>
          <p:cNvSpPr txBox="1">
            <a:spLocks/>
          </p:cNvSpPr>
          <p:nvPr/>
        </p:nvSpPr>
        <p:spPr>
          <a:xfrm>
            <a:off x="49052" y="780844"/>
            <a:ext cx="7578044" cy="293618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();</a:t>
            </a:r>
          </a:p>
        </p:txBody>
      </p:sp>
      <p:sp>
        <p:nvSpPr>
          <p:cNvPr id="30" name="직사각형 2"/>
          <p:cNvSpPr/>
          <p:nvPr/>
        </p:nvSpPr>
        <p:spPr>
          <a:xfrm>
            <a:off x="5549208" y="1375516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구부러진 연결선 8"/>
          <p:cNvCxnSpPr>
            <a:stCxn id="28" idx="3"/>
            <a:endCxn id="30" idx="1"/>
          </p:cNvCxnSpPr>
          <p:nvPr/>
        </p:nvCxnSpPr>
        <p:spPr>
          <a:xfrm flipV="1">
            <a:off x="4994013" y="1567032"/>
            <a:ext cx="555195" cy="681545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2" name="직사각형 11"/>
          <p:cNvSpPr/>
          <p:nvPr/>
        </p:nvSpPr>
        <p:spPr>
          <a:xfrm>
            <a:off x="1866456" y="2927345"/>
            <a:ext cx="108012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3" name="구부러진 연결선 12"/>
          <p:cNvCxnSpPr>
            <a:stCxn id="27" idx="3"/>
            <a:endCxn id="32" idx="1"/>
          </p:cNvCxnSpPr>
          <p:nvPr/>
        </p:nvCxnSpPr>
        <p:spPr>
          <a:xfrm flipV="1">
            <a:off x="1300554" y="3118861"/>
            <a:ext cx="565902" cy="344887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494084"/>
            <a:ext cx="4176464" cy="20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PIM-Enabled Instructions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Key to practicality: </a:t>
            </a:r>
            <a:r>
              <a:rPr lang="en-US" altLang="ko-KR" dirty="0">
                <a:solidFill>
                  <a:srgbClr val="0000FF"/>
                </a:solidFill>
              </a:rPr>
              <a:t>single-cache-block restriction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Each PEI can access </a:t>
            </a:r>
            <a:r>
              <a:rPr lang="en-US" altLang="ko-KR" i="1" dirty="0">
                <a:solidFill>
                  <a:srgbClr val="FF0000"/>
                </a:solidFill>
              </a:rPr>
              <a:t>at most one last-level cache block</a:t>
            </a:r>
          </a:p>
          <a:p>
            <a:pPr lvl="1"/>
            <a:r>
              <a:rPr lang="en-US" altLang="ko-KR" dirty="0"/>
              <a:t>Similar restrictions exist in atomic instructions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Benefits</a:t>
            </a:r>
          </a:p>
          <a:p>
            <a:pPr lvl="1"/>
            <a:r>
              <a:rPr lang="en-US" altLang="ko-KR" b="1" dirty="0"/>
              <a:t>Localization</a:t>
            </a:r>
            <a:r>
              <a:rPr lang="en-US" altLang="ko-KR" dirty="0"/>
              <a:t>: each PEI is bounded to one memory module</a:t>
            </a:r>
          </a:p>
          <a:p>
            <a:pPr lvl="1"/>
            <a:r>
              <a:rPr lang="en-US" altLang="ko-KR" b="1" dirty="0"/>
              <a:t>Interoperability</a:t>
            </a:r>
            <a:r>
              <a:rPr lang="en-US" altLang="ko-KR" dirty="0"/>
              <a:t>: easier support for cache coherence and virtual memory</a:t>
            </a:r>
          </a:p>
          <a:p>
            <a:pPr lvl="1"/>
            <a:r>
              <a:rPr lang="en-US" altLang="ko-KR" b="1" dirty="0"/>
              <a:t>Simplified locality monitoring</a:t>
            </a:r>
            <a:r>
              <a:rPr lang="en-US" altLang="ko-KR" dirty="0"/>
              <a:t>: data locality of PEIs can be identified simply by the cache control logic</a:t>
            </a:r>
          </a:p>
        </p:txBody>
      </p:sp>
    </p:spTree>
    <p:extLst>
      <p:ext uri="{BB962C8B-B14F-4D97-AF65-F5344CB8AC3E}">
        <p14:creationId xmlns:p14="http://schemas.microsoft.com/office/powerpoint/2010/main" val="3245447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(Abstract) PEI </a:t>
            </a:r>
            <a:r>
              <a:rPr lang="en-US" dirty="0" err="1"/>
              <a:t>uArchitecture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2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Initial Evaluation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051648"/>
          </a:xfrm>
        </p:spPr>
        <p:txBody>
          <a:bodyPr/>
          <a:lstStyle/>
          <a:p>
            <a:r>
              <a:rPr lang="en-US" altLang="ko-KR" dirty="0"/>
              <a:t>Initial evaluations with </a:t>
            </a:r>
            <a:r>
              <a:rPr lang="en-US" altLang="ko-KR" dirty="0">
                <a:solidFill>
                  <a:srgbClr val="FF0000"/>
                </a:solidFill>
              </a:rPr>
              <a:t>10 emerging data-intensive workloads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Large-scale graph processing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In-memory data analytics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Machine learning and data mining</a:t>
            </a:r>
          </a:p>
          <a:p>
            <a:pPr lvl="1"/>
            <a:r>
              <a:rPr lang="en-US" altLang="ko-KR" sz="2000" dirty="0"/>
              <a:t>Three input sets (small, medium, large)                                                  for each workload</a:t>
            </a:r>
            <a:r>
              <a:rPr lang="ko-KR" altLang="en-US" sz="2000" dirty="0"/>
              <a:t> </a:t>
            </a:r>
            <a:r>
              <a:rPr lang="en-US" altLang="ko-KR" sz="2000" dirty="0"/>
              <a:t>to analyze the impact                                            of data locality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Pin-based cycle-level x86-64 simulation</a:t>
            </a:r>
            <a:endParaRPr lang="ko-KR" altLang="en-US" dirty="0"/>
          </a:p>
          <a:p>
            <a:pPr marL="344487" lvl="1" indent="0">
              <a:buNone/>
            </a:pPr>
            <a:endParaRPr lang="en-US" altLang="ko-KR" dirty="0">
              <a:solidFill>
                <a:srgbClr val="FF0000"/>
              </a:solidFill>
            </a:endParaRP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ko-KR" sz="2400" b="1" dirty="0">
                <a:solidFill>
                  <a:srgbClr val="2C6123"/>
                </a:solidFill>
              </a:rPr>
              <a:t>Performance Improvement and Energy Reduction: 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47% average speedup with large input data sets</a:t>
            </a:r>
          </a:p>
          <a:p>
            <a:pPr marL="695325" lvl="2" indent="-342900"/>
            <a:r>
              <a:rPr lang="en-US" altLang="ko-KR" dirty="0"/>
              <a:t>32% speedup with small input data sets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25% avg. energy reduction in a single node with large input data sets</a:t>
            </a:r>
          </a:p>
          <a:p>
            <a:pPr lvl="1"/>
            <a:endParaRPr lang="en-US" altLang="ko-K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60" y="1899397"/>
            <a:ext cx="3632944" cy="20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422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Evaluated Data-Intensive Applications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Ten emerging data-intensive workloads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Large-scale graph processing</a:t>
            </a:r>
          </a:p>
          <a:p>
            <a:pPr lvl="2"/>
            <a:r>
              <a:rPr lang="en-US" altLang="ko-KR" dirty="0"/>
              <a:t>Average teenage follower, BFS, PageRank, single-source shortest path, weakly connected components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In-memory data analytics</a:t>
            </a:r>
          </a:p>
          <a:p>
            <a:pPr lvl="2"/>
            <a:r>
              <a:rPr lang="en-US" altLang="ko-KR" dirty="0"/>
              <a:t>Hash join, histogram, radix partitioning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Machine learning and data mining</a:t>
            </a:r>
          </a:p>
          <a:p>
            <a:pPr lvl="2"/>
            <a:r>
              <a:rPr lang="en-US" altLang="ko-KR" dirty="0" err="1"/>
              <a:t>Streamcluster</a:t>
            </a:r>
            <a:r>
              <a:rPr lang="en-US" altLang="ko-KR" dirty="0"/>
              <a:t>, SVM-RFE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Three input sets (small, medium, large) for each workload</a:t>
            </a:r>
            <a:r>
              <a:rPr lang="ko-KR" altLang="en-US" dirty="0"/>
              <a:t> </a:t>
            </a:r>
            <a:r>
              <a:rPr lang="en-US" altLang="ko-KR" dirty="0"/>
              <a:t>to show the impact of data locality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818954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8763" y="1124744"/>
            <a:ext cx="44864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(Large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4811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8763" y="1124744"/>
            <a:ext cx="44864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(Large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직사각형 3"/>
          <p:cNvSpPr/>
          <p:nvPr/>
        </p:nvSpPr>
        <p:spPr>
          <a:xfrm>
            <a:off x="791580" y="872716"/>
            <a:ext cx="7560840" cy="51125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10" name="내용 개체 틀 5"/>
          <p:cNvGraphicFramePr>
            <a:graphicFrameLocks/>
          </p:cNvGraphicFramePr>
          <p:nvPr/>
        </p:nvGraphicFramePr>
        <p:xfrm>
          <a:off x="1043608" y="1124744"/>
          <a:ext cx="70567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6790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19787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Small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9367" y="1124744"/>
            <a:ext cx="44852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(Small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9561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Performance: Small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9367" y="1124744"/>
            <a:ext cx="44852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(Small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1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12" name="직사각형 7"/>
          <p:cNvSpPr/>
          <p:nvPr/>
        </p:nvSpPr>
        <p:spPr>
          <a:xfrm>
            <a:off x="791580" y="872716"/>
            <a:ext cx="7560840" cy="51125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aphicFrame>
        <p:nvGraphicFramePr>
          <p:cNvPr id="13" name="내용 개체 틀 5"/>
          <p:cNvGraphicFramePr>
            <a:graphicFrameLocks/>
          </p:cNvGraphicFramePr>
          <p:nvPr/>
        </p:nvGraphicFramePr>
        <p:xfrm>
          <a:off x="1043608" y="1124744"/>
          <a:ext cx="70567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909265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PEI Performance Delta: Medium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8610" y="1124744"/>
            <a:ext cx="486678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(Medium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39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14283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Host-Only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172547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Advantages &amp; Disadvantages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Advantages</a:t>
            </a:r>
          </a:p>
          <a:p>
            <a:pPr marL="0" indent="0">
              <a:buNone/>
            </a:pPr>
            <a:r>
              <a:rPr lang="en-US" dirty="0"/>
              <a:t>   + Simple and low-cost approach to PIM</a:t>
            </a:r>
          </a:p>
          <a:p>
            <a:pPr marL="0" indent="0">
              <a:buNone/>
            </a:pPr>
            <a:r>
              <a:rPr lang="en-US" dirty="0"/>
              <a:t>   + No changes to programming model, virtual memory</a:t>
            </a:r>
          </a:p>
          <a:p>
            <a:pPr marL="0" indent="0">
              <a:buNone/>
            </a:pPr>
            <a:r>
              <a:rPr lang="en-US" dirty="0"/>
              <a:t>   + Dynamically decides where to execute an instruction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Disadvantages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</a:t>
            </a:r>
            <a:r>
              <a:rPr lang="en-US" dirty="0"/>
              <a:t>- Does not take full advantage of PIM potential</a:t>
            </a:r>
          </a:p>
          <a:p>
            <a:pPr marL="0" indent="0">
              <a:buNone/>
            </a:pPr>
            <a:r>
              <a:rPr lang="en-US" dirty="0"/>
              <a:t>	- Single cache block restriction is limiting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5260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How to Keep It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0032032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32" y="365126"/>
            <a:ext cx="882408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Truly Distributed GPU Processing with PIM</a:t>
            </a:r>
            <a:endParaRPr lang="en-US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pPr algn="l"/>
            <a:r>
              <a:rPr lang="en-US" dirty="0"/>
              <a:t>Geraldo F. Oliveira, Alain Kohli, David Novo, </a:t>
            </a:r>
            <a:br>
              <a:rPr lang="en-US" dirty="0"/>
            </a:br>
            <a:r>
              <a:rPr lang="en-US" dirty="0"/>
              <a:t>Juan Gómez-Luna,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</a:rPr>
              <a:t>“</a:t>
            </a: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DaPPA: A Data-Parallel Framework for Processing-in-Memory Architectures</a:t>
            </a:r>
            <a:r>
              <a:rPr lang="en-US" b="1" dirty="0">
                <a:solidFill>
                  <a:srgbClr val="0000FF"/>
                </a:solidFill>
              </a:rPr>
              <a:t>,</a:t>
            </a:r>
            <a:r>
              <a:rPr lang="en-US" b="1" i="0" dirty="0">
                <a:solidFill>
                  <a:srgbClr val="0432FF"/>
                </a:solidFill>
                <a:effectLst/>
              </a:rPr>
              <a:t>”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/>
              <a:t>in</a:t>
            </a:r>
            <a:r>
              <a:rPr lang="en-US" i="1" dirty="0">
                <a:solidFill>
                  <a:srgbClr val="0432FF"/>
                </a:solidFill>
              </a:rPr>
              <a:t> </a:t>
            </a:r>
            <a:r>
              <a:rPr lang="en-US" i="1" dirty="0"/>
              <a:t>PACT SRC Student Competition,</a:t>
            </a:r>
            <a:r>
              <a:rPr lang="en-US" dirty="0"/>
              <a:t> Vienna, Austria, October 2023.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8EA55-2B8A-A9F7-A0A1-192101D8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25000" r="3187"/>
          <a:stretch/>
        </p:blipFill>
        <p:spPr>
          <a:xfrm>
            <a:off x="-15752" y="4442656"/>
            <a:ext cx="9159752" cy="13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</a:rPr>
              <a:t>Jinfan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Chen, Juan Gómez-Luna, Izzat El Hajj,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Guo, and Onur Mutlu,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"SimplePIM: A Software Framework for Productive and Efficient Processing in Memory"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b="0" i="1" dirty="0">
                <a:solidFill>
                  <a:srgbClr val="000000"/>
                </a:solidFill>
                <a:effectLst/>
                <a:hlinkClick r:id="rId3"/>
              </a:rPr>
              <a:t>32nd International Conference on Parallel Architectures and Compilation Techniques</a:t>
            </a:r>
            <a:r>
              <a:rPr lang="en-US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b="1" i="1" dirty="0">
                <a:solidFill>
                  <a:srgbClr val="000000"/>
                </a:solidFill>
                <a:effectLst/>
              </a:rPr>
              <a:t>PACT</a:t>
            </a:r>
            <a:r>
              <a:rPr lang="en-US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Vienna, Austria, October 2023.</a:t>
            </a:r>
          </a:p>
          <a:p>
            <a:pPr algn="l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29194-07DC-81E6-E817-34E625D9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" y="3830638"/>
            <a:ext cx="8821569" cy="24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In-Storage Acceleration of Genome Analytics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5407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Adoption: How to Ease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Programmability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? (IV)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sz="1650" dirty="0"/>
              <a:t>Geraldo F. Oliveira, Juan Gomez-Luna, Lois </a:t>
            </a:r>
            <a:r>
              <a:rPr lang="en-US" sz="1650" dirty="0" err="1"/>
              <a:t>Orosa</a:t>
            </a:r>
            <a:r>
              <a:rPr lang="en-US" sz="1650" dirty="0"/>
              <a:t>, </a:t>
            </a:r>
            <a:r>
              <a:rPr lang="en-US" sz="1650" dirty="0" err="1"/>
              <a:t>Saugata</a:t>
            </a:r>
            <a:r>
              <a:rPr lang="en-US" sz="1650" dirty="0"/>
              <a:t> Ghose, Nandita Vijaykumar, Ivan </a:t>
            </a:r>
            <a:r>
              <a:rPr lang="en-US" sz="1650" dirty="0" err="1"/>
              <a:t>fernandez</a:t>
            </a:r>
            <a:r>
              <a:rPr lang="en-US" sz="1650" dirty="0"/>
              <a:t>, Mohammad </a:t>
            </a:r>
            <a:r>
              <a:rPr lang="en-US" sz="1650" dirty="0" err="1"/>
              <a:t>Sadrosadati</a:t>
            </a:r>
            <a:r>
              <a:rPr lang="en-US" sz="1650" dirty="0"/>
              <a:t>, and Onur Mutlu,</a:t>
            </a:r>
            <a:br>
              <a:rPr lang="en-US" sz="1650" dirty="0"/>
            </a:br>
            <a:r>
              <a:rPr lang="en-US" sz="165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650" dirty="0">
                <a:solidFill>
                  <a:srgbClr val="0000FF"/>
                </a:solidFill>
              </a:rPr>
            </a:br>
            <a:r>
              <a:rPr lang="en-US" sz="1650" b="1" i="1" dirty="0">
                <a:hlinkClick r:id="rId3"/>
              </a:rPr>
              <a:t>IEEE Access</a:t>
            </a:r>
            <a:r>
              <a:rPr lang="en-US" sz="1650" dirty="0"/>
              <a:t>, 8 September 2021.</a:t>
            </a:r>
            <a:br>
              <a:rPr lang="en-US" sz="1650" dirty="0"/>
            </a:br>
            <a:r>
              <a:rPr lang="en-US" sz="1650" i="1" dirty="0"/>
              <a:t>Preprint in </a:t>
            </a:r>
            <a:r>
              <a:rPr lang="en-US" sz="1650" b="1" i="1" dirty="0">
                <a:hlinkClick r:id="rId4"/>
              </a:rPr>
              <a:t>arXiv</a:t>
            </a:r>
            <a:r>
              <a:rPr lang="en-US" sz="1650" dirty="0"/>
              <a:t>, 8 May 2021.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5"/>
              </a:rPr>
              <a:t>arXiv preprint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3"/>
              </a:rPr>
              <a:t>IEEE Access version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6"/>
              </a:rPr>
              <a:t>DAMOV Suite and Simulator Source Code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7"/>
              </a:rPr>
              <a:t>SAFARI Live Seminar Video</a:t>
            </a:r>
            <a:r>
              <a:rPr lang="en-US" sz="1650" dirty="0"/>
              <a:t> (2 </a:t>
            </a:r>
            <a:r>
              <a:rPr lang="en-US" sz="1650" dirty="0" err="1"/>
              <a:t>hrs</a:t>
            </a:r>
            <a:r>
              <a:rPr lang="en-US" sz="1650" dirty="0"/>
              <a:t> 40 mins)]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8"/>
              </a:rPr>
              <a:t>Short Talk Video</a:t>
            </a:r>
            <a:r>
              <a:rPr lang="en-US" sz="1650" dirty="0"/>
              <a:t> (21 minutes)]</a:t>
            </a:r>
          </a:p>
          <a:p>
            <a:pPr marL="0" indent="0">
              <a:buNone/>
            </a:pPr>
            <a:br>
              <a:rPr lang="en-US" sz="1650" dirty="0"/>
            </a:br>
            <a:br>
              <a:rPr lang="en-US" sz="1650" dirty="0"/>
            </a:br>
            <a:endParaRPr lang="en-US" sz="16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950" y="4135438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643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Adoption: How to Ease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Programmability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? (V)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Appears in IEEE TETC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DB2A3-4DA3-B0AA-09AB-DCE75A49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4784"/>
            <a:ext cx="7772400" cy="1302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37295-08E2-C8B0-416A-1FA10CC26B85}"/>
              </a:ext>
            </a:extLst>
          </p:cNvPr>
          <p:cNvSpPr txBox="1"/>
          <p:nvPr/>
        </p:nvSpPr>
        <p:spPr>
          <a:xfrm>
            <a:off x="2388921" y="64722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https://arxiv.org/pdf/2212.06292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83305-1E81-89B4-229A-B5197DE8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129" y="2983667"/>
            <a:ext cx="5903540" cy="33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8667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1066800"/>
          </a:xfrm>
        </p:spPr>
        <p:txBody>
          <a:bodyPr/>
          <a:lstStyle/>
          <a:p>
            <a:r>
              <a:rPr lang="en-US" dirty="0"/>
              <a:t>Adoption: How to Maintain </a:t>
            </a:r>
            <a:r>
              <a:rPr lang="en-US" b="1" dirty="0"/>
              <a:t>Coherence</a:t>
            </a:r>
            <a:r>
              <a:rPr lang="en-US" dirty="0"/>
              <a:t>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381616082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Adoption: How to Maintain </a:t>
            </a:r>
            <a:r>
              <a:rPr lang="en-US" b="1" dirty="0"/>
              <a:t>Coherence</a:t>
            </a:r>
            <a:r>
              <a:rPr lang="en-US" dirty="0"/>
              <a:t>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Onur Mutlu,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/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sz="3800" dirty="0"/>
              <a:t>Adoption: How to Support </a:t>
            </a:r>
            <a:r>
              <a:rPr lang="en-US" sz="3800" b="1" dirty="0"/>
              <a:t>Synchronization</a:t>
            </a:r>
            <a:r>
              <a:rPr lang="en-US" sz="3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sz="3800" dirty="0"/>
              <a:t>Adoption: How to Support </a:t>
            </a:r>
            <a:r>
              <a:rPr lang="en-US" sz="3800" b="1" dirty="0"/>
              <a:t>Virtual Memory</a:t>
            </a:r>
            <a:r>
              <a:rPr lang="en-US" sz="3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713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C71-1DA9-25E0-1ADF-54E8B73A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Evaluation Infrastructures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510C-2F2F-4767-09F8-31A05362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F.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"Ramulator 2.0: A Modern, Modular, and Extensible DRAM Simulator"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Preprint on </a:t>
            </a:r>
            <a:r>
              <a:rPr lang="en-US" sz="1800" b="1" i="1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August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3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Ramulator 2.0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E377-8735-8A93-C8DA-7A3FE0707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5A79-0CCD-B452-A8A5-628FF0968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" y="3429000"/>
            <a:ext cx="9036496" cy="146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D05F-5F1F-2DA1-4730-4D560DD95333}"/>
              </a:ext>
            </a:extLst>
          </p:cNvPr>
          <p:cNvSpPr txBox="1"/>
          <p:nvPr/>
        </p:nvSpPr>
        <p:spPr>
          <a:xfrm>
            <a:off x="2280863" y="5928189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https://arxiv.org/pdf/2308.11030.pdf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49C-77B2-2D54-CC63-2E65511BEF27}"/>
              </a:ext>
            </a:extLst>
          </p:cNvPr>
          <p:cNvSpPr txBox="1"/>
          <p:nvPr/>
        </p:nvSpPr>
        <p:spPr>
          <a:xfrm>
            <a:off x="1859273" y="642830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84112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-39415"/>
            <a:ext cx="9144000" cy="4161824"/>
          </a:xfrm>
          <a:prstGeom prst="rect">
            <a:avLst/>
          </a:prstGeom>
          <a:solidFill>
            <a:srgbClr val="45A1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-25102" y="-39416"/>
            <a:ext cx="9164081" cy="4148279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Methodologies, Workloads, and Tools for Processing-in-Memory:</a:t>
            </a:r>
            <a:b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Enabling the Adoption of </a:t>
            </a:r>
            <a:b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Data-Centric Architectures</a:t>
            </a:r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20" y="6120484"/>
            <a:ext cx="2307364" cy="4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BD60745-F199-BC4E-BEDC-0EBEC427E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857" y="6106940"/>
            <a:ext cx="2534121" cy="48751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DBE4B7-3F19-DC8B-E20D-78F784A17DF1}"/>
              </a:ext>
            </a:extLst>
          </p:cNvPr>
          <p:cNvSpPr txBox="1">
            <a:spLocks/>
          </p:cNvSpPr>
          <p:nvPr/>
        </p:nvSpPr>
        <p:spPr>
          <a:xfrm>
            <a:off x="-15061" y="4108864"/>
            <a:ext cx="9174123" cy="1998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A1E6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  <a:t>Geraldo F. Oliveira and Onur Mutlu</a:t>
            </a:r>
            <a:b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112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2618-24F7-F63F-52F7-CFF1BEA0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917998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Processing-in-Memory: </a:t>
            </a:r>
            <a:br>
              <a:rPr lang="en-US" dirty="0"/>
            </a:br>
            <a:r>
              <a:rPr lang="en-US" sz="3600" dirty="0"/>
              <a:t>Challenges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D7D45-B8A4-E326-5469-496AF4D7A915}"/>
              </a:ext>
            </a:extLst>
          </p:cNvPr>
          <p:cNvSpPr/>
          <p:nvPr/>
        </p:nvSpPr>
        <p:spPr>
          <a:xfrm>
            <a:off x="16157" y="110562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To fully support PIM systems, we need to develop: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353EDB-98E6-1613-B532-1CF9803AF10A}"/>
              </a:ext>
            </a:extLst>
          </p:cNvPr>
          <p:cNvGrpSpPr/>
          <p:nvPr/>
        </p:nvGrpSpPr>
        <p:grpSpPr>
          <a:xfrm>
            <a:off x="169011" y="1600463"/>
            <a:ext cx="9448800" cy="874931"/>
            <a:chOff x="568179" y="3421559"/>
            <a:chExt cx="8407213" cy="8834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F96DB-E03B-9008-2828-1537A7AC14D1}"/>
                </a:ext>
              </a:extLst>
            </p:cNvPr>
            <p:cNvSpPr txBox="1"/>
            <p:nvPr/>
          </p:nvSpPr>
          <p:spPr>
            <a:xfrm>
              <a:off x="568179" y="3421559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2394F-A07E-ABAF-FEFC-42F0B0B3AB18}"/>
                </a:ext>
              </a:extLst>
            </p:cNvPr>
            <p:cNvSpPr txBox="1"/>
            <p:nvPr/>
          </p:nvSpPr>
          <p:spPr>
            <a:xfrm>
              <a:off x="974390" y="3528080"/>
              <a:ext cx="8001002" cy="776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Workload characterization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methodologies and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benchmark suites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targeting PIM architectures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09EDA1-42E4-0E90-BF1B-003A004BDC19}"/>
              </a:ext>
            </a:extLst>
          </p:cNvPr>
          <p:cNvGrpSpPr/>
          <p:nvPr/>
        </p:nvGrpSpPr>
        <p:grpSpPr>
          <a:xfrm>
            <a:off x="169011" y="2447014"/>
            <a:ext cx="9144000" cy="848609"/>
            <a:chOff x="406767" y="3421560"/>
            <a:chExt cx="8475011" cy="8568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841EA-8088-156B-DE0C-EA0A0D87F882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D72BB-FC6A-6E2F-0234-A5CCEDC39E68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Frameworks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 that can facilitate the implementation of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complex operations and algorithms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using PIM primitives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466CB-296E-ABC7-C899-195B01686C5C}"/>
              </a:ext>
            </a:extLst>
          </p:cNvPr>
          <p:cNvGrpSpPr/>
          <p:nvPr/>
        </p:nvGrpSpPr>
        <p:grpSpPr>
          <a:xfrm>
            <a:off x="169011" y="3267243"/>
            <a:ext cx="9144000" cy="848609"/>
            <a:chOff x="406767" y="3421560"/>
            <a:chExt cx="8475011" cy="8568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B9C1D5-4DAA-44A1-5B2D-8E01CA774D50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0D159F-97BE-1388-7CD8-1740668FBB67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Compiler support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and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compiler optimizations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targeting PIM architectures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97B900-E22A-6F70-799B-1A4374E9B672}"/>
              </a:ext>
            </a:extLst>
          </p:cNvPr>
          <p:cNvGrpSpPr/>
          <p:nvPr/>
        </p:nvGrpSpPr>
        <p:grpSpPr>
          <a:xfrm>
            <a:off x="169011" y="4087472"/>
            <a:ext cx="9144000" cy="848609"/>
            <a:chOff x="406767" y="3421560"/>
            <a:chExt cx="8475011" cy="8568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E32860-7AD2-8A6A-217E-B90E90470E92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314A2-166E-35A4-2DFB-EF7D714E2D66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Operating system support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for PIM-aware virtual memory, memory management, data allocation and mapping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707DE-1E96-F85E-4F42-323E61D501EB}"/>
              </a:ext>
            </a:extLst>
          </p:cNvPr>
          <p:cNvGrpSpPr/>
          <p:nvPr/>
        </p:nvGrpSpPr>
        <p:grpSpPr>
          <a:xfrm>
            <a:off x="169011" y="4907701"/>
            <a:ext cx="9144000" cy="707887"/>
            <a:chOff x="406767" y="3421560"/>
            <a:chExt cx="8475011" cy="7148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844B5E-0D01-553F-B9F9-D9326665FF27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AF9EE6-15E1-41DA-DBAD-6D5BFC2E26E7}"/>
                </a:ext>
              </a:extLst>
            </p:cNvPr>
            <p:cNvSpPr txBox="1"/>
            <p:nvPr/>
          </p:nvSpPr>
          <p:spPr>
            <a:xfrm>
              <a:off x="880776" y="3579826"/>
              <a:ext cx="8001002" cy="43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End-to-End System-on-Chip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Design Beyond DRAM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4761AF0-80FE-CCAF-C877-D8C0BBB8F267}"/>
              </a:ext>
            </a:extLst>
          </p:cNvPr>
          <p:cNvSpPr/>
          <p:nvPr/>
        </p:nvSpPr>
        <p:spPr>
          <a:xfrm>
            <a:off x="0" y="5587208"/>
            <a:ext cx="91440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The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lack of tools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and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system support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for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PIM architectures limit the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adoption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of PIM systems</a:t>
            </a:r>
          </a:p>
        </p:txBody>
      </p:sp>
    </p:spTree>
    <p:extLst>
      <p:ext uri="{BB962C8B-B14F-4D97-AF65-F5344CB8AC3E}">
        <p14:creationId xmlns:p14="http://schemas.microsoft.com/office/powerpoint/2010/main" val="513777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57D-A721-4A44-B8D8-7267357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dirty="0"/>
              <a:t>In-Storage Genomic Data Filtering </a:t>
            </a:r>
            <a:r>
              <a:rPr lang="en-US" sz="2200" b="1" dirty="0">
                <a:solidFill>
                  <a:srgbClr val="006633"/>
                </a:solidFill>
              </a:rPr>
              <a:t>[ASPLOS 2022]</a:t>
            </a: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1321-BE99-F645-98CF-FE78CE8E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600" dirty="0"/>
              <a:t>Nika Mansouri </a:t>
            </a:r>
            <a:r>
              <a:rPr lang="en-US" sz="1600" dirty="0" err="1"/>
              <a:t>Ghiasi</a:t>
            </a:r>
            <a:r>
              <a:rPr lang="en-US" sz="1600" dirty="0"/>
              <a:t>, </a:t>
            </a:r>
            <a:r>
              <a:rPr lang="en-US" sz="1600" dirty="0" err="1"/>
              <a:t>Jisung</a:t>
            </a:r>
            <a:r>
              <a:rPr lang="en-US" sz="1600" dirty="0"/>
              <a:t> Park, Harun Mustafa, </a:t>
            </a:r>
            <a:r>
              <a:rPr lang="en-US" sz="1600" dirty="0" err="1"/>
              <a:t>Jeremie</a:t>
            </a:r>
            <a:r>
              <a:rPr lang="en-US" sz="1600" dirty="0"/>
              <a:t> Kim, </a:t>
            </a:r>
            <a:r>
              <a:rPr lang="en-US" sz="1600" dirty="0" err="1"/>
              <a:t>Ataberk</a:t>
            </a:r>
            <a:r>
              <a:rPr lang="en-US" sz="1600" dirty="0"/>
              <a:t> </a:t>
            </a:r>
            <a:r>
              <a:rPr lang="en-US" sz="1600" dirty="0" err="1"/>
              <a:t>Olgun</a:t>
            </a:r>
            <a:r>
              <a:rPr lang="en-US" sz="1600" dirty="0"/>
              <a:t>, </a:t>
            </a:r>
            <a:r>
              <a:rPr lang="en-US" sz="1600" dirty="0" err="1"/>
              <a:t>Arvid</a:t>
            </a:r>
            <a:r>
              <a:rPr lang="en-US" sz="1600" dirty="0"/>
              <a:t> Gollwitzer, </a:t>
            </a:r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Haiyu</a:t>
            </a:r>
            <a:r>
              <a:rPr lang="en-US" sz="1600" dirty="0"/>
              <a:t> Mao,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</a:t>
            </a:r>
            <a:r>
              <a:rPr lang="en-US" sz="1600" dirty="0" err="1"/>
              <a:t>Rachata</a:t>
            </a:r>
            <a:r>
              <a:rPr lang="en-US" sz="1600" dirty="0"/>
              <a:t> </a:t>
            </a:r>
            <a:r>
              <a:rPr lang="en-US" sz="1600" dirty="0" err="1"/>
              <a:t>Ausavarungnirun</a:t>
            </a:r>
            <a:r>
              <a:rPr lang="en-US" sz="1600" dirty="0"/>
              <a:t>, Nandita Vijaykumar, Mohammed </a:t>
            </a:r>
            <a:r>
              <a:rPr lang="en-US" sz="1600" dirty="0" err="1"/>
              <a:t>Alser</a:t>
            </a:r>
            <a:r>
              <a:rPr lang="en-US" sz="1600" dirty="0"/>
              <a:t>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"GenStore: A High-Performance and Energy-Efficient In-Storage Computing System for Genome Sequence Analysis"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February-March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Lightning Talk 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Lightning Talk Video</a:t>
            </a:r>
            <a:r>
              <a:rPr lang="en-US" sz="1600" dirty="0"/>
              <a:t> (90 seconds)]</a:t>
            </a:r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A6B0D-F903-EF49-95E9-CBAF1ED54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0AA4F-1E6B-654B-901C-A9559E10A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4800"/>
            <a:ext cx="9144000" cy="20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1197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An Example: </a:t>
            </a:r>
            <a:r>
              <a:rPr lang="en-US" sz="3600" dirty="0" err="1"/>
              <a:t>SimplePIM</a:t>
            </a:r>
            <a:r>
              <a:rPr lang="en-US" sz="3600" dirty="0"/>
              <a:t>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</a:rPr>
              <a:t>Jinfan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Chen, Juan Gómez-Luna, Izzat El Hajj,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Guo, and Onur Mutlu,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"SimplePIM: A Software Framework for Productive and Efficient Processing in Memory"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b="0" i="1" dirty="0">
                <a:solidFill>
                  <a:srgbClr val="000000"/>
                </a:solidFill>
                <a:effectLst/>
                <a:hlinkClick r:id="rId3"/>
              </a:rPr>
              <a:t>32nd International Conference on Parallel Architectures and Compilation Techniques</a:t>
            </a:r>
            <a:r>
              <a:rPr lang="en-US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b="1" i="1" dirty="0">
                <a:solidFill>
                  <a:srgbClr val="000000"/>
                </a:solidFill>
                <a:effectLst/>
              </a:rPr>
              <a:t>PACT</a:t>
            </a:r>
            <a:r>
              <a:rPr lang="en-US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Vienna, Austria, October 2023.</a:t>
            </a:r>
          </a:p>
          <a:p>
            <a:pPr algn="l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29194-07DC-81E6-E817-34E625D9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" y="3830638"/>
            <a:ext cx="8821569" cy="24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1741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/>
              <a:t>Real PIM hardware is now available, e.g., UPMEM PIM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However, </a:t>
            </a:r>
            <a:r>
              <a:rPr lang="en-US" sz="2700" dirty="0">
                <a:solidFill>
                  <a:srgbClr val="C00000"/>
                </a:solidFill>
              </a:rPr>
              <a:t>programming real PIM hardware is challenging</a:t>
            </a:r>
            <a:r>
              <a:rPr lang="en-US" sz="2700" dirty="0"/>
              <a:t>, e.g., need to: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Distribute data across PIM memory banks,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Manage data transfers between host cores and PIM cores, between PIM cores, and between DRAM bank and PIM scratchpad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Launch PIM kernels on the PIM cores,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Synchronize properly between threads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SimplePIM</a:t>
            </a:r>
            <a:r>
              <a:rPr lang="en-US" sz="2700" dirty="0"/>
              <a:t> is a </a:t>
            </a:r>
            <a:r>
              <a:rPr lang="en-US" sz="2700" dirty="0">
                <a:solidFill>
                  <a:srgbClr val="0000FF"/>
                </a:solidFill>
              </a:rPr>
              <a:t>high-level programming framework for real PIM hardware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Iterators such as </a:t>
            </a:r>
            <a:r>
              <a:rPr lang="en-US" sz="2500" dirty="0">
                <a:latin typeface="Courier" pitchFamily="2" charset="0"/>
              </a:rPr>
              <a:t>map</a:t>
            </a:r>
            <a:r>
              <a:rPr lang="en-US" sz="2500" dirty="0"/>
              <a:t>, </a:t>
            </a:r>
            <a:r>
              <a:rPr lang="en-US" sz="2500" dirty="0">
                <a:latin typeface="Courier" pitchFamily="2" charset="0"/>
              </a:rPr>
              <a:t>reduce</a:t>
            </a:r>
            <a:r>
              <a:rPr lang="en-US" sz="2500" dirty="0"/>
              <a:t>, and </a:t>
            </a:r>
            <a:r>
              <a:rPr lang="en-US" sz="2500" dirty="0">
                <a:latin typeface="Courier" pitchFamily="2" charset="0"/>
              </a:rPr>
              <a:t>zip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Collective communication with </a:t>
            </a:r>
            <a:r>
              <a:rPr lang="en-US" sz="2500" dirty="0">
                <a:latin typeface="Courier" pitchFamily="2" charset="0"/>
              </a:rPr>
              <a:t>broadcast</a:t>
            </a:r>
            <a:r>
              <a:rPr lang="en-US" sz="2500" dirty="0"/>
              <a:t>, </a:t>
            </a:r>
            <a:r>
              <a:rPr lang="en-US" sz="2500" dirty="0">
                <a:latin typeface="Courier" pitchFamily="2" charset="0"/>
              </a:rPr>
              <a:t>scatter</a:t>
            </a:r>
            <a:r>
              <a:rPr lang="en-US" sz="2500" dirty="0"/>
              <a:t>, and </a:t>
            </a:r>
            <a:r>
              <a:rPr lang="en-US" sz="2500" dirty="0">
                <a:latin typeface="Courier" pitchFamily="2" charset="0"/>
              </a:rPr>
              <a:t>gather</a:t>
            </a:r>
          </a:p>
          <a:p>
            <a:pPr>
              <a:lnSpc>
                <a:spcPct val="100000"/>
              </a:lnSpc>
            </a:pPr>
            <a:r>
              <a:rPr lang="en-US" sz="2900" dirty="0"/>
              <a:t>Implementation on UPMEM and evaluation with six different workloads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Reduction, vector add, histogram, linear/logistic regression, K-means</a:t>
            </a:r>
          </a:p>
          <a:p>
            <a:pPr lvl="1">
              <a:lnSpc>
                <a:spcPct val="100000"/>
              </a:lnSpc>
            </a:pPr>
            <a:r>
              <a:rPr lang="en-US" sz="2500" b="1" dirty="0">
                <a:solidFill>
                  <a:srgbClr val="0000FF"/>
                </a:solidFill>
              </a:rPr>
              <a:t>4.4x fewer lines of code </a:t>
            </a:r>
            <a:r>
              <a:rPr lang="en-US" sz="2500" b="1" dirty="0"/>
              <a:t>compared to hand-optimized code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Between </a:t>
            </a:r>
            <a:r>
              <a:rPr lang="en-US" sz="2500" b="1" dirty="0">
                <a:solidFill>
                  <a:srgbClr val="0000FF"/>
                </a:solidFill>
              </a:rPr>
              <a:t>15% and 43% faster than hand-optimized code </a:t>
            </a:r>
            <a:r>
              <a:rPr lang="en-US" sz="2500" dirty="0"/>
              <a:t>for three workloads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900" dirty="0"/>
          </a:p>
          <a:p>
            <a:pPr>
              <a:lnSpc>
                <a:spcPct val="100000"/>
              </a:lnSpc>
            </a:pPr>
            <a:r>
              <a:rPr lang="en-US" sz="2900" dirty="0"/>
              <a:t>Source code: </a:t>
            </a:r>
            <a:r>
              <a:rPr lang="en-US" sz="29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https://github.com/CMU-SAFARI/SimplePIM</a:t>
            </a:r>
            <a:endParaRPr lang="en-US" sz="2900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792954-3B28-2679-9EFC-2E821462DD7A}"/>
              </a:ext>
            </a:extLst>
          </p:cNvPr>
          <p:cNvSpPr/>
          <p:nvPr/>
        </p:nvSpPr>
        <p:spPr>
          <a:xfrm>
            <a:off x="169011" y="3096413"/>
            <a:ext cx="8579453" cy="2492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25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SimplePIM</a:t>
            </a:r>
            <a:r>
              <a:rPr lang="en-US" sz="3600" dirty="0"/>
              <a:t> Programming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303547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SimplePIM</a:t>
            </a:r>
            <a:r>
              <a:rPr lang="en-US" dirty="0"/>
              <a:t> provides standard abstractions to build and deploy applications on PIM systems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Management interface</a:t>
            </a:r>
            <a:endParaRPr lang="en-US" dirty="0"/>
          </a:p>
          <a:p>
            <a:pPr lvl="2"/>
            <a:r>
              <a:rPr lang="en-US" dirty="0"/>
              <a:t>Metadata management for PIM-resident arrays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 interface</a:t>
            </a:r>
          </a:p>
          <a:p>
            <a:pPr lvl="2"/>
            <a:r>
              <a:rPr lang="en-US" dirty="0"/>
              <a:t>Abstractions for host-PIM and PIM-PIM communication</a:t>
            </a:r>
          </a:p>
          <a:p>
            <a:pPr lvl="2"/>
            <a:r>
              <a:rPr lang="en-US" dirty="0"/>
              <a:t>Collective communication with </a:t>
            </a:r>
            <a:r>
              <a:rPr lang="en-US" dirty="0">
                <a:latin typeface="Courier" pitchFamily="2" charset="0"/>
              </a:rPr>
              <a:t>broadcast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scatter</a:t>
            </a:r>
            <a:r>
              <a:rPr lang="en-US" dirty="0"/>
              <a:t>, and </a:t>
            </a:r>
            <a:r>
              <a:rPr lang="en-US" dirty="0">
                <a:latin typeface="Courier" pitchFamily="2" charset="0"/>
              </a:rPr>
              <a:t>gather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Processing interface</a:t>
            </a:r>
          </a:p>
          <a:p>
            <a:pPr lvl="2"/>
            <a:r>
              <a:rPr lang="en-US" dirty="0"/>
              <a:t>Iterators (</a:t>
            </a:r>
            <a:r>
              <a:rPr lang="en-US" dirty="0">
                <a:latin typeface="Courier" pitchFamily="2" charset="0"/>
              </a:rPr>
              <a:t>map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reduce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zip</a:t>
            </a:r>
            <a:r>
              <a:rPr lang="en-US" dirty="0"/>
              <a:t>) to implement workloads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79BEC4-D0E9-8377-D19F-6B17508D4294}"/>
              </a:ext>
            </a:extLst>
          </p:cNvPr>
          <p:cNvSpPr/>
          <p:nvPr/>
        </p:nvSpPr>
        <p:spPr>
          <a:xfrm>
            <a:off x="93639" y="908720"/>
            <a:ext cx="8956722" cy="16383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Our Goal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Design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high-level programming framework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that abstracts hardware-specific complexities and provides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 clean yet powerful interface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for ease of use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high program performance</a:t>
            </a:r>
          </a:p>
        </p:txBody>
      </p:sp>
    </p:spTree>
    <p:extLst>
      <p:ext uri="{BB962C8B-B14F-4D97-AF65-F5344CB8AC3E}">
        <p14:creationId xmlns:p14="http://schemas.microsoft.com/office/powerpoint/2010/main" val="35774153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259F-D1C1-DC43-A481-E457C4E3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SimpePIM</a:t>
            </a:r>
            <a:r>
              <a:rPr lang="en-US" dirty="0"/>
              <a:t>: General Code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72E9A-0E43-FD49-A391-B21274FC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Strength reduction</a:t>
            </a:r>
          </a:p>
          <a:p>
            <a:endParaRPr lang="en-US" dirty="0"/>
          </a:p>
          <a:p>
            <a:r>
              <a:rPr lang="en-US" dirty="0"/>
              <a:t>Loop unrolling</a:t>
            </a:r>
          </a:p>
          <a:p>
            <a:endParaRPr lang="en-US" dirty="0"/>
          </a:p>
          <a:p>
            <a:r>
              <a:rPr lang="en-US" dirty="0"/>
              <a:t>Avoiding boundary checks</a:t>
            </a:r>
          </a:p>
          <a:p>
            <a:endParaRPr lang="en-US" dirty="0"/>
          </a:p>
          <a:p>
            <a:r>
              <a:rPr lang="en-US" dirty="0"/>
              <a:t>Function </a:t>
            </a:r>
            <a:r>
              <a:rPr lang="en-US" dirty="0" err="1"/>
              <a:t>inlining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Adjustment of data transfer sizes</a:t>
            </a:r>
          </a:p>
        </p:txBody>
      </p:sp>
    </p:spTree>
    <p:extLst>
      <p:ext uri="{BB962C8B-B14F-4D97-AF65-F5344CB8AC3E}">
        <p14:creationId xmlns:p14="http://schemas.microsoft.com/office/powerpoint/2010/main" val="2056692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259F-D1C1-DC43-A481-E457C4E3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E471CC42-97B2-5749-BA94-B75DC512B68A}"/>
              </a:ext>
            </a:extLst>
          </p:cNvPr>
          <p:cNvSpPr txBox="1">
            <a:spLocks/>
          </p:cNvSpPr>
          <p:nvPr/>
        </p:nvSpPr>
        <p:spPr>
          <a:xfrm>
            <a:off x="1143000" y="5099099"/>
            <a:ext cx="6858000" cy="5136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https://arxiv.org/pdf/2310.01893.pdf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58BE1-4B4D-A243-8D4B-64CA8FD47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6134"/>
            <a:ext cx="9144000" cy="18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23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9E13-DC36-D14F-9429-AC9D92B0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298C-3654-5E4E-AED5-CDE84D3D7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Hand-optimized histogram with UPMEM SDK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AD367-659F-BB4D-834F-9B1B4D814C18}"/>
              </a:ext>
            </a:extLst>
          </p:cNvPr>
          <p:cNvSpPr txBox="1"/>
          <p:nvPr/>
        </p:nvSpPr>
        <p:spPr>
          <a:xfrm>
            <a:off x="168430" y="1427477"/>
            <a:ext cx="8794984" cy="4968000"/>
          </a:xfrm>
          <a:prstGeom prst="rect">
            <a:avLst/>
          </a:prstGeom>
          <a:solidFill>
            <a:srgbClr val="F3FFE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Initialize global variables and functions for histogram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main_kernel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tasklet_id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== 0)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mem_reset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Reset the heap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Initialize variables and the histogram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T *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mem_alloc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(2048);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Allocate buffer in scratchpad memory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for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unsigned int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base_tasklet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+= stride)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Boundary checking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uint32_t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+ 2048 &gt;=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?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-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: 2048;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Load scratchpad with a DRAM block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mram_read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const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Histogram calculation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histogram(hist, bins,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}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barrier_wait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(&amp;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my_barrier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Barrier to synchronize PIM threads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Merging histograms from different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into one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// Write result from scratchpad to DRAM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tasklet_id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== 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 &lt;= 2048)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mram_write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(__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mram_base_addr_histo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else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for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unsigned int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offset = 0; offset &lt; ((bins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 &gt;&gt; 11); offset++)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mram_write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(offset &lt;&lt; 9), (__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mram_base_addr_histo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            (offset &lt;&lt; 11)), 2048);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}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return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0;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2346047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9E13-DC36-D14F-9429-AC9D92B0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298C-3654-5E4E-AED5-CDE84D3D7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SimplePIM</a:t>
            </a:r>
            <a:r>
              <a:rPr lang="en-US" dirty="0"/>
              <a:t> histogram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203CC-996D-C34E-BB34-C11CC861C329}"/>
              </a:ext>
            </a:extLst>
          </p:cNvPr>
          <p:cNvSpPr txBox="1"/>
          <p:nvPr/>
        </p:nvSpPr>
        <p:spPr>
          <a:xfrm>
            <a:off x="1123780" y="1619555"/>
            <a:ext cx="6896440" cy="4493538"/>
          </a:xfrm>
          <a:prstGeom prst="rect">
            <a:avLst/>
          </a:prstGeom>
          <a:solidFill>
            <a:srgbClr val="F3FFE9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Programmer-defined functions in the file "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histo_filepath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init_func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(uint32_t size,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char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casted_value_ptr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char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for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 size;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++)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casted_value_ptr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[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 = 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acc_func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dest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*(uint32_t*)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dest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+= *(uint32_t*)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00F6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map_to_val_func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input,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output, uint32_t* key)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uint32_t d = *((uint32_t*)input);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*(uint32_t*)output =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*key = d * bins &gt;&gt; 12;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Host side handle creation and iterator call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handle_t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handle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simple_pim_create_handle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histo_filepath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REDUCE, NULL, 0);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Transfer (scatter) data to PIM, register as "t1"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simple_pim_array_scatter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"t1"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bins,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(T), management);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Run histogram on "t1" and produce "t2"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simple_pim_array_red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"t1"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"t2"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(T), bins, handle, management);</a:t>
            </a:r>
          </a:p>
        </p:txBody>
      </p:sp>
    </p:spTree>
    <p:extLst>
      <p:ext uri="{BB962C8B-B14F-4D97-AF65-F5344CB8AC3E}">
        <p14:creationId xmlns:p14="http://schemas.microsoft.com/office/powerpoint/2010/main" val="1519371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/>
          </a:bodyPr>
          <a:lstStyle/>
          <a:p>
            <a:r>
              <a:rPr lang="en-US" dirty="0"/>
              <a:t>Lines of code (LoC) reduction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DBCD59-7550-2248-BE7E-E7AFDDC57ED4}"/>
              </a:ext>
            </a:extLst>
          </p:cNvPr>
          <p:cNvGraphicFramePr>
            <a:graphicFrameLocks noGrp="1"/>
          </p:cNvGraphicFramePr>
          <p:nvPr/>
        </p:nvGraphicFramePr>
        <p:xfrm>
          <a:off x="415858" y="1964800"/>
          <a:ext cx="831228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8071">
                  <a:extLst>
                    <a:ext uri="{9D8B030D-6E8A-4147-A177-3AD203B41FA5}">
                      <a16:colId xmlns:a16="http://schemas.microsoft.com/office/drawing/2014/main" val="830956122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910213591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2872755117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2144823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ndara" panose="020E0502030303020204" pitchFamily="34" charset="0"/>
                        </a:rPr>
                        <a:t>SimplePIM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Hand-optimized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LoC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30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5.93×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5.86×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88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Histogram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5.43×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10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3.27×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02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2.98×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88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3.03×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9092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04C52C-B713-D846-B735-911E8F847C2A}"/>
              </a:ext>
            </a:extLst>
          </p:cNvPr>
          <p:cNvSpPr/>
          <p:nvPr/>
        </p:nvSpPr>
        <p:spPr>
          <a:xfrm>
            <a:off x="386810" y="5085395"/>
            <a:ext cx="8370381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reduces the number of lines of effective code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by a factor of 2.98× to 5.93×</a:t>
            </a:r>
          </a:p>
        </p:txBody>
      </p:sp>
    </p:spTree>
    <p:extLst>
      <p:ext uri="{BB962C8B-B14F-4D97-AF65-F5344CB8AC3E}">
        <p14:creationId xmlns:p14="http://schemas.microsoft.com/office/powerpoint/2010/main" val="21175335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/>
          </a:bodyPr>
          <a:lstStyle/>
          <a:p>
            <a:r>
              <a:rPr lang="en-US" dirty="0"/>
              <a:t>Weak scaling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59BE6-8E7D-B64A-AEF1-8FF857DA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00" y="1379505"/>
            <a:ext cx="6800000" cy="3060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241054-8B4C-3245-A8ED-868EE0E1B4D5}"/>
              </a:ext>
            </a:extLst>
          </p:cNvPr>
          <p:cNvSpPr/>
          <p:nvPr/>
        </p:nvSpPr>
        <p:spPr>
          <a:xfrm>
            <a:off x="386810" y="4489640"/>
            <a:ext cx="8370381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comparable performance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reduction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histogram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linear regression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FD569B-F951-7848-AF16-6DEE6871A849}"/>
              </a:ext>
            </a:extLst>
          </p:cNvPr>
          <p:cNvSpPr/>
          <p:nvPr/>
        </p:nvSpPr>
        <p:spPr>
          <a:xfrm>
            <a:off x="386805" y="5317920"/>
            <a:ext cx="8370381" cy="111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outperforms hand-optimized implementations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vector addition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logistic regression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k-means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by 10%-37%</a:t>
            </a:r>
          </a:p>
        </p:txBody>
      </p:sp>
    </p:spTree>
    <p:extLst>
      <p:ext uri="{BB962C8B-B14F-4D97-AF65-F5344CB8AC3E}">
        <p14:creationId xmlns:p14="http://schemas.microsoft.com/office/powerpoint/2010/main" val="11761981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32" y="365126"/>
            <a:ext cx="882408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Truly Distributed GPU Processing with PIM</a:t>
            </a:r>
            <a:endParaRPr lang="en-US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EDE8-38CE-29F9-20B9-888CF3CE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In-Storage Metagenomics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[ISCA 2024]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496FE-CAF9-A994-58C9-9E99BCCC2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Harun Mustafa, Arvid Gollwitzer, Can Firtina, Julien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Eudine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Haiyu Mao,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Park, and Onur Mutlu</a:t>
            </a:r>
            <a:r>
              <a:rPr lang="en-US" sz="1800" b="0" i="0" u="sng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"MegIS: High-Performance and Low-Cost Metagenomic Analysis with In-Storage Processing"</a:t>
            </a:r>
            <a:br>
              <a:rPr lang="en-US" sz="1800" b="0" i="0" dirty="0">
                <a:solidFill>
                  <a:srgbClr val="0000FF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51st Annual International Symposium on Computer Architecture 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Buenos Aires, Argentina, July 2024.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3392-B5C0-F9F0-6D83-3E73B8233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070F0-1D2A-0247-75F3-5A7C8AAB2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5" y="3933056"/>
            <a:ext cx="9028532" cy="201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23352-71D1-668D-C5C0-24CC636F190D}"/>
              </a:ext>
            </a:extLst>
          </p:cNvPr>
          <p:cNvSpPr txBox="1"/>
          <p:nvPr/>
        </p:nvSpPr>
        <p:spPr>
          <a:xfrm>
            <a:off x="2590801" y="64722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https://arxiv.org/pdf/2406.19113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22517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GPU Execution with PIM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GPU Execution with PIM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Onur Mutlu,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808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Dependent Cache Misses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75C9-5965-11A5-030C-EED3F0E8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Runahead Execution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85628-8E0B-E342-0884-0EB3CA4B8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Milad Hashemi, </a:t>
            </a:r>
            <a:r>
              <a:rPr lang="en-IN" sz="1800" b="0" i="0" strike="noStrike" dirty="0" err="1">
                <a:solidFill>
                  <a:srgbClr val="000000"/>
                </a:solidFill>
                <a:effectLst/>
              </a:rPr>
              <a:t>Onur</a:t>
            </a:r>
            <a:r>
              <a:rPr lang="en-IN" sz="1800" b="0" i="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IN" sz="1800" b="0" i="0" strike="noStrike" dirty="0" err="1">
                <a:solidFill>
                  <a:srgbClr val="000000"/>
                </a:solidFill>
                <a:effectLst/>
              </a:rPr>
              <a:t>Mutlu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 and Yale N.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</a:rPr>
              <a:t>Patt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  <a:hlinkClick r:id="rId3"/>
              </a:rPr>
              <a:t>49th International Symposium on Microarchitecture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IN" sz="1800" b="1" i="1" u="none" strike="noStrike" dirty="0">
                <a:solidFill>
                  <a:srgbClr val="000000"/>
                </a:solidFill>
                <a:effectLst/>
              </a:rPr>
              <a:t>MICRO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 Taipei, Taiwan, October 2016. 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 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Lightning Session Slides 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 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 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1" i="1" u="none" strike="noStrike" dirty="0">
                <a:solidFill>
                  <a:srgbClr val="FF0000"/>
                </a:solidFill>
                <a:effectLst/>
              </a:rPr>
              <a:t>Best paper session.</a:t>
            </a:r>
            <a:r>
              <a:rPr lang="en-IN" sz="1800" b="0" i="0" u="none" strike="noStrike" dirty="0">
                <a:solidFill>
                  <a:srgbClr val="FF0000"/>
                </a:solidFill>
                <a:effectLst/>
              </a:rPr>
              <a:t> 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26F5B-8089-AF12-92ED-C71919263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40C8-74D7-164B-89BA-8F954C36C3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65AEC-3A83-41D2-A2B3-73AA45928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05064"/>
            <a:ext cx="924650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329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8196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Accelerating DNA Read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500" b="0" i="0" dirty="0" err="1">
                <a:solidFill>
                  <a:srgbClr val="000000"/>
                </a:solidFill>
                <a:effectLst/>
              </a:rPr>
              <a:t>Jeremie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S. Kim,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Cali,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Hongyi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Xin,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Donghyuk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Lee,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Saugata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Ghose, Mohammed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Hasan Hassan,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Oguz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Ergin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Can Alkan, and Onur Mutlu,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"GRIM-Filter: Fast Seed Location Filtering in DNA Read Mapping Using Processing-in-Memory Technologies"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1" dirty="0">
                <a:solidFill>
                  <a:srgbClr val="000000"/>
                </a:solidFill>
                <a:effectLst/>
                <a:hlinkClick r:id="rId3"/>
              </a:rPr>
              <a:t>BMC Genomics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2018.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500" b="0" i="1" dirty="0">
                <a:solidFill>
                  <a:srgbClr val="000000"/>
                </a:solidFill>
                <a:effectLst/>
                <a:hlinkClick r:id="rId4"/>
              </a:rPr>
              <a:t>16th Asia Pacific Bioinformatics Conference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500" b="1" i="1" dirty="0">
                <a:solidFill>
                  <a:srgbClr val="000000"/>
                </a:solidFill>
                <a:effectLst/>
              </a:rPr>
              <a:t>APBC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Yokohama, Japan, January 2018.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7"/>
              </a:rPr>
              <a:t>Source Code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2"/>
              </a:rPr>
              <a:t>arxiv.org Version (pdf)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8"/>
              </a:rPr>
              <a:t>Talk Video at AACBB 2019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3921022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900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Sequence-to-Graph Mapping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Konstantinos </a:t>
            </a:r>
            <a:r>
              <a:rPr lang="en-US" sz="1600" dirty="0" err="1"/>
              <a:t>Kanellopoulos</a:t>
            </a:r>
            <a:r>
              <a:rPr lang="en-US" sz="1600" dirty="0"/>
              <a:t>, Joel </a:t>
            </a:r>
            <a:r>
              <a:rPr lang="en-US" sz="1600" dirty="0" err="1"/>
              <a:t>Lindegger</a:t>
            </a:r>
            <a:r>
              <a:rPr lang="en-US" sz="1600" dirty="0"/>
              <a:t>, </a:t>
            </a:r>
            <a:r>
              <a:rPr lang="en-US" sz="1600" dirty="0" err="1"/>
              <a:t>Zulal</a:t>
            </a:r>
            <a:r>
              <a:rPr lang="en-US" sz="1600" dirty="0"/>
              <a:t> </a:t>
            </a:r>
            <a:r>
              <a:rPr lang="en-US" sz="1600" dirty="0" err="1"/>
              <a:t>Bingol</a:t>
            </a:r>
            <a:r>
              <a:rPr lang="en-US" sz="1600" dirty="0"/>
              <a:t>, Gurpreet S. Kalsi, </a:t>
            </a:r>
            <a:r>
              <a:rPr lang="en-US" sz="1600" dirty="0" err="1"/>
              <a:t>Ziyi</a:t>
            </a:r>
            <a:r>
              <a:rPr lang="en-US" sz="1600" dirty="0"/>
              <a:t> </a:t>
            </a:r>
            <a:r>
              <a:rPr lang="en-US" sz="1600" dirty="0" err="1"/>
              <a:t>Zuo</a:t>
            </a:r>
            <a:r>
              <a:rPr lang="en-US" sz="1600" dirty="0"/>
              <a:t>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Meryem</a:t>
            </a:r>
            <a:r>
              <a:rPr lang="en-US" sz="1600" dirty="0"/>
              <a:t> Banu </a:t>
            </a:r>
            <a:r>
              <a:rPr lang="en-US" sz="1600" dirty="0" err="1"/>
              <a:t>Cavlak</a:t>
            </a:r>
            <a:r>
              <a:rPr lang="en-US" sz="1600" dirty="0"/>
              <a:t>, </a:t>
            </a:r>
            <a:r>
              <a:rPr lang="en-US" sz="1600" dirty="0" err="1"/>
              <a:t>Jeremie</a:t>
            </a:r>
            <a:r>
              <a:rPr lang="en-US" sz="1600" dirty="0"/>
              <a:t> Kim, Nika </a:t>
            </a:r>
            <a:r>
              <a:rPr lang="en-US" sz="1600" dirty="0" err="1"/>
              <a:t>MansouriGhiasi</a:t>
            </a:r>
            <a:r>
              <a:rPr lang="en-US" sz="1600" dirty="0"/>
              <a:t>, Gagandeep Singh, Juan Gomez-Luna,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Mohammed </a:t>
            </a:r>
            <a:r>
              <a:rPr lang="en-US" sz="1600" dirty="0" err="1"/>
              <a:t>Alser</a:t>
            </a:r>
            <a:r>
              <a:rPr lang="en-US" sz="1600" dirty="0"/>
              <a:t>, Sreenivas </a:t>
            </a:r>
            <a:r>
              <a:rPr lang="en-US" sz="1600" dirty="0" err="1"/>
              <a:t>Subramoney</a:t>
            </a:r>
            <a:r>
              <a:rPr lang="en-US" sz="1600" dirty="0"/>
              <a:t>, Can </a:t>
            </a:r>
            <a:r>
              <a:rPr lang="en-US" sz="1600" dirty="0" err="1"/>
              <a:t>Alkan</a:t>
            </a:r>
            <a:r>
              <a:rPr lang="en-US" sz="1600" dirty="0"/>
              <a:t>, </a:t>
            </a:r>
            <a:r>
              <a:rPr lang="en-US" sz="1600" dirty="0" err="1"/>
              <a:t>Saugata</a:t>
            </a:r>
            <a:r>
              <a:rPr lang="en-US" sz="1600" dirty="0"/>
              <a:t> Ghose,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"SeGraM: A Universal Hardware Accelerator for Genomic Sequence-to-Graph and Sequence-to-Sequence Mapping"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49th International Symposium on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ISCA</a:t>
            </a:r>
            <a:r>
              <a:rPr lang="en-US" sz="1600" i="1" dirty="0"/>
              <a:t>)</a:t>
            </a:r>
            <a:r>
              <a:rPr lang="en-US" sz="1600" dirty="0"/>
              <a:t>, New York, June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arXiv version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77C33-B9F9-1DE8-0190-AA7C750B3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62568"/>
            <a:ext cx="9144000" cy="245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7793F-70F0-ABDA-8C95-C6EAE74CBBCA}"/>
              </a:ext>
            </a:extLst>
          </p:cNvPr>
          <p:cNvSpPr txBox="1"/>
          <p:nvPr/>
        </p:nvSpPr>
        <p:spPr>
          <a:xfrm>
            <a:off x="1489265" y="6351711"/>
            <a:ext cx="616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https://arxiv.org/pdf/2205.05883.pdf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051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1724-FAEE-51A6-8A1E-4C3CEBE4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</a:t>
            </a:r>
            <a:r>
              <a:rPr lang="en-US" dirty="0" err="1"/>
              <a:t>Basecalling</a:t>
            </a:r>
            <a:r>
              <a:rPr lang="en-US" dirty="0"/>
              <a:t> + Read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A3FD-64F1-0DAB-7B46-E9330EBC2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181600"/>
          </a:xfrm>
        </p:spPr>
        <p:txBody>
          <a:bodyPr/>
          <a:lstStyle/>
          <a:p>
            <a:pPr>
              <a:buClr>
                <a:srgbClr val="CC9900"/>
              </a:buClr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Haiyu Mao, Mohammed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Alser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Mohammad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Sadrosadati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Can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Firtina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Akanksha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Baranwal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Damla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Senol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Cali, Aditya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Manglik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Nour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Almadhoun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Alserr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and </a:t>
            </a:r>
            <a:r>
              <a:rPr kumimoji="0" lang="en-US" sz="16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Onur Mutlu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"GenPIP: In-Memory Acceleration of Genome Analysis via Tight Integration of Basecalling and Read Mapping"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Proceedings of the 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55th International Symposium on Microarchitecture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(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MICRO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Chicago, IL, USA, October 2022.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Slides (pptx)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(pdf)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Longer Lecture Slides (pptx)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7"/>
              </a:rPr>
              <a:t>(pdf)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8"/>
              </a:rPr>
              <a:t>Lecture Video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(25 minutes)]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9"/>
              </a:rPr>
              <a:t>arXiv version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DC18-735B-0506-2D41-D42F28F6B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E8F4F-87B3-942B-8611-2C6C43756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775" y="4074329"/>
            <a:ext cx="9109352" cy="171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1BD8D-A802-66DB-F7BA-B7B1D731E580}"/>
              </a:ext>
            </a:extLst>
          </p:cNvPr>
          <p:cNvSpPr txBox="1"/>
          <p:nvPr/>
        </p:nvSpPr>
        <p:spPr>
          <a:xfrm>
            <a:off x="1489265" y="63517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https://arxiv.org/pdf/2209.08600.pdf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9074053"/>
      </p:ext>
    </p:extLst>
  </p:cSld>
  <p:clrMapOvr>
    <a:masterClrMapping/>
  </p:clrMapOvr>
  <p:transition/>
</p:sld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10_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06161"/>
      </a:accent1>
      <a:accent2>
        <a:srgbClr val="F3BC61"/>
      </a:accent2>
      <a:accent3>
        <a:srgbClr val="38A881"/>
      </a:accent3>
      <a:accent4>
        <a:srgbClr val="5CA2DB"/>
      </a:accent4>
      <a:accent5>
        <a:srgbClr val="9C80C1"/>
      </a:accent5>
      <a:accent6>
        <a:srgbClr val="EB8F61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cktothechip" id="{D2CD858D-3514-044E-BB40-B3A4C30B63CC}" vid="{C34570FE-74FD-B045-831A-09CD35599A16}"/>
    </a:ext>
  </a:extLst>
</a:theme>
</file>

<file path=ppt/theme/theme72.xml><?xml version="1.0" encoding="utf-8"?>
<a:theme xmlns:a="http://schemas.openxmlformats.org/drawingml/2006/main" name="102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17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20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1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4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81.xml><?xml version="1.0" encoding="utf-8"?>
<a:theme xmlns:a="http://schemas.openxmlformats.org/drawingml/2006/main" name="5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82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10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  <a:ln w="38100">
          <a:solidFill>
            <a:schemeClr val="tx1"/>
          </a:solidFill>
        </a:ln>
      </a:spPr>
      <a:bodyPr rtlCol="0" anchor="ctr"/>
      <a:lstStyle>
        <a:defPPr algn="ctr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1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1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10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2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388261</TotalTime>
  <Words>11824</Words>
  <Application>Microsoft Macintosh PowerPoint</Application>
  <PresentationFormat>On-screen Show (4:3)</PresentationFormat>
  <Paragraphs>1805</Paragraphs>
  <Slides>191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89</vt:i4>
      </vt:variant>
      <vt:variant>
        <vt:lpstr>Slide Titles</vt:lpstr>
      </vt:variant>
      <vt:variant>
        <vt:i4>191</vt:i4>
      </vt:variant>
    </vt:vector>
  </HeadingPairs>
  <TitlesOfParts>
    <vt:vector size="303" baseType="lpstr">
      <vt:lpstr>ＭＳ Ｐゴシック</vt:lpstr>
      <vt:lpstr>Arial</vt:lpstr>
      <vt:lpstr>Avenir Next</vt:lpstr>
      <vt:lpstr>Avenir Next Medium</vt:lpstr>
      <vt:lpstr>Calibri</vt:lpstr>
      <vt:lpstr>Calibri Light</vt:lpstr>
      <vt:lpstr>Cambria</vt:lpstr>
      <vt:lpstr>Candara</vt:lpstr>
      <vt:lpstr>Corbel</vt:lpstr>
      <vt:lpstr>Courier</vt:lpstr>
      <vt:lpstr>Garamond</vt:lpstr>
      <vt:lpstr>Gill Sans</vt:lpstr>
      <vt:lpstr>Gill Sans MT</vt:lpstr>
      <vt:lpstr>Helvetica</vt:lpstr>
      <vt:lpstr>Lucida Grande</vt:lpstr>
      <vt:lpstr>Myriad Pro Bold Cond</vt:lpstr>
      <vt:lpstr>Nunito</vt:lpstr>
      <vt:lpstr>Nunito SemiBold</vt:lpstr>
      <vt:lpstr>Segoe UI Symbol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Title &amp; Bullets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62_Edge</vt:lpstr>
      <vt:lpstr>27_Edge</vt:lpstr>
      <vt:lpstr>28_Edge</vt:lpstr>
      <vt:lpstr>100_Edge</vt:lpstr>
      <vt:lpstr>29_Edge</vt:lpstr>
      <vt:lpstr>41_Edge</vt:lpstr>
      <vt:lpstr>101_Edge</vt:lpstr>
      <vt:lpstr>22_Edge</vt:lpstr>
      <vt:lpstr>16_Edge</vt:lpstr>
      <vt:lpstr>12_Edge</vt:lpstr>
      <vt:lpstr>Metropolitan_bullet</vt:lpstr>
      <vt:lpstr>5_Office Theme</vt:lpstr>
      <vt:lpstr>157_Edge</vt:lpstr>
      <vt:lpstr>3_Office Theme</vt:lpstr>
      <vt:lpstr>31_Edge</vt:lpstr>
      <vt:lpstr>34_Edge</vt:lpstr>
      <vt:lpstr>Office Theme</vt:lpstr>
      <vt:lpstr>10_Edge</vt:lpstr>
      <vt:lpstr>21_Edge</vt:lpstr>
      <vt:lpstr>26_Edge</vt:lpstr>
      <vt:lpstr>10_Office Theme</vt:lpstr>
      <vt:lpstr>102_Edge</vt:lpstr>
      <vt:lpstr>27_Office Theme</vt:lpstr>
      <vt:lpstr>17_Office Theme</vt:lpstr>
      <vt:lpstr>20_Office Theme</vt:lpstr>
      <vt:lpstr>65_Edge</vt:lpstr>
      <vt:lpstr>66_Edge</vt:lpstr>
      <vt:lpstr>53_Edge</vt:lpstr>
      <vt:lpstr>140_Edge</vt:lpstr>
      <vt:lpstr>4_Metropolitan_bullet</vt:lpstr>
      <vt:lpstr>5_Metropolitan_bullet</vt:lpstr>
      <vt:lpstr>33_Edge</vt:lpstr>
      <vt:lpstr>104_Edge</vt:lpstr>
      <vt:lpstr>13_Office Theme</vt:lpstr>
      <vt:lpstr>138_Edge</vt:lpstr>
      <vt:lpstr>160_Edge</vt:lpstr>
      <vt:lpstr>1_Office Theme</vt:lpstr>
      <vt:lpstr>103_Edge</vt:lpstr>
      <vt:lpstr>26_Office Theme</vt:lpstr>
      <vt:lpstr>Memory Systems and Memory-Centric Computing  Lecture 4.1: Memory-Centric Computing III </vt:lpstr>
      <vt:lpstr>Agenda For Today</vt:lpstr>
      <vt:lpstr>Processing in Memory:   Two Approaches</vt:lpstr>
      <vt:lpstr>Processing in Memory:   Two Approaches</vt:lpstr>
      <vt:lpstr>PIM Review and Open Problems</vt:lpstr>
      <vt:lpstr>Mindset: Memory as an Accelerator</vt:lpstr>
      <vt:lpstr>In-Storage Acceleration of Genome Analytics</vt:lpstr>
      <vt:lpstr>In-Storage Genomic Data Filtering [ASPLOS 2022] </vt:lpstr>
      <vt:lpstr>In-Storage Metagenomics [ISCA 2024] </vt:lpstr>
      <vt:lpstr>MegIS: Metagenomics In-Storage</vt:lpstr>
      <vt:lpstr>MegIS’s Steps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Evaluation: Methodology Overview</vt:lpstr>
      <vt:lpstr>Evaluation: Speedup over the Software Baselines</vt:lpstr>
      <vt:lpstr>Evaluation: Speedup over the Software Baselines</vt:lpstr>
      <vt:lpstr>Evaluation: Speedup over the PIM Baseline</vt:lpstr>
      <vt:lpstr>Evaluation: Reduction in Energy Consumption</vt:lpstr>
      <vt:lpstr>Evaluation: Accuracy, Area, and Power</vt:lpstr>
      <vt:lpstr>Evaluation: System Cost-Efficiency</vt:lpstr>
      <vt:lpstr>Evaluation: System Cost-Efficiency</vt:lpstr>
      <vt:lpstr>More in the Paper</vt:lpstr>
      <vt:lpstr>More in the Paper</vt:lpstr>
      <vt:lpstr>MegIS: Summary</vt:lpstr>
      <vt:lpstr>MQSim: Simulating Storage [FAST 2018] </vt:lpstr>
      <vt:lpstr>Tools to Decide  What to Execute Where</vt:lpstr>
      <vt:lpstr>DAMOV Analysis Methodology &amp; Workloads</vt:lpstr>
      <vt:lpstr>When to Employ Near-Data Processing? </vt:lpstr>
      <vt:lpstr>Step 1: Application Profiling </vt:lpstr>
      <vt:lpstr>Step 3: Memory Bottleneck Analysis</vt:lpstr>
      <vt:lpstr>DAMOV is Open Source</vt:lpstr>
      <vt:lpstr>DAMOV is Open Source</vt:lpstr>
      <vt:lpstr>More on DAMOV Analysis Methodology &amp; Workloads</vt:lpstr>
      <vt:lpstr>More on DAMOV Methods &amp; Benchmarks</vt:lpstr>
      <vt:lpstr>Ramulator 2.0 for PIM Systems</vt:lpstr>
      <vt:lpstr>We Need to Revisit the Entire Stack</vt:lpstr>
      <vt:lpstr>PIM Review and Open Problems</vt:lpstr>
      <vt:lpstr>PIM Review and Open Problems (II)</vt:lpstr>
      <vt:lpstr>Processing in Memory:  Adoption Challenges</vt:lpstr>
      <vt:lpstr>Eliminating the Adoption Barriers</vt:lpstr>
      <vt:lpstr>Potential Barriers to Adoption of PIM</vt:lpstr>
      <vt:lpstr>We Need to Revisit the Entire Stack</vt:lpstr>
      <vt:lpstr>Processing-in-Memory Landscape Today</vt:lpstr>
      <vt:lpstr>Adoption: How to Keep It Simple?</vt:lpstr>
      <vt:lpstr>PEI: PIM-Enabled Instructions (Ideas)</vt:lpstr>
      <vt:lpstr>Simple PIM Operations as ISA Extensions (II)</vt:lpstr>
      <vt:lpstr>Simple PIM Operations as ISA Extensions (III)</vt:lpstr>
      <vt:lpstr>Always Executing in Memory? Not A Good Idea</vt:lpstr>
      <vt:lpstr>PEI: PIM-Enabled Instructions (Example)</vt:lpstr>
      <vt:lpstr>PIM-Enabled Instructions</vt:lpstr>
      <vt:lpstr>Example (Abstract) PEI uArchitecture</vt:lpstr>
      <vt:lpstr>PEI: Initial Evaluation Results</vt:lpstr>
      <vt:lpstr>Evaluated Data-Intensive Applications</vt:lpstr>
      <vt:lpstr>PEI Performance Delta: Large Data Sets</vt:lpstr>
      <vt:lpstr>PEI Performance: Large Data Sets</vt:lpstr>
      <vt:lpstr>PEI Performance Delta: Small Data Sets</vt:lpstr>
      <vt:lpstr>PEI Performance: Small Data Sets</vt:lpstr>
      <vt:lpstr>PEI Performance Delta: Medium Data Sets</vt:lpstr>
      <vt:lpstr>PEI Energy Consumption</vt:lpstr>
      <vt:lpstr>PEI: Advantages &amp; Disadvantages</vt:lpstr>
      <vt:lpstr>Adoption: How to Keep It Simple?</vt:lpstr>
      <vt:lpstr>Adoption: How to Ease Programmability? (I)</vt:lpstr>
      <vt:lpstr>Truly Distributed GPU Processing with PIM</vt:lpstr>
      <vt:lpstr>Adoption: How to Ease Programmability? (II)</vt:lpstr>
      <vt:lpstr>Adoption: How to Ease Programmability? (III)</vt:lpstr>
      <vt:lpstr>Adoption: How to Ease Programmability? (IV)</vt:lpstr>
      <vt:lpstr>Adoption: How to Ease Programmability? (V)</vt:lpstr>
      <vt:lpstr>Adoption: How to Maintain Coherence? (I)</vt:lpstr>
      <vt:lpstr>Challenge: Coherence for Hybrid CPU-PIM Apps</vt:lpstr>
      <vt:lpstr>Adoption: How to Maintain Coherence? (II)</vt:lpstr>
      <vt:lpstr>Adoption: How to Support Synchronization?</vt:lpstr>
      <vt:lpstr>Adoption: How to Support Virtual Memory?</vt:lpstr>
      <vt:lpstr>Adoption: Evaluation Infrastructures</vt:lpstr>
      <vt:lpstr>Methodologies, Workloads, and Tools for Processing-in-Memory: Enabling the Adoption of  Data-Centric Architectures</vt:lpstr>
      <vt:lpstr>Processing-in-Memory:  Challenges</vt:lpstr>
      <vt:lpstr>An Example: SimplePIM Framework</vt:lpstr>
      <vt:lpstr>Executive Summary</vt:lpstr>
      <vt:lpstr>The SimplePIM Programming Framework</vt:lpstr>
      <vt:lpstr>SimpePIM: General Code Optimizations</vt:lpstr>
      <vt:lpstr>More in the Paper</vt:lpstr>
      <vt:lpstr>Productivity Improvement (I)</vt:lpstr>
      <vt:lpstr>Productivity Improvement (II)</vt:lpstr>
      <vt:lpstr>Productivity Improvement (III)</vt:lpstr>
      <vt:lpstr>Performance Evaluation</vt:lpstr>
      <vt:lpstr>Truly Distributed GPU Processing with PIM</vt:lpstr>
      <vt:lpstr>Accelerating GPU Execution with PIM (I)</vt:lpstr>
      <vt:lpstr>Accelerating GPU Execution with PIM (II)</vt:lpstr>
      <vt:lpstr>Accelerating Linked Data Structures</vt:lpstr>
      <vt:lpstr>Accelerating Dependent Cache Misses</vt:lpstr>
      <vt:lpstr>Accelerating Runahead Execution </vt:lpstr>
      <vt:lpstr>Accelerating Climate Modeling</vt:lpstr>
      <vt:lpstr>Accelerating DNA Read Mapping</vt:lpstr>
      <vt:lpstr>Accelerating Approximate String Matching</vt:lpstr>
      <vt:lpstr>Accelerating Sequence-to-Graph Mapping</vt:lpstr>
      <vt:lpstr>Accelerating Basecalling + Read Mapping</vt:lpstr>
      <vt:lpstr>Accelerating Basecalling</vt:lpstr>
      <vt:lpstr>Accelerating Time Series Analysis (I)</vt:lpstr>
      <vt:lpstr>Accelerating Time Series Analysis (II)</vt:lpstr>
      <vt:lpstr>Accelerating Graph Pattern Mining</vt:lpstr>
      <vt:lpstr>Accelerating HTAP Database Systems</vt:lpstr>
      <vt:lpstr>Accelerating ML Inference</vt:lpstr>
      <vt:lpstr>Accelerating Data-Intensive Workloads</vt:lpstr>
      <vt:lpstr>FPGA-based Processing Near Memory</vt:lpstr>
      <vt:lpstr>We Need to Revisit the Entire Stack</vt:lpstr>
      <vt:lpstr>Security Issues in Processing in Memory</vt:lpstr>
      <vt:lpstr>Homomorphic Operations on Real PIM Systems</vt:lpstr>
      <vt:lpstr>PIM Amplifies Covert &amp; Side Channels</vt:lpstr>
      <vt:lpstr>A Talk on Security of PIM Systems</vt:lpstr>
      <vt:lpstr>Eliminating the Adoption Barriers</vt:lpstr>
      <vt:lpstr>PIM Tutorial at ISCA 2024</vt:lpstr>
      <vt:lpstr>PIM Tutorials [MICRO’23, ISCA’23, ASPLOS’23, HPCA’23, ISCA’24]</vt:lpstr>
      <vt:lpstr>Real PIM Tutorial [ISCA 2023]</vt:lpstr>
      <vt:lpstr>Real PIM Tutorial [ASPLOS 2023]</vt:lpstr>
      <vt:lpstr>Real PIM Tutorial [HPCA 2023]</vt:lpstr>
      <vt:lpstr>PowerPoint Presentation</vt:lpstr>
      <vt:lpstr>FPGA-based Processing Near Memory</vt:lpstr>
      <vt:lpstr>Near-Memory Acceleration using FPGAs</vt:lpstr>
      <vt:lpstr>Performance &amp; Energy Greatly Improve</vt:lpstr>
      <vt:lpstr>UPMEM Processing-in-DRAM Engine (2019)</vt:lpstr>
      <vt:lpstr>UPMEM Memory Modules</vt:lpstr>
      <vt:lpstr>2,560-DPU Processing-in-Memory System</vt:lpstr>
      <vt:lpstr>More on the UPMEM PIM System</vt:lpstr>
      <vt:lpstr>Experimental Analysis of the UPMEM PIM Engine</vt:lpstr>
      <vt:lpstr>Recent SRC TECHCON Presentation</vt:lpstr>
      <vt:lpstr>Key Takeaway 1</vt:lpstr>
      <vt:lpstr>Key Takeaway 2</vt:lpstr>
      <vt:lpstr>Key Takeaway 3</vt:lpstr>
      <vt:lpstr>UPMEM PIM System Summary &amp; Analysis</vt:lpstr>
      <vt:lpstr>PrIM Benchmarks: Application Domains</vt:lpstr>
      <vt:lpstr>PrIM Benchmarks are Open Source</vt:lpstr>
      <vt:lpstr>Understanding a Modern PIM Architecture</vt:lpstr>
      <vt:lpstr>Understanding a Modern PIM Architecture</vt:lpstr>
      <vt:lpstr>More on Analysis of the UPMEM PIM Engine</vt:lpstr>
      <vt:lpstr>More on Analysis of the UPMEM PIM Engine</vt:lpstr>
      <vt:lpstr>ML Training on a Real PIM System</vt:lpstr>
      <vt:lpstr>ML Training on a Real PIM System</vt:lpstr>
      <vt:lpstr>ML Training on Real PIM Talk Video</vt:lpstr>
      <vt:lpstr>ML Training on Real PIM Systems</vt:lpstr>
      <vt:lpstr>SpMV Multiplication on Real PIM Systems</vt:lpstr>
      <vt:lpstr>PowerPoint Presentation</vt:lpstr>
      <vt:lpstr>PowerPoint Presentation</vt:lpstr>
      <vt:lpstr>SparseP Talk Video</vt:lpstr>
      <vt:lpstr>More on SparseP</vt:lpstr>
      <vt:lpstr>Transcendental Functions on Real PIM Systems</vt:lpstr>
      <vt:lpstr>Sequence Alignment on Real PIM Systems</vt:lpstr>
      <vt:lpstr>PowerPoint Presentation</vt:lpstr>
      <vt:lpstr>Homomorphic Operations on Real PIM Systems</vt:lpstr>
      <vt:lpstr>Accelerating Reinforcement Learning</vt:lpstr>
      <vt:lpstr>Accelerating ML Training on Real PIM Systems</vt:lpstr>
      <vt:lpstr>Accelerating ML Training on Real PIM Systems</vt:lpstr>
      <vt:lpstr>Accelerating GNNs on Real PIM Systems</vt:lpstr>
      <vt:lpstr>Accelerating GNNs on Real PIM Systems</vt:lpstr>
      <vt:lpstr>Samsung Function-in-Memory DRAM (2021)</vt:lpstr>
      <vt:lpstr>Samsung Function-in-Memory DRAM (2021)</vt:lpstr>
      <vt:lpstr>Samsung Function-in-Memory DRAM (2021)</vt:lpstr>
      <vt:lpstr>Samsung Function-in-Memory DRAM (2021)</vt:lpstr>
      <vt:lpstr>Samsung Function-in-Memory DRAM (2021)</vt:lpstr>
      <vt:lpstr>Samsung AxDIMM (2021)</vt:lpstr>
      <vt:lpstr>SK Hynix Accelerator-in-Memory (2022)</vt:lpstr>
      <vt:lpstr>SK Hynix Accelerator-in-Memory (2022)</vt:lpstr>
      <vt:lpstr>AliBaba PIM Recommendation System (2022)</vt:lpstr>
      <vt:lpstr>SK Hynix CXL Processing Near Memory (2023)</vt:lpstr>
      <vt:lpstr>Samsung CXL Processing Near Memory (2023)</vt:lpstr>
      <vt:lpstr>Concluding Remarks</vt:lpstr>
      <vt:lpstr>Challenge and Opportunity for Future</vt:lpstr>
      <vt:lpstr>Challenge and Opportunity for Future</vt:lpstr>
      <vt:lpstr>Challenge and Opportunity for Future</vt:lpstr>
      <vt:lpstr>A Quote from A Famous Architect</vt:lpstr>
      <vt:lpstr>Precedent-Based Design?</vt:lpstr>
      <vt:lpstr>Principled Design</vt:lpstr>
      <vt:lpstr>PowerPoint Presentation</vt:lpstr>
      <vt:lpstr>The Overarching Principle</vt:lpstr>
      <vt:lpstr>Another Example: Precedent-Based Design</vt:lpstr>
      <vt:lpstr>Principled Design</vt:lpstr>
      <vt:lpstr>Another Principled Design</vt:lpstr>
      <vt:lpstr>Another Principled Design</vt:lpstr>
      <vt:lpstr>Principle Applied to Another Structure</vt:lpstr>
      <vt:lpstr>The Overarching Principle</vt:lpstr>
      <vt:lpstr>Overarching Principles for Computing?</vt:lpstr>
      <vt:lpstr>Concluding Remarks</vt:lpstr>
      <vt:lpstr>Fundamentally Better Architectures</vt:lpstr>
      <vt:lpstr>We Need to Revisit the Entire Stack</vt:lpstr>
      <vt:lpstr>PIM Review and Open Problems</vt:lpstr>
      <vt:lpstr>Open Source Tools: SAFARI GitHub</vt:lpstr>
      <vt:lpstr>Referenced Papers, Talks, Artifacts</vt:lpstr>
      <vt:lpstr>Funding Acknowledgments</vt:lpstr>
      <vt:lpstr>Memory Systems and Memory-Centric Computing  Lecture 4.1: Memory-Centric Computing III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3459</cp:revision>
  <cp:lastPrinted>2017-12-05T03:30:35Z</cp:lastPrinted>
  <dcterms:created xsi:type="dcterms:W3CDTF">2010-10-08T20:41:54Z</dcterms:created>
  <dcterms:modified xsi:type="dcterms:W3CDTF">2024-07-18T09:38:08Z</dcterms:modified>
</cp:coreProperties>
</file>