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2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3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4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45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6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7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8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4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50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52.xml" ContentType="application/vnd.openxmlformats-officedocument.theme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53.xml" ContentType="application/vnd.openxmlformats-officedocument.theme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54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theme/theme56.xml" ContentType="application/vnd.openxmlformats-officedocument.theme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theme/theme59.xml" ContentType="application/vnd.openxmlformats-officedocument.theme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60.xml" ContentType="application/vnd.openxmlformats-officedocument.them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theme/theme61.xml" ContentType="application/vnd.openxmlformats-officedocument.theme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theme/theme62.xml" ContentType="application/vnd.openxmlformats-officedocument.theme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theme/theme63.xml" ContentType="application/vnd.openxmlformats-officedocument.theme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64.xml" ContentType="application/vnd.openxmlformats-officedocument.theme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5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theme/theme6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theme/theme67.xml" ContentType="application/vnd.openxmlformats-officedocument.theme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68.xml" ContentType="application/vnd.openxmlformats-officedocument.theme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theme/theme69.xml" ContentType="application/vnd.openxmlformats-officedocument.theme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theme/theme70.xml" ContentType="application/vnd.openxmlformats-officedocument.theme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1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theme/theme72.xml" ContentType="application/vnd.openxmlformats-officedocument.theme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3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theme/theme74.xml" ContentType="application/vnd.openxmlformats-officedocument.theme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theme/theme75.xml" ContentType="application/vnd.openxmlformats-officedocument.theme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theme/theme76.xml" ContentType="application/vnd.openxmlformats-officedocument.theme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theme/theme77.xml" ContentType="application/vnd.openxmlformats-officedocument.theme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theme/theme78.xml" ContentType="application/vnd.openxmlformats-officedocument.theme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theme/theme79.xml" ContentType="application/vnd.openxmlformats-officedocument.theme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theme/theme80.xml" ContentType="application/vnd.openxmlformats-officedocument.theme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theme/theme81.xml" ContentType="application/vnd.openxmlformats-officedocument.theme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theme/theme82.xml" ContentType="application/vnd.openxmlformats-officedocument.theme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theme/theme83.xml" ContentType="application/vnd.openxmlformats-officedocument.theme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5.xml" ContentType="application/vnd.openxmlformats-officedocument.theme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theme/theme86.xml" ContentType="application/vnd.openxmlformats-officedocument.theme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theme/theme87.xml" ContentType="application/vnd.openxmlformats-officedocument.theme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theme/theme88.xml" ContentType="application/vnd.openxmlformats-officedocument.theme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theme/theme89.xml" ContentType="application/vnd.openxmlformats-officedocument.theme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theme/theme90.xml" ContentType="application/vnd.openxmlformats-officedocument.theme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8076" r:id="rId35"/>
    <p:sldMasterId id="2147488152" r:id="rId36"/>
    <p:sldMasterId id="2147488164" r:id="rId37"/>
    <p:sldMasterId id="2147488189" r:id="rId38"/>
    <p:sldMasterId id="2147488241" r:id="rId39"/>
    <p:sldMasterId id="2147488253" r:id="rId40"/>
    <p:sldMasterId id="2147488265" r:id="rId41"/>
    <p:sldMasterId id="2147488277" r:id="rId42"/>
    <p:sldMasterId id="2147488289" r:id="rId43"/>
    <p:sldMasterId id="2147488329" r:id="rId44"/>
    <p:sldMasterId id="2147488524" r:id="rId45"/>
    <p:sldMasterId id="2147488718" r:id="rId46"/>
    <p:sldMasterId id="2147488832" r:id="rId47"/>
    <p:sldMasterId id="2147488857" r:id="rId48"/>
    <p:sldMasterId id="2147488900" r:id="rId49"/>
    <p:sldMasterId id="2147488912" r:id="rId50"/>
    <p:sldMasterId id="2147488937" r:id="rId51"/>
    <p:sldMasterId id="2147488966" r:id="rId52"/>
    <p:sldMasterId id="2147489047" r:id="rId53"/>
    <p:sldMasterId id="2147489059" r:id="rId54"/>
    <p:sldMasterId id="2147489072" r:id="rId55"/>
    <p:sldMasterId id="2147489214" r:id="rId56"/>
    <p:sldMasterId id="2147489226" r:id="rId57"/>
    <p:sldMasterId id="2147489239" r:id="rId58"/>
    <p:sldMasterId id="2147489252" r:id="rId59"/>
    <p:sldMasterId id="2147489268" r:id="rId60"/>
    <p:sldMasterId id="2147489280" r:id="rId61"/>
    <p:sldMasterId id="2147489301" r:id="rId62"/>
    <p:sldMasterId id="2147489339" r:id="rId63"/>
    <p:sldMasterId id="2147489351" r:id="rId64"/>
    <p:sldMasterId id="2147489417" r:id="rId65"/>
    <p:sldMasterId id="2147489482" r:id="rId66"/>
    <p:sldMasterId id="2147489494" r:id="rId67"/>
    <p:sldMasterId id="2147489520" r:id="rId68"/>
    <p:sldMasterId id="2147489546" r:id="rId69"/>
    <p:sldMasterId id="2147489558" r:id="rId70"/>
    <p:sldMasterId id="2147489583" r:id="rId71"/>
    <p:sldMasterId id="2147489596" r:id="rId72"/>
    <p:sldMasterId id="2147489609" r:id="rId73"/>
    <p:sldMasterId id="2147489621" r:id="rId74"/>
    <p:sldMasterId id="2147489657" r:id="rId75"/>
    <p:sldMasterId id="2147489670" r:id="rId76"/>
    <p:sldMasterId id="2147489683" r:id="rId77"/>
    <p:sldMasterId id="2147489697" r:id="rId78"/>
    <p:sldMasterId id="2147489710" r:id="rId79"/>
    <p:sldMasterId id="2147489724" r:id="rId80"/>
    <p:sldMasterId id="2147489737" r:id="rId81"/>
    <p:sldMasterId id="2147489750" r:id="rId82"/>
    <p:sldMasterId id="2147489763" r:id="rId83"/>
    <p:sldMasterId id="2147489776" r:id="rId84"/>
    <p:sldMasterId id="2147489791" r:id="rId85"/>
    <p:sldMasterId id="2147489804" r:id="rId86"/>
    <p:sldMasterId id="2147489817" r:id="rId87"/>
    <p:sldMasterId id="2147489830" r:id="rId88"/>
    <p:sldMasterId id="2147489842" r:id="rId89"/>
    <p:sldMasterId id="2147489855" r:id="rId90"/>
    <p:sldMasterId id="2147489868" r:id="rId91"/>
  </p:sldMasterIdLst>
  <p:notesMasterIdLst>
    <p:notesMasterId r:id="rId186"/>
  </p:notesMasterIdLst>
  <p:handoutMasterIdLst>
    <p:handoutMasterId r:id="rId187"/>
  </p:handoutMasterIdLst>
  <p:sldIdLst>
    <p:sldId id="6616" r:id="rId92"/>
    <p:sldId id="8219" r:id="rId93"/>
    <p:sldId id="4873" r:id="rId94"/>
    <p:sldId id="675" r:id="rId95"/>
    <p:sldId id="676" r:id="rId96"/>
    <p:sldId id="677" r:id="rId97"/>
    <p:sldId id="8220" r:id="rId98"/>
    <p:sldId id="8221" r:id="rId99"/>
    <p:sldId id="8222" r:id="rId100"/>
    <p:sldId id="666" r:id="rId101"/>
    <p:sldId id="667" r:id="rId102"/>
    <p:sldId id="8223" r:id="rId103"/>
    <p:sldId id="8224" r:id="rId104"/>
    <p:sldId id="6519" r:id="rId105"/>
    <p:sldId id="1461" r:id="rId106"/>
    <p:sldId id="5290" r:id="rId107"/>
    <p:sldId id="1546" r:id="rId108"/>
    <p:sldId id="1436" r:id="rId109"/>
    <p:sldId id="6145" r:id="rId110"/>
    <p:sldId id="6146" r:id="rId111"/>
    <p:sldId id="6147" r:id="rId112"/>
    <p:sldId id="5919" r:id="rId113"/>
    <p:sldId id="5167" r:id="rId114"/>
    <p:sldId id="6514" r:id="rId115"/>
    <p:sldId id="7399" r:id="rId116"/>
    <p:sldId id="5971" r:id="rId117"/>
    <p:sldId id="787" r:id="rId118"/>
    <p:sldId id="685" r:id="rId119"/>
    <p:sldId id="1300" r:id="rId120"/>
    <p:sldId id="1734" r:id="rId121"/>
    <p:sldId id="1736" r:id="rId122"/>
    <p:sldId id="1739" r:id="rId123"/>
    <p:sldId id="1740" r:id="rId124"/>
    <p:sldId id="1742" r:id="rId125"/>
    <p:sldId id="1743" r:id="rId126"/>
    <p:sldId id="709" r:id="rId127"/>
    <p:sldId id="4895" r:id="rId128"/>
    <p:sldId id="1744" r:id="rId129"/>
    <p:sldId id="1037" r:id="rId130"/>
    <p:sldId id="1038" r:id="rId131"/>
    <p:sldId id="7734" r:id="rId132"/>
    <p:sldId id="387" r:id="rId133"/>
    <p:sldId id="1203" r:id="rId134"/>
    <p:sldId id="1039" r:id="rId135"/>
    <p:sldId id="1040" r:id="rId136"/>
    <p:sldId id="1041" r:id="rId137"/>
    <p:sldId id="1042" r:id="rId138"/>
    <p:sldId id="1043" r:id="rId139"/>
    <p:sldId id="5149" r:id="rId140"/>
    <p:sldId id="1071" r:id="rId141"/>
    <p:sldId id="1072" r:id="rId142"/>
    <p:sldId id="1073" r:id="rId143"/>
    <p:sldId id="1074" r:id="rId144"/>
    <p:sldId id="4769" r:id="rId145"/>
    <p:sldId id="4787" r:id="rId146"/>
    <p:sldId id="5156" r:id="rId147"/>
    <p:sldId id="5157" r:id="rId148"/>
    <p:sldId id="1049" r:id="rId149"/>
    <p:sldId id="1050" r:id="rId150"/>
    <p:sldId id="1698" r:id="rId151"/>
    <p:sldId id="1699" r:id="rId152"/>
    <p:sldId id="1700" r:id="rId153"/>
    <p:sldId id="1701" r:id="rId154"/>
    <p:sldId id="1702" r:id="rId155"/>
    <p:sldId id="1703" r:id="rId156"/>
    <p:sldId id="1704" r:id="rId157"/>
    <p:sldId id="1705" r:id="rId158"/>
    <p:sldId id="1706" r:id="rId159"/>
    <p:sldId id="5758" r:id="rId160"/>
    <p:sldId id="6139" r:id="rId161"/>
    <p:sldId id="6140" r:id="rId162"/>
    <p:sldId id="6047" r:id="rId163"/>
    <p:sldId id="1707" r:id="rId164"/>
    <p:sldId id="1708" r:id="rId165"/>
    <p:sldId id="1709" r:id="rId166"/>
    <p:sldId id="1710" r:id="rId167"/>
    <p:sldId id="1711" r:id="rId168"/>
    <p:sldId id="1712" r:id="rId169"/>
    <p:sldId id="1713" r:id="rId170"/>
    <p:sldId id="1714" r:id="rId171"/>
    <p:sldId id="4883" r:id="rId172"/>
    <p:sldId id="4878" r:id="rId173"/>
    <p:sldId id="4879" r:id="rId174"/>
    <p:sldId id="4880" r:id="rId175"/>
    <p:sldId id="4881" r:id="rId176"/>
    <p:sldId id="7869" r:id="rId177"/>
    <p:sldId id="4892" r:id="rId178"/>
    <p:sldId id="8289" r:id="rId179"/>
    <p:sldId id="8208" r:id="rId180"/>
    <p:sldId id="4527" r:id="rId181"/>
    <p:sldId id="5845" r:id="rId182"/>
    <p:sldId id="8287" r:id="rId183"/>
    <p:sldId id="8288" r:id="rId184"/>
    <p:sldId id="8225" r:id="rId18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66FFFF"/>
    <a:srgbClr val="FF00C4"/>
    <a:srgbClr val="1A5712"/>
    <a:srgbClr val="948A54"/>
    <a:srgbClr val="2A55D6"/>
    <a:srgbClr val="8C0000"/>
    <a:srgbClr val="663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9433" autoAdjust="0"/>
  </p:normalViewPr>
  <p:slideViewPr>
    <p:cSldViewPr>
      <p:cViewPr varScale="1">
        <p:scale>
          <a:sx n="124" d="100"/>
          <a:sy n="124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47.xml"/><Relationship Id="rId159" Type="http://schemas.openxmlformats.org/officeDocument/2006/relationships/slide" Target="slides/slide68.xml"/><Relationship Id="rId170" Type="http://schemas.openxmlformats.org/officeDocument/2006/relationships/slide" Target="slides/slide79.xml"/><Relationship Id="rId191" Type="http://schemas.openxmlformats.org/officeDocument/2006/relationships/tableStyles" Target="tableStyles.xml"/><Relationship Id="rId107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37.xml"/><Relationship Id="rId14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.xml"/><Relationship Id="rId160" Type="http://schemas.openxmlformats.org/officeDocument/2006/relationships/slide" Target="slides/slide69.xml"/><Relationship Id="rId181" Type="http://schemas.openxmlformats.org/officeDocument/2006/relationships/slide" Target="slides/slide90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27.xml"/><Relationship Id="rId139" Type="http://schemas.openxmlformats.org/officeDocument/2006/relationships/slide" Target="slides/slide48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9.xml"/><Relationship Id="rId171" Type="http://schemas.openxmlformats.org/officeDocument/2006/relationships/slide" Target="slides/slide80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17.xml"/><Relationship Id="rId129" Type="http://schemas.openxmlformats.org/officeDocument/2006/relationships/slide" Target="slides/slide38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5.xml"/><Relationship Id="rId140" Type="http://schemas.openxmlformats.org/officeDocument/2006/relationships/slide" Target="slides/slide49.xml"/><Relationship Id="rId161" Type="http://schemas.openxmlformats.org/officeDocument/2006/relationships/slide" Target="slides/slide70.xml"/><Relationship Id="rId182" Type="http://schemas.openxmlformats.org/officeDocument/2006/relationships/slide" Target="slides/slide9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28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9.xml"/><Relationship Id="rId151" Type="http://schemas.openxmlformats.org/officeDocument/2006/relationships/slide" Target="slides/slide60.xml"/><Relationship Id="rId172" Type="http://schemas.openxmlformats.org/officeDocument/2006/relationships/slide" Target="slides/slide8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1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6.xml"/><Relationship Id="rId104" Type="http://schemas.openxmlformats.org/officeDocument/2006/relationships/slide" Target="slides/slide13.xml"/><Relationship Id="rId120" Type="http://schemas.openxmlformats.org/officeDocument/2006/relationships/slide" Target="slides/slide29.xml"/><Relationship Id="rId125" Type="http://schemas.openxmlformats.org/officeDocument/2006/relationships/slide" Target="slides/slide34.xml"/><Relationship Id="rId141" Type="http://schemas.openxmlformats.org/officeDocument/2006/relationships/slide" Target="slides/slide50.xml"/><Relationship Id="rId146" Type="http://schemas.openxmlformats.org/officeDocument/2006/relationships/slide" Target="slides/slide55.xml"/><Relationship Id="rId167" Type="http://schemas.openxmlformats.org/officeDocument/2006/relationships/slide" Target="slides/slide76.xml"/><Relationship Id="rId18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.xml"/><Relationship Id="rId162" Type="http://schemas.openxmlformats.org/officeDocument/2006/relationships/slide" Target="slides/slide71.xml"/><Relationship Id="rId183" Type="http://schemas.openxmlformats.org/officeDocument/2006/relationships/slide" Target="slides/slide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9.xml"/><Relationship Id="rId115" Type="http://schemas.openxmlformats.org/officeDocument/2006/relationships/slide" Target="slides/slide24.xml"/><Relationship Id="rId131" Type="http://schemas.openxmlformats.org/officeDocument/2006/relationships/slide" Target="slides/slide40.xml"/><Relationship Id="rId136" Type="http://schemas.openxmlformats.org/officeDocument/2006/relationships/slide" Target="slides/slide45.xml"/><Relationship Id="rId157" Type="http://schemas.openxmlformats.org/officeDocument/2006/relationships/slide" Target="slides/slide66.xml"/><Relationship Id="rId178" Type="http://schemas.openxmlformats.org/officeDocument/2006/relationships/slide" Target="slides/slide87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61.xml"/><Relationship Id="rId173" Type="http://schemas.openxmlformats.org/officeDocument/2006/relationships/slide" Target="slides/slide8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9.xml"/><Relationship Id="rId105" Type="http://schemas.openxmlformats.org/officeDocument/2006/relationships/slide" Target="slides/slide14.xml"/><Relationship Id="rId126" Type="http://schemas.openxmlformats.org/officeDocument/2006/relationships/slide" Target="slides/slide35.xml"/><Relationship Id="rId147" Type="http://schemas.openxmlformats.org/officeDocument/2006/relationships/slide" Target="slides/slide56.xml"/><Relationship Id="rId168" Type="http://schemas.openxmlformats.org/officeDocument/2006/relationships/slide" Target="slides/slide7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2.xml"/><Relationship Id="rId98" Type="http://schemas.openxmlformats.org/officeDocument/2006/relationships/slide" Target="slides/slide7.xml"/><Relationship Id="rId121" Type="http://schemas.openxmlformats.org/officeDocument/2006/relationships/slide" Target="slides/slide30.xml"/><Relationship Id="rId142" Type="http://schemas.openxmlformats.org/officeDocument/2006/relationships/slide" Target="slides/slide51.xml"/><Relationship Id="rId163" Type="http://schemas.openxmlformats.org/officeDocument/2006/relationships/slide" Target="slides/slide72.xml"/><Relationship Id="rId184" Type="http://schemas.openxmlformats.org/officeDocument/2006/relationships/slide" Target="slides/slide93.xml"/><Relationship Id="rId18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25.xml"/><Relationship Id="rId137" Type="http://schemas.openxmlformats.org/officeDocument/2006/relationships/slide" Target="slides/slide46.xml"/><Relationship Id="rId158" Type="http://schemas.openxmlformats.org/officeDocument/2006/relationships/slide" Target="slides/slide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20.xml"/><Relationship Id="rId132" Type="http://schemas.openxmlformats.org/officeDocument/2006/relationships/slide" Target="slides/slide41.xml"/><Relationship Id="rId153" Type="http://schemas.openxmlformats.org/officeDocument/2006/relationships/slide" Target="slides/slide62.xml"/><Relationship Id="rId174" Type="http://schemas.openxmlformats.org/officeDocument/2006/relationships/slide" Target="slides/slide83.xml"/><Relationship Id="rId179" Type="http://schemas.openxmlformats.org/officeDocument/2006/relationships/slide" Target="slides/slide88.xml"/><Relationship Id="rId190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15.xml"/><Relationship Id="rId12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3.xml"/><Relationship Id="rId99" Type="http://schemas.openxmlformats.org/officeDocument/2006/relationships/slide" Target="slides/slide8.xml"/><Relationship Id="rId101" Type="http://schemas.openxmlformats.org/officeDocument/2006/relationships/slide" Target="slides/slide10.xml"/><Relationship Id="rId122" Type="http://schemas.openxmlformats.org/officeDocument/2006/relationships/slide" Target="slides/slide31.xml"/><Relationship Id="rId143" Type="http://schemas.openxmlformats.org/officeDocument/2006/relationships/slide" Target="slides/slide52.xml"/><Relationship Id="rId148" Type="http://schemas.openxmlformats.org/officeDocument/2006/relationships/slide" Target="slides/slide57.xml"/><Relationship Id="rId164" Type="http://schemas.openxmlformats.org/officeDocument/2006/relationships/slide" Target="slides/slide73.xml"/><Relationship Id="rId169" Type="http://schemas.openxmlformats.org/officeDocument/2006/relationships/slide" Target="slides/slide78.xml"/><Relationship Id="rId185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8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21.xml"/><Relationship Id="rId133" Type="http://schemas.openxmlformats.org/officeDocument/2006/relationships/slide" Target="slides/slide42.xml"/><Relationship Id="rId154" Type="http://schemas.openxmlformats.org/officeDocument/2006/relationships/slide" Target="slides/slide63.xml"/><Relationship Id="rId175" Type="http://schemas.openxmlformats.org/officeDocument/2006/relationships/slide" Target="slides/slide84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1.xml"/><Relationship Id="rId123" Type="http://schemas.openxmlformats.org/officeDocument/2006/relationships/slide" Target="slides/slide32.xml"/><Relationship Id="rId144" Type="http://schemas.openxmlformats.org/officeDocument/2006/relationships/slide" Target="slides/slide53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74.xml"/><Relationship Id="rId186" Type="http://schemas.openxmlformats.org/officeDocument/2006/relationships/notesMaster" Target="notesMasters/notesMaster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2.xml"/><Relationship Id="rId134" Type="http://schemas.openxmlformats.org/officeDocument/2006/relationships/slide" Target="slides/slide43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4.xml"/><Relationship Id="rId176" Type="http://schemas.openxmlformats.org/officeDocument/2006/relationships/slide" Target="slides/slide85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2.xml"/><Relationship Id="rId124" Type="http://schemas.openxmlformats.org/officeDocument/2006/relationships/slide" Target="slides/slide33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54.xml"/><Relationship Id="rId166" Type="http://schemas.openxmlformats.org/officeDocument/2006/relationships/slide" Target="slides/slide75.xml"/><Relationship Id="rId18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3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44.xml"/><Relationship Id="rId156" Type="http://schemas.openxmlformats.org/officeDocument/2006/relationships/slide" Target="slides/slide65.xml"/><Relationship Id="rId177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7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picture resembles DRAM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01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48A69-22FC-0448-BA8C-D2010BAF90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84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DRAM module, used as the main memory in many computing systems. [CLICK]</a:t>
            </a:r>
          </a:p>
          <a:p>
            <a:r>
              <a:rPr lang="en-US" dirty="0"/>
              <a:t>Multiple chips in a DRAM module form a DRAM rank [CLICK]</a:t>
            </a:r>
          </a:p>
          <a:p>
            <a:r>
              <a:rPr lang="en-US" dirty="0"/>
              <a:t>Each chip contains multiple banks [CLICK]</a:t>
            </a:r>
          </a:p>
          <a:p>
            <a:r>
              <a:rPr lang="en-US" dirty="0"/>
              <a:t>Each bank is composed of multiple subarrays [CLICK]</a:t>
            </a:r>
          </a:p>
          <a:p>
            <a:r>
              <a:rPr lang="en-US" dirty="0"/>
              <a:t>And within each subarray, there is a two dimensional array of DRAM cells. [CLICK]</a:t>
            </a:r>
          </a:p>
          <a:p>
            <a:r>
              <a:rPr lang="en-US" dirty="0"/>
              <a:t>These cells are organized into rows that are selected using </a:t>
            </a:r>
            <a:r>
              <a:rPr lang="en-US" dirty="0" err="1"/>
              <a:t>wordlines</a:t>
            </a:r>
            <a:r>
              <a:rPr lang="en-US" dirty="0"/>
              <a:t> [CLICK]</a:t>
            </a:r>
          </a:p>
          <a:p>
            <a:r>
              <a:rPr lang="en-US" dirty="0"/>
              <a:t>And the cells are connected to a row buffer via </a:t>
            </a:r>
            <a:r>
              <a:rPr lang="en-US" dirty="0" err="1"/>
              <a:t>bitlines</a:t>
            </a:r>
            <a:r>
              <a:rPr lang="en-US" dirty="0"/>
              <a:t> [CLICK]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9AF4-9733-4245-A38E-6E2258071B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95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Data is internally accessed in a row granularity. To access data, [CLICK]</a:t>
            </a:r>
          </a:p>
          <a:p>
            <a:r>
              <a:rPr lang="en-US" baseline="0" dirty="0"/>
              <a:t>the memory controller first needs to activate the row that contains the data and fetch the row’s content into the row buffer [CLICK]</a:t>
            </a:r>
          </a:p>
          <a:p>
            <a:r>
              <a:rPr lang="en-US" baseline="0" dirty="0"/>
              <a:t>Then, column accesses are serviced from the row buffer [CLICK]</a:t>
            </a:r>
          </a:p>
          <a:p>
            <a:r>
              <a:rPr lang="en-US" baseline="0" dirty="0"/>
              <a:t>Finally, the subarray needs to be precharged to get ready for the next row activation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cells leak charge over time [CLICK]</a:t>
            </a:r>
          </a:p>
          <a:p>
            <a:r>
              <a:rPr lang="en-US" dirty="0"/>
              <a:t>And need to be refreshed to avoid bit flips due to leakage [CLICK]</a:t>
            </a:r>
          </a:p>
          <a:p>
            <a:r>
              <a:rPr lang="en-US" dirty="0"/>
              <a:t>DRAM Refresh essentially activates a row [</a:t>
            </a:r>
            <a:r>
              <a:rPr lang="en-US" dirty="0" err="1"/>
              <a:t>CLIcK</a:t>
            </a:r>
            <a:r>
              <a:rPr lang="en-US" dirty="0"/>
              <a:t>] and </a:t>
            </a:r>
            <a:r>
              <a:rPr lang="en-US" dirty="0" err="1"/>
              <a:t>precharges</a:t>
            </a:r>
            <a:r>
              <a:rPr lang="en-US" dirty="0"/>
              <a:t> the bank after the cell charges are restored [CLICK]</a:t>
            </a:r>
          </a:p>
          <a:p>
            <a:r>
              <a:rPr lang="en-US" dirty="0"/>
              <a:t>Unfortunately, the whole DRAM bank or rank becomes unavailable during a refresh operation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channel? </a:t>
            </a:r>
            <a:r>
              <a:rPr lang="en-US" dirty="0" err="1"/>
              <a:t>Cmd</a:t>
            </a:r>
            <a:r>
              <a:rPr lang="en-US" dirty="0"/>
              <a:t> bus + </a:t>
            </a:r>
            <a:r>
              <a:rPr lang="en-US" dirty="0" err="1"/>
              <a:t>addr</a:t>
            </a:r>
            <a:r>
              <a:rPr lang="en-US" dirty="0"/>
              <a:t> bus + bidirectional data bus. These are controlled by the memory controller.</a:t>
            </a:r>
          </a:p>
          <a:p>
            <a:endParaRPr lang="en-US" dirty="0"/>
          </a:p>
          <a:p>
            <a:r>
              <a:rPr lang="en-US" dirty="0"/>
              <a:t>Ranks and banks share </a:t>
            </a:r>
            <a:r>
              <a:rPr lang="en-US" dirty="0" err="1"/>
              <a:t>cmd</a:t>
            </a:r>
            <a:r>
              <a:rPr lang="en-US" dirty="0"/>
              <a:t>/</a:t>
            </a:r>
            <a:r>
              <a:rPr lang="en-US" dirty="0" err="1"/>
              <a:t>addr</a:t>
            </a:r>
            <a:r>
              <a:rPr lang="en-US" dirty="0"/>
              <a:t>/data buses</a:t>
            </a:r>
          </a:p>
          <a:p>
            <a:endParaRPr lang="en-US" dirty="0"/>
          </a:p>
          <a:p>
            <a:r>
              <a:rPr lang="en-US" dirty="0"/>
              <a:t>You cannot have a ton of memory channels: each connection/memory controller costs you pins. Pins are very costly. You cannot very easily have 1 million pins going outside of the package over a PCB in a system.</a:t>
            </a:r>
          </a:p>
          <a:p>
            <a:endParaRPr lang="en-US" dirty="0"/>
          </a:p>
          <a:p>
            <a:r>
              <a:rPr lang="en-US" dirty="0"/>
              <a:t>If you are making connections inside a chip or on top of a chip (</a:t>
            </a:r>
            <a:r>
              <a:rPr lang="en-US" dirty="0" err="1"/>
              <a:t>a.k.a</a:t>
            </a:r>
            <a:r>
              <a:rPr lang="en-US" dirty="0"/>
              <a:t> 3D-stacking) these technologies allow you to implement more channels [next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707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10DDB-86CE-664C-ACF0-D7E5683DF5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36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Today’s processor can have multiple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we connect chips like this in a rank? Each chip is essentially pin-limited. You distribute the data pins of the module like such. Memory today is very COST-DOMINATED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72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describing the figure: Bank-level parallelism </a:t>
            </a:r>
            <a:r>
              <a:rPr lang="en-US" dirty="0">
                <a:sym typeface="Wingdings" panose="05000000000000000000" pitchFamily="2" charset="2"/>
              </a:rPr>
              <a:t> send one command to a bank to retrieve 8 bits at some point in time, immediately in the next cycle send a command to another bank.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2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Supply an address and supply data to store a word/byte/whatever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00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91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Left picture is correct from the perspective of the memory controller</a:t>
            </a:r>
          </a:p>
          <a:p>
            <a:pPr marL="171450" indent="-171450">
              <a:buFontTx/>
              <a:buChar char="-"/>
            </a:pPr>
            <a:r>
              <a:rPr lang="en-US" dirty="0"/>
              <a:t>Right picture is actually what it looks like: [key idea] Distance to sense amplifier is very short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Global row buffer is actually smaller than the local row buffer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Key takeaway; divide into smaller arrays to keep latencies smaller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62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thought the array dividing recursion might have ended there but we also have MATs inside subarrays and we won’t cover these in detail.</a:t>
            </a:r>
          </a:p>
          <a:p>
            <a:endParaRPr lang="en-US" dirty="0"/>
          </a:p>
          <a:p>
            <a:r>
              <a:rPr lang="en-US" dirty="0"/>
              <a:t>I promise MATs are where the recursion ends (for now).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657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126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operation is called a data transfer burst. You send a single READ command and receive data in a burst of 8 data transfer beats. Why: 1) pin limitations 2) fewer read commands every command clock cycle so that you can issue other commands to other banks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76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0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Today’s systems are virtualized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will cover virtual memory in upcoming lectures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4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Now we will look at how we access this DRAM cell. This is a diagram showing how a DRAM cell is connected to a sense amplifier. </a:t>
            </a:r>
          </a:p>
          <a:p>
            <a:r>
              <a:rPr lang="en-TR" b="1" dirty="0"/>
              <a:t>[CLICK]</a:t>
            </a:r>
            <a:r>
              <a:rPr lang="en-TR" dirty="0"/>
              <a:t> A DRAM cell contains two components, the capacitor stores data and the access transistor determines if the cell is being accessed.</a:t>
            </a:r>
          </a:p>
          <a:p>
            <a:r>
              <a:rPr lang="en-TR" b="1" dirty="0"/>
              <a:t>[CLICK] </a:t>
            </a:r>
            <a:r>
              <a:rPr lang="en-TR" b="0" dirty="0"/>
              <a:t>The access transistor is controlled by the wordline, which is enabled to </a:t>
            </a:r>
          </a:p>
          <a:p>
            <a:r>
              <a:rPr lang="en-TR" b="1" dirty="0"/>
              <a:t>[CLICK] </a:t>
            </a:r>
            <a:r>
              <a:rPr lang="en-TR" b="0" dirty="0"/>
              <a:t>connect the DRAM cell to its bitline</a:t>
            </a:r>
          </a:p>
          <a:p>
            <a:r>
              <a:rPr lang="en-TR" b="1" dirty="0"/>
              <a:t>[CLICK] </a:t>
            </a:r>
            <a:r>
              <a:rPr lang="en-TR" b="0" dirty="0"/>
              <a:t>The bitline bar is esentially the inverse of the bitline</a:t>
            </a:r>
          </a:p>
          <a:p>
            <a:r>
              <a:rPr lang="en-TR" b="1" dirty="0"/>
              <a:t>[CLICK] </a:t>
            </a:r>
            <a:r>
              <a:rPr lang="en-TR" b="0" dirty="0"/>
              <a:t>The DRAM sense amplifier has an enable signal which determines if the sense amplifier is currently active.</a:t>
            </a:r>
          </a:p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8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Initially, both the access transistor and the sense amplifier are disabled and both ends of the sense amplifier are maintained </a:t>
            </a:r>
            <a:r>
              <a:rPr lang="en-US" dirty="0"/>
              <a:t>at half </a:t>
            </a:r>
            <a:r>
              <a:rPr lang="en-US" dirty="0" err="1"/>
              <a:t>vdd</a:t>
            </a:r>
            <a:r>
              <a:rPr lang="en-TR" dirty="0"/>
              <a:t>. In this example, the capacitor is fully charged. To access the cell</a:t>
            </a:r>
          </a:p>
          <a:p>
            <a:r>
              <a:rPr lang="en-TR" b="1" dirty="0"/>
              <a:t>[CLICK] </a:t>
            </a:r>
            <a:r>
              <a:rPr lang="en-TR" b="0" dirty="0"/>
              <a:t>we first </a:t>
            </a:r>
            <a:r>
              <a:rPr lang="en-US" b="0" dirty="0"/>
              <a:t>enable</a:t>
            </a:r>
            <a:r>
              <a:rPr lang="en-TR" b="0" dirty="0"/>
              <a:t> the wordline, </a:t>
            </a:r>
            <a:r>
              <a:rPr lang="en-TR" b="1" dirty="0"/>
              <a:t>[CLICK] </a:t>
            </a:r>
            <a:r>
              <a:rPr lang="en-TR" b="0" dirty="0"/>
              <a:t>this connects the capacitor to its bitline.</a:t>
            </a:r>
          </a:p>
          <a:p>
            <a:r>
              <a:rPr lang="en-TR" b="1" dirty="0"/>
              <a:t>[CLICK] </a:t>
            </a:r>
            <a:r>
              <a:rPr lang="en-TR" b="0" dirty="0"/>
              <a:t>Since the capacitor has a voltage level higher than the bitline, the charge starts flowing from the capacitor to the bitline, </a:t>
            </a:r>
            <a:r>
              <a:rPr lang="en-TR" b="1" dirty="0"/>
              <a:t>[CLICK] </a:t>
            </a:r>
            <a:r>
              <a:rPr lang="en-TR" b="0" dirty="0"/>
              <a:t>resulting in the bitline voltage to deviate slightly towards Vdd.</a:t>
            </a:r>
          </a:p>
          <a:p>
            <a:r>
              <a:rPr lang="en-TR" b="1" dirty="0"/>
              <a:t>[CLICK] </a:t>
            </a:r>
            <a:r>
              <a:rPr lang="en-TR" b="0" dirty="0"/>
              <a:t>When we enable the sense amplifier, it will compare the voltage levels of bitline and bitline bar, and </a:t>
            </a:r>
            <a:r>
              <a:rPr lang="en-TR" b="1" dirty="0"/>
              <a:t>[CLICK]</a:t>
            </a:r>
            <a:r>
              <a:rPr lang="en-TR" b="0" dirty="0"/>
              <a:t> amplify the deviation until bitline voltage reaches Vdd.</a:t>
            </a:r>
          </a:p>
          <a:p>
            <a:r>
              <a:rPr lang="en-TR" b="1" dirty="0"/>
              <a:t>[CLICK] </a:t>
            </a:r>
            <a:r>
              <a:rPr lang="en-TR" b="0" dirty="0"/>
              <a:t>Since the capacitor is still connected to the bitline, the amplification process also restores the charge in the capacitor.</a:t>
            </a:r>
            <a:endParaRPr lang="en-TR" b="1" dirty="0"/>
          </a:p>
          <a:p>
            <a:endParaRPr lang="en-TR" b="1" dirty="0"/>
          </a:p>
          <a:p>
            <a:endParaRPr lang="en-TR" dirty="0"/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6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D01923-8544-A843-A470-FBF262268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46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75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going to tackle the data mapping issue today. But you want to tackle this issue such that you can access a separate bank in every consecutive cycle ideally.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39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bank organization and operation is similar between the two memory technologies (SRAM and DRAM)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027F5-610B-044B-9264-7862524D6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2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1.xml"/><Relationship Id="rId4" Type="http://schemas.openxmlformats.org/officeDocument/2006/relationships/image" Target="../media/image8.jpeg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A77F40A4-3E89-1B45-BEBF-0AA9EDBC37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7B6CB434-7272-F144-B3EB-748B298E8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0034D-4554-BD42-802B-E49E3DC77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28150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533EA543-58EC-1145-A87A-818F11E2CB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17CD2823-E242-7D44-9F36-68BECE5A08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F0954-8371-A644-8944-406A45A85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074443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D401DBD6-0D40-914C-A4A9-0E1A056209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D2885C7-A8DE-944D-A733-91FB1D23A9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B2226-A9FA-DB47-9CF0-2E287A389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204161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F3099B0-B9D2-8449-B33E-AE3FA8363D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D5B7DF8-5103-1B42-996C-8AA394272A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74C63-9CEC-E640-98D8-DC688D3DD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65027"/>
      </p:ext>
    </p:extLst>
  </p:cSld>
  <p:clrMapOvr>
    <a:masterClrMapping/>
  </p:clrMapOvr>
  <p:transition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500CE77-FA0E-B448-AA17-55A6703F6B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B609F3A-95A7-5841-8128-4F348A5B51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733DC-D3FD-4841-8A7A-4F4AB73A1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972583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CD27D1-ECFD-F447-88C4-5B5CD7C644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FB4D705-4483-1248-A730-79BF1918AC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17078-9EBE-8343-B263-FE4EDA0B8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315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7F7E7C7-D54C-7E42-B902-18631D0E50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0C1EF86-4B10-0E4B-87A4-4C31410E3E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EAFA2-6AF3-564D-8551-0ACDAB9DD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46750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C90C948-2B96-0640-82B2-1E954D9CB7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2E6134-7558-6D42-88BC-6E9B9E7448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436F3-25BF-5246-8097-CFB6BF81F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71338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7008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27281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16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76963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24802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83316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39034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53935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56963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86066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31821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99734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314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6900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4142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796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53042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26736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57705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8532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1230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92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6572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79747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554709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2272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3317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425787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556170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981653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2654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07561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149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09212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0894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1961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1839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340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81004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74826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48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2953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69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281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9401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14506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72075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66549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56437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669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4534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51114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009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64499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7584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194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63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2531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97852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18761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5755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5599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173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4337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1752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6169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75288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97370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931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36411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1496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12127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014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60366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3888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4662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67591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658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52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6077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53665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6870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504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13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90176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9546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2468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7003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49123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82912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11394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23355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93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7366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21941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70608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456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8922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90278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6816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099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66714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185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01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55524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15347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5429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5626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28212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80133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97791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97103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4005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8000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231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1831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32085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5933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93996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1810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9976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93366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938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194283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38567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31448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135184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9748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76970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458620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53367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643746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2285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07322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5255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61250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82333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3180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60683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3616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4565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4887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786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147114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61946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95709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599129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635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600165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791008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049861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639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6069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308391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99348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933653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489959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484588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92184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091328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2413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64083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0396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5003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03149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17053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4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09923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12043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03534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4682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4204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432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78481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92556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51112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0863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68458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5588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78759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9924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4121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190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03312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99592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08799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8961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3324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68720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53561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44578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5001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22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47062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8295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18901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7662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18616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28391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2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5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9011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73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4602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5535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255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22680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5150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white">
                  <a:alpha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31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7129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71260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0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0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8072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5743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108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66557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5042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15106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186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8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5676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0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81104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652537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332872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265940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427940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09308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98331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673001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696847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88558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694012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230275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044246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05047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440956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253622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849779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95180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638099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32243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883825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36729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142052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591387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518730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310786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297199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6554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902883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15211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153066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917114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888566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08640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1110176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7882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80521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67866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06168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8774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43498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6409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9519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1898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38829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8288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1475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82238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45855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24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9001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6287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502140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00430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7921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49685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55849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77284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57207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7764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01382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66261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20047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98940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782124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91766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80060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032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1910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2751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5247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40602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88683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32849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75814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165876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7988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06582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59457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995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4793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85079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55749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18790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46253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2556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26BB2-7A42-4BD5-B790-DBCEF432F44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4942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9D7DF-598B-483B-A6D0-8553CDFAE631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0164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67C19-8364-4600-B88B-828769DCBD4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3191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BDAC-3FCE-4406-AD14-A59ECE86B20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58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DAB56-7687-49EE-9BFA-357DD2115F9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5057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94632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32353-6DA2-4969-8B9B-3DBC4F8425A4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14309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294FE-CC9E-4E10-B310-514CFBF72E7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29483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3DEC2-A46B-4DF0-9B6D-3DA55177CC4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10488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04B9-2B86-45E3-BC5C-2F3F28BAAB8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818714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1C64C-0813-4AB1-8463-69A3B31BE146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8666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0357D-5951-4316-833F-FB5D4423D79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092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512744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071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70235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52658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17050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8859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36286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54472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70738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62838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50958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07100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000925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2208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47178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50796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11706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73043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41681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54736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09547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6038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63722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67090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896800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26731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53783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05008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56827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78022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27802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6947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269767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13273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94160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3927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12658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05900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35948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4535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799798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39029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45470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22996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32380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14365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0433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2913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3335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37421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65018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4434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0808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6292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051259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59969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5220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2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0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67601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857225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631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28950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76731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3488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844857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89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37376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738514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92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10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41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3262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116987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91312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60032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11840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90508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7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45105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848938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6252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26259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54140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219650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555462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674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1940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42817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67984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13893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048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2069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14707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50062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924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6399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32448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63714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17487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47508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398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08918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13472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8632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160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45920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2734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3167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48641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9162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432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4763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5438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8113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062517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028567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356160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70162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20420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982510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5550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479993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567195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495471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831782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927739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32FADCB-48B2-EA48-842F-00DFB3F26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B7879-3FBA-B54E-968A-FC666650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EA502-C52A-234B-A385-176FDBE4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75F4F-A033-0F4C-9EC5-6505BC2B7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FF62-1895-FF4A-A6F6-800069378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C695-E190-B34F-BEE3-61EF86E36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E6B8-289B-D940-8844-711DD1502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31048-1417-DA43-8EBC-A96804AD6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417F-2C14-6144-830B-E42ADEEC4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71BC-6E8C-F74F-B79B-7105B67B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4C83-2A46-4D4A-84F8-78075880C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AAFD-47E5-3243-864F-EBDDB630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3696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D8DB-F6DE-7C4E-AD24-F611E08CA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85261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1130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26625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96467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7174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5791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3550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94396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54688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28450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6083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61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D8AD54C-B69C-C045-BA63-609741507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FC130E6-0A8B-5C46-97F6-05BA50F27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F892EEA3-B538-C04F-9723-81BED848371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C68AA6-AA6B-E24F-85A2-1EF2B9656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4959D1-8BC0-CE4E-ACE2-CBE1CFEC3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242E8B-5541-434B-AFCD-1F38D7A2B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539510C9-12BC-DD4D-B3A7-598B83B71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627531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CD74A11-951E-DB44-8764-7EDA6185B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3BC4F66-F634-8C4C-ACFF-E455D4359F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DED06B6-2C69-284D-99A3-4B7428112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565897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6CDA834-60CD-D748-A6DB-6400F7A194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0B46EF2-EDF8-0844-84D7-DE74CC8F16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409A45F-0B17-A64D-AE7D-EC592F08F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663978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918F5B1-8D30-BF4D-8753-CD6C37A89A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B0761DB-FC36-A247-80F6-536776D640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006DCE6-AC9F-2B46-87A0-89902198B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825932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BC504684-D332-A746-873E-D6EE4AC2A2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CE2EBF98-B68A-DC41-AA09-F520461199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7D81E7D-B33E-E54C-A408-189AFA5A1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171176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7289827-037E-1F49-82B5-A45C2F0D3D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9431D8-707F-0E4D-898D-8FA7A7C40A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01F99C2-FA29-1347-BE77-0FAA8BDE7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314573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FEE2673-F138-6948-8553-3B2810E96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DD107382-1487-E94C-B037-04FF212866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97ADA88-90B8-0B4F-BDF4-44EA743F8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067127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58C2523-7B28-7242-89CD-87F2F55AE4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44199-18DF-AE47-B04D-510DF5F26C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094817F-A553-9446-B0C6-6A128BF6E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968157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4C8BA1F-D524-5942-9024-92DFB0D90C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7452D1C-6CC8-8F4C-A204-CAD13050AD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59FDEDB-D3AF-7243-B220-C355688D0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758462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406822E-9C83-AB46-8A3A-7EB327283B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0524178-33E2-A549-8F0D-7702C6A68B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00D6AEB-25AC-814E-847D-6B6BE343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82898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CAF7FE-5932-0B4B-982E-2651123541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88A9FB1-504C-F44E-BA2D-5A14571D1B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9152FEC-9E39-A54C-B7BA-504E2CB6C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889208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1FFAAE4-E3B2-914E-8E43-B13D01E8C6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78689B0-1B62-1E4B-B603-F7DB82F356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3EDC011-37C8-F346-BC29-ED8140085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22023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7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30941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68ED70B-73E0-1A43-BAAD-140982274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40D2E238-C648-A940-9B7B-972AE0659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D54BBF8F-ECA8-AD4F-B952-3B56CEF29F1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5BD37C-EF84-E14A-8FA9-6E871426D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520A33-EADB-4D48-A0C8-D4DA821B3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1EDA3E-56CF-E64B-9A39-9A3AFC00C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24D877CE-8C2D-894A-A7C5-BB6D1A318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599853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FC86844-FA91-F048-BEB2-BA9781507E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EFA73D9-5F25-2E4F-BA37-2248334378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2A7E1F0-2A07-F348-A4CF-29358DBEE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60431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2745AE7-D17D-1E4E-A13C-9DF7721270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7B4233D-E5AA-E547-988E-777ABB3391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2BFE9CE-D1E2-CD43-9D64-E051EF798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094728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90869E-0F2B-2E44-8EA2-F0E90B9BD2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2BEFB27-4AB2-BB4D-A752-FCA85F9F82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8BEAD14-7B11-6840-8702-F1622620C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173639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F1B47A8C-2715-8B4C-A5CA-3182971D8D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E06BEEDD-253F-5347-AAC5-9A3073427B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060E0EF-41BE-8F41-A83F-F4808BEBF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049317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F2373C3-6B30-1542-84FC-B9463FCEFE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601D3BB-B830-624A-9B81-9AC2ABE800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356A0E2-8183-AB46-87C5-4A7205409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896447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32E85A3E-77CC-0746-99FE-99C40F44F6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A0C46723-E122-BF45-8E47-9040553DB4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19D3AF5-B5A7-FB41-9FA0-624B5DF56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17538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326B1BE-197C-DC45-9761-B311AE3C3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5B8F0EC-9DC5-344B-BDD6-19F235461F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CB6A03F-44FD-7149-8A2D-AA96CBCBA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496303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3FC797B-7765-EA4D-940D-E2944DD86E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BBBC207-3A60-3C40-8C07-7712B00016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283EE2E-E1F5-564C-A4A7-077A484857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29211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EDE4100-899C-E347-9C7A-F90D749FD8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931F1F-5951-034A-BC29-B3A2534AB9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FA39035-9B61-AF43-A831-46D0233F4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183650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A9A158E4-C9E1-F242-9FD3-19CDF5DFAD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3D9C72C4-E5B3-FE43-A7E8-EC24575D36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1F1F556-F429-3B48-9C83-C22738692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701147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1007106-B0D7-B042-9B46-2489A61915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4A13AC9-A4C2-C24D-BD9B-EB63D50A54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21D1B-75BE-2E43-B109-F513DA0BA5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556025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1858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2881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5024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17054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9420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2911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0738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0792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32477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05808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60942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03205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defTabSz="914263"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8081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5900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1" indent="0">
              <a:buNone/>
              <a:defRPr sz="1800"/>
            </a:lvl2pPr>
            <a:lvl3pPr marL="914263" indent="0">
              <a:buNone/>
              <a:defRPr sz="1600"/>
            </a:lvl3pPr>
            <a:lvl4pPr marL="1371395" indent="0">
              <a:buNone/>
              <a:defRPr sz="1400"/>
            </a:lvl4pPr>
            <a:lvl5pPr marL="1828527" indent="0">
              <a:buNone/>
              <a:defRPr sz="1400"/>
            </a:lvl5pPr>
            <a:lvl6pPr marL="2285658" indent="0">
              <a:buNone/>
              <a:defRPr sz="1400"/>
            </a:lvl6pPr>
            <a:lvl7pPr marL="2742789" indent="0">
              <a:buNone/>
              <a:defRPr sz="1400"/>
            </a:lvl7pPr>
            <a:lvl8pPr marL="3199920" indent="0">
              <a:buNone/>
              <a:defRPr sz="1400"/>
            </a:lvl8pPr>
            <a:lvl9pPr marL="365705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073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89780"/>
      </p:ext>
    </p:extLst>
  </p:cSld>
  <p:clrMapOvr>
    <a:masterClrMapping/>
  </p:clrMapOvr>
  <p:transition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7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7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23003"/>
      </p:ext>
    </p:extLst>
  </p:cSld>
  <p:clrMapOvr>
    <a:masterClrMapping/>
  </p:clrMapOvr>
  <p:transition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6083"/>
      </p:ext>
    </p:extLst>
  </p:cSld>
  <p:clrMapOvr>
    <a:masterClrMapping/>
  </p:clrMapOvr>
  <p:transition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73311"/>
      </p:ext>
    </p:extLst>
  </p:cSld>
  <p:clrMapOvr>
    <a:masterClrMapping/>
  </p:clrMapOvr>
  <p:transition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3" indent="0">
              <a:buNone/>
              <a:defRPr sz="1000"/>
            </a:lvl3pPr>
            <a:lvl4pPr marL="1371395" indent="0">
              <a:buNone/>
              <a:defRPr sz="900"/>
            </a:lvl4pPr>
            <a:lvl5pPr marL="1828527" indent="0">
              <a:buNone/>
              <a:defRPr sz="900"/>
            </a:lvl5pPr>
            <a:lvl6pPr marL="2285658" indent="0">
              <a:buNone/>
              <a:defRPr sz="900"/>
            </a:lvl6pPr>
            <a:lvl7pPr marL="2742789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4250"/>
      </p:ext>
    </p:extLst>
  </p:cSld>
  <p:clrMapOvr>
    <a:masterClrMapping/>
  </p:clrMapOvr>
  <p:transition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7" indent="0">
              <a:buNone/>
              <a:defRPr sz="2000"/>
            </a:lvl5pPr>
            <a:lvl6pPr marL="2285658" indent="0">
              <a:buNone/>
              <a:defRPr sz="2000"/>
            </a:lvl6pPr>
            <a:lvl7pPr marL="2742789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3" indent="0">
              <a:buNone/>
              <a:defRPr sz="1000"/>
            </a:lvl3pPr>
            <a:lvl4pPr marL="1371395" indent="0">
              <a:buNone/>
              <a:defRPr sz="900"/>
            </a:lvl4pPr>
            <a:lvl5pPr marL="1828527" indent="0">
              <a:buNone/>
              <a:defRPr sz="900"/>
            </a:lvl5pPr>
            <a:lvl6pPr marL="2285658" indent="0">
              <a:buNone/>
              <a:defRPr sz="900"/>
            </a:lvl6pPr>
            <a:lvl7pPr marL="2742789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14477"/>
      </p:ext>
    </p:extLst>
  </p:cSld>
  <p:clrMapOvr>
    <a:masterClrMapping/>
  </p:clrMapOvr>
  <p:transition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26491"/>
      </p:ext>
    </p:extLst>
  </p:cSld>
  <p:clrMapOvr>
    <a:masterClrMapping/>
  </p:clrMapOvr>
  <p:transition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3705"/>
      </p:ext>
    </p:extLst>
  </p:cSld>
  <p:clrMapOvr>
    <a:masterClrMapping/>
  </p:clrMapOvr>
  <p:transition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04040"/>
      </p:ext>
    </p:extLst>
  </p:cSld>
  <p:clrMapOvr>
    <a:masterClrMapping/>
  </p:clrMapOvr>
  <p:transition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31242B1-5C22-D74C-8153-C451E2E85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CD18DA6-800A-1E40-810E-EFC079351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013CFB9-DB95-3348-8211-5CA9DA0818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F27E14-83B5-A343-B8AF-1217702F7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027AB4-73F6-2E46-80B9-116D8E27A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272B45-1FE8-9F43-9941-53642C19B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343B0D9-23FD-7444-A21A-94A65ADA3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43463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AEA7A11-5E85-2F4B-B6E4-F68F10769A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6258F1-02CE-224E-800F-A27BF99615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D1901-9C11-6043-9FD4-59AF4C56F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62622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1DAFB5C-764F-FE44-8B5B-AEB3303387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E28213B-452F-F74C-9F6F-E52DAB3DE3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53E1B-5976-A646-AC17-C93A6D7B9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265655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D3D9774-33F9-9F4D-8679-2CA267EFA5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BAE214-20B0-0549-BCF3-C6F5F33A81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5C779-A31C-6543-8025-DCFEDD77C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487129"/>
      </p:ext>
    </p:extLst>
  </p:cSld>
  <p:clrMapOvr>
    <a:masterClrMapping/>
  </p:clrMapOvr>
  <p:transition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4F3CE8E7-7FD4-3041-AC1C-B13EE7CBEE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3C4431ED-B35E-DC40-8952-D74965B056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424A-D3FA-EB48-9FE7-4A4DD36B6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863699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BAD8E24F-3339-0A4F-91CA-ECD0AB80E18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F38629E8-0576-E545-86DD-D5669EFD21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D7F09-7D05-A447-B61A-A3DC3E90B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403219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88CFEED4-D0EE-304D-8B37-02BF83C4EF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7AE652E2-7FB1-E342-A1D5-1F2061CABA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E8D0C-537B-354D-A520-22B8954C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584110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CAB7526-1410-024E-B098-5315734877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F641A84-FE51-6C49-91A9-A1C6A2FEB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ADB36-3AC5-D44D-B367-7F26E9F05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958355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A0F1EC2-A374-784B-B2D0-C858EB5B45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1E979C7-E4B0-1E47-907E-39CF90AE42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51DB8-0A99-D94D-80C8-556C717D2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9005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6EC428B-3C4C-0F49-8AB4-16AAE02FD58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22FFCFF-694B-B741-8701-CE2D3BFA70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654B8-CBAB-E64B-BAF4-D4191271A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744026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E8AA7F4-205E-8C40-AF2E-410A1A49B6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77CEF2A-16FC-1B4F-B6C4-DD4D8A99AB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1D05E-1E6A-3343-9438-E64EE94B2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277037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3C3DAB7-1310-B545-BB26-6F5CE370D2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98B2604-8CC9-E944-B3A6-5AEBCC4808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3A2E3-EA89-6F4F-A6D6-7CADB64D5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616598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1320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D3011-6F1F-634A-81F7-D05ACAF2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06CBB-D180-CD46-A637-D0507845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DDC54-3045-4446-A3FB-A052DE0C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AC8E94F7-104A-624E-A079-A0C585F32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997942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3EC4547-E2B1-9B4F-845F-F274F3C6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47984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B4180-6920-9C42-9DA1-4829E043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99057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0D3C-7D80-0940-9C38-883CA5675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7655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F32B-3CEF-984C-BBF2-963F764B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25974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4898-7376-D942-82A4-9987F9AC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932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4D29-6AD3-F447-89DA-A4F13DC7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09647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A4055-98B6-5F49-80DA-F6F7DEF7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2965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ECD9-3D5F-7F4F-998D-56B78CDEA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5240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5131-7DE5-1D4D-A3CF-3D060717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2336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F9A-1324-4947-8B68-D47C274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3301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1EA7-F64C-644A-BE34-B5A402A8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8444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4A1C-A8E8-3C42-88AB-792537E5F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12112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3330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55928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2656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13658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42511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82080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700943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00171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028688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295649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774132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130308"/>
      </p:ext>
    </p:extLst>
  </p:cSld>
  <p:clrMapOvr>
    <a:masterClrMapping/>
  </p:clrMapOvr>
  <p:transition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0C8C929E-28D9-A841-B8CA-FC3027FD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6564B97F-161A-D54C-808B-F3F916EFE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AC5913C-196A-0247-8DD1-1FA6DB92536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A83FE5-DCB7-644D-A455-D19C7BEC10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A417AE-95FE-8F4C-8E63-6FDC3E78F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8D3888-D486-C848-B450-BD582C72A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71A1AF6-C29A-3A49-AA01-42F32EB73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6293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4B96156-E2A2-7147-AB6D-65FBC4DBD0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7F09E6-2AF5-2A4F-ABE8-548BBCAFDE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8A6BA-C088-9441-9826-2C0854D7F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831868"/>
      </p:ext>
    </p:extLst>
  </p:cSld>
  <p:clrMapOvr>
    <a:masterClrMapping/>
  </p:clrMapOvr>
  <p:transition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C681852-FB9F-314D-A270-CA1A64B63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203247E-42B6-794D-826B-9C94F89AB75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CE593-9420-3945-9878-BC99587A4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899854"/>
      </p:ext>
    </p:extLst>
  </p:cSld>
  <p:clrMapOvr>
    <a:masterClrMapping/>
  </p:clrMapOvr>
  <p:transition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F312C2C-ABBC-3549-B0D7-D9DA757D28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8A422CE-8B8B-C247-973A-2CC423A82E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EAE1-AABF-8048-B71C-71DBD38CCF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479161"/>
      </p:ext>
    </p:extLst>
  </p:cSld>
  <p:clrMapOvr>
    <a:masterClrMapping/>
  </p:clrMapOvr>
  <p:transition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F2BACE98-82C2-DA4F-BAFE-79DACFB31A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1C3C3AFB-1D2D-1642-8A0D-BC56BC6AC9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ED02-06CD-7448-B59F-41E374859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224365"/>
      </p:ext>
    </p:extLst>
  </p:cSld>
  <p:clrMapOvr>
    <a:masterClrMapping/>
  </p:clrMapOvr>
  <p:transition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574218F4-92E0-D04C-BB27-25849AB01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3ADA5DEB-2219-E04E-B3F6-9CEF3E3879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5B1E-1F0C-8347-8A2D-F7FF8FA3E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333079"/>
      </p:ext>
    </p:extLst>
  </p:cSld>
  <p:clrMapOvr>
    <a:masterClrMapping/>
  </p:clrMapOvr>
  <p:transition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77076116-9A8E-DD43-BB96-FF74C521A5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C6453045-3278-114F-9B94-E3CCF6BA76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63811-0C88-424D-807E-72BFC158F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92340"/>
      </p:ext>
    </p:extLst>
  </p:cSld>
  <p:clrMapOvr>
    <a:masterClrMapping/>
  </p:clrMapOvr>
  <p:transition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CCB6FE-6843-6C43-9199-F29F5DA9153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CD7F3DB-ED82-EF49-AE0E-16C445D66E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7BDC7-4286-0348-B3E3-35EBC125A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981435"/>
      </p:ext>
    </p:extLst>
  </p:cSld>
  <p:clrMapOvr>
    <a:masterClrMapping/>
  </p:clrMapOvr>
  <p:transition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C501A7E-E808-2A4D-A294-3FE38ED883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5CA164-8BFD-454B-98A1-8883538D6E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3525-7C23-FA4A-84E9-CD20986B9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183070"/>
      </p:ext>
    </p:extLst>
  </p:cSld>
  <p:clrMapOvr>
    <a:masterClrMapping/>
  </p:clrMapOvr>
  <p:transition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4C5C39E-8AAC-984A-99D0-C96378C34C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2EAD916-AFF0-5040-8789-7A5150BE3D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4B8E-6385-4148-B32C-E4FF21BA5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02227"/>
      </p:ext>
    </p:extLst>
  </p:cSld>
  <p:clrMapOvr>
    <a:masterClrMapping/>
  </p:clrMapOvr>
  <p:transition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38DED25-2CDF-1945-8893-6959FB69CF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3DC90B0-FB99-1C4D-A9D6-A99F30E87A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8E949-C242-A64E-A739-C1B5ADFC6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45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E55F241-12A6-A04E-BE21-E2FB81C9E0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97070D8-8DAD-7241-9957-9EFC528BD4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C093-3ACA-694F-A135-17D0BEB3F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091908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CC68787-3861-6744-9464-E051AC36C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9784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6993FB5-3140-3044-8B0D-A3F464A99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33528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4766B06-DD43-EC42-996C-F0AB16993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9547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47B88E70-1178-9748-B730-BE80A4EA1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17159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9224C58-2A26-5A4F-8325-D7D213A7A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25576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D297F0A-5D11-434B-9A2E-0F9600ADE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00924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14A596B-12E8-1943-95FF-C08FE093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0837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8DA4925-E543-9A49-B423-CD4C388BA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02059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91C9184-7203-BB46-B1C8-39719E9CB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626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0586518-E4AC-AF45-9BDC-E4CE015F7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4789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C515447-02D1-914A-9365-4EDB8E7C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79605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37353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655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58953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67669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10757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86153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2760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71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2643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41651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31203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90390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80054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03407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3587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4994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02465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9736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31960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74564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0499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4525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4433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15737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14B2CC6-BCAC-1643-AB78-C2ADF490D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0751B17A-BF36-4842-B734-E23F1865B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8F08601-02AD-6D40-B66A-AFD9E5D609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55B2BB-4A1A-D34E-80ED-672CDAF1A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15F5C2-BAE1-1849-939C-51DA7DCD9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13B461-D351-8C4C-8D06-99189598B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E858C0F-DBE4-7F41-93EF-EEDB90BFF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92102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320C456-BAB2-674B-9279-F74D1E6BAE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7C3D555-B1CA-AC40-8B14-51B307E08C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EC082-DB60-894D-A65F-EC5CC660E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176893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D8824E4-CBD0-324D-B203-16810E3CD22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883843B-4311-F64D-ABF4-8C528A4400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ABF82-8CD4-944F-9794-F4BB55EAA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04681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FDEB397-DCF4-E046-9CEF-3C1373D51A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E8B1ECD-5EF8-C347-8080-250C482995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31F1-CE42-F44C-9E97-BCF6159B0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459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5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Relationship Id="rId14" Type="http://schemas.openxmlformats.org/officeDocument/2006/relationships/image" Target="../media/image1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60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558.xml"/><Relationship Id="rId10" Type="http://schemas.openxmlformats.org/officeDocument/2006/relationships/slideLayout" Target="../slideLayouts/slideLayout563.xml"/><Relationship Id="rId4" Type="http://schemas.openxmlformats.org/officeDocument/2006/relationships/slideLayout" Target="../slideLayouts/slideLayout557.xml"/><Relationship Id="rId9" Type="http://schemas.openxmlformats.org/officeDocument/2006/relationships/slideLayout" Target="../slideLayouts/slideLayout56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7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4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0.xml"/><Relationship Id="rId7" Type="http://schemas.openxmlformats.org/officeDocument/2006/relationships/slideLayout" Target="../slideLayouts/slideLayout644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39.xml"/><Relationship Id="rId1" Type="http://schemas.openxmlformats.org/officeDocument/2006/relationships/slideLayout" Target="../slideLayouts/slideLayout638.xml"/><Relationship Id="rId6" Type="http://schemas.openxmlformats.org/officeDocument/2006/relationships/slideLayout" Target="../slideLayouts/slideLayout643.xml"/><Relationship Id="rId11" Type="http://schemas.openxmlformats.org/officeDocument/2006/relationships/slideLayout" Target="../slideLayouts/slideLayout648.xml"/><Relationship Id="rId5" Type="http://schemas.openxmlformats.org/officeDocument/2006/relationships/slideLayout" Target="../slideLayouts/slideLayout642.xml"/><Relationship Id="rId10" Type="http://schemas.openxmlformats.org/officeDocument/2006/relationships/slideLayout" Target="../slideLayouts/slideLayout647.xml"/><Relationship Id="rId4" Type="http://schemas.openxmlformats.org/officeDocument/2006/relationships/slideLayout" Target="../slideLayouts/slideLayout641.xml"/><Relationship Id="rId9" Type="http://schemas.openxmlformats.org/officeDocument/2006/relationships/slideLayout" Target="../slideLayouts/slideLayout646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49.xml"/><Relationship Id="rId5" Type="http://schemas.openxmlformats.org/officeDocument/2006/relationships/theme" Target="../theme/theme61.xml"/><Relationship Id="rId4" Type="http://schemas.openxmlformats.org/officeDocument/2006/relationships/slideLayout" Target="../slideLayouts/slideLayout652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5.xml"/><Relationship Id="rId7" Type="http://schemas.openxmlformats.org/officeDocument/2006/relationships/slideLayout" Target="../slideLayouts/slideLayout659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54.xml"/><Relationship Id="rId1" Type="http://schemas.openxmlformats.org/officeDocument/2006/relationships/slideLayout" Target="../slideLayouts/slideLayout653.xml"/><Relationship Id="rId6" Type="http://schemas.openxmlformats.org/officeDocument/2006/relationships/slideLayout" Target="../slideLayouts/slideLayout658.xml"/><Relationship Id="rId11" Type="http://schemas.openxmlformats.org/officeDocument/2006/relationships/slideLayout" Target="../slideLayouts/slideLayout663.xml"/><Relationship Id="rId5" Type="http://schemas.openxmlformats.org/officeDocument/2006/relationships/slideLayout" Target="../slideLayouts/slideLayout657.xml"/><Relationship Id="rId10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56.xml"/><Relationship Id="rId9" Type="http://schemas.openxmlformats.org/officeDocument/2006/relationships/slideLayout" Target="../slideLayouts/slideLayout66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6.xml"/><Relationship Id="rId7" Type="http://schemas.openxmlformats.org/officeDocument/2006/relationships/slideLayout" Target="../slideLayouts/slideLayout670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65.xml"/><Relationship Id="rId1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9.xml"/><Relationship Id="rId11" Type="http://schemas.openxmlformats.org/officeDocument/2006/relationships/slideLayout" Target="../slideLayouts/slideLayout674.xml"/><Relationship Id="rId5" Type="http://schemas.openxmlformats.org/officeDocument/2006/relationships/slideLayout" Target="../slideLayouts/slideLayout668.xml"/><Relationship Id="rId10" Type="http://schemas.openxmlformats.org/officeDocument/2006/relationships/slideLayout" Target="../slideLayouts/slideLayout673.xml"/><Relationship Id="rId4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72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81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76.xml"/><Relationship Id="rId1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5.xml"/><Relationship Id="rId5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83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slideLayout" Target="../slideLayouts/slideLayout697.xml"/><Relationship Id="rId2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6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11.xml"/><Relationship Id="rId7" Type="http://schemas.openxmlformats.org/officeDocument/2006/relationships/slideLayout" Target="../slideLayouts/slideLayout715.xml"/><Relationship Id="rId12" Type="http://schemas.openxmlformats.org/officeDocument/2006/relationships/slideLayout" Target="../slideLayouts/slideLayout720.xml"/><Relationship Id="rId2" Type="http://schemas.openxmlformats.org/officeDocument/2006/relationships/slideLayout" Target="../slideLayouts/slideLayout710.xml"/><Relationship Id="rId1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4.xml"/><Relationship Id="rId11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7.xml"/><Relationship Id="rId14" Type="http://schemas.openxmlformats.org/officeDocument/2006/relationships/image" Target="../media/image1.png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8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727.xml"/><Relationship Id="rId12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722.xml"/><Relationship Id="rId1" Type="http://schemas.openxmlformats.org/officeDocument/2006/relationships/slideLayout" Target="../slideLayouts/slideLayout721.xml"/><Relationship Id="rId6" Type="http://schemas.openxmlformats.org/officeDocument/2006/relationships/slideLayout" Target="../slideLayouts/slideLayout726.xml"/><Relationship Id="rId11" Type="http://schemas.openxmlformats.org/officeDocument/2006/relationships/slideLayout" Target="../slideLayouts/slideLayout731.xml"/><Relationship Id="rId5" Type="http://schemas.openxmlformats.org/officeDocument/2006/relationships/slideLayout" Target="../slideLayouts/slideLayout725.xml"/><Relationship Id="rId10" Type="http://schemas.openxmlformats.org/officeDocument/2006/relationships/slideLayout" Target="../slideLayouts/slideLayout730.xml"/><Relationship Id="rId4" Type="http://schemas.openxmlformats.org/officeDocument/2006/relationships/slideLayout" Target="../slideLayouts/slideLayout724.xml"/><Relationship Id="rId9" Type="http://schemas.openxmlformats.org/officeDocument/2006/relationships/slideLayout" Target="../slideLayouts/slideLayout729.xml"/><Relationship Id="rId14" Type="http://schemas.openxmlformats.org/officeDocument/2006/relationships/image" Target="../media/image1.png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1.xml"/><Relationship Id="rId3" Type="http://schemas.openxmlformats.org/officeDocument/2006/relationships/slideLayout" Target="../slideLayouts/slideLayout746.xml"/><Relationship Id="rId7" Type="http://schemas.openxmlformats.org/officeDocument/2006/relationships/slideLayout" Target="../slideLayouts/slideLayout750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45.xml"/><Relationship Id="rId1" Type="http://schemas.openxmlformats.org/officeDocument/2006/relationships/slideLayout" Target="../slideLayouts/slideLayout744.xml"/><Relationship Id="rId6" Type="http://schemas.openxmlformats.org/officeDocument/2006/relationships/slideLayout" Target="../slideLayouts/slideLayout749.xml"/><Relationship Id="rId11" Type="http://schemas.openxmlformats.org/officeDocument/2006/relationships/slideLayout" Target="../slideLayouts/slideLayout754.xml"/><Relationship Id="rId5" Type="http://schemas.openxmlformats.org/officeDocument/2006/relationships/slideLayout" Target="../slideLayouts/slideLayout748.xml"/><Relationship Id="rId10" Type="http://schemas.openxmlformats.org/officeDocument/2006/relationships/slideLayout" Target="../slideLayouts/slideLayout753.xml"/><Relationship Id="rId4" Type="http://schemas.openxmlformats.org/officeDocument/2006/relationships/slideLayout" Target="../slideLayouts/slideLayout747.xml"/><Relationship Id="rId9" Type="http://schemas.openxmlformats.org/officeDocument/2006/relationships/slideLayout" Target="../slideLayouts/slideLayout752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2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757.xml"/><Relationship Id="rId7" Type="http://schemas.openxmlformats.org/officeDocument/2006/relationships/slideLayout" Target="../slideLayouts/slideLayout761.xml"/><Relationship Id="rId12" Type="http://schemas.openxmlformats.org/officeDocument/2006/relationships/slideLayout" Target="../slideLayouts/slideLayout766.xml"/><Relationship Id="rId2" Type="http://schemas.openxmlformats.org/officeDocument/2006/relationships/slideLayout" Target="../slideLayouts/slideLayout756.xml"/><Relationship Id="rId1" Type="http://schemas.openxmlformats.org/officeDocument/2006/relationships/slideLayout" Target="../slideLayouts/slideLayout755.xml"/><Relationship Id="rId6" Type="http://schemas.openxmlformats.org/officeDocument/2006/relationships/slideLayout" Target="../slideLayouts/slideLayout760.xml"/><Relationship Id="rId11" Type="http://schemas.openxmlformats.org/officeDocument/2006/relationships/slideLayout" Target="../slideLayouts/slideLayout765.xml"/><Relationship Id="rId5" Type="http://schemas.openxmlformats.org/officeDocument/2006/relationships/slideLayout" Target="../slideLayouts/slideLayout759.xml"/><Relationship Id="rId10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58.xml"/><Relationship Id="rId9" Type="http://schemas.openxmlformats.org/officeDocument/2006/relationships/slideLayout" Target="../slideLayouts/slideLayout763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1.xml"/><Relationship Id="rId7" Type="http://schemas.openxmlformats.org/officeDocument/2006/relationships/slideLayout" Target="../slideLayouts/slideLayout785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80.xml"/><Relationship Id="rId1" Type="http://schemas.openxmlformats.org/officeDocument/2006/relationships/slideLayout" Target="../slideLayouts/slideLayout779.xml"/><Relationship Id="rId6" Type="http://schemas.openxmlformats.org/officeDocument/2006/relationships/slideLayout" Target="../slideLayouts/slideLayout784.xml"/><Relationship Id="rId11" Type="http://schemas.openxmlformats.org/officeDocument/2006/relationships/slideLayout" Target="../slideLayouts/slideLayout789.xml"/><Relationship Id="rId5" Type="http://schemas.openxmlformats.org/officeDocument/2006/relationships/slideLayout" Target="../slideLayouts/slideLayout783.xml"/><Relationship Id="rId10" Type="http://schemas.openxmlformats.org/officeDocument/2006/relationships/slideLayout" Target="../slideLayouts/slideLayout788.xml"/><Relationship Id="rId4" Type="http://schemas.openxmlformats.org/officeDocument/2006/relationships/slideLayout" Target="../slideLayouts/slideLayout782.xml"/><Relationship Id="rId9" Type="http://schemas.openxmlformats.org/officeDocument/2006/relationships/slideLayout" Target="../slideLayouts/slideLayout787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2.xml"/><Relationship Id="rId7" Type="http://schemas.openxmlformats.org/officeDocument/2006/relationships/slideLayout" Target="../slideLayouts/slideLayout796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791.xml"/><Relationship Id="rId1" Type="http://schemas.openxmlformats.org/officeDocument/2006/relationships/slideLayout" Target="../slideLayouts/slideLayout790.xml"/><Relationship Id="rId6" Type="http://schemas.openxmlformats.org/officeDocument/2006/relationships/slideLayout" Target="../slideLayouts/slideLayout795.xml"/><Relationship Id="rId11" Type="http://schemas.openxmlformats.org/officeDocument/2006/relationships/slideLayout" Target="../slideLayouts/slideLayout800.xml"/><Relationship Id="rId5" Type="http://schemas.openxmlformats.org/officeDocument/2006/relationships/slideLayout" Target="../slideLayouts/slideLayout794.xml"/><Relationship Id="rId10" Type="http://schemas.openxmlformats.org/officeDocument/2006/relationships/slideLayout" Target="../slideLayouts/slideLayout799.xml"/><Relationship Id="rId4" Type="http://schemas.openxmlformats.org/officeDocument/2006/relationships/slideLayout" Target="../slideLayouts/slideLayout793.xml"/><Relationship Id="rId9" Type="http://schemas.openxmlformats.org/officeDocument/2006/relationships/slideLayout" Target="../slideLayouts/slideLayout798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7.xml"/><Relationship Id="rId12" Type="http://schemas.openxmlformats.org/officeDocument/2006/relationships/slideLayout" Target="../slideLayouts/slideLayout812.xml"/><Relationship Id="rId2" Type="http://schemas.openxmlformats.org/officeDocument/2006/relationships/slideLayout" Target="../slideLayouts/slideLayout802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10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Relationship Id="rId14" Type="http://schemas.openxmlformats.org/officeDocument/2006/relationships/image" Target="../media/image1.png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0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15.xml"/><Relationship Id="rId7" Type="http://schemas.openxmlformats.org/officeDocument/2006/relationships/slideLayout" Target="../slideLayouts/slideLayout819.xml"/><Relationship Id="rId12" Type="http://schemas.openxmlformats.org/officeDocument/2006/relationships/slideLayout" Target="../slideLayouts/slideLayout824.xml"/><Relationship Id="rId2" Type="http://schemas.openxmlformats.org/officeDocument/2006/relationships/slideLayout" Target="../slideLayouts/slideLayout814.xml"/><Relationship Id="rId1" Type="http://schemas.openxmlformats.org/officeDocument/2006/relationships/slideLayout" Target="../slideLayouts/slideLayout813.xml"/><Relationship Id="rId6" Type="http://schemas.openxmlformats.org/officeDocument/2006/relationships/slideLayout" Target="../slideLayouts/slideLayout818.xml"/><Relationship Id="rId11" Type="http://schemas.openxmlformats.org/officeDocument/2006/relationships/slideLayout" Target="../slideLayouts/slideLayout823.xml"/><Relationship Id="rId5" Type="http://schemas.openxmlformats.org/officeDocument/2006/relationships/slideLayout" Target="../slideLayouts/slideLayout817.xml"/><Relationship Id="rId10" Type="http://schemas.openxmlformats.org/officeDocument/2006/relationships/slideLayout" Target="../slideLayouts/slideLayout822.xml"/><Relationship Id="rId4" Type="http://schemas.openxmlformats.org/officeDocument/2006/relationships/slideLayout" Target="../slideLayouts/slideLayout816.xml"/><Relationship Id="rId9" Type="http://schemas.openxmlformats.org/officeDocument/2006/relationships/slideLayout" Target="../slideLayouts/slideLayout821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2.xml"/><Relationship Id="rId13" Type="http://schemas.openxmlformats.org/officeDocument/2006/relationships/slideLayout" Target="../slideLayouts/slideLayout837.xml"/><Relationship Id="rId3" Type="http://schemas.openxmlformats.org/officeDocument/2006/relationships/slideLayout" Target="../slideLayouts/slideLayout827.xml"/><Relationship Id="rId7" Type="http://schemas.openxmlformats.org/officeDocument/2006/relationships/slideLayout" Target="../slideLayouts/slideLayout831.xml"/><Relationship Id="rId12" Type="http://schemas.openxmlformats.org/officeDocument/2006/relationships/slideLayout" Target="../slideLayouts/slideLayout836.xml"/><Relationship Id="rId2" Type="http://schemas.openxmlformats.org/officeDocument/2006/relationships/slideLayout" Target="../slideLayouts/slideLayout826.xml"/><Relationship Id="rId1" Type="http://schemas.openxmlformats.org/officeDocument/2006/relationships/slideLayout" Target="../slideLayouts/slideLayout825.xml"/><Relationship Id="rId6" Type="http://schemas.openxmlformats.org/officeDocument/2006/relationships/slideLayout" Target="../slideLayouts/slideLayout830.xml"/><Relationship Id="rId11" Type="http://schemas.openxmlformats.org/officeDocument/2006/relationships/slideLayout" Target="../slideLayouts/slideLayout835.xml"/><Relationship Id="rId5" Type="http://schemas.openxmlformats.org/officeDocument/2006/relationships/slideLayout" Target="../slideLayouts/slideLayout829.xml"/><Relationship Id="rId10" Type="http://schemas.openxmlformats.org/officeDocument/2006/relationships/slideLayout" Target="../slideLayouts/slideLayout834.xml"/><Relationship Id="rId4" Type="http://schemas.openxmlformats.org/officeDocument/2006/relationships/slideLayout" Target="../slideLayouts/slideLayout828.xml"/><Relationship Id="rId9" Type="http://schemas.openxmlformats.org/officeDocument/2006/relationships/slideLayout" Target="../slideLayouts/slideLayout833.xml"/><Relationship Id="rId14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5.xml"/><Relationship Id="rId13" Type="http://schemas.openxmlformats.org/officeDocument/2006/relationships/theme" Target="../theme/theme78.xml"/><Relationship Id="rId3" Type="http://schemas.openxmlformats.org/officeDocument/2006/relationships/slideLayout" Target="../slideLayouts/slideLayout840.xml"/><Relationship Id="rId7" Type="http://schemas.openxmlformats.org/officeDocument/2006/relationships/slideLayout" Target="../slideLayouts/slideLayout844.xml"/><Relationship Id="rId12" Type="http://schemas.openxmlformats.org/officeDocument/2006/relationships/slideLayout" Target="../slideLayouts/slideLayout849.xml"/><Relationship Id="rId2" Type="http://schemas.openxmlformats.org/officeDocument/2006/relationships/slideLayout" Target="../slideLayouts/slideLayout839.xml"/><Relationship Id="rId1" Type="http://schemas.openxmlformats.org/officeDocument/2006/relationships/slideLayout" Target="../slideLayouts/slideLayout838.xml"/><Relationship Id="rId6" Type="http://schemas.openxmlformats.org/officeDocument/2006/relationships/slideLayout" Target="../slideLayouts/slideLayout843.xml"/><Relationship Id="rId11" Type="http://schemas.openxmlformats.org/officeDocument/2006/relationships/slideLayout" Target="../slideLayouts/slideLayout848.xml"/><Relationship Id="rId5" Type="http://schemas.openxmlformats.org/officeDocument/2006/relationships/slideLayout" Target="../slideLayouts/slideLayout842.xml"/><Relationship Id="rId10" Type="http://schemas.openxmlformats.org/officeDocument/2006/relationships/slideLayout" Target="../slideLayouts/slideLayout847.xml"/><Relationship Id="rId4" Type="http://schemas.openxmlformats.org/officeDocument/2006/relationships/slideLayout" Target="../slideLayouts/slideLayout841.xml"/><Relationship Id="rId9" Type="http://schemas.openxmlformats.org/officeDocument/2006/relationships/slideLayout" Target="../slideLayouts/slideLayout84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7.xml"/><Relationship Id="rId13" Type="http://schemas.openxmlformats.org/officeDocument/2006/relationships/slideLayout" Target="../slideLayouts/slideLayout862.xml"/><Relationship Id="rId3" Type="http://schemas.openxmlformats.org/officeDocument/2006/relationships/slideLayout" Target="../slideLayouts/slideLayout852.xml"/><Relationship Id="rId7" Type="http://schemas.openxmlformats.org/officeDocument/2006/relationships/slideLayout" Target="../slideLayouts/slideLayout856.xml"/><Relationship Id="rId12" Type="http://schemas.openxmlformats.org/officeDocument/2006/relationships/slideLayout" Target="../slideLayouts/slideLayout861.xml"/><Relationship Id="rId2" Type="http://schemas.openxmlformats.org/officeDocument/2006/relationships/slideLayout" Target="../slideLayouts/slideLayout851.xml"/><Relationship Id="rId1" Type="http://schemas.openxmlformats.org/officeDocument/2006/relationships/slideLayout" Target="../slideLayouts/slideLayout850.xml"/><Relationship Id="rId6" Type="http://schemas.openxmlformats.org/officeDocument/2006/relationships/slideLayout" Target="../slideLayouts/slideLayout855.xml"/><Relationship Id="rId11" Type="http://schemas.openxmlformats.org/officeDocument/2006/relationships/slideLayout" Target="../slideLayouts/slideLayout860.xml"/><Relationship Id="rId5" Type="http://schemas.openxmlformats.org/officeDocument/2006/relationships/slideLayout" Target="../slideLayouts/slideLayout854.xml"/><Relationship Id="rId10" Type="http://schemas.openxmlformats.org/officeDocument/2006/relationships/slideLayout" Target="../slideLayouts/slideLayout859.xml"/><Relationship Id="rId4" Type="http://schemas.openxmlformats.org/officeDocument/2006/relationships/slideLayout" Target="../slideLayouts/slideLayout853.xml"/><Relationship Id="rId9" Type="http://schemas.openxmlformats.org/officeDocument/2006/relationships/slideLayout" Target="../slideLayouts/slideLayout858.xml"/><Relationship Id="rId14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0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865.xml"/><Relationship Id="rId7" Type="http://schemas.openxmlformats.org/officeDocument/2006/relationships/slideLayout" Target="../slideLayouts/slideLayout869.xml"/><Relationship Id="rId12" Type="http://schemas.openxmlformats.org/officeDocument/2006/relationships/slideLayout" Target="../slideLayouts/slideLayout874.xml"/><Relationship Id="rId2" Type="http://schemas.openxmlformats.org/officeDocument/2006/relationships/slideLayout" Target="../slideLayouts/slideLayout864.xml"/><Relationship Id="rId1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8.xml"/><Relationship Id="rId11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67.xml"/><Relationship Id="rId10" Type="http://schemas.openxmlformats.org/officeDocument/2006/relationships/slideLayout" Target="../slideLayouts/slideLayout872.xml"/><Relationship Id="rId4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71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2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877.xml"/><Relationship Id="rId7" Type="http://schemas.openxmlformats.org/officeDocument/2006/relationships/slideLayout" Target="../slideLayouts/slideLayout881.xml"/><Relationship Id="rId12" Type="http://schemas.openxmlformats.org/officeDocument/2006/relationships/slideLayout" Target="../slideLayouts/slideLayout886.xml"/><Relationship Id="rId2" Type="http://schemas.openxmlformats.org/officeDocument/2006/relationships/slideLayout" Target="../slideLayouts/slideLayout876.xml"/><Relationship Id="rId1" Type="http://schemas.openxmlformats.org/officeDocument/2006/relationships/slideLayout" Target="../slideLayouts/slideLayout875.xml"/><Relationship Id="rId6" Type="http://schemas.openxmlformats.org/officeDocument/2006/relationships/slideLayout" Target="../slideLayouts/slideLayout880.xml"/><Relationship Id="rId11" Type="http://schemas.openxmlformats.org/officeDocument/2006/relationships/slideLayout" Target="../slideLayouts/slideLayout885.xml"/><Relationship Id="rId5" Type="http://schemas.openxmlformats.org/officeDocument/2006/relationships/slideLayout" Target="../slideLayouts/slideLayout879.xml"/><Relationship Id="rId10" Type="http://schemas.openxmlformats.org/officeDocument/2006/relationships/slideLayout" Target="../slideLayouts/slideLayout884.xml"/><Relationship Id="rId4" Type="http://schemas.openxmlformats.org/officeDocument/2006/relationships/slideLayout" Target="../slideLayouts/slideLayout878.xml"/><Relationship Id="rId9" Type="http://schemas.openxmlformats.org/officeDocument/2006/relationships/slideLayout" Target="../slideLayouts/slideLayout883.xml"/><Relationship Id="rId14" Type="http://schemas.openxmlformats.org/officeDocument/2006/relationships/image" Target="../media/image1.png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4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889.xml"/><Relationship Id="rId7" Type="http://schemas.openxmlformats.org/officeDocument/2006/relationships/slideLayout" Target="../slideLayouts/slideLayout893.xml"/><Relationship Id="rId12" Type="http://schemas.openxmlformats.org/officeDocument/2006/relationships/slideLayout" Target="../slideLayouts/slideLayout898.xml"/><Relationship Id="rId2" Type="http://schemas.openxmlformats.org/officeDocument/2006/relationships/slideLayout" Target="../slideLayouts/slideLayout888.xml"/><Relationship Id="rId1" Type="http://schemas.openxmlformats.org/officeDocument/2006/relationships/slideLayout" Target="../slideLayouts/slideLayout887.xml"/><Relationship Id="rId6" Type="http://schemas.openxmlformats.org/officeDocument/2006/relationships/slideLayout" Target="../slideLayouts/slideLayout892.xml"/><Relationship Id="rId11" Type="http://schemas.openxmlformats.org/officeDocument/2006/relationships/slideLayout" Target="../slideLayouts/slideLayout897.xml"/><Relationship Id="rId5" Type="http://schemas.openxmlformats.org/officeDocument/2006/relationships/slideLayout" Target="../slideLayouts/slideLayout891.xml"/><Relationship Id="rId10" Type="http://schemas.openxmlformats.org/officeDocument/2006/relationships/slideLayout" Target="../slideLayouts/slideLayout896.xml"/><Relationship Id="rId4" Type="http://schemas.openxmlformats.org/officeDocument/2006/relationships/slideLayout" Target="../slideLayouts/slideLayout890.xml"/><Relationship Id="rId9" Type="http://schemas.openxmlformats.org/officeDocument/2006/relationships/slideLayout" Target="../slideLayouts/slideLayout895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6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901.xml"/><Relationship Id="rId7" Type="http://schemas.openxmlformats.org/officeDocument/2006/relationships/slideLayout" Target="../slideLayouts/slideLayout905.xml"/><Relationship Id="rId12" Type="http://schemas.openxmlformats.org/officeDocument/2006/relationships/slideLayout" Target="../slideLayouts/slideLayout910.xml"/><Relationship Id="rId2" Type="http://schemas.openxmlformats.org/officeDocument/2006/relationships/slideLayout" Target="../slideLayouts/slideLayout900.xml"/><Relationship Id="rId1" Type="http://schemas.openxmlformats.org/officeDocument/2006/relationships/slideLayout" Target="../slideLayouts/slideLayout899.xml"/><Relationship Id="rId6" Type="http://schemas.openxmlformats.org/officeDocument/2006/relationships/slideLayout" Target="../slideLayouts/slideLayout904.xml"/><Relationship Id="rId11" Type="http://schemas.openxmlformats.org/officeDocument/2006/relationships/slideLayout" Target="../slideLayouts/slideLayout909.xml"/><Relationship Id="rId5" Type="http://schemas.openxmlformats.org/officeDocument/2006/relationships/slideLayout" Target="../slideLayouts/slideLayout903.xml"/><Relationship Id="rId10" Type="http://schemas.openxmlformats.org/officeDocument/2006/relationships/slideLayout" Target="../slideLayouts/slideLayout908.xml"/><Relationship Id="rId4" Type="http://schemas.openxmlformats.org/officeDocument/2006/relationships/slideLayout" Target="../slideLayouts/slideLayout902.xml"/><Relationship Id="rId9" Type="http://schemas.openxmlformats.org/officeDocument/2006/relationships/slideLayout" Target="../slideLayouts/slideLayout907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8.xml"/><Relationship Id="rId13" Type="http://schemas.openxmlformats.org/officeDocument/2006/relationships/slideLayout" Target="../slideLayouts/slideLayout923.xml"/><Relationship Id="rId3" Type="http://schemas.openxmlformats.org/officeDocument/2006/relationships/slideLayout" Target="../slideLayouts/slideLayout913.xml"/><Relationship Id="rId7" Type="http://schemas.openxmlformats.org/officeDocument/2006/relationships/slideLayout" Target="../slideLayouts/slideLayout917.xml"/><Relationship Id="rId12" Type="http://schemas.openxmlformats.org/officeDocument/2006/relationships/slideLayout" Target="../slideLayouts/slideLayout922.xml"/><Relationship Id="rId2" Type="http://schemas.openxmlformats.org/officeDocument/2006/relationships/slideLayout" Target="../slideLayouts/slideLayout912.xml"/><Relationship Id="rId1" Type="http://schemas.openxmlformats.org/officeDocument/2006/relationships/slideLayout" Target="../slideLayouts/slideLayout911.xml"/><Relationship Id="rId6" Type="http://schemas.openxmlformats.org/officeDocument/2006/relationships/slideLayout" Target="../slideLayouts/slideLayout916.xml"/><Relationship Id="rId11" Type="http://schemas.openxmlformats.org/officeDocument/2006/relationships/slideLayout" Target="../slideLayouts/slideLayout921.xml"/><Relationship Id="rId5" Type="http://schemas.openxmlformats.org/officeDocument/2006/relationships/slideLayout" Target="../slideLayouts/slideLayout915.xml"/><Relationship Id="rId15" Type="http://schemas.openxmlformats.org/officeDocument/2006/relationships/theme" Target="../theme/theme84.xml"/><Relationship Id="rId10" Type="http://schemas.openxmlformats.org/officeDocument/2006/relationships/slideLayout" Target="../slideLayouts/slideLayout920.xml"/><Relationship Id="rId4" Type="http://schemas.openxmlformats.org/officeDocument/2006/relationships/slideLayout" Target="../slideLayouts/slideLayout914.xml"/><Relationship Id="rId9" Type="http://schemas.openxmlformats.org/officeDocument/2006/relationships/slideLayout" Target="../slideLayouts/slideLayout919.xml"/><Relationship Id="rId14" Type="http://schemas.openxmlformats.org/officeDocument/2006/relationships/slideLayout" Target="../slideLayouts/slideLayout924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slideLayout" Target="../slideLayouts/slideLayout948.xml"/><Relationship Id="rId2" Type="http://schemas.openxmlformats.org/officeDocument/2006/relationships/slideLayout" Target="../slideLayouts/slideLayout938.xml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6.xml"/><Relationship Id="rId13" Type="http://schemas.openxmlformats.org/officeDocument/2006/relationships/theme" Target="../theme/theme87.xml"/><Relationship Id="rId3" Type="http://schemas.openxmlformats.org/officeDocument/2006/relationships/slideLayout" Target="../slideLayouts/slideLayout951.xml"/><Relationship Id="rId7" Type="http://schemas.openxmlformats.org/officeDocument/2006/relationships/slideLayout" Target="../slideLayouts/slideLayout955.xml"/><Relationship Id="rId12" Type="http://schemas.openxmlformats.org/officeDocument/2006/relationships/slideLayout" Target="../slideLayouts/slideLayout960.xml"/><Relationship Id="rId2" Type="http://schemas.openxmlformats.org/officeDocument/2006/relationships/slideLayout" Target="../slideLayouts/slideLayout950.xml"/><Relationship Id="rId1" Type="http://schemas.openxmlformats.org/officeDocument/2006/relationships/slideLayout" Target="../slideLayouts/slideLayout949.xml"/><Relationship Id="rId6" Type="http://schemas.openxmlformats.org/officeDocument/2006/relationships/slideLayout" Target="../slideLayouts/slideLayout954.xml"/><Relationship Id="rId11" Type="http://schemas.openxmlformats.org/officeDocument/2006/relationships/slideLayout" Target="../slideLayouts/slideLayout959.xml"/><Relationship Id="rId5" Type="http://schemas.openxmlformats.org/officeDocument/2006/relationships/slideLayout" Target="../slideLayouts/slideLayout953.xml"/><Relationship Id="rId10" Type="http://schemas.openxmlformats.org/officeDocument/2006/relationships/slideLayout" Target="../slideLayouts/slideLayout958.xml"/><Relationship Id="rId4" Type="http://schemas.openxmlformats.org/officeDocument/2006/relationships/slideLayout" Target="../slideLayouts/slideLayout952.xml"/><Relationship Id="rId9" Type="http://schemas.openxmlformats.org/officeDocument/2006/relationships/slideLayout" Target="../slideLayouts/slideLayout957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8.xml"/><Relationship Id="rId3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67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61.xml"/><Relationship Id="rId6" Type="http://schemas.openxmlformats.org/officeDocument/2006/relationships/slideLayout" Target="../slideLayouts/slideLayout966.xml"/><Relationship Id="rId11" Type="http://schemas.openxmlformats.org/officeDocument/2006/relationships/slideLayout" Target="../slideLayouts/slideLayout971.xml"/><Relationship Id="rId5" Type="http://schemas.openxmlformats.org/officeDocument/2006/relationships/slideLayout" Target="../slideLayouts/slideLayout965.xml"/><Relationship Id="rId10" Type="http://schemas.openxmlformats.org/officeDocument/2006/relationships/slideLayout" Target="../slideLayouts/slideLayout970.xml"/><Relationship Id="rId4" Type="http://schemas.openxmlformats.org/officeDocument/2006/relationships/slideLayout" Target="../slideLayouts/slideLayout964.xml"/><Relationship Id="rId9" Type="http://schemas.openxmlformats.org/officeDocument/2006/relationships/slideLayout" Target="../slideLayouts/slideLayout969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9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974.xml"/><Relationship Id="rId7" Type="http://schemas.openxmlformats.org/officeDocument/2006/relationships/slideLayout" Target="../slideLayouts/slideLayout978.xml"/><Relationship Id="rId12" Type="http://schemas.openxmlformats.org/officeDocument/2006/relationships/slideLayout" Target="../slideLayouts/slideLayout983.xml"/><Relationship Id="rId2" Type="http://schemas.openxmlformats.org/officeDocument/2006/relationships/slideLayout" Target="../slideLayouts/slideLayout973.xml"/><Relationship Id="rId1" Type="http://schemas.openxmlformats.org/officeDocument/2006/relationships/slideLayout" Target="../slideLayouts/slideLayout972.xml"/><Relationship Id="rId6" Type="http://schemas.openxmlformats.org/officeDocument/2006/relationships/slideLayout" Target="../slideLayouts/slideLayout977.xml"/><Relationship Id="rId11" Type="http://schemas.openxmlformats.org/officeDocument/2006/relationships/slideLayout" Target="../slideLayouts/slideLayout982.xml"/><Relationship Id="rId5" Type="http://schemas.openxmlformats.org/officeDocument/2006/relationships/slideLayout" Target="../slideLayouts/slideLayout976.xml"/><Relationship Id="rId10" Type="http://schemas.openxmlformats.org/officeDocument/2006/relationships/slideLayout" Target="../slideLayouts/slideLayout981.xml"/><Relationship Id="rId4" Type="http://schemas.openxmlformats.org/officeDocument/2006/relationships/slideLayout" Target="../slideLayouts/slideLayout975.xml"/><Relationship Id="rId9" Type="http://schemas.openxmlformats.org/officeDocument/2006/relationships/slideLayout" Target="../slideLayouts/slideLayout980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1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986.xml"/><Relationship Id="rId7" Type="http://schemas.openxmlformats.org/officeDocument/2006/relationships/slideLayout" Target="../slideLayouts/slideLayout990.xml"/><Relationship Id="rId12" Type="http://schemas.openxmlformats.org/officeDocument/2006/relationships/slideLayout" Target="../slideLayouts/slideLayout995.xml"/><Relationship Id="rId2" Type="http://schemas.openxmlformats.org/officeDocument/2006/relationships/slideLayout" Target="../slideLayouts/slideLayout985.xml"/><Relationship Id="rId1" Type="http://schemas.openxmlformats.org/officeDocument/2006/relationships/slideLayout" Target="../slideLayouts/slideLayout984.xml"/><Relationship Id="rId6" Type="http://schemas.openxmlformats.org/officeDocument/2006/relationships/slideLayout" Target="../slideLayouts/slideLayout989.xml"/><Relationship Id="rId11" Type="http://schemas.openxmlformats.org/officeDocument/2006/relationships/slideLayout" Target="../slideLayouts/slideLayout994.xml"/><Relationship Id="rId5" Type="http://schemas.openxmlformats.org/officeDocument/2006/relationships/slideLayout" Target="../slideLayouts/slideLayout988.xml"/><Relationship Id="rId10" Type="http://schemas.openxmlformats.org/officeDocument/2006/relationships/slideLayout" Target="../slideLayouts/slideLayout993.xml"/><Relationship Id="rId4" Type="http://schemas.openxmlformats.org/officeDocument/2006/relationships/slideLayout" Target="../slideLayouts/slideLayout987.xml"/><Relationship Id="rId9" Type="http://schemas.openxmlformats.org/officeDocument/2006/relationships/slideLayout" Target="../slideLayouts/slideLayout992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3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998.xml"/><Relationship Id="rId7" Type="http://schemas.openxmlformats.org/officeDocument/2006/relationships/slideLayout" Target="../slideLayouts/slideLayout1002.xml"/><Relationship Id="rId12" Type="http://schemas.openxmlformats.org/officeDocument/2006/relationships/slideLayout" Target="../slideLayouts/slideLayout1007.xml"/><Relationship Id="rId2" Type="http://schemas.openxmlformats.org/officeDocument/2006/relationships/slideLayout" Target="../slideLayouts/slideLayout997.xml"/><Relationship Id="rId1" Type="http://schemas.openxmlformats.org/officeDocument/2006/relationships/slideLayout" Target="../slideLayouts/slideLayout996.xml"/><Relationship Id="rId6" Type="http://schemas.openxmlformats.org/officeDocument/2006/relationships/slideLayout" Target="../slideLayouts/slideLayout1001.xml"/><Relationship Id="rId11" Type="http://schemas.openxmlformats.org/officeDocument/2006/relationships/slideLayout" Target="../slideLayouts/slideLayout1006.xml"/><Relationship Id="rId5" Type="http://schemas.openxmlformats.org/officeDocument/2006/relationships/slideLayout" Target="../slideLayouts/slideLayout1000.xml"/><Relationship Id="rId10" Type="http://schemas.openxmlformats.org/officeDocument/2006/relationships/slideLayout" Target="../slideLayouts/slideLayout1005.xml"/><Relationship Id="rId4" Type="http://schemas.openxmlformats.org/officeDocument/2006/relationships/slideLayout" Target="../slideLayouts/slideLayout999.xml"/><Relationship Id="rId9" Type="http://schemas.openxmlformats.org/officeDocument/2006/relationships/slideLayout" Target="../slideLayouts/slideLayout10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2024. 7. 7.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7" r:id="rId1"/>
    <p:sldLayoutId id="2147488078" r:id="rId2"/>
    <p:sldLayoutId id="2147488079" r:id="rId3"/>
    <p:sldLayoutId id="2147488080" r:id="rId4"/>
    <p:sldLayoutId id="2147488081" r:id="rId5"/>
    <p:sldLayoutId id="2147488082" r:id="rId6"/>
    <p:sldLayoutId id="2147488083" r:id="rId7"/>
    <p:sldLayoutId id="2147488084" r:id="rId8"/>
    <p:sldLayoutId id="2147488085" r:id="rId9"/>
    <p:sldLayoutId id="2147488086" r:id="rId10"/>
    <p:sldLayoutId id="21474880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3" r:id="rId1"/>
    <p:sldLayoutId id="2147488154" r:id="rId2"/>
    <p:sldLayoutId id="2147488155" r:id="rId3"/>
    <p:sldLayoutId id="2147488156" r:id="rId4"/>
    <p:sldLayoutId id="2147488157" r:id="rId5"/>
    <p:sldLayoutId id="2147488158" r:id="rId6"/>
    <p:sldLayoutId id="2147488159" r:id="rId7"/>
    <p:sldLayoutId id="2147488160" r:id="rId8"/>
    <p:sldLayoutId id="2147488161" r:id="rId9"/>
    <p:sldLayoutId id="2147488162" r:id="rId10"/>
    <p:sldLayoutId id="214748816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43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5" r:id="rId1"/>
    <p:sldLayoutId id="2147488166" r:id="rId2"/>
    <p:sldLayoutId id="2147488167" r:id="rId3"/>
    <p:sldLayoutId id="2147488168" r:id="rId4"/>
    <p:sldLayoutId id="2147488169" r:id="rId5"/>
    <p:sldLayoutId id="2147488170" r:id="rId6"/>
    <p:sldLayoutId id="2147488171" r:id="rId7"/>
    <p:sldLayoutId id="2147488172" r:id="rId8"/>
    <p:sldLayoutId id="2147488173" r:id="rId9"/>
    <p:sldLayoutId id="2147488174" r:id="rId10"/>
    <p:sldLayoutId id="214748817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  <p:sldLayoutId id="2147488198" r:id="rId9"/>
    <p:sldLayoutId id="2147488199" r:id="rId10"/>
    <p:sldLayoutId id="214748820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2" r:id="rId1"/>
    <p:sldLayoutId id="2147488243" r:id="rId2"/>
    <p:sldLayoutId id="2147488244" r:id="rId3"/>
    <p:sldLayoutId id="2147488245" r:id="rId4"/>
    <p:sldLayoutId id="2147488246" r:id="rId5"/>
    <p:sldLayoutId id="2147488247" r:id="rId6"/>
    <p:sldLayoutId id="2147488248" r:id="rId7"/>
    <p:sldLayoutId id="2147488249" r:id="rId8"/>
    <p:sldLayoutId id="2147488250" r:id="rId9"/>
    <p:sldLayoutId id="2147488251" r:id="rId10"/>
    <p:sldLayoutId id="214748825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4" r:id="rId1"/>
    <p:sldLayoutId id="2147488255" r:id="rId2"/>
    <p:sldLayoutId id="2147488256" r:id="rId3"/>
    <p:sldLayoutId id="2147488257" r:id="rId4"/>
    <p:sldLayoutId id="2147488258" r:id="rId5"/>
    <p:sldLayoutId id="2147488259" r:id="rId6"/>
    <p:sldLayoutId id="2147488260" r:id="rId7"/>
    <p:sldLayoutId id="2147488261" r:id="rId8"/>
    <p:sldLayoutId id="2147488262" r:id="rId9"/>
    <p:sldLayoutId id="2147488263" r:id="rId10"/>
    <p:sldLayoutId id="21474882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2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8" r:id="rId1"/>
    <p:sldLayoutId id="2147488279" r:id="rId2"/>
    <p:sldLayoutId id="2147488280" r:id="rId3"/>
    <p:sldLayoutId id="2147488281" r:id="rId4"/>
    <p:sldLayoutId id="2147488282" r:id="rId5"/>
    <p:sldLayoutId id="2147488283" r:id="rId6"/>
    <p:sldLayoutId id="2147488284" r:id="rId7"/>
    <p:sldLayoutId id="2147488285" r:id="rId8"/>
    <p:sldLayoutId id="2147488286" r:id="rId9"/>
    <p:sldLayoutId id="2147488287" r:id="rId10"/>
    <p:sldLayoutId id="2147488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EBE9CF4-FEF8-6C4E-93E0-DBB5FD807A09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ahoma"/>
                <a:ea typeface="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757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Perpetua"/>
          <a:ea typeface="+mn-ea"/>
          <a:cs typeface="Perpetua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800">
          <a:solidFill>
            <a:schemeClr val="tx1"/>
          </a:solidFill>
          <a:latin typeface="Perpetua"/>
          <a:cs typeface="Perpetu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Perpetua"/>
          <a:cs typeface="Perpetu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400">
          <a:solidFill>
            <a:schemeClr val="tx1"/>
          </a:solidFill>
          <a:latin typeface="Perpetua"/>
          <a:cs typeface="Perpetu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Perpetua"/>
          <a:cs typeface="Perpetu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srgbClr val="000000"/>
                </a:solidFill>
                <a:ea typeface=""/>
              </a:rPr>
              <a:pPr defTabSz="91416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084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25" r:id="rId1"/>
    <p:sldLayoutId id="2147488526" r:id="rId2"/>
    <p:sldLayoutId id="2147488527" r:id="rId3"/>
    <p:sldLayoutId id="2147488528" r:id="rId4"/>
    <p:sldLayoutId id="2147488529" r:id="rId5"/>
    <p:sldLayoutId id="2147488530" r:id="rId6"/>
    <p:sldLayoutId id="2147488531" r:id="rId7"/>
    <p:sldLayoutId id="2147488532" r:id="rId8"/>
    <p:sldLayoutId id="2147488533" r:id="rId9"/>
    <p:sldLayoutId id="2147488534" r:id="rId10"/>
    <p:sldLayoutId id="21474885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4530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19" r:id="rId1"/>
    <p:sldLayoutId id="2147488720" r:id="rId2"/>
    <p:sldLayoutId id="2147488721" r:id="rId3"/>
    <p:sldLayoutId id="2147488722" r:id="rId4"/>
    <p:sldLayoutId id="2147488723" r:id="rId5"/>
    <p:sldLayoutId id="2147488724" r:id="rId6"/>
    <p:sldLayoutId id="2147488725" r:id="rId7"/>
    <p:sldLayoutId id="2147488726" r:id="rId8"/>
    <p:sldLayoutId id="2147488727" r:id="rId9"/>
    <p:sldLayoutId id="2147488728" r:id="rId10"/>
    <p:sldLayoutId id="2147488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3" r:id="rId1"/>
    <p:sldLayoutId id="2147488834" r:id="rId2"/>
    <p:sldLayoutId id="2147488835" r:id="rId3"/>
    <p:sldLayoutId id="2147488836" r:id="rId4"/>
    <p:sldLayoutId id="2147488837" r:id="rId5"/>
    <p:sldLayoutId id="2147488838" r:id="rId6"/>
    <p:sldLayoutId id="2147488839" r:id="rId7"/>
    <p:sldLayoutId id="2147488840" r:id="rId8"/>
    <p:sldLayoutId id="2147488841" r:id="rId9"/>
    <p:sldLayoutId id="2147488842" r:id="rId10"/>
    <p:sldLayoutId id="21474888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8" r:id="rId1"/>
    <p:sldLayoutId id="2147488859" r:id="rId2"/>
    <p:sldLayoutId id="2147488860" r:id="rId3"/>
    <p:sldLayoutId id="2147488861" r:id="rId4"/>
    <p:sldLayoutId id="2147488862" r:id="rId5"/>
    <p:sldLayoutId id="2147488863" r:id="rId6"/>
    <p:sldLayoutId id="2147488864" r:id="rId7"/>
    <p:sldLayoutId id="2147488865" r:id="rId8"/>
    <p:sldLayoutId id="2147488866" r:id="rId9"/>
    <p:sldLayoutId id="2147488867" r:id="rId10"/>
    <p:sldLayoutId id="214748886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8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1" r:id="rId1"/>
    <p:sldLayoutId id="2147488902" r:id="rId2"/>
    <p:sldLayoutId id="2147488903" r:id="rId3"/>
    <p:sldLayoutId id="2147488904" r:id="rId4"/>
    <p:sldLayoutId id="2147488905" r:id="rId5"/>
    <p:sldLayoutId id="2147488906" r:id="rId6"/>
    <p:sldLayoutId id="2147488907" r:id="rId7"/>
    <p:sldLayoutId id="2147488908" r:id="rId8"/>
    <p:sldLayoutId id="2147488909" r:id="rId9"/>
    <p:sldLayoutId id="2147488910" r:id="rId10"/>
    <p:sldLayoutId id="21474889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3" r:id="rId1"/>
    <p:sldLayoutId id="2147488914" r:id="rId2"/>
    <p:sldLayoutId id="2147488915" r:id="rId3"/>
    <p:sldLayoutId id="2147488916" r:id="rId4"/>
    <p:sldLayoutId id="2147488917" r:id="rId5"/>
    <p:sldLayoutId id="2147488918" r:id="rId6"/>
    <p:sldLayoutId id="2147488919" r:id="rId7"/>
    <p:sldLayoutId id="2147488920" r:id="rId8"/>
    <p:sldLayoutId id="2147488921" r:id="rId9"/>
    <p:sldLayoutId id="2147488922" r:id="rId10"/>
    <p:sldLayoutId id="214748892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73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38" r:id="rId1"/>
    <p:sldLayoutId id="2147488939" r:id="rId2"/>
    <p:sldLayoutId id="2147488940" r:id="rId3"/>
    <p:sldLayoutId id="2147488941" r:id="rId4"/>
    <p:sldLayoutId id="2147488942" r:id="rId5"/>
    <p:sldLayoutId id="2147488943" r:id="rId6"/>
    <p:sldLayoutId id="2147488944" r:id="rId7"/>
    <p:sldLayoutId id="2147488945" r:id="rId8"/>
    <p:sldLayoutId id="2147488946" r:id="rId9"/>
    <p:sldLayoutId id="2147488947" r:id="rId10"/>
    <p:sldLayoutId id="2147488948" r:id="rId11"/>
    <p:sldLayoutId id="214748894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67" r:id="rId1"/>
    <p:sldLayoutId id="2147488968" r:id="rId2"/>
    <p:sldLayoutId id="2147488969" r:id="rId3"/>
    <p:sldLayoutId id="2147488970" r:id="rId4"/>
    <p:sldLayoutId id="2147488971" r:id="rId5"/>
    <p:sldLayoutId id="2147488972" r:id="rId6"/>
    <p:sldLayoutId id="2147488973" r:id="rId7"/>
    <p:sldLayoutId id="2147488974" r:id="rId8"/>
    <p:sldLayoutId id="2147488975" r:id="rId9"/>
    <p:sldLayoutId id="2147488976" r:id="rId10"/>
    <p:sldLayoutId id="214748897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48" r:id="rId1"/>
    <p:sldLayoutId id="2147489049" r:id="rId2"/>
    <p:sldLayoutId id="2147489050" r:id="rId3"/>
    <p:sldLayoutId id="2147489051" r:id="rId4"/>
    <p:sldLayoutId id="2147489052" r:id="rId5"/>
    <p:sldLayoutId id="2147489053" r:id="rId6"/>
    <p:sldLayoutId id="2147489054" r:id="rId7"/>
    <p:sldLayoutId id="2147489055" r:id="rId8"/>
    <p:sldLayoutId id="2147489056" r:id="rId9"/>
    <p:sldLayoutId id="2147489057" r:id="rId10"/>
    <p:sldLayoutId id="214748905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7/7/24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alpha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107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60" r:id="rId1"/>
    <p:sldLayoutId id="2147489061" r:id="rId2"/>
    <p:sldLayoutId id="2147489062" r:id="rId3"/>
    <p:sldLayoutId id="2147489063" r:id="rId4"/>
    <p:sldLayoutId id="2147489064" r:id="rId5"/>
    <p:sldLayoutId id="2147489065" r:id="rId6"/>
    <p:sldLayoutId id="2147489066" r:id="rId7"/>
    <p:sldLayoutId id="2147489067" r:id="rId8"/>
    <p:sldLayoutId id="2147489068" r:id="rId9"/>
    <p:sldLayoutId id="2147489069" r:id="rId10"/>
    <p:sldLayoutId id="2147489070" r:id="rId11"/>
    <p:sldLayoutId id="2147489071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73" r:id="rId1"/>
    <p:sldLayoutId id="2147489074" r:id="rId2"/>
    <p:sldLayoutId id="2147489075" r:id="rId3"/>
    <p:sldLayoutId id="2147489076" r:id="rId4"/>
    <p:sldLayoutId id="2147489077" r:id="rId5"/>
    <p:sldLayoutId id="2147489078" r:id="rId6"/>
    <p:sldLayoutId id="2147489079" r:id="rId7"/>
    <p:sldLayoutId id="2147489080" r:id="rId8"/>
    <p:sldLayoutId id="2147489081" r:id="rId9"/>
    <p:sldLayoutId id="2147489082" r:id="rId10"/>
    <p:sldLayoutId id="2147489083" r:id="rId11"/>
    <p:sldLayoutId id="2147489084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9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5" r:id="rId1"/>
    <p:sldLayoutId id="2147489216" r:id="rId2"/>
    <p:sldLayoutId id="2147489217" r:id="rId3"/>
    <p:sldLayoutId id="2147489218" r:id="rId4"/>
    <p:sldLayoutId id="2147489219" r:id="rId5"/>
    <p:sldLayoutId id="2147489220" r:id="rId6"/>
    <p:sldLayoutId id="2147489221" r:id="rId7"/>
    <p:sldLayoutId id="2147489222" r:id="rId8"/>
    <p:sldLayoutId id="2147489223" r:id="rId9"/>
    <p:sldLayoutId id="2147489224" r:id="rId10"/>
    <p:sldLayoutId id="214748922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45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7" r:id="rId1"/>
    <p:sldLayoutId id="2147489228" r:id="rId2"/>
    <p:sldLayoutId id="2147489229" r:id="rId3"/>
    <p:sldLayoutId id="2147489230" r:id="rId4"/>
    <p:sldLayoutId id="2147489231" r:id="rId5"/>
    <p:sldLayoutId id="2147489232" r:id="rId6"/>
    <p:sldLayoutId id="2147489233" r:id="rId7"/>
    <p:sldLayoutId id="2147489234" r:id="rId8"/>
    <p:sldLayoutId id="2147489235" r:id="rId9"/>
    <p:sldLayoutId id="2147489236" r:id="rId10"/>
    <p:sldLayoutId id="2147489237" r:id="rId11"/>
    <p:sldLayoutId id="214748923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40" r:id="rId1"/>
    <p:sldLayoutId id="2147489241" r:id="rId2"/>
    <p:sldLayoutId id="2147489242" r:id="rId3"/>
    <p:sldLayoutId id="2147489243" r:id="rId4"/>
    <p:sldLayoutId id="2147489244" r:id="rId5"/>
    <p:sldLayoutId id="2147489245" r:id="rId6"/>
    <p:sldLayoutId id="2147489246" r:id="rId7"/>
    <p:sldLayoutId id="2147489247" r:id="rId8"/>
    <p:sldLayoutId id="2147489248" r:id="rId9"/>
    <p:sldLayoutId id="2147489249" r:id="rId10"/>
    <p:sldLayoutId id="2147489250" r:id="rId11"/>
    <p:sldLayoutId id="214748925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5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9" r:id="rId1"/>
    <p:sldLayoutId id="2147489270" r:id="rId2"/>
    <p:sldLayoutId id="2147489271" r:id="rId3"/>
    <p:sldLayoutId id="2147489272" r:id="rId4"/>
    <p:sldLayoutId id="2147489273" r:id="rId5"/>
    <p:sldLayoutId id="2147489274" r:id="rId6"/>
    <p:sldLayoutId id="2147489275" r:id="rId7"/>
    <p:sldLayoutId id="2147489276" r:id="rId8"/>
    <p:sldLayoutId id="2147489277" r:id="rId9"/>
    <p:sldLayoutId id="2147489278" r:id="rId10"/>
    <p:sldLayoutId id="214748927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8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81" r:id="rId1"/>
    <p:sldLayoutId id="2147489282" r:id="rId2"/>
    <p:sldLayoutId id="2147489283" r:id="rId3"/>
    <p:sldLayoutId id="214748928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02" r:id="rId1"/>
    <p:sldLayoutId id="2147489303" r:id="rId2"/>
    <p:sldLayoutId id="2147489304" r:id="rId3"/>
    <p:sldLayoutId id="2147489305" r:id="rId4"/>
    <p:sldLayoutId id="2147489306" r:id="rId5"/>
    <p:sldLayoutId id="2147489307" r:id="rId6"/>
    <p:sldLayoutId id="2147489308" r:id="rId7"/>
    <p:sldLayoutId id="2147489309" r:id="rId8"/>
    <p:sldLayoutId id="2147489310" r:id="rId9"/>
    <p:sldLayoutId id="2147489311" r:id="rId10"/>
    <p:sldLayoutId id="214748931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40" r:id="rId1"/>
    <p:sldLayoutId id="2147489341" r:id="rId2"/>
    <p:sldLayoutId id="2147489342" r:id="rId3"/>
    <p:sldLayoutId id="2147489343" r:id="rId4"/>
    <p:sldLayoutId id="2147489344" r:id="rId5"/>
    <p:sldLayoutId id="2147489345" r:id="rId6"/>
    <p:sldLayoutId id="2147489346" r:id="rId7"/>
    <p:sldLayoutId id="2147489347" r:id="rId8"/>
    <p:sldLayoutId id="2147489348" r:id="rId9"/>
    <p:sldLayoutId id="2147489349" r:id="rId10"/>
    <p:sldLayoutId id="214748935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52" r:id="rId1"/>
    <p:sldLayoutId id="2147489353" r:id="rId2"/>
    <p:sldLayoutId id="2147489354" r:id="rId3"/>
    <p:sldLayoutId id="2147489355" r:id="rId4"/>
    <p:sldLayoutId id="2147489356" r:id="rId5"/>
    <p:sldLayoutId id="2147489357" r:id="rId6"/>
    <p:sldLayoutId id="2147489358" r:id="rId7"/>
    <p:sldLayoutId id="2147489359" r:id="rId8"/>
    <p:sldLayoutId id="2147489360" r:id="rId9"/>
    <p:sldLayoutId id="2147489361" r:id="rId10"/>
    <p:sldLayoutId id="214748936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BA0A0-A7BE-4DC4-A1D2-67560873BDC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0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18" r:id="rId1"/>
    <p:sldLayoutId id="2147489419" r:id="rId2"/>
    <p:sldLayoutId id="2147489420" r:id="rId3"/>
    <p:sldLayoutId id="2147489421" r:id="rId4"/>
    <p:sldLayoutId id="2147489422" r:id="rId5"/>
    <p:sldLayoutId id="2147489423" r:id="rId6"/>
    <p:sldLayoutId id="2147489424" r:id="rId7"/>
    <p:sldLayoutId id="2147489425" r:id="rId8"/>
    <p:sldLayoutId id="2147489426" r:id="rId9"/>
    <p:sldLayoutId id="2147489427" r:id="rId10"/>
    <p:sldLayoutId id="2147489428" r:id="rId11"/>
    <p:sldLayoutId id="214748942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8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83" r:id="rId1"/>
    <p:sldLayoutId id="2147489484" r:id="rId2"/>
    <p:sldLayoutId id="2147489485" r:id="rId3"/>
    <p:sldLayoutId id="2147489486" r:id="rId4"/>
    <p:sldLayoutId id="2147489487" r:id="rId5"/>
    <p:sldLayoutId id="2147489488" r:id="rId6"/>
    <p:sldLayoutId id="2147489489" r:id="rId7"/>
    <p:sldLayoutId id="2147489490" r:id="rId8"/>
    <p:sldLayoutId id="2147489491" r:id="rId9"/>
    <p:sldLayoutId id="2147489492" r:id="rId10"/>
    <p:sldLayoutId id="214748949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1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95" r:id="rId1"/>
    <p:sldLayoutId id="2147489496" r:id="rId2"/>
    <p:sldLayoutId id="2147489497" r:id="rId3"/>
    <p:sldLayoutId id="2147489498" r:id="rId4"/>
    <p:sldLayoutId id="2147489499" r:id="rId5"/>
    <p:sldLayoutId id="2147489500" r:id="rId6"/>
    <p:sldLayoutId id="2147489501" r:id="rId7"/>
    <p:sldLayoutId id="2147489502" r:id="rId8"/>
    <p:sldLayoutId id="2147489503" r:id="rId9"/>
    <p:sldLayoutId id="2147489504" r:id="rId10"/>
    <p:sldLayoutId id="2147489505" r:id="rId11"/>
    <p:sldLayoutId id="214748950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1" r:id="rId1"/>
    <p:sldLayoutId id="2147489522" r:id="rId2"/>
    <p:sldLayoutId id="2147489523" r:id="rId3"/>
    <p:sldLayoutId id="2147489524" r:id="rId4"/>
    <p:sldLayoutId id="2147489525" r:id="rId5"/>
    <p:sldLayoutId id="2147489526" r:id="rId6"/>
    <p:sldLayoutId id="2147489527" r:id="rId7"/>
    <p:sldLayoutId id="2147489528" r:id="rId8"/>
    <p:sldLayoutId id="2147489529" r:id="rId9"/>
    <p:sldLayoutId id="2147489530" r:id="rId10"/>
    <p:sldLayoutId id="2147489531" r:id="rId11"/>
    <p:sldLayoutId id="214748953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7" r:id="rId1"/>
    <p:sldLayoutId id="2147489548" r:id="rId2"/>
    <p:sldLayoutId id="2147489549" r:id="rId3"/>
    <p:sldLayoutId id="2147489550" r:id="rId4"/>
    <p:sldLayoutId id="2147489551" r:id="rId5"/>
    <p:sldLayoutId id="2147489552" r:id="rId6"/>
    <p:sldLayoutId id="2147489553" r:id="rId7"/>
    <p:sldLayoutId id="2147489554" r:id="rId8"/>
    <p:sldLayoutId id="2147489555" r:id="rId9"/>
    <p:sldLayoutId id="2147489556" r:id="rId10"/>
    <p:sldLayoutId id="214748955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9" r:id="rId1"/>
    <p:sldLayoutId id="2147489560" r:id="rId2"/>
    <p:sldLayoutId id="2147489561" r:id="rId3"/>
    <p:sldLayoutId id="2147489562" r:id="rId4"/>
    <p:sldLayoutId id="2147489563" r:id="rId5"/>
    <p:sldLayoutId id="2147489564" r:id="rId6"/>
    <p:sldLayoutId id="2147489565" r:id="rId7"/>
    <p:sldLayoutId id="2147489566" r:id="rId8"/>
    <p:sldLayoutId id="2147489567" r:id="rId9"/>
    <p:sldLayoutId id="2147489568" r:id="rId10"/>
    <p:sldLayoutId id="21474895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1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4" r:id="rId1"/>
    <p:sldLayoutId id="2147489585" r:id="rId2"/>
    <p:sldLayoutId id="2147489586" r:id="rId3"/>
    <p:sldLayoutId id="2147489587" r:id="rId4"/>
    <p:sldLayoutId id="2147489588" r:id="rId5"/>
    <p:sldLayoutId id="2147489589" r:id="rId6"/>
    <p:sldLayoutId id="2147489590" r:id="rId7"/>
    <p:sldLayoutId id="2147489591" r:id="rId8"/>
    <p:sldLayoutId id="2147489592" r:id="rId9"/>
    <p:sldLayoutId id="2147489593" r:id="rId10"/>
    <p:sldLayoutId id="2147489594" r:id="rId11"/>
    <p:sldLayoutId id="2147489595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38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97" r:id="rId1"/>
    <p:sldLayoutId id="2147489598" r:id="rId2"/>
    <p:sldLayoutId id="2147489599" r:id="rId3"/>
    <p:sldLayoutId id="2147489600" r:id="rId4"/>
    <p:sldLayoutId id="2147489601" r:id="rId5"/>
    <p:sldLayoutId id="2147489602" r:id="rId6"/>
    <p:sldLayoutId id="2147489603" r:id="rId7"/>
    <p:sldLayoutId id="2147489604" r:id="rId8"/>
    <p:sldLayoutId id="2147489605" r:id="rId9"/>
    <p:sldLayoutId id="2147489606" r:id="rId10"/>
    <p:sldLayoutId id="2147489607" r:id="rId11"/>
    <p:sldLayoutId id="2147489608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0" r:id="rId1"/>
    <p:sldLayoutId id="2147489611" r:id="rId2"/>
    <p:sldLayoutId id="2147489612" r:id="rId3"/>
    <p:sldLayoutId id="2147489613" r:id="rId4"/>
    <p:sldLayoutId id="2147489614" r:id="rId5"/>
    <p:sldLayoutId id="2147489615" r:id="rId6"/>
    <p:sldLayoutId id="2147489616" r:id="rId7"/>
    <p:sldLayoutId id="2147489617" r:id="rId8"/>
    <p:sldLayoutId id="2147489618" r:id="rId9"/>
    <p:sldLayoutId id="2147489619" r:id="rId10"/>
    <p:sldLayoutId id="214748962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2" r:id="rId1"/>
    <p:sldLayoutId id="2147489623" r:id="rId2"/>
    <p:sldLayoutId id="2147489624" r:id="rId3"/>
    <p:sldLayoutId id="2147489625" r:id="rId4"/>
    <p:sldLayoutId id="2147489626" r:id="rId5"/>
    <p:sldLayoutId id="2147489627" r:id="rId6"/>
    <p:sldLayoutId id="2147489628" r:id="rId7"/>
    <p:sldLayoutId id="2147489629" r:id="rId8"/>
    <p:sldLayoutId id="2147489630" r:id="rId9"/>
    <p:sldLayoutId id="2147489631" r:id="rId10"/>
    <p:sldLayoutId id="214748963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58" r:id="rId1"/>
    <p:sldLayoutId id="2147489659" r:id="rId2"/>
    <p:sldLayoutId id="2147489660" r:id="rId3"/>
    <p:sldLayoutId id="2147489661" r:id="rId4"/>
    <p:sldLayoutId id="2147489662" r:id="rId5"/>
    <p:sldLayoutId id="2147489663" r:id="rId6"/>
    <p:sldLayoutId id="2147489664" r:id="rId7"/>
    <p:sldLayoutId id="2147489665" r:id="rId8"/>
    <p:sldLayoutId id="2147489666" r:id="rId9"/>
    <p:sldLayoutId id="2147489667" r:id="rId10"/>
    <p:sldLayoutId id="2147489668" r:id="rId11"/>
    <p:sldLayoutId id="214748966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71" r:id="rId1"/>
    <p:sldLayoutId id="2147489672" r:id="rId2"/>
    <p:sldLayoutId id="2147489673" r:id="rId3"/>
    <p:sldLayoutId id="2147489674" r:id="rId4"/>
    <p:sldLayoutId id="2147489675" r:id="rId5"/>
    <p:sldLayoutId id="2147489676" r:id="rId6"/>
    <p:sldLayoutId id="2147489677" r:id="rId7"/>
    <p:sldLayoutId id="2147489678" r:id="rId8"/>
    <p:sldLayoutId id="2147489679" r:id="rId9"/>
    <p:sldLayoutId id="2147489680" r:id="rId10"/>
    <p:sldLayoutId id="2147489681" r:id="rId11"/>
    <p:sldLayoutId id="214748968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F91429-77CF-4443-9858-4275C45EE4F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9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84" r:id="rId1"/>
    <p:sldLayoutId id="2147489685" r:id="rId2"/>
    <p:sldLayoutId id="2147489686" r:id="rId3"/>
    <p:sldLayoutId id="2147489687" r:id="rId4"/>
    <p:sldLayoutId id="2147489688" r:id="rId5"/>
    <p:sldLayoutId id="2147489689" r:id="rId6"/>
    <p:sldLayoutId id="2147489690" r:id="rId7"/>
    <p:sldLayoutId id="2147489691" r:id="rId8"/>
    <p:sldLayoutId id="2147489692" r:id="rId9"/>
    <p:sldLayoutId id="2147489693" r:id="rId10"/>
    <p:sldLayoutId id="2147489694" r:id="rId11"/>
    <p:sldLayoutId id="2147489695" r:id="rId12"/>
    <p:sldLayoutId id="214748969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98" r:id="rId1"/>
    <p:sldLayoutId id="2147489699" r:id="rId2"/>
    <p:sldLayoutId id="2147489700" r:id="rId3"/>
    <p:sldLayoutId id="2147489701" r:id="rId4"/>
    <p:sldLayoutId id="2147489702" r:id="rId5"/>
    <p:sldLayoutId id="2147489703" r:id="rId6"/>
    <p:sldLayoutId id="2147489704" r:id="rId7"/>
    <p:sldLayoutId id="2147489705" r:id="rId8"/>
    <p:sldLayoutId id="2147489706" r:id="rId9"/>
    <p:sldLayoutId id="2147489707" r:id="rId10"/>
    <p:sldLayoutId id="2147489708" r:id="rId11"/>
    <p:sldLayoutId id="214748970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A16B65A6-77FC-A64C-8D49-EB1A41EE2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E97412E7-37B7-E24F-BD58-1BCC9F81A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056277A3-A02A-4742-9093-923A64C96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4278" name="Line 1032">
            <a:extLst>
              <a:ext uri="{FF2B5EF4-FFF2-40B4-BE49-F238E27FC236}">
                <a16:creationId xmlns:a16="http://schemas.microsoft.com/office/drawing/2014/main" id="{C3B602A3-FBD1-D349-9568-55F9B6F2E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1033">
            <a:extLst>
              <a:ext uri="{FF2B5EF4-FFF2-40B4-BE49-F238E27FC236}">
                <a16:creationId xmlns:a16="http://schemas.microsoft.com/office/drawing/2014/main" id="{0E380602-0D9B-8748-87F4-70360AC00C1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0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11" r:id="rId1"/>
    <p:sldLayoutId id="2147489712" r:id="rId2"/>
    <p:sldLayoutId id="2147489713" r:id="rId3"/>
    <p:sldLayoutId id="2147489714" r:id="rId4"/>
    <p:sldLayoutId id="2147489715" r:id="rId5"/>
    <p:sldLayoutId id="2147489716" r:id="rId6"/>
    <p:sldLayoutId id="2147489717" r:id="rId7"/>
    <p:sldLayoutId id="2147489718" r:id="rId8"/>
    <p:sldLayoutId id="2147489719" r:id="rId9"/>
    <p:sldLayoutId id="2147489720" r:id="rId10"/>
    <p:sldLayoutId id="2147489721" r:id="rId11"/>
    <p:sldLayoutId id="2147489722" r:id="rId12"/>
    <p:sldLayoutId id="214748972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3B952AC6-1463-D245-95ED-74BECC6EB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4393E1B6-09E4-174E-A8E9-479CA49B4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08591EBF-3630-B447-99EB-B420ED3BCE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17CD1A4-FE98-F94E-B1EB-5E90D402AD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F6FA6608-86F8-7342-B847-3871A6D5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7590" name="Line 1032">
            <a:extLst>
              <a:ext uri="{FF2B5EF4-FFF2-40B4-BE49-F238E27FC236}">
                <a16:creationId xmlns:a16="http://schemas.microsoft.com/office/drawing/2014/main" id="{7BA9A563-AFC3-2D4D-8426-EF137EE6D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Line 1033">
            <a:extLst>
              <a:ext uri="{FF2B5EF4-FFF2-40B4-BE49-F238E27FC236}">
                <a16:creationId xmlns:a16="http://schemas.microsoft.com/office/drawing/2014/main" id="{6EDB1C14-AB5D-4F40-AA24-9FB98DA64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25" r:id="rId1"/>
    <p:sldLayoutId id="2147489726" r:id="rId2"/>
    <p:sldLayoutId id="2147489727" r:id="rId3"/>
    <p:sldLayoutId id="2147489728" r:id="rId4"/>
    <p:sldLayoutId id="2147489729" r:id="rId5"/>
    <p:sldLayoutId id="2147489730" r:id="rId6"/>
    <p:sldLayoutId id="2147489731" r:id="rId7"/>
    <p:sldLayoutId id="2147489732" r:id="rId8"/>
    <p:sldLayoutId id="2147489733" r:id="rId9"/>
    <p:sldLayoutId id="2147489734" r:id="rId10"/>
    <p:sldLayoutId id="2147489735" r:id="rId11"/>
    <p:sldLayoutId id="21474897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7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38" r:id="rId1"/>
    <p:sldLayoutId id="2147489739" r:id="rId2"/>
    <p:sldLayoutId id="2147489740" r:id="rId3"/>
    <p:sldLayoutId id="2147489741" r:id="rId4"/>
    <p:sldLayoutId id="2147489742" r:id="rId5"/>
    <p:sldLayoutId id="2147489743" r:id="rId6"/>
    <p:sldLayoutId id="2147489744" r:id="rId7"/>
    <p:sldLayoutId id="2147489745" r:id="rId8"/>
    <p:sldLayoutId id="2147489746" r:id="rId9"/>
    <p:sldLayoutId id="2147489747" r:id="rId10"/>
    <p:sldLayoutId id="2147489748" r:id="rId11"/>
    <p:sldLayoutId id="214748974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8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914263"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defTabSz="914263" eaLnBrk="1" hangingPunct="1"/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defTabSz="914263"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1" r:id="rId1"/>
    <p:sldLayoutId id="2147489752" r:id="rId2"/>
    <p:sldLayoutId id="2147489753" r:id="rId3"/>
    <p:sldLayoutId id="2147489754" r:id="rId4"/>
    <p:sldLayoutId id="2147489755" r:id="rId5"/>
    <p:sldLayoutId id="2147489756" r:id="rId6"/>
    <p:sldLayoutId id="2147489757" r:id="rId7"/>
    <p:sldLayoutId id="2147489758" r:id="rId8"/>
    <p:sldLayoutId id="2147489759" r:id="rId9"/>
    <p:sldLayoutId id="2147489760" r:id="rId10"/>
    <p:sldLayoutId id="2147489761" r:id="rId11"/>
    <p:sldLayoutId id="214748976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13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6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2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9" indent="-34284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826" indent="-32538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197" indent="-35078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649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0911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042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7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30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37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7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9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3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64" r:id="rId1"/>
    <p:sldLayoutId id="2147489765" r:id="rId2"/>
    <p:sldLayoutId id="2147489766" r:id="rId3"/>
    <p:sldLayoutId id="2147489767" r:id="rId4"/>
    <p:sldLayoutId id="2147489768" r:id="rId5"/>
    <p:sldLayoutId id="2147489769" r:id="rId6"/>
    <p:sldLayoutId id="2147489770" r:id="rId7"/>
    <p:sldLayoutId id="2147489771" r:id="rId8"/>
    <p:sldLayoutId id="2147489772" r:id="rId9"/>
    <p:sldLayoutId id="2147489773" r:id="rId10"/>
    <p:sldLayoutId id="2147489774" r:id="rId11"/>
    <p:sldLayoutId id="21474897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0AC9020A-D492-D64F-B5D8-C96017808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36DAF701-8EF2-B34A-9E85-188203F92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A5ED44BB-0781-B444-90A4-103F3CA3BB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AF72E21-8C3D-E443-B6C4-73EBA94CE1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0EE16E2F-C2F1-B84A-A31A-9EB8B530A5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30C05B7F-F23A-FA47-A0A4-A3F51F6FF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A7E00E6C-350A-544F-9C24-3502C1117B1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2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77" r:id="rId1"/>
    <p:sldLayoutId id="2147489778" r:id="rId2"/>
    <p:sldLayoutId id="2147489779" r:id="rId3"/>
    <p:sldLayoutId id="2147489780" r:id="rId4"/>
    <p:sldLayoutId id="2147489781" r:id="rId5"/>
    <p:sldLayoutId id="2147489782" r:id="rId6"/>
    <p:sldLayoutId id="2147489783" r:id="rId7"/>
    <p:sldLayoutId id="2147489784" r:id="rId8"/>
    <p:sldLayoutId id="2147489785" r:id="rId9"/>
    <p:sldLayoutId id="2147489786" r:id="rId10"/>
    <p:sldLayoutId id="2147489787" r:id="rId11"/>
    <p:sldLayoutId id="2147489788" r:id="rId12"/>
    <p:sldLayoutId id="2147489789" r:id="rId13"/>
    <p:sldLayoutId id="2147489790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A22E6346-468B-3E4F-8804-5358276127F2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92" r:id="rId1"/>
    <p:sldLayoutId id="2147489793" r:id="rId2"/>
    <p:sldLayoutId id="2147489794" r:id="rId3"/>
    <p:sldLayoutId id="2147489795" r:id="rId4"/>
    <p:sldLayoutId id="2147489796" r:id="rId5"/>
    <p:sldLayoutId id="2147489797" r:id="rId6"/>
    <p:sldLayoutId id="2147489798" r:id="rId7"/>
    <p:sldLayoutId id="2147489799" r:id="rId8"/>
    <p:sldLayoutId id="2147489800" r:id="rId9"/>
    <p:sldLayoutId id="2147489801" r:id="rId10"/>
    <p:sldLayoutId id="2147489802" r:id="rId11"/>
    <p:sldLayoutId id="214748980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5" r:id="rId1"/>
    <p:sldLayoutId id="2147489806" r:id="rId2"/>
    <p:sldLayoutId id="2147489807" r:id="rId3"/>
    <p:sldLayoutId id="2147489808" r:id="rId4"/>
    <p:sldLayoutId id="2147489809" r:id="rId5"/>
    <p:sldLayoutId id="2147489810" r:id="rId6"/>
    <p:sldLayoutId id="2147489811" r:id="rId7"/>
    <p:sldLayoutId id="2147489812" r:id="rId8"/>
    <p:sldLayoutId id="2147489813" r:id="rId9"/>
    <p:sldLayoutId id="2147489814" r:id="rId10"/>
    <p:sldLayoutId id="2147489815" r:id="rId11"/>
    <p:sldLayoutId id="214748981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64193922-6134-7948-9137-2E5B8D9C2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F539B65D-748C-974F-A932-F79F35E25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7C535B2-C077-3C46-A187-4CBEF0169A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CA2CB9-F24C-5E45-831A-419127340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1ED38AC-4E34-6E46-B9C1-7D8804246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3094ABAD-0C8B-604E-94E7-BFA5391313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8" r:id="rId1"/>
    <p:sldLayoutId id="2147489819" r:id="rId2"/>
    <p:sldLayoutId id="2147489820" r:id="rId3"/>
    <p:sldLayoutId id="2147489821" r:id="rId4"/>
    <p:sldLayoutId id="2147489822" r:id="rId5"/>
    <p:sldLayoutId id="2147489823" r:id="rId6"/>
    <p:sldLayoutId id="2147489824" r:id="rId7"/>
    <p:sldLayoutId id="2147489825" r:id="rId8"/>
    <p:sldLayoutId id="2147489826" r:id="rId9"/>
    <p:sldLayoutId id="2147489827" r:id="rId10"/>
    <p:sldLayoutId id="2147489828" r:id="rId11"/>
    <p:sldLayoutId id="214748982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 charset="0"/>
              </a:rPr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7424B-719A-6E49-B550-E468413869F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1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31" r:id="rId1"/>
    <p:sldLayoutId id="2147489832" r:id="rId2"/>
    <p:sldLayoutId id="2147489833" r:id="rId3"/>
    <p:sldLayoutId id="2147489834" r:id="rId4"/>
    <p:sldLayoutId id="2147489835" r:id="rId5"/>
    <p:sldLayoutId id="2147489836" r:id="rId6"/>
    <p:sldLayoutId id="2147489837" r:id="rId7"/>
    <p:sldLayoutId id="2147489838" r:id="rId8"/>
    <p:sldLayoutId id="2147489839" r:id="rId9"/>
    <p:sldLayoutId id="2147489840" r:id="rId10"/>
    <p:sldLayoutId id="214748984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3" r:id="rId1"/>
    <p:sldLayoutId id="2147489844" r:id="rId2"/>
    <p:sldLayoutId id="2147489845" r:id="rId3"/>
    <p:sldLayoutId id="2147489846" r:id="rId4"/>
    <p:sldLayoutId id="2147489847" r:id="rId5"/>
    <p:sldLayoutId id="2147489848" r:id="rId6"/>
    <p:sldLayoutId id="2147489849" r:id="rId7"/>
    <p:sldLayoutId id="2147489850" r:id="rId8"/>
    <p:sldLayoutId id="2147489851" r:id="rId9"/>
    <p:sldLayoutId id="2147489852" r:id="rId10"/>
    <p:sldLayoutId id="2147489853" r:id="rId11"/>
    <p:sldLayoutId id="214748985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6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56" r:id="rId1"/>
    <p:sldLayoutId id="2147489857" r:id="rId2"/>
    <p:sldLayoutId id="2147489858" r:id="rId3"/>
    <p:sldLayoutId id="2147489859" r:id="rId4"/>
    <p:sldLayoutId id="2147489860" r:id="rId5"/>
    <p:sldLayoutId id="2147489861" r:id="rId6"/>
    <p:sldLayoutId id="2147489862" r:id="rId7"/>
    <p:sldLayoutId id="2147489863" r:id="rId8"/>
    <p:sldLayoutId id="2147489864" r:id="rId9"/>
    <p:sldLayoutId id="2147489865" r:id="rId10"/>
    <p:sldLayoutId id="2147489866" r:id="rId11"/>
    <p:sldLayoutId id="214748986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E6597FE0-60A1-034A-A636-36595A80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D0B67E57-9F41-B942-81B9-9C49558CA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BE90E2-0FA9-C945-9333-68CC9FE4F5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191BEC63-1DEA-0847-B8BC-002CCC743F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764B09B3-2352-4B45-BFD9-B15BF150B2F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3B64EC2B-D863-2044-B2D5-E738C6E47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A5047C56-8C24-0345-894A-0C4BCF3C5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69" r:id="rId1"/>
    <p:sldLayoutId id="2147489870" r:id="rId2"/>
    <p:sldLayoutId id="2147489871" r:id="rId3"/>
    <p:sldLayoutId id="2147489872" r:id="rId4"/>
    <p:sldLayoutId id="2147489873" r:id="rId5"/>
    <p:sldLayoutId id="2147489874" r:id="rId6"/>
    <p:sldLayoutId id="2147489875" r:id="rId7"/>
    <p:sldLayoutId id="2147489876" r:id="rId8"/>
    <p:sldLayoutId id="2147489877" r:id="rId9"/>
    <p:sldLayoutId id="2147489878" r:id="rId10"/>
    <p:sldLayoutId id="2147489879" r:id="rId11"/>
    <p:sldLayoutId id="214748988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876.xml"/><Relationship Id="rId5" Type="http://schemas.openxmlformats.org/officeDocument/2006/relationships/image" Target="../media/image12.png"/><Relationship Id="rId4" Type="http://schemas.openxmlformats.org/officeDocument/2006/relationships/hyperlink" Target="https://people.inf.ethz.ch/omutlu/pub/lee_isca09_talk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users.ece.cmu.edu/~omutlu/pub/pcm_ieee_micro10.pdf" TargetMode="External"/><Relationship Id="rId1" Type="http://schemas.openxmlformats.org/officeDocument/2006/relationships/slideLayout" Target="../slideLayouts/slideLayout839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oragereview.com/intel_optane_dc_persistent_memory_module_pm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AlE1rD9G_YU&amp;list=PL5Q2soXY2Zi9xidyIgBxUz7xRPS-wisBN&amp;index=28" TargetMode="External"/><Relationship Id="rId1" Type="http://schemas.openxmlformats.org/officeDocument/2006/relationships/slideLayout" Target="../slideLayouts/slideLayout9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pmLszWGmMGQ&amp;list=PL5Q2soXY2Zi9xidyIgBxUz7xRPS-wisBN&amp;index=29" TargetMode="External"/><Relationship Id="rId1" Type="http://schemas.openxmlformats.org/officeDocument/2006/relationships/slideLayout" Target="../slideLayouts/slideLayout9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pmLszWGmMGQ&amp;list=PL5Q2soXY2Zi9xidyIgBxUz7xRPS-wisBN&amp;index=29" TargetMode="External"/><Relationship Id="rId1" Type="http://schemas.openxmlformats.org/officeDocument/2006/relationships/slideLayout" Target="../slideLayouts/slideLayout9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11427.pdf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11427.pdf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rninK6KWBeM&amp;list=PL5Q2soXY2Zi9xidyIgBxUz7xRPS-wisBN&amp;index=47" TargetMode="External"/><Relationship Id="rId1" Type="http://schemas.openxmlformats.org/officeDocument/2006/relationships/slideLayout" Target="../slideLayouts/slideLayout47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qLrd-Uj0aU&amp;list=PL5Q2soXY2Zi9BJhenUq4JI5bwhAMpAp13&amp;pp=iAQB" TargetMode="External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_q4rm71DsY4&amp;list=PL5Q2soXY2Zi8vabcse1kL22DEcgMl2RAq" TargetMode="External"/><Relationship Id="rId2" Type="http://schemas.openxmlformats.org/officeDocument/2006/relationships/hyperlink" Target="https://safari.ethz.ch/projects_and_seminars/spring2023/doku.php?id=modern_ssds" TargetMode="External"/><Relationship Id="rId1" Type="http://schemas.openxmlformats.org/officeDocument/2006/relationships/slideLayout" Target="../slideLayouts/slideLayout938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4VTwOMmsnJY&amp;list=PL5Q2soXY2Zi_8qOM5Icpp8hB2SHtm4z57&amp;pp=iAQB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safari.ethz.ch/projects_and_seminars/fall2022/doku.php?id=modern_ssds" TargetMode="External"/><Relationship Id="rId9" Type="http://schemas.openxmlformats.org/officeDocument/2006/relationships/hyperlink" Target="https://www.youtube.com/onurmutlulectur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mLszWGmMGQ&amp;list=PL5Q2soXY2Zi9xidyIgBxUz7xRPS-wisBN&amp;index=29" TargetMode="External"/><Relationship Id="rId2" Type="http://schemas.openxmlformats.org/officeDocument/2006/relationships/hyperlink" Target="https://www.youtube.com/watch?v=AlE1rD9G_YU&amp;list=PL5Q2soXY2Zi9xidyIgBxUz7xRPS-wisBN&amp;index=28" TargetMode="External"/><Relationship Id="rId1" Type="http://schemas.openxmlformats.org/officeDocument/2006/relationships/slideLayout" Target="../slideLayouts/slideLayout912.xml"/><Relationship Id="rId5" Type="http://schemas.openxmlformats.org/officeDocument/2006/relationships/hyperlink" Target="https://www.youtube.com/onurmutlulectures" TargetMode="External"/><Relationship Id="rId4" Type="http://schemas.openxmlformats.org/officeDocument/2006/relationships/hyperlink" Target="https://www.youtube.com/watch?v=Q2FbUxD7GHs&amp;list=PL5Q2soXY2Zi9xidyIgBxUz7xRPS-wisBN&amp;index=6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kMaO3yJMz0&amp;list=PL5Q2soXY2Zi-EImKxYYY1SZuGiOAOBKaf&amp;index=2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dl.acm.org/citation.cfm?id=366800" TargetMode="External"/><Relationship Id="rId1" Type="http://schemas.openxmlformats.org/officeDocument/2006/relationships/slideLayout" Target="../slideLayouts/slideLayout8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44/" TargetMode="External"/><Relationship Id="rId2" Type="http://schemas.openxmlformats.org/officeDocument/2006/relationships/hyperlink" Target="http://users.ece.cmu.edu/~omutlu/pub/memory-channel-partitioning-micro11.pdf" TargetMode="External"/><Relationship Id="rId1" Type="http://schemas.openxmlformats.org/officeDocument/2006/relationships/slideLayout" Target="../slideLayouts/slideLayout926.xml"/><Relationship Id="rId5" Type="http://schemas.openxmlformats.org/officeDocument/2006/relationships/image" Target="../media/image29.png"/><Relationship Id="rId4" Type="http://schemas.openxmlformats.org/officeDocument/2006/relationships/hyperlink" Target="http://users.ece.cmu.edu/~omutlu/pub/subramanian_micro11_talk.pptx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lizhang/HPCA19/" TargetMode="External"/><Relationship Id="rId2" Type="http://schemas.openxmlformats.org/officeDocument/2006/relationships/hyperlink" Target="http://users.ece.cmu.edu/~omutlu/pub/application-to-core-mapping_hpca13.pdf" TargetMode="External"/><Relationship Id="rId1" Type="http://schemas.openxmlformats.org/officeDocument/2006/relationships/slideLayout" Target="../slideLayouts/slideLayout926.xml"/><Relationship Id="rId5" Type="http://schemas.openxmlformats.org/officeDocument/2006/relationships/image" Target="../media/image30.png"/><Relationship Id="rId4" Type="http://schemas.openxmlformats.org/officeDocument/2006/relationships/hyperlink" Target="http://users.ece.cmu.edu/~omutlu/pub/das_hpca13_talk.pptx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12.ittc.ku.edu/" TargetMode="External"/><Relationship Id="rId2" Type="http://schemas.openxmlformats.org/officeDocument/2006/relationships/hyperlink" Target="https://people.inf.ethz.ch/omutlu/pub/salp-dram_isca12.pdf" TargetMode="External"/><Relationship Id="rId1" Type="http://schemas.openxmlformats.org/officeDocument/2006/relationships/slideLayout" Target="../slideLayouts/slideLayout926.xml"/><Relationship Id="rId5" Type="http://schemas.openxmlformats.org/officeDocument/2006/relationships/image" Target="../media/image32.png"/><Relationship Id="rId4" Type="http://schemas.openxmlformats.org/officeDocument/2006/relationships/hyperlink" Target="https://people.inf.ethz.ch/omutlu/pub/kim_isca12_talk.pptx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6.xml"/><Relationship Id="rId4" Type="http://schemas.openxmlformats.org/officeDocument/2006/relationships/image" Target="../media/image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6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82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6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11030" TargetMode="External"/><Relationship Id="rId2" Type="http://schemas.openxmlformats.org/officeDocument/2006/relationships/hyperlink" Target="https://people.inf.ethz.ch/omutlu/pub/Ramulator2_arxiv23.pdf" TargetMode="External"/><Relationship Id="rId1" Type="http://schemas.openxmlformats.org/officeDocument/2006/relationships/slideLayout" Target="../slideLayouts/slideLayout555.xml"/><Relationship Id="rId6" Type="http://schemas.openxmlformats.org/officeDocument/2006/relationships/hyperlink" Target="https://arxiv.org/pdf/2308.11030.pdf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github.com/CMU-SAFARI/ramulator2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mailto:omutlu@gmail.com" TargetMode="External"/><Relationship Id="rId1" Type="http://schemas.openxmlformats.org/officeDocument/2006/relationships/slideLayout" Target="../slideLayouts/slideLayout55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51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499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www.microarch.org/micro56/" TargetMode="External"/><Relationship Id="rId7" Type="http://schemas.openxmlformats.org/officeDocument/2006/relationships/hyperlink" Target="https://github.com/CMU-SAFARI/Victima" TargetMode="External"/><Relationship Id="rId2" Type="http://schemas.openxmlformats.org/officeDocument/2006/relationships/hyperlink" Target="https://arxiv.org/pdf/2310.04158.pdf" TargetMode="External"/><Relationship Id="rId1" Type="http://schemas.openxmlformats.org/officeDocument/2006/relationships/slideLayout" Target="../slideLayouts/slideLayout499.xml"/><Relationship Id="rId6" Type="http://schemas.openxmlformats.org/officeDocument/2006/relationships/hyperlink" Target="https://arxiv.org/abs/2310.04158" TargetMode="External"/><Relationship Id="rId5" Type="http://schemas.openxmlformats.org/officeDocument/2006/relationships/hyperlink" Target="https://people.inf.ethz.ch/omutlu/pub/Victima_micro23-talk.pdf" TargetMode="External"/><Relationship Id="rId4" Type="http://schemas.openxmlformats.org/officeDocument/2006/relationships/hyperlink" Target="https://people.inf.ethz.ch/omutlu/pub/Victima_micro23-talk.pptx" TargetMode="External"/><Relationship Id="rId9" Type="http://schemas.openxmlformats.org/officeDocument/2006/relationships/hyperlink" Target="https://arxiv.org/pdf/2310.04158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microarch.org/micro56/" TargetMode="External"/><Relationship Id="rId7" Type="http://schemas.openxmlformats.org/officeDocument/2006/relationships/hyperlink" Target="https://github.com/CMU-SAFARI/Utopia" TargetMode="External"/><Relationship Id="rId2" Type="http://schemas.openxmlformats.org/officeDocument/2006/relationships/hyperlink" Target="https://arxiv.org/pdf/2211.12205.pdf" TargetMode="External"/><Relationship Id="rId1" Type="http://schemas.openxmlformats.org/officeDocument/2006/relationships/slideLayout" Target="../slideLayouts/slideLayout499.xml"/><Relationship Id="rId6" Type="http://schemas.openxmlformats.org/officeDocument/2006/relationships/hyperlink" Target="https://arxiv.org/abs/2211.12205" TargetMode="External"/><Relationship Id="rId5" Type="http://schemas.openxmlformats.org/officeDocument/2006/relationships/hyperlink" Target="https://people.inf.ethz.ch/omutlu/pub/Utopia_micro23-talk.pdf" TargetMode="External"/><Relationship Id="rId4" Type="http://schemas.openxmlformats.org/officeDocument/2006/relationships/hyperlink" Target="https://people.inf.ethz.ch/omutlu/pub/Utopia_micro23-talk.pptx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hyperlink" Target="https://people.inf.ethz.ch/omutl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16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Topic 1.2: Memory Fundamentals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3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FA78-AEC9-104C-8EF5-63459718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800" dirty="0">
                <a:ea typeface="Cambria" panose="02040503050406030204" pitchFamily="18" charset="0"/>
              </a:rPr>
              <a:t>Accessing a DRAM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D9B12-9B13-40DE-8761-35D94DA94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00D64E-23A3-254D-8C3C-B0A92F9D5480}"/>
              </a:ext>
            </a:extLst>
          </p:cNvPr>
          <p:cNvSpPr/>
          <p:nvPr/>
        </p:nvSpPr>
        <p:spPr>
          <a:xfrm>
            <a:off x="5219700" y="4419600"/>
            <a:ext cx="1219200" cy="1143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Sense Amp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39E7D-3B6D-7B4B-BDFE-6BE83DDB9806}"/>
              </a:ext>
            </a:extLst>
          </p:cNvPr>
          <p:cNvSpPr/>
          <p:nvPr/>
        </p:nvSpPr>
        <p:spPr>
          <a:xfrm>
            <a:off x="3273425" y="2590800"/>
            <a:ext cx="4572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3FC031-403F-234D-8CC6-1FECA1168611}"/>
              </a:ext>
            </a:extLst>
          </p:cNvPr>
          <p:cNvGrpSpPr/>
          <p:nvPr/>
        </p:nvGrpSpPr>
        <p:grpSpPr>
          <a:xfrm>
            <a:off x="2667000" y="2590800"/>
            <a:ext cx="1295400" cy="914400"/>
            <a:chOff x="1295400" y="2438400"/>
            <a:chExt cx="1295400" cy="9144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AF9354-C49C-9146-A784-498A9805F1D9}"/>
                </a:ext>
              </a:extLst>
            </p:cNvPr>
            <p:cNvGrpSpPr/>
            <p:nvPr/>
          </p:nvGrpSpPr>
          <p:grpSpPr>
            <a:xfrm>
              <a:off x="1295400" y="2438400"/>
              <a:ext cx="1063625" cy="914400"/>
              <a:chOff x="2060575" y="2438400"/>
              <a:chExt cx="1063625" cy="9144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313883E-2A2E-2146-867D-01032DB062EE}"/>
                  </a:ext>
                </a:extLst>
              </p:cNvPr>
              <p:cNvGrpSpPr/>
              <p:nvPr/>
            </p:nvGrpSpPr>
            <p:grpSpPr>
              <a:xfrm>
                <a:off x="2667000" y="2438400"/>
                <a:ext cx="457200" cy="914400"/>
                <a:chOff x="2667000" y="2438400"/>
                <a:chExt cx="457200" cy="91440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88788B6-00CE-6A4E-905E-124D64F3A4CA}"/>
                    </a:ext>
                  </a:extLst>
                </p:cNvPr>
                <p:cNvCxnSpPr/>
                <p:nvPr/>
              </p:nvCxnSpPr>
              <p:spPr>
                <a:xfrm flipV="1">
                  <a:off x="3124200" y="2438400"/>
                  <a:ext cx="0" cy="91440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5FBC0CE6-FFFB-8748-B7CA-F39FECD3BDC7}"/>
                    </a:ext>
                  </a:extLst>
                </p:cNvPr>
                <p:cNvCxnSpPr/>
                <p:nvPr/>
              </p:nvCxnSpPr>
              <p:spPr>
                <a:xfrm flipV="1">
                  <a:off x="2667000" y="2438400"/>
                  <a:ext cx="0" cy="91440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0204CB4-A23A-9E45-97BD-1F03455391EE}"/>
                    </a:ext>
                  </a:extLst>
                </p:cNvPr>
                <p:cNvCxnSpPr/>
                <p:nvPr/>
              </p:nvCxnSpPr>
              <p:spPr>
                <a:xfrm>
                  <a:off x="2667000" y="33528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Elbow Connector 10">
                <a:extLst>
                  <a:ext uri="{FF2B5EF4-FFF2-40B4-BE49-F238E27FC236}">
                    <a16:creationId xmlns:a16="http://schemas.microsoft.com/office/drawing/2014/main" id="{39B5CF6E-6709-3F4B-A655-EB31025A70A7}"/>
                  </a:ext>
                </a:extLst>
              </p:cNvPr>
              <p:cNvCxnSpPr/>
              <p:nvPr/>
            </p:nvCxnSpPr>
            <p:spPr>
              <a:xfrm rot="10800000" flipV="1">
                <a:off x="2060575" y="2895600"/>
                <a:ext cx="606425" cy="457200"/>
              </a:xfrm>
              <a:prstGeom prst="bentConnector2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BBD7E2-ABAC-0A45-A73D-79DE7BB1438F}"/>
                </a:ext>
              </a:extLst>
            </p:cNvPr>
            <p:cNvCxnSpPr/>
            <p:nvPr/>
          </p:nvCxnSpPr>
          <p:spPr>
            <a:xfrm flipH="1">
              <a:off x="2362203" y="2895600"/>
              <a:ext cx="228597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DF2980-5F5A-514D-A4C2-55AC7EE8C52F}"/>
              </a:ext>
            </a:extLst>
          </p:cNvPr>
          <p:cNvGrpSpPr/>
          <p:nvPr/>
        </p:nvGrpSpPr>
        <p:grpSpPr>
          <a:xfrm>
            <a:off x="4305300" y="2514600"/>
            <a:ext cx="914400" cy="533400"/>
            <a:chOff x="2933700" y="2362200"/>
            <a:chExt cx="914400" cy="5334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FC8167-EDF0-6340-90B6-2CDAEF3743DD}"/>
                </a:ext>
              </a:extLst>
            </p:cNvPr>
            <p:cNvCxnSpPr/>
            <p:nvPr/>
          </p:nvCxnSpPr>
          <p:spPr>
            <a:xfrm flipV="1">
              <a:off x="3124200" y="2438400"/>
              <a:ext cx="0" cy="45720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E8849C-6687-494C-916C-9FACB4729124}"/>
                </a:ext>
              </a:extLst>
            </p:cNvPr>
            <p:cNvCxnSpPr/>
            <p:nvPr/>
          </p:nvCxnSpPr>
          <p:spPr>
            <a:xfrm flipV="1">
              <a:off x="3657600" y="2438400"/>
              <a:ext cx="0" cy="45720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1BF418-E951-6248-A635-C290CB39D392}"/>
                </a:ext>
              </a:extLst>
            </p:cNvPr>
            <p:cNvCxnSpPr/>
            <p:nvPr/>
          </p:nvCxnSpPr>
          <p:spPr>
            <a:xfrm flipH="1">
              <a:off x="3124200" y="2438400"/>
              <a:ext cx="5334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8A5EB0-2385-694D-8190-5A93D79DE25B}"/>
                </a:ext>
              </a:extLst>
            </p:cNvPr>
            <p:cNvCxnSpPr/>
            <p:nvPr/>
          </p:nvCxnSpPr>
          <p:spPr>
            <a:xfrm flipH="1">
              <a:off x="3124200" y="2362200"/>
              <a:ext cx="5334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93EA86-EA6C-6446-80B4-63AE0962BBC1}"/>
                </a:ext>
              </a:extLst>
            </p:cNvPr>
            <p:cNvCxnSpPr/>
            <p:nvPr/>
          </p:nvCxnSpPr>
          <p:spPr>
            <a:xfrm>
              <a:off x="3657600" y="2895600"/>
              <a:ext cx="1905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40BB07-F495-664A-8BA4-55F417C453E4}"/>
                </a:ext>
              </a:extLst>
            </p:cNvPr>
            <p:cNvCxnSpPr/>
            <p:nvPr/>
          </p:nvCxnSpPr>
          <p:spPr>
            <a:xfrm>
              <a:off x="2933700" y="2895600"/>
              <a:ext cx="1905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48B700-2425-8C41-B369-A4992F418158}"/>
              </a:ext>
            </a:extLst>
          </p:cNvPr>
          <p:cNvCxnSpPr/>
          <p:nvPr/>
        </p:nvCxnSpPr>
        <p:spPr>
          <a:xfrm>
            <a:off x="3962400" y="3048000"/>
            <a:ext cx="3429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C4D3DD-94C7-5748-AA38-D86D7A631771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829300" y="2362200"/>
            <a:ext cx="0" cy="2057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3F1C2D-FE80-BE4B-9616-8238E5406D27}"/>
              </a:ext>
            </a:extLst>
          </p:cNvPr>
          <p:cNvCxnSpPr/>
          <p:nvPr/>
        </p:nvCxnSpPr>
        <p:spPr>
          <a:xfrm>
            <a:off x="5219700" y="3048000"/>
            <a:ext cx="60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9E3B09-EF65-0547-A4E9-19385C885034}"/>
              </a:ext>
            </a:extLst>
          </p:cNvPr>
          <p:cNvCxnSpPr/>
          <p:nvPr/>
        </p:nvCxnSpPr>
        <p:spPr>
          <a:xfrm>
            <a:off x="2362200" y="1905000"/>
            <a:ext cx="29718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CC9C06-DD6D-174D-B219-57D9996BA618}"/>
              </a:ext>
            </a:extLst>
          </p:cNvPr>
          <p:cNvCxnSpPr/>
          <p:nvPr/>
        </p:nvCxnSpPr>
        <p:spPr>
          <a:xfrm>
            <a:off x="4762500" y="1905000"/>
            <a:ext cx="0" cy="6096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518AE1-8EB2-4847-8E5F-D532736459B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362200" y="4991100"/>
            <a:ext cx="28575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4DD0BC-FB4D-EC47-82EE-1647A3011D7A}"/>
              </a:ext>
            </a:extLst>
          </p:cNvPr>
          <p:cNvSpPr txBox="1"/>
          <p:nvPr/>
        </p:nvSpPr>
        <p:spPr>
          <a:xfrm>
            <a:off x="3925589" y="49631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B93F9E-1AB4-AD4B-9714-592D98096390}"/>
              </a:ext>
            </a:extLst>
          </p:cNvPr>
          <p:cNvSpPr txBox="1"/>
          <p:nvPr/>
        </p:nvSpPr>
        <p:spPr>
          <a:xfrm>
            <a:off x="5795749" y="2387025"/>
            <a:ext cx="123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bitline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30D831-E742-5048-8D3E-35833BE3E49D}"/>
              </a:ext>
            </a:extLst>
          </p:cNvPr>
          <p:cNvSpPr txBox="1"/>
          <p:nvPr/>
        </p:nvSpPr>
        <p:spPr>
          <a:xfrm>
            <a:off x="2217045" y="1381780"/>
            <a:ext cx="1625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wordline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AA557C-90DC-2F4F-9DCB-A57885D40DBB}"/>
              </a:ext>
            </a:extLst>
          </p:cNvPr>
          <p:cNvSpPr txBox="1"/>
          <p:nvPr/>
        </p:nvSpPr>
        <p:spPr>
          <a:xfrm>
            <a:off x="1609131" y="2438400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capacitor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E33E6-807B-C241-9E99-26297D9E33E4}"/>
              </a:ext>
            </a:extLst>
          </p:cNvPr>
          <p:cNvSpPr txBox="1"/>
          <p:nvPr/>
        </p:nvSpPr>
        <p:spPr>
          <a:xfrm>
            <a:off x="3764176" y="3094470"/>
            <a:ext cx="19553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access transistor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D425E8-F26A-924B-BFE0-90F15C3401B7}"/>
              </a:ext>
            </a:extLst>
          </p:cNvPr>
          <p:cNvCxnSpPr/>
          <p:nvPr/>
        </p:nvCxnSpPr>
        <p:spPr>
          <a:xfrm rot="5400000">
            <a:off x="5436885" y="5955015"/>
            <a:ext cx="78483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32FB55-0D45-0B4A-8403-CCB83AEB6470}"/>
              </a:ext>
            </a:extLst>
          </p:cNvPr>
          <p:cNvGrpSpPr/>
          <p:nvPr/>
        </p:nvGrpSpPr>
        <p:grpSpPr>
          <a:xfrm>
            <a:off x="5842996" y="5791200"/>
            <a:ext cx="1233031" cy="523220"/>
            <a:chOff x="5842996" y="5892225"/>
            <a:chExt cx="1233031" cy="5232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B8772E-9602-6745-8C4B-2CD160A01663}"/>
                </a:ext>
              </a:extLst>
            </p:cNvPr>
            <p:cNvSpPr txBox="1"/>
            <p:nvPr/>
          </p:nvSpPr>
          <p:spPr>
            <a:xfrm>
              <a:off x="5842996" y="5892225"/>
              <a:ext cx="1233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bitline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8AA44DC-2649-8846-8127-5C15C2A5FD63}"/>
                </a:ext>
              </a:extLst>
            </p:cNvPr>
            <p:cNvCxnSpPr/>
            <p:nvPr/>
          </p:nvCxnSpPr>
          <p:spPr>
            <a:xfrm>
              <a:off x="6019800" y="5955015"/>
              <a:ext cx="935241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70CF87E-2D12-224D-B6F7-C55CAFF71557}"/>
              </a:ext>
            </a:extLst>
          </p:cNvPr>
          <p:cNvSpPr txBox="1"/>
          <p:nvPr/>
        </p:nvSpPr>
        <p:spPr>
          <a:xfrm>
            <a:off x="3029704" y="647700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[Seshadri+ MICRO’17]</a:t>
            </a:r>
          </a:p>
        </p:txBody>
      </p:sp>
    </p:spTree>
    <p:extLst>
      <p:ext uri="{BB962C8B-B14F-4D97-AF65-F5344CB8AC3E}">
        <p14:creationId xmlns:p14="http://schemas.microsoft.com/office/powerpoint/2010/main" val="4037343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EF5E-A293-954E-9D3C-E8B657A7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800" dirty="0">
                <a:ea typeface="Cambria" panose="02040503050406030204" pitchFamily="18" charset="0"/>
              </a:rPr>
              <a:t>Accessing a DRAM Cell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AFCEC7E7-2AAB-4FFC-A7CF-B2C8F5925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40A6B-8EE0-5846-933A-B21C7781D872}"/>
              </a:ext>
            </a:extLst>
          </p:cNvPr>
          <p:cNvSpPr txBox="1"/>
          <p:nvPr/>
        </p:nvSpPr>
        <p:spPr>
          <a:xfrm>
            <a:off x="5509996" y="1838980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½ 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87A215-6899-AC4B-A57E-EF96D32BE8F9}"/>
              </a:ext>
            </a:extLst>
          </p:cNvPr>
          <p:cNvSpPr/>
          <p:nvPr/>
        </p:nvSpPr>
        <p:spPr>
          <a:xfrm>
            <a:off x="3276600" y="2590800"/>
            <a:ext cx="4572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404E7-43BF-7A42-9A0F-96DD2CB65FE6}"/>
              </a:ext>
            </a:extLst>
          </p:cNvPr>
          <p:cNvSpPr/>
          <p:nvPr/>
        </p:nvSpPr>
        <p:spPr>
          <a:xfrm>
            <a:off x="3273425" y="2895600"/>
            <a:ext cx="457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421559-536D-F443-B1B9-67EF19A9D2C9}"/>
              </a:ext>
            </a:extLst>
          </p:cNvPr>
          <p:cNvGrpSpPr/>
          <p:nvPr/>
        </p:nvGrpSpPr>
        <p:grpSpPr>
          <a:xfrm>
            <a:off x="2667000" y="2590800"/>
            <a:ext cx="1295400" cy="914400"/>
            <a:chOff x="1295400" y="2438400"/>
            <a:chExt cx="1295400" cy="914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DEA411-3904-4B45-82F3-49DF328FF22C}"/>
                </a:ext>
              </a:extLst>
            </p:cNvPr>
            <p:cNvGrpSpPr/>
            <p:nvPr/>
          </p:nvGrpSpPr>
          <p:grpSpPr>
            <a:xfrm>
              <a:off x="1295400" y="2438400"/>
              <a:ext cx="1063625" cy="914400"/>
              <a:chOff x="2060575" y="2438400"/>
              <a:chExt cx="1063625" cy="9144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20EC6AE-CFB5-CB4F-A887-BB6A22B81EC9}"/>
                  </a:ext>
                </a:extLst>
              </p:cNvPr>
              <p:cNvGrpSpPr/>
              <p:nvPr/>
            </p:nvGrpSpPr>
            <p:grpSpPr>
              <a:xfrm>
                <a:off x="2667000" y="2438400"/>
                <a:ext cx="457200" cy="914400"/>
                <a:chOff x="2667000" y="2438400"/>
                <a:chExt cx="457200" cy="914400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D4957B02-77CA-E24D-943B-8C62DCDF7867}"/>
                    </a:ext>
                  </a:extLst>
                </p:cNvPr>
                <p:cNvCxnSpPr/>
                <p:nvPr/>
              </p:nvCxnSpPr>
              <p:spPr>
                <a:xfrm flipV="1">
                  <a:off x="3124200" y="2438400"/>
                  <a:ext cx="0" cy="91440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87F1E1B-CC93-4943-9E4C-E25A49F1F532}"/>
                    </a:ext>
                  </a:extLst>
                </p:cNvPr>
                <p:cNvCxnSpPr/>
                <p:nvPr/>
              </p:nvCxnSpPr>
              <p:spPr>
                <a:xfrm flipV="1">
                  <a:off x="2667000" y="2438400"/>
                  <a:ext cx="0" cy="91440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D71A98F-5414-1541-BDE3-101270D6F0FB}"/>
                    </a:ext>
                  </a:extLst>
                </p:cNvPr>
                <p:cNvCxnSpPr/>
                <p:nvPr/>
              </p:nvCxnSpPr>
              <p:spPr>
                <a:xfrm>
                  <a:off x="2667000" y="33528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Elbow Connector 11">
                <a:extLst>
                  <a:ext uri="{FF2B5EF4-FFF2-40B4-BE49-F238E27FC236}">
                    <a16:creationId xmlns:a16="http://schemas.microsoft.com/office/drawing/2014/main" id="{4D1CA3B3-A344-C741-9C09-C5AB93EA8E78}"/>
                  </a:ext>
                </a:extLst>
              </p:cNvPr>
              <p:cNvCxnSpPr/>
              <p:nvPr/>
            </p:nvCxnSpPr>
            <p:spPr>
              <a:xfrm rot="10800000" flipV="1">
                <a:off x="2060575" y="2895600"/>
                <a:ext cx="606425" cy="457200"/>
              </a:xfrm>
              <a:prstGeom prst="bentConnector2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1E8FA0-0D94-EE40-A1D3-7CD6C5E43FEB}"/>
                </a:ext>
              </a:extLst>
            </p:cNvPr>
            <p:cNvCxnSpPr/>
            <p:nvPr/>
          </p:nvCxnSpPr>
          <p:spPr>
            <a:xfrm flipH="1">
              <a:off x="2362203" y="2895600"/>
              <a:ext cx="228597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FC48A5-92F6-8147-9556-31C5025EABC2}"/>
              </a:ext>
            </a:extLst>
          </p:cNvPr>
          <p:cNvGrpSpPr/>
          <p:nvPr/>
        </p:nvGrpSpPr>
        <p:grpSpPr>
          <a:xfrm>
            <a:off x="4305300" y="2514600"/>
            <a:ext cx="914400" cy="533400"/>
            <a:chOff x="2933700" y="2362200"/>
            <a:chExt cx="914400" cy="5334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D27EC6-0E3F-9D41-8FC5-C6DC5E19A1F7}"/>
                </a:ext>
              </a:extLst>
            </p:cNvPr>
            <p:cNvCxnSpPr/>
            <p:nvPr/>
          </p:nvCxnSpPr>
          <p:spPr>
            <a:xfrm flipV="1">
              <a:off x="3124200" y="2438400"/>
              <a:ext cx="0" cy="45720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D595DD-1969-484D-BDDB-9536B119558F}"/>
                </a:ext>
              </a:extLst>
            </p:cNvPr>
            <p:cNvCxnSpPr/>
            <p:nvPr/>
          </p:nvCxnSpPr>
          <p:spPr>
            <a:xfrm flipV="1">
              <a:off x="3657600" y="2438400"/>
              <a:ext cx="0" cy="45720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1681188-0BCB-D64E-84D3-CA93854147CB}"/>
                </a:ext>
              </a:extLst>
            </p:cNvPr>
            <p:cNvCxnSpPr/>
            <p:nvPr/>
          </p:nvCxnSpPr>
          <p:spPr>
            <a:xfrm flipH="1">
              <a:off x="3124200" y="2438400"/>
              <a:ext cx="5334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3BFACF-150C-7F45-B5FD-14789DE4AD81}"/>
                </a:ext>
              </a:extLst>
            </p:cNvPr>
            <p:cNvCxnSpPr/>
            <p:nvPr/>
          </p:nvCxnSpPr>
          <p:spPr>
            <a:xfrm flipH="1">
              <a:off x="3124200" y="2362200"/>
              <a:ext cx="5334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A0093A-9D65-E64D-8E2D-F81DB9009DDC}"/>
                </a:ext>
              </a:extLst>
            </p:cNvPr>
            <p:cNvCxnSpPr/>
            <p:nvPr/>
          </p:nvCxnSpPr>
          <p:spPr>
            <a:xfrm>
              <a:off x="3657600" y="2895600"/>
              <a:ext cx="1905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D196F3-6E48-2F42-9C61-F03E5B659F3E}"/>
                </a:ext>
              </a:extLst>
            </p:cNvPr>
            <p:cNvCxnSpPr/>
            <p:nvPr/>
          </p:nvCxnSpPr>
          <p:spPr>
            <a:xfrm>
              <a:off x="2933700" y="2895600"/>
              <a:ext cx="1905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AA2482-E648-2E46-933D-349CE2B2EDA5}"/>
              </a:ext>
            </a:extLst>
          </p:cNvPr>
          <p:cNvCxnSpPr/>
          <p:nvPr/>
        </p:nvCxnSpPr>
        <p:spPr>
          <a:xfrm>
            <a:off x="3962400" y="3048000"/>
            <a:ext cx="3429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7213FF-166C-EA4C-9012-45EB7D53001C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5829300" y="2362200"/>
            <a:ext cx="0" cy="2057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A2589F-32EE-E841-9896-B2085156F3CA}"/>
              </a:ext>
            </a:extLst>
          </p:cNvPr>
          <p:cNvCxnSpPr/>
          <p:nvPr/>
        </p:nvCxnSpPr>
        <p:spPr>
          <a:xfrm>
            <a:off x="5219700" y="3048000"/>
            <a:ext cx="60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89F671-4F49-1145-BFD1-4CB14AC66D8E}"/>
              </a:ext>
            </a:extLst>
          </p:cNvPr>
          <p:cNvCxnSpPr/>
          <p:nvPr/>
        </p:nvCxnSpPr>
        <p:spPr>
          <a:xfrm>
            <a:off x="2362200" y="1905000"/>
            <a:ext cx="29718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935DDE-E6E8-0143-94E6-8A92A490C1DF}"/>
              </a:ext>
            </a:extLst>
          </p:cNvPr>
          <p:cNvCxnSpPr/>
          <p:nvPr/>
        </p:nvCxnSpPr>
        <p:spPr>
          <a:xfrm>
            <a:off x="4762500" y="1905000"/>
            <a:ext cx="0" cy="6096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52F813-E3D2-A848-BEA0-723460C8E41B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2362201" y="4991100"/>
            <a:ext cx="2805568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87C4D2B-B1AF-F349-B439-BD1E89E2F05B}"/>
              </a:ext>
            </a:extLst>
          </p:cNvPr>
          <p:cNvSpPr txBox="1"/>
          <p:nvPr/>
        </p:nvSpPr>
        <p:spPr>
          <a:xfrm>
            <a:off x="3925589" y="49631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E144D5-9418-A44F-90D3-FD3C422E48D7}"/>
              </a:ext>
            </a:extLst>
          </p:cNvPr>
          <p:cNvSpPr txBox="1"/>
          <p:nvPr/>
        </p:nvSpPr>
        <p:spPr>
          <a:xfrm>
            <a:off x="5795749" y="2387025"/>
            <a:ext cx="123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bitline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1C44FB-49F9-FB43-9893-7A0B426927C6}"/>
              </a:ext>
            </a:extLst>
          </p:cNvPr>
          <p:cNvSpPr txBox="1"/>
          <p:nvPr/>
        </p:nvSpPr>
        <p:spPr>
          <a:xfrm>
            <a:off x="2214417" y="1381780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wordline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0C3E43-C038-7340-99F7-FB91749CC1AE}"/>
              </a:ext>
            </a:extLst>
          </p:cNvPr>
          <p:cNvSpPr txBox="1"/>
          <p:nvPr/>
        </p:nvSpPr>
        <p:spPr>
          <a:xfrm>
            <a:off x="1609131" y="2438400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capacitor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43F82-6C73-A444-A67F-03216B1D6107}"/>
              </a:ext>
            </a:extLst>
          </p:cNvPr>
          <p:cNvSpPr txBox="1"/>
          <p:nvPr/>
        </p:nvSpPr>
        <p:spPr>
          <a:xfrm>
            <a:off x="3879852" y="3094470"/>
            <a:ext cx="180015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access transistor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94C25C-C5DC-2346-BD74-08D0F24EADCE}"/>
              </a:ext>
            </a:extLst>
          </p:cNvPr>
          <p:cNvSpPr txBox="1"/>
          <p:nvPr/>
        </p:nvSpPr>
        <p:spPr>
          <a:xfrm>
            <a:off x="5522476" y="183898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½ 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834DB7-DFDD-6A40-AEF5-1FBAA44BCCAA}"/>
              </a:ext>
            </a:extLst>
          </p:cNvPr>
          <p:cNvSpPr txBox="1"/>
          <p:nvPr/>
        </p:nvSpPr>
        <p:spPr>
          <a:xfrm>
            <a:off x="5518517" y="1838980"/>
            <a:ext cx="66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3D7756-2BFA-8743-8FBA-C436A134C396}"/>
              </a:ext>
            </a:extLst>
          </p:cNvPr>
          <p:cNvCxnSpPr/>
          <p:nvPr/>
        </p:nvCxnSpPr>
        <p:spPr>
          <a:xfrm>
            <a:off x="2362200" y="1905000"/>
            <a:ext cx="2971800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4D6003-2CBD-224C-A067-6BC081E1470B}"/>
              </a:ext>
            </a:extLst>
          </p:cNvPr>
          <p:cNvCxnSpPr/>
          <p:nvPr/>
        </p:nvCxnSpPr>
        <p:spPr>
          <a:xfrm>
            <a:off x="3962400" y="3048000"/>
            <a:ext cx="342900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55031B-4740-8649-BC44-784BFCDCC38D}"/>
              </a:ext>
            </a:extLst>
          </p:cNvPr>
          <p:cNvCxnSpPr/>
          <p:nvPr/>
        </p:nvCxnSpPr>
        <p:spPr>
          <a:xfrm>
            <a:off x="5219700" y="3048000"/>
            <a:ext cx="609600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7747A59-EE6D-4344-ACDD-C6280F6694E2}"/>
              </a:ext>
            </a:extLst>
          </p:cNvPr>
          <p:cNvCxnSpPr/>
          <p:nvPr/>
        </p:nvCxnSpPr>
        <p:spPr>
          <a:xfrm flipH="1">
            <a:off x="2362200" y="4991100"/>
            <a:ext cx="2895600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A740D3D-C02A-5D48-8BB5-87F483975006}"/>
              </a:ext>
            </a:extLst>
          </p:cNvPr>
          <p:cNvSpPr txBox="1"/>
          <p:nvPr/>
        </p:nvSpPr>
        <p:spPr>
          <a:xfrm>
            <a:off x="662475" y="1394936"/>
            <a:ext cx="153951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enable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wordline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302F32-18CA-FD4C-8F10-28B10380BFF3}"/>
              </a:ext>
            </a:extLst>
          </p:cNvPr>
          <p:cNvSpPr txBox="1"/>
          <p:nvPr/>
        </p:nvSpPr>
        <p:spPr>
          <a:xfrm>
            <a:off x="1609131" y="5075670"/>
            <a:ext cx="16901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enable sense amp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842297-16BD-5247-B0BC-1DCD9B6406A0}"/>
              </a:ext>
            </a:extLst>
          </p:cNvPr>
          <p:cNvSpPr txBox="1"/>
          <p:nvPr/>
        </p:nvSpPr>
        <p:spPr>
          <a:xfrm>
            <a:off x="7157910" y="3246870"/>
            <a:ext cx="198609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connects cell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bitline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FD2F103A-D250-4444-A4C1-B29E921A8916}"/>
              </a:ext>
            </a:extLst>
          </p:cNvPr>
          <p:cNvCxnSpPr>
            <a:cxnSpLocks/>
            <a:stCxn id="47" idx="1"/>
          </p:cNvCxnSpPr>
          <p:nvPr/>
        </p:nvCxnSpPr>
        <p:spPr>
          <a:xfrm rot="10800000">
            <a:off x="5514208" y="3086111"/>
            <a:ext cx="1643703" cy="53932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0075AC6-0695-E045-A795-81054735C858}"/>
              </a:ext>
            </a:extLst>
          </p:cNvPr>
          <p:cNvSpPr txBox="1"/>
          <p:nvPr/>
        </p:nvSpPr>
        <p:spPr>
          <a:xfrm>
            <a:off x="-101601" y="3810000"/>
            <a:ext cx="255898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cell loses charge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bitline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1E39817E-88D5-1E4B-A9D4-1730049A9CA5}"/>
              </a:ext>
            </a:extLst>
          </p:cNvPr>
          <p:cNvCxnSpPr>
            <a:stCxn id="50" idx="3"/>
          </p:cNvCxnSpPr>
          <p:nvPr/>
        </p:nvCxnSpPr>
        <p:spPr>
          <a:xfrm flipV="1">
            <a:off x="2457382" y="3094471"/>
            <a:ext cx="1270066" cy="1260294"/>
          </a:xfrm>
          <a:prstGeom prst="curvedConnector2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386FCF0-0C62-7E40-B38F-971751FD4098}"/>
              </a:ext>
            </a:extLst>
          </p:cNvPr>
          <p:cNvCxnSpPr/>
          <p:nvPr/>
        </p:nvCxnSpPr>
        <p:spPr>
          <a:xfrm flipV="1">
            <a:off x="5943600" y="3048000"/>
            <a:ext cx="0" cy="137160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308E5C8-64B8-A947-8988-C2AE57A6DD71}"/>
              </a:ext>
            </a:extLst>
          </p:cNvPr>
          <p:cNvGrpSpPr/>
          <p:nvPr/>
        </p:nvGrpSpPr>
        <p:grpSpPr>
          <a:xfrm>
            <a:off x="152400" y="3086102"/>
            <a:ext cx="3352800" cy="1472656"/>
            <a:chOff x="152400" y="3094474"/>
            <a:chExt cx="3352800" cy="147265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97083B-B829-0E4E-AF45-A7EC14D1BE2A}"/>
                </a:ext>
              </a:extLst>
            </p:cNvPr>
            <p:cNvSpPr txBox="1"/>
            <p:nvPr/>
          </p:nvSpPr>
          <p:spPr>
            <a:xfrm>
              <a:off x="152400" y="3810000"/>
              <a:ext cx="224070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cell charge restored</a:t>
              </a:r>
            </a:p>
          </p:txBody>
        </p: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BC3762C6-68D0-8549-B8A8-D87EB4E5064D}"/>
                </a:ext>
              </a:extLst>
            </p:cNvPr>
            <p:cNvCxnSpPr>
              <a:stCxn id="54" idx="3"/>
            </p:cNvCxnSpPr>
            <p:nvPr/>
          </p:nvCxnSpPr>
          <p:spPr>
            <a:xfrm flipV="1">
              <a:off x="2393102" y="3094474"/>
              <a:ext cx="1112098" cy="1094091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51B8320-A196-4B4D-ACB9-36C13C678D87}"/>
              </a:ext>
            </a:extLst>
          </p:cNvPr>
          <p:cNvSpPr/>
          <p:nvPr/>
        </p:nvSpPr>
        <p:spPr>
          <a:xfrm>
            <a:off x="5167769" y="4419600"/>
            <a:ext cx="1323062" cy="1143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Sense Amp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52FAC85-6C4D-3446-9215-F983D82BDAFE}"/>
              </a:ext>
            </a:extLst>
          </p:cNvPr>
          <p:cNvSpPr txBox="1"/>
          <p:nvPr/>
        </p:nvSpPr>
        <p:spPr>
          <a:xfrm>
            <a:off x="6961464" y="822835"/>
            <a:ext cx="23538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deviation 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bitline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voltage</a:t>
            </a:r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E03993DF-E3CD-134D-BFEE-49D3B3C098C6}"/>
              </a:ext>
            </a:extLst>
          </p:cNvPr>
          <p:cNvCxnSpPr>
            <a:stCxn id="58" idx="1"/>
            <a:endCxn id="5" idx="0"/>
          </p:cNvCxnSpPr>
          <p:nvPr/>
        </p:nvCxnSpPr>
        <p:spPr>
          <a:xfrm rot="10800000" flipV="1">
            <a:off x="6263568" y="1367600"/>
            <a:ext cx="697896" cy="471380"/>
          </a:xfrm>
          <a:prstGeom prst="curvedConnector2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DDB28E-25FF-EA47-AA8D-023EB73F87A5}"/>
              </a:ext>
            </a:extLst>
          </p:cNvPr>
          <p:cNvCxnSpPr/>
          <p:nvPr/>
        </p:nvCxnSpPr>
        <p:spPr>
          <a:xfrm rot="5400000">
            <a:off x="5436885" y="5955015"/>
            <a:ext cx="78483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21E1535-E82B-2047-9E6F-F3F86CF9C288}"/>
              </a:ext>
            </a:extLst>
          </p:cNvPr>
          <p:cNvSpPr txBox="1"/>
          <p:nvPr/>
        </p:nvSpPr>
        <p:spPr>
          <a:xfrm>
            <a:off x="5293876" y="625858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½ 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4C0CFC-15B4-874F-BC04-0F14656F6494}"/>
              </a:ext>
            </a:extLst>
          </p:cNvPr>
          <p:cNvSpPr txBox="1"/>
          <p:nvPr/>
        </p:nvSpPr>
        <p:spPr>
          <a:xfrm>
            <a:off x="5623572" y="6258580"/>
            <a:ext cx="367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7B1E61-6CE5-A144-91F0-4AEEBE584110}"/>
              </a:ext>
            </a:extLst>
          </p:cNvPr>
          <p:cNvGrpSpPr/>
          <p:nvPr/>
        </p:nvGrpSpPr>
        <p:grpSpPr>
          <a:xfrm>
            <a:off x="5842996" y="5791200"/>
            <a:ext cx="1233031" cy="523220"/>
            <a:chOff x="5842996" y="5892225"/>
            <a:chExt cx="1233031" cy="52322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844A88C-84BB-A04E-A925-1F3FB298FACD}"/>
                </a:ext>
              </a:extLst>
            </p:cNvPr>
            <p:cNvSpPr txBox="1"/>
            <p:nvPr/>
          </p:nvSpPr>
          <p:spPr>
            <a:xfrm>
              <a:off x="5842996" y="5892225"/>
              <a:ext cx="1233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bitline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59D087-92C8-AC48-A7F1-38FA5917A71F}"/>
                </a:ext>
              </a:extLst>
            </p:cNvPr>
            <p:cNvCxnSpPr/>
            <p:nvPr/>
          </p:nvCxnSpPr>
          <p:spPr>
            <a:xfrm>
              <a:off x="6019800" y="5955015"/>
              <a:ext cx="935241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0F4B97-EF50-514F-AF98-DC30F373B3C3}"/>
              </a:ext>
            </a:extLst>
          </p:cNvPr>
          <p:cNvSpPr txBox="1"/>
          <p:nvPr/>
        </p:nvSpPr>
        <p:spPr>
          <a:xfrm>
            <a:off x="3029704" y="6477000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[Seshadri+ MICRO’17]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2D02AA-7436-454D-AF98-D6F8ABCECF55}"/>
              </a:ext>
            </a:extLst>
          </p:cNvPr>
          <p:cNvSpPr/>
          <p:nvPr/>
        </p:nvSpPr>
        <p:spPr>
          <a:xfrm>
            <a:off x="366533" y="1539240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A72A527-44BA-4575-8451-B2DADFFFC3E4}"/>
              </a:ext>
            </a:extLst>
          </p:cNvPr>
          <p:cNvSpPr/>
          <p:nvPr/>
        </p:nvSpPr>
        <p:spPr>
          <a:xfrm>
            <a:off x="7839728" y="2961620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0709344-C0B9-4E54-9B10-A633F4FBCCF3}"/>
              </a:ext>
            </a:extLst>
          </p:cNvPr>
          <p:cNvSpPr/>
          <p:nvPr/>
        </p:nvSpPr>
        <p:spPr>
          <a:xfrm>
            <a:off x="1082462" y="3505200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5495410-CFD7-45AF-8B1A-CA157CC51946}"/>
              </a:ext>
            </a:extLst>
          </p:cNvPr>
          <p:cNvSpPr/>
          <p:nvPr/>
        </p:nvSpPr>
        <p:spPr>
          <a:xfrm>
            <a:off x="6586861" y="794816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F7305B0-2C21-4E3B-A5B3-E375133631B7}"/>
              </a:ext>
            </a:extLst>
          </p:cNvPr>
          <p:cNvSpPr/>
          <p:nvPr/>
        </p:nvSpPr>
        <p:spPr>
          <a:xfrm>
            <a:off x="1425210" y="5154762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BDA32F5-35E5-4D76-8107-0A5F68603C51}"/>
              </a:ext>
            </a:extLst>
          </p:cNvPr>
          <p:cNvSpPr/>
          <p:nvPr/>
        </p:nvSpPr>
        <p:spPr>
          <a:xfrm>
            <a:off x="366533" y="3962400"/>
            <a:ext cx="365760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80555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9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4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35" grpId="0"/>
      <p:bldP spid="39" grpId="0"/>
      <p:bldP spid="44" grpId="0"/>
      <p:bldP spid="44" grpId="1"/>
      <p:bldP spid="44" grpId="2"/>
      <p:bldP spid="45" grpId="0"/>
      <p:bldP spid="45" grpId="1"/>
      <p:bldP spid="45" grpId="2"/>
      <p:bldP spid="47" grpId="0"/>
      <p:bldP spid="47" grpId="1"/>
      <p:bldP spid="47" grpId="2"/>
      <p:bldP spid="50" grpId="0"/>
      <p:bldP spid="50" grpId="1"/>
      <p:bldP spid="50" grpId="2"/>
      <p:bldP spid="58" grpId="0"/>
      <p:bldP spid="58" grpId="1"/>
      <p:bldP spid="58" grpId="2"/>
      <p:bldP spid="61" grpId="0"/>
      <p:bldP spid="62" grpId="0"/>
      <p:bldP spid="3" grpId="0" animBg="1"/>
      <p:bldP spid="3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Static random access memory</a:t>
            </a:r>
          </a:p>
          <a:p>
            <a:r>
              <a:rPr lang="en-US">
                <a:latin typeface="Tahoma" charset="0"/>
              </a:rPr>
              <a:t>Two cross coupled inverters store a single bit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Feedback path enables the stored value to persist in the “cell”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4 transistors for storage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2 transistors for access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Technology: SRAM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A5A5-E194-8E4F-8C16-604176833C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grpSp>
        <p:nvGrpSpPr>
          <p:cNvPr id="54276" name="Group 22"/>
          <p:cNvGrpSpPr>
            <a:grpSpLocks/>
          </p:cNvGrpSpPr>
          <p:nvPr/>
        </p:nvGrpSpPr>
        <p:grpSpPr bwMode="auto">
          <a:xfrm>
            <a:off x="2590800" y="4675188"/>
            <a:ext cx="1143000" cy="990600"/>
            <a:chOff x="3600" y="960"/>
            <a:chExt cx="864" cy="816"/>
          </a:xfrm>
        </p:grpSpPr>
        <p:grpSp>
          <p:nvGrpSpPr>
            <p:cNvPr id="54293" name="Group 23"/>
            <p:cNvGrpSpPr>
              <a:grpSpLocks/>
            </p:cNvGrpSpPr>
            <p:nvPr/>
          </p:nvGrpSpPr>
          <p:grpSpPr bwMode="auto">
            <a:xfrm>
              <a:off x="3840" y="960"/>
              <a:ext cx="384" cy="384"/>
              <a:chOff x="3600" y="960"/>
              <a:chExt cx="384" cy="384"/>
            </a:xfrm>
          </p:grpSpPr>
          <p:sp>
            <p:nvSpPr>
              <p:cNvPr id="54298" name="AutoShape 24"/>
              <p:cNvSpPr>
                <a:spLocks noChangeArrowheads="1"/>
              </p:cNvSpPr>
              <p:nvPr/>
            </p:nvSpPr>
            <p:spPr bwMode="auto">
              <a:xfrm rot="5400000">
                <a:off x="3552" y="1008"/>
                <a:ext cx="384" cy="28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99" name="Oval 25"/>
              <p:cNvSpPr>
                <a:spLocks noChangeArrowheads="1"/>
              </p:cNvSpPr>
              <p:nvPr/>
            </p:nvSpPr>
            <p:spPr bwMode="auto">
              <a:xfrm>
                <a:off x="3888" y="110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4294" name="AutoShape 26"/>
            <p:cNvSpPr>
              <a:spLocks noChangeArrowheads="1"/>
            </p:cNvSpPr>
            <p:nvPr/>
          </p:nvSpPr>
          <p:spPr bwMode="auto">
            <a:xfrm rot="16200000" flipH="1">
              <a:off x="3888" y="1440"/>
              <a:ext cx="384" cy="2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5" name="Oval 27"/>
            <p:cNvSpPr>
              <a:spLocks noChangeArrowheads="1"/>
            </p:cNvSpPr>
            <p:nvPr/>
          </p:nvSpPr>
          <p:spPr bwMode="auto">
            <a:xfrm flipH="1">
              <a:off x="3840" y="1536"/>
              <a:ext cx="96" cy="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6" name="Freeform 28"/>
            <p:cNvSpPr>
              <a:spLocks/>
            </p:cNvSpPr>
            <p:nvPr/>
          </p:nvSpPr>
          <p:spPr bwMode="auto">
            <a:xfrm>
              <a:off x="4224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7" name="Freeform 29"/>
            <p:cNvSpPr>
              <a:spLocks/>
            </p:cNvSpPr>
            <p:nvPr/>
          </p:nvSpPr>
          <p:spPr bwMode="auto">
            <a:xfrm flipH="1">
              <a:off x="3600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66800" y="3810000"/>
            <a:ext cx="4267200" cy="2133600"/>
            <a:chOff x="-2438400" y="2971800"/>
            <a:chExt cx="4267200" cy="2133600"/>
          </a:xfrm>
        </p:grpSpPr>
        <p:sp>
          <p:nvSpPr>
            <p:cNvPr id="54278" name="Line 37"/>
            <p:cNvSpPr>
              <a:spLocks noChangeShapeType="1"/>
            </p:cNvSpPr>
            <p:nvPr/>
          </p:nvSpPr>
          <p:spPr bwMode="auto">
            <a:xfrm>
              <a:off x="-2438400" y="3505200"/>
              <a:ext cx="4267200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4279" name="Group 26"/>
            <p:cNvGrpSpPr>
              <a:grpSpLocks/>
            </p:cNvGrpSpPr>
            <p:nvPr/>
          </p:nvGrpSpPr>
          <p:grpSpPr bwMode="auto">
            <a:xfrm>
              <a:off x="-2092325" y="2971800"/>
              <a:ext cx="3498850" cy="2133600"/>
              <a:chOff x="-2092325" y="2971800"/>
              <a:chExt cx="3498850" cy="2133600"/>
            </a:xfrm>
          </p:grpSpPr>
          <p:sp>
            <p:nvSpPr>
              <p:cNvPr id="54280" name="Freeform 30"/>
              <p:cNvSpPr>
                <a:spLocks/>
              </p:cNvSpPr>
              <p:nvPr/>
            </p:nvSpPr>
            <p:spPr bwMode="auto">
              <a:xfrm>
                <a:off x="-1752600" y="4114800"/>
                <a:ext cx="838200" cy="228600"/>
              </a:xfrm>
              <a:custGeom>
                <a:avLst/>
                <a:gdLst>
                  <a:gd name="T0" fmla="*/ 0 w 624"/>
                  <a:gd name="T1" fmla="*/ 2147483647 h 144"/>
                  <a:gd name="T2" fmla="*/ 2147483647 w 624"/>
                  <a:gd name="T3" fmla="*/ 2147483647 h 144"/>
                  <a:gd name="T4" fmla="*/ 2147483647 w 624"/>
                  <a:gd name="T5" fmla="*/ 0 h 144"/>
                  <a:gd name="T6" fmla="*/ 2147483647 w 624"/>
                  <a:gd name="T7" fmla="*/ 0 h 144"/>
                  <a:gd name="T8" fmla="*/ 2147483647 w 624"/>
                  <a:gd name="T9" fmla="*/ 2147483647 h 144"/>
                  <a:gd name="T10" fmla="*/ 2147483647 w 624"/>
                  <a:gd name="T11" fmla="*/ 2147483647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1" name="Freeform 31"/>
              <p:cNvSpPr>
                <a:spLocks/>
              </p:cNvSpPr>
              <p:nvPr/>
            </p:nvSpPr>
            <p:spPr bwMode="auto">
              <a:xfrm flipH="1">
                <a:off x="228600" y="4114800"/>
                <a:ext cx="838200" cy="228600"/>
              </a:xfrm>
              <a:custGeom>
                <a:avLst/>
                <a:gdLst>
                  <a:gd name="T0" fmla="*/ 0 w 624"/>
                  <a:gd name="T1" fmla="*/ 2147483647 h 144"/>
                  <a:gd name="T2" fmla="*/ 2147483647 w 624"/>
                  <a:gd name="T3" fmla="*/ 2147483647 h 144"/>
                  <a:gd name="T4" fmla="*/ 2147483647 w 624"/>
                  <a:gd name="T5" fmla="*/ 0 h 144"/>
                  <a:gd name="T6" fmla="*/ 2147483647 w 624"/>
                  <a:gd name="T7" fmla="*/ 0 h 144"/>
                  <a:gd name="T8" fmla="*/ 2147483647 w 624"/>
                  <a:gd name="T9" fmla="*/ 2147483647 h 144"/>
                  <a:gd name="T10" fmla="*/ 2147483647 w 624"/>
                  <a:gd name="T11" fmla="*/ 2147483647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2" name="Line 32"/>
              <p:cNvSpPr>
                <a:spLocks noChangeShapeType="1"/>
              </p:cNvSpPr>
              <p:nvPr/>
            </p:nvSpPr>
            <p:spPr bwMode="auto">
              <a:xfrm>
                <a:off x="-15240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3" name="Oval 33"/>
              <p:cNvSpPr>
                <a:spLocks noChangeArrowheads="1"/>
              </p:cNvSpPr>
              <p:nvPr/>
            </p:nvSpPr>
            <p:spPr bwMode="auto">
              <a:xfrm flipH="1">
                <a:off x="-14478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4" name="Oval 34"/>
              <p:cNvSpPr>
                <a:spLocks noChangeArrowheads="1"/>
              </p:cNvSpPr>
              <p:nvPr/>
            </p:nvSpPr>
            <p:spPr bwMode="auto">
              <a:xfrm flipH="1">
                <a:off x="6096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5" name="Line 35"/>
              <p:cNvSpPr>
                <a:spLocks noChangeShapeType="1"/>
              </p:cNvSpPr>
              <p:nvPr/>
            </p:nvSpPr>
            <p:spPr bwMode="auto">
              <a:xfrm>
                <a:off x="-17526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6" name="Line 36"/>
              <p:cNvSpPr>
                <a:spLocks noChangeShapeType="1"/>
              </p:cNvSpPr>
              <p:nvPr/>
            </p:nvSpPr>
            <p:spPr bwMode="auto">
              <a:xfrm>
                <a:off x="10668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7" name="Line 38"/>
              <p:cNvSpPr>
                <a:spLocks noChangeShapeType="1"/>
              </p:cNvSpPr>
              <p:nvPr/>
            </p:nvSpPr>
            <p:spPr bwMode="auto">
              <a:xfrm>
                <a:off x="-13716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8" name="Line 39"/>
              <p:cNvSpPr>
                <a:spLocks noChangeShapeType="1"/>
              </p:cNvSpPr>
              <p:nvPr/>
            </p:nvSpPr>
            <p:spPr bwMode="auto">
              <a:xfrm>
                <a:off x="6858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9" name="Line 40"/>
              <p:cNvSpPr>
                <a:spLocks noChangeShapeType="1"/>
              </p:cNvSpPr>
              <p:nvPr/>
            </p:nvSpPr>
            <p:spPr bwMode="auto">
              <a:xfrm>
                <a:off x="5334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90" name="Text Box 41"/>
              <p:cNvSpPr txBox="1">
                <a:spLocks noChangeArrowheads="1"/>
              </p:cNvSpPr>
              <p:nvPr/>
            </p:nvSpPr>
            <p:spPr bwMode="auto">
              <a:xfrm>
                <a:off x="-1060450" y="3182938"/>
                <a:ext cx="12128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row select</a:t>
                </a:r>
              </a:p>
            </p:txBody>
          </p:sp>
          <p:sp>
            <p:nvSpPr>
              <p:cNvPr id="54291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-2312987" y="4168775"/>
                <a:ext cx="781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bitline</a:t>
                </a:r>
              </a:p>
            </p:txBody>
          </p:sp>
          <p:sp>
            <p:nvSpPr>
              <p:cNvPr id="54292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782638" y="4162425"/>
                <a:ext cx="908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_bitline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9507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An Aside: Phase Change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pPr marL="457200" indent="-457200"/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Phase change material (chalcogenide glass) exists in two states: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Amorphous: Low optical reflexivity and high electrical resistivity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Crystalline: High optical reflexivity and low electrical resistivity</a:t>
            </a:r>
          </a:p>
          <a:p>
            <a:pPr marL="457200" indent="-457200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CC37B-4193-6B41-BD19-714F8F64D34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2484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0"/>
          <p:cNvSpPr txBox="1">
            <a:spLocks noChangeArrowheads="1"/>
          </p:cNvSpPr>
          <p:nvPr/>
        </p:nvSpPr>
        <p:spPr bwMode="auto">
          <a:xfrm>
            <a:off x="470965" y="5301208"/>
            <a:ext cx="8313197" cy="403187"/>
          </a:xfrm>
          <a:prstGeom prst="rect">
            <a:avLst/>
          </a:prstGeom>
          <a:solidFill>
            <a:srgbClr val="CCCCFF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PCM is resistive memory:  High resistance (0), Low resistance (1)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58772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Lee,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Ipek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 Mutlu, Burger,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Architecting Phase Change Memory as a Scalable DRAM Alternative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ISCA 2009.</a:t>
            </a:r>
          </a:p>
        </p:txBody>
      </p:sp>
    </p:spTree>
    <p:extLst>
      <p:ext uri="{BB962C8B-B14F-4D97-AF65-F5344CB8AC3E}">
        <p14:creationId xmlns:p14="http://schemas.microsoft.com/office/powerpoint/2010/main" val="1637776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800" dirty="0"/>
              <a:t>Reading: PCM as Main Memory: Idea in 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Reading: More on PCM As Main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Benjamin C. Lee, Ping Zhou, Jun Yang, </a:t>
            </a:r>
            <a:r>
              <a:rPr lang="en-US" sz="2100" dirty="0" err="1"/>
              <a:t>Youtao</a:t>
            </a:r>
            <a:r>
              <a:rPr lang="en-US" sz="2100" dirty="0"/>
              <a:t> Zhang, Bo Zhao, </a:t>
            </a:r>
            <a:r>
              <a:rPr lang="en-US" sz="2100" dirty="0" err="1"/>
              <a:t>Engin</a:t>
            </a:r>
            <a:r>
              <a:rPr lang="en-US" sz="2100" dirty="0"/>
              <a:t> </a:t>
            </a:r>
            <a:r>
              <a:rPr lang="en-US" sz="2100" dirty="0" err="1"/>
              <a:t>Ipek</a:t>
            </a:r>
            <a:r>
              <a:rPr lang="en-US" sz="2100" dirty="0"/>
              <a:t>, Onur Mutlu, and Doug Burger,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"Phase Change Technology and the Future of Main Memory"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>
                <a:hlinkClick r:id="rId3"/>
              </a:rPr>
              <a:t>IEEE Micro</a:t>
            </a:r>
            <a:r>
              <a:rPr lang="en-US" sz="2100" i="1" dirty="0"/>
              <a:t>, Special Issue: Micro's Top Picks from 2009 Computer Architecture Conferences (</a:t>
            </a:r>
            <a:r>
              <a:rPr lang="en-US" sz="2100" b="1" i="1" dirty="0"/>
              <a:t>MICRO TOP PICKS</a:t>
            </a:r>
            <a:r>
              <a:rPr lang="en-US" sz="2100" i="1" dirty="0"/>
              <a:t>)</a:t>
            </a:r>
            <a:r>
              <a:rPr lang="en-US" sz="2100" dirty="0"/>
              <a:t>, Vol. 30, No. 1, pages 60-70, January/February 2010. 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5936"/>
            <a:ext cx="9144000" cy="17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9238-1052-C14D-8579-F00216DA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</a:t>
            </a:r>
            <a:r>
              <a:rPr lang="en-US" dirty="0" err="1"/>
              <a:t>Optane</a:t>
            </a:r>
            <a:r>
              <a:rPr lang="en-US" dirty="0"/>
              <a:t> Persistent Memory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9EAEA-7208-AD42-9621-83F9352A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Non-volatile main memory</a:t>
            </a:r>
          </a:p>
          <a:p>
            <a:r>
              <a:rPr lang="en-US" dirty="0"/>
              <a:t>Based on 3D-XPoint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42244-F01F-2D42-B965-CD84957DD0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E39BC-334D-7544-8D1A-61F20B2D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12311"/>
            <a:ext cx="8554528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3FB3A-2443-7440-B501-876FDC60EE2F}"/>
              </a:ext>
            </a:extLst>
          </p:cNvPr>
          <p:cNvSpPr txBox="1"/>
          <p:nvPr/>
        </p:nvSpPr>
        <p:spPr>
          <a:xfrm>
            <a:off x="1395080" y="6510254"/>
            <a:ext cx="72646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https://www.storagereview.com/intel_optane_dc_persistent_memory_module_pmm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964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Charge vs. Resistive Memories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Charge Memory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DRAM, Flash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Write data by capturing charge Q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Read data by detecting voltage V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Resistive Memory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PCM, STT-MRAM, memristors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Write data by pulsing current </a:t>
            </a:r>
            <a:r>
              <a:rPr lang="en-US" dirty="0" err="1">
                <a:latin typeface="Tahoma" charset="0"/>
                <a:ea typeface="ＭＳ Ｐゴシック" charset="0"/>
              </a:rPr>
              <a:t>dQ</a:t>
            </a:r>
            <a:r>
              <a:rPr lang="en-US" dirty="0">
                <a:latin typeface="Tahoma" charset="0"/>
                <a:ea typeface="ＭＳ Ｐゴシック" charset="0"/>
              </a:rPr>
              <a:t>/dt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Read data by detecting resistance R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5840896" indent="-35840896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5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50DB3-29A2-714E-810A-FBE1E1392B9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424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Promising Resistive Memory Technologies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105410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PCM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material phase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phase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STT-MRAM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magnet polarity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polarity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Memristors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/RRAM/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ReRAM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atomic structure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atom distance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B08210-6288-EF4C-90B9-40B9843F95A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6096000" cy="12954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Emerging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56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2549-E827-484D-BAD2-3B473227E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24421"/>
            <a:ext cx="8001000" cy="55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99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What Will You Learn in This Course?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Memory Systems and Memory-Centric Computing</a:t>
            </a:r>
          </a:p>
          <a:p>
            <a:pPr lvl="1"/>
            <a:r>
              <a:rPr lang="en-US" dirty="0"/>
              <a:t>July 15-19, 2024</a:t>
            </a:r>
          </a:p>
          <a:p>
            <a:pPr lvl="1"/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1: Memory Trends, Challenges, Opportunities, Basics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2: Memory-Centric Computing</a:t>
            </a:r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3: Memory Robustness: RowHammer, RowPress &amp; Beyond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4: Machine Learning Driven Memory Systems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5 (another course): Architectures for Genomics and ML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6 (unlikely): Non-Volatile Memories and Storage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7 (unlikely): Memory Latency, Predictability &amp; QoS</a:t>
            </a:r>
          </a:p>
          <a:p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</a:rPr>
              <a:t>Major Overview Reading: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Mutlu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 Modern Primer on Processing in Memory</a:t>
            </a:r>
            <a:r>
              <a:rPr lang="en-US" dirty="0">
                <a:latin typeface="Tahoma" charset="0"/>
                <a:ea typeface="ＭＳ Ｐゴシック" charset="0"/>
              </a:rPr>
              <a:t>,” Book Chapter on Emerging Computing and Devices, 2022.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1F1D4-7954-BD41-94E6-A5D6384714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14D4F-6EAF-C748-AB08-84ACF2147710}"/>
              </a:ext>
            </a:extLst>
          </p:cNvPr>
          <p:cNvSpPr/>
          <p:nvPr/>
        </p:nvSpPr>
        <p:spPr>
          <a:xfrm>
            <a:off x="539552" y="1988840"/>
            <a:ext cx="7848872" cy="4798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31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Emerging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78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5AC91-E5A8-2345-9EA4-3A9E8E19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3" y="956439"/>
            <a:ext cx="7862153" cy="54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484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78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6F9BE-A104-564C-938E-44FB3D28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8" y="921160"/>
            <a:ext cx="8005740" cy="55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39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on Flash Memory &amp; 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Flash memory was 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402" b="34025"/>
          <a:stretch/>
        </p:blipFill>
        <p:spPr>
          <a:xfrm>
            <a:off x="349971" y="2020892"/>
            <a:ext cx="8352928" cy="436043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96831" y="2204864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Proceedings of the IEEE, Sept.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49B99-BE6C-0A20-A557-F5003D201912}"/>
              </a:ext>
            </a:extLst>
          </p:cNvPr>
          <p:cNvSpPr txBox="1"/>
          <p:nvPr/>
        </p:nvSpPr>
        <p:spPr>
          <a:xfrm>
            <a:off x="226774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https://arxiv.org/pdf/1711.11427.pdf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67845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Flash Memory SSD 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5" y="1143000"/>
            <a:ext cx="7308850" cy="472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110" y="6096000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Cai+, “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Error Characterization, Mitigation, and Recovery in Flash Memory Based Solid State Drives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,” Proc. IEEE 2017.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FB7BF-9E20-8D4B-B3C6-3A9DACECCAF0}"/>
              </a:ext>
            </a:extLst>
          </p:cNvPr>
          <p:cNvSpPr txBox="1"/>
          <p:nvPr/>
        </p:nvSpPr>
        <p:spPr>
          <a:xfrm>
            <a:off x="226774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https://arxiv.org/pdf/1711.11427.pdf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8270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67B4-3115-AF46-B5CC-0866B28D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Flash Memory &amp; SSDs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7CACB-B2DF-114F-B8AF-92D15F2ED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3F3D5-59AF-3341-8A8E-BAA650DA3245}"/>
              </a:ext>
            </a:extLst>
          </p:cNvPr>
          <p:cNvSpPr txBox="1"/>
          <p:nvPr/>
        </p:nvSpPr>
        <p:spPr>
          <a:xfrm>
            <a:off x="1619672" y="6477308"/>
            <a:ext cx="64011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https://www.youtube.com/watch?v=rninK6KWBeM&amp;list=PL5Q2soXY2Zi9xidyIgBxUz7xRPS-wisBN&amp;index=47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18AC0-AD62-C14E-82CF-4CF37770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0" y="956432"/>
            <a:ext cx="7556520" cy="52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764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SSD Course (Spring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000472"/>
            <a:ext cx="5383377" cy="4876800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2023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https://safari.ethz.ch/projects_and_seminars/spring2023/doku.php?id=modern_ssds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https://safari.ethz.ch/projects_and_seminars/fall2022/doku.php?id=modern_ssds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Livestream (Spring 2023):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https://www.youtube.com/watch?v=4VTwOMmsnJY&amp;list=PL5Q2soXY2Zi_8qOM5Icpp8hB2SHtm4z57&amp;pp=iAQB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Livestream (Fall 2022):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https://www.youtube.com/watch?v=hqLrd-Uj0aU&amp;list=PL5Q2soXY2Zi9BJhenUq4JI5bwhAMpAp13&amp;pp=iAQB</a:t>
            </a: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SSD Basics and Advanced Topics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8228-3D8E-548A-F245-CB41772D73BA}"/>
              </a:ext>
            </a:extLst>
          </p:cNvPr>
          <p:cNvSpPr txBox="1"/>
          <p:nvPr/>
        </p:nvSpPr>
        <p:spPr>
          <a:xfrm>
            <a:off x="176382" y="6453336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132C9-91E2-CA98-9218-85CC411C0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0"/>
            <a:ext cx="2890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924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on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8851900" cy="5211762"/>
          </a:xfrm>
        </p:spPr>
        <p:txBody>
          <a:bodyPr/>
          <a:lstStyle/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15</a:t>
            </a:r>
          </a:p>
          <a:p>
            <a:pPr lvl="1"/>
            <a:r>
              <a:rPr lang="en-US" sz="2000" dirty="0"/>
              <a:t>Emerging Memory Technologies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700" dirty="0">
              <a:solidFill>
                <a:srgbClr val="0432FF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16a</a:t>
            </a:r>
          </a:p>
          <a:p>
            <a:pPr lvl="1"/>
            <a:r>
              <a:rPr lang="en-US" sz="2000" dirty="0"/>
              <a:t>Opportunities &amp; Challenges of Emerging Memory Tech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700" dirty="0">
              <a:solidFill>
                <a:srgbClr val="0432FF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3b</a:t>
            </a:r>
          </a:p>
          <a:p>
            <a:pPr lvl="1"/>
            <a:r>
              <a:rPr lang="en-US" sz="2000" dirty="0"/>
              <a:t>Memory Systems: Challenges &amp; Opportunities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https://www.youtube.com/watch?v=Q2FbUxD7GHs&amp;list=PL5Q2soXY2Zi9xidyIgBxUz7xRPS-wisBN&amp;index=6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851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General Principle: Interleaving (Banking)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Interleaving (banking)</a:t>
            </a: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Problem</a:t>
            </a:r>
            <a:r>
              <a:rPr lang="en-US" altLang="en-US" dirty="0">
                <a:ea typeface="ＭＳ Ｐゴシック" charset="-128"/>
              </a:rPr>
              <a:t>: a single monolithic large memory array takes long to access and does not enable multiple accesses in parallel</a:t>
            </a:r>
          </a:p>
          <a:p>
            <a:pPr lvl="1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Goal</a:t>
            </a:r>
            <a:r>
              <a:rPr lang="en-US" altLang="en-US" dirty="0">
                <a:ea typeface="ＭＳ Ｐゴシック" charset="-128"/>
              </a:rPr>
              <a:t>: Reduce the latency of memory array access and enable multiple accesses in parallel</a:t>
            </a:r>
          </a:p>
          <a:p>
            <a:pPr lvl="1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Idea</a:t>
            </a:r>
            <a:r>
              <a:rPr lang="en-US" altLang="en-US" dirty="0">
                <a:ea typeface="ＭＳ Ｐゴシック" charset="-128"/>
              </a:rPr>
              <a:t>: Divide a monolithic large array into multiple banks that can be accessed independently (in the same cycle or in consecutive cycles)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Each bank is smaller than the entire memory storage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Accesses to different banks can be overlapped</a:t>
            </a:r>
          </a:p>
          <a:p>
            <a:pPr lvl="2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A Key Issue</a:t>
            </a:r>
            <a:r>
              <a:rPr lang="en-US" altLang="en-US" dirty="0">
                <a:ea typeface="ＭＳ Ｐゴシック" charset="-128"/>
              </a:rPr>
              <a:t>: How do you map data to different banks? (i.e., how do you interleave data across banks?)</a:t>
            </a:r>
          </a:p>
        </p:txBody>
      </p:sp>
      <p:sp>
        <p:nvSpPr>
          <p:cNvPr id="3614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A948FC-7C3B-5349-879A-027B9F52D3A3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28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FC148CDF-BBB4-A745-BC9D-47A5F6D3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Memory Bank Organization and Operation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530C518C-7667-604F-B4AE-2449FA57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013" y="996950"/>
            <a:ext cx="2770187" cy="5194300"/>
          </a:xfrm>
        </p:spPr>
        <p:txBody>
          <a:bodyPr/>
          <a:lstStyle/>
          <a:p>
            <a:r>
              <a:rPr lang="en-US" altLang="en-US" sz="1600">
                <a:ea typeface="ＭＳ Ｐゴシック" panose="020B0600070205080204" pitchFamily="34" charset="-128"/>
              </a:rPr>
              <a:t>Read access sequence:</a:t>
            </a:r>
          </a:p>
          <a:p>
            <a:endParaRPr lang="en-US" altLang="en-US" sz="1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1. Decode row address &amp; drive word-lines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2. Selected bits drive bit-lines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    • Entire row read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3. Amplify row data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4. Decode column address &amp; select subset of row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   • Send to output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5. Precharge bit-lines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  • For next access</a:t>
            </a:r>
          </a:p>
        </p:txBody>
      </p:sp>
      <p:sp>
        <p:nvSpPr>
          <p:cNvPr id="176131" name="Slide Number Placeholder 3">
            <a:extLst>
              <a:ext uri="{FF2B5EF4-FFF2-40B4-BE49-F238E27FC236}">
                <a16:creationId xmlns:a16="http://schemas.microsoft.com/office/drawing/2014/main" id="{48A49F7E-C6A4-FE4C-85DB-1F3263BB8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EBEBD-DAA7-B845-99A6-CFF4E2DEDF6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6132" name="Picture 2">
            <a:extLst>
              <a:ext uri="{FF2B5EF4-FFF2-40B4-BE49-F238E27FC236}">
                <a16:creationId xmlns:a16="http://schemas.microsoft.com/office/drawing/2014/main" id="{CC25B4F2-0A3A-1748-B741-7CA9079B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7054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2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F1C95EDA-AC29-684C-AAF8-DED420D1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Memory Banking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CCE68789-72F4-6644-AE87-2CD36825E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27685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Memory is divided into 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banks</a:t>
            </a:r>
            <a:r>
              <a:rPr lang="en-US" altLang="en-US" sz="2200" dirty="0">
                <a:ea typeface="ＭＳ Ｐゴシック" panose="020B0600070205080204" pitchFamily="34" charset="-128"/>
              </a:rPr>
              <a:t> that can be accessed independently; banks share address and data buses (to reduce memory chip pins)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Can start and complete one bank access per cycle</a:t>
            </a:r>
          </a:p>
          <a:p>
            <a:r>
              <a:rPr lang="en-US" altLang="en-US" sz="2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Can sustain N concurrent accesses if all N go to different banks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A5B4C1E-57EA-0F4D-A60E-027079698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54277" name="Rectangle 4">
            <a:extLst>
              <a:ext uri="{FF2B5EF4-FFF2-40B4-BE49-F238E27FC236}">
                <a16:creationId xmlns:a16="http://schemas.microsoft.com/office/drawing/2014/main" id="{448A0A1F-2EFF-9F42-8D07-E69C1976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54278" name="Line 5">
            <a:extLst>
              <a:ext uri="{FF2B5EF4-FFF2-40B4-BE49-F238E27FC236}">
                <a16:creationId xmlns:a16="http://schemas.microsoft.com/office/drawing/2014/main" id="{BD61D7F9-0F63-B24D-859D-79841BE42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2968625"/>
            <a:ext cx="2438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9" name="Rectangle 6">
            <a:extLst>
              <a:ext uri="{FF2B5EF4-FFF2-40B4-BE49-F238E27FC236}">
                <a16:creationId xmlns:a16="http://schemas.microsoft.com/office/drawing/2014/main" id="{E2C98B11-6C9D-9B4D-827A-541A7C46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0" name="Rectangle 7">
            <a:extLst>
              <a:ext uri="{FF2B5EF4-FFF2-40B4-BE49-F238E27FC236}">
                <a16:creationId xmlns:a16="http://schemas.microsoft.com/office/drawing/2014/main" id="{DB0EF05D-5698-264A-B24D-3466556E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1" name="Rectangle 8">
            <a:extLst>
              <a:ext uri="{FF2B5EF4-FFF2-40B4-BE49-F238E27FC236}">
                <a16:creationId xmlns:a16="http://schemas.microsoft.com/office/drawing/2014/main" id="{59F9BDA1-1EDA-2D4E-A219-B3A106E27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4282" name="Rectangle 9">
            <a:extLst>
              <a:ext uri="{FF2B5EF4-FFF2-40B4-BE49-F238E27FC236}">
                <a16:creationId xmlns:a16="http://schemas.microsoft.com/office/drawing/2014/main" id="{A989BFE3-6438-B541-85E7-EC63985A7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54283" name="Rectangle 10">
            <a:extLst>
              <a:ext uri="{FF2B5EF4-FFF2-40B4-BE49-F238E27FC236}">
                <a16:creationId xmlns:a16="http://schemas.microsoft.com/office/drawing/2014/main" id="{2F51D739-BA24-A44B-A1AA-159123C7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4" name="Rectangle 11">
            <a:extLst>
              <a:ext uri="{FF2B5EF4-FFF2-40B4-BE49-F238E27FC236}">
                <a16:creationId xmlns:a16="http://schemas.microsoft.com/office/drawing/2014/main" id="{B8D16750-FE16-A047-8FE7-BC78BC6C6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5" name="Rectangle 12">
            <a:extLst>
              <a:ext uri="{FF2B5EF4-FFF2-40B4-BE49-F238E27FC236}">
                <a16:creationId xmlns:a16="http://schemas.microsoft.com/office/drawing/2014/main" id="{F6001E57-1C5B-EE48-B091-B5EF568C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6" name="Rectangle 13">
            <a:extLst>
              <a:ext uri="{FF2B5EF4-FFF2-40B4-BE49-F238E27FC236}">
                <a16:creationId xmlns:a16="http://schemas.microsoft.com/office/drawing/2014/main" id="{8074A4A8-C0D2-CA43-9F8D-C9226F400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7" name="Rectangle 14">
            <a:extLst>
              <a:ext uri="{FF2B5EF4-FFF2-40B4-BE49-F238E27FC236}">
                <a16:creationId xmlns:a16="http://schemas.microsoft.com/office/drawing/2014/main" id="{A2291E25-DB01-544B-AB72-AB257E81A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8" name="Rectangle 15">
            <a:extLst>
              <a:ext uri="{FF2B5EF4-FFF2-40B4-BE49-F238E27FC236}">
                <a16:creationId xmlns:a16="http://schemas.microsoft.com/office/drawing/2014/main" id="{45442F64-7C70-9846-BA73-7C1B6A112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9" name="Line 16">
            <a:extLst>
              <a:ext uri="{FF2B5EF4-FFF2-40B4-BE49-F238E27FC236}">
                <a16:creationId xmlns:a16="http://schemas.microsoft.com/office/drawing/2014/main" id="{4F8DBEBB-10EF-7447-A57D-948581E8C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026025"/>
            <a:ext cx="7620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0" name="Line 17">
            <a:extLst>
              <a:ext uri="{FF2B5EF4-FFF2-40B4-BE49-F238E27FC236}">
                <a16:creationId xmlns:a16="http://schemas.microsoft.com/office/drawing/2014/main" id="{06F09169-C194-1049-A11F-12B217093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1" name="Line 18">
            <a:extLst>
              <a:ext uri="{FF2B5EF4-FFF2-40B4-BE49-F238E27FC236}">
                <a16:creationId xmlns:a16="http://schemas.microsoft.com/office/drawing/2014/main" id="{A8328D02-9B14-3044-9491-D0DE0465F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2" name="Line 19">
            <a:extLst>
              <a:ext uri="{FF2B5EF4-FFF2-40B4-BE49-F238E27FC236}">
                <a16:creationId xmlns:a16="http://schemas.microsoft.com/office/drawing/2014/main" id="{9AFFFCB9-43C7-4449-BCAD-C0B0E5A1B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3" name="Line 20">
            <a:extLst>
              <a:ext uri="{FF2B5EF4-FFF2-40B4-BE49-F238E27FC236}">
                <a16:creationId xmlns:a16="http://schemas.microsoft.com/office/drawing/2014/main" id="{153A4A4D-D1C0-1142-A5B5-D04F0EE4B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4" name="Line 21">
            <a:extLst>
              <a:ext uri="{FF2B5EF4-FFF2-40B4-BE49-F238E27FC236}">
                <a16:creationId xmlns:a16="http://schemas.microsoft.com/office/drawing/2014/main" id="{95478346-D92B-5446-B018-51FAB73AC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5" name="Line 22">
            <a:extLst>
              <a:ext uri="{FF2B5EF4-FFF2-40B4-BE49-F238E27FC236}">
                <a16:creationId xmlns:a16="http://schemas.microsoft.com/office/drawing/2014/main" id="{9A4774FB-B46E-3D43-9091-CAFF0A1A4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6" name="Line 23">
            <a:extLst>
              <a:ext uri="{FF2B5EF4-FFF2-40B4-BE49-F238E27FC236}">
                <a16:creationId xmlns:a16="http://schemas.microsoft.com/office/drawing/2014/main" id="{E79D1997-AE6E-7A45-8630-4F1AB7614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7" name="Line 24">
            <a:extLst>
              <a:ext uri="{FF2B5EF4-FFF2-40B4-BE49-F238E27FC236}">
                <a16:creationId xmlns:a16="http://schemas.microsoft.com/office/drawing/2014/main" id="{465D575C-0528-1045-8946-8DAE8BC35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8" name="Line 25">
            <a:extLst>
              <a:ext uri="{FF2B5EF4-FFF2-40B4-BE49-F238E27FC236}">
                <a16:creationId xmlns:a16="http://schemas.microsoft.com/office/drawing/2014/main" id="{5C43A610-4E5B-C64C-A7FD-E2A489CA0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330825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9" name="Rectangle 26">
            <a:extLst>
              <a:ext uri="{FF2B5EF4-FFF2-40B4-BE49-F238E27FC236}">
                <a16:creationId xmlns:a16="http://schemas.microsoft.com/office/drawing/2014/main" id="{D1FA260F-948B-1446-A522-AC5C19732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545013"/>
            <a:ext cx="106118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Data bus</a:t>
            </a:r>
          </a:p>
        </p:txBody>
      </p:sp>
      <p:sp>
        <p:nvSpPr>
          <p:cNvPr id="54300" name="Rectangle 27">
            <a:extLst>
              <a:ext uri="{FF2B5EF4-FFF2-40B4-BE49-F238E27FC236}">
                <a16:creationId xmlns:a16="http://schemas.microsoft.com/office/drawing/2014/main" id="{AF1B6F9A-6457-C946-B693-FB642FBD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5383213"/>
            <a:ext cx="1308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 bus</a:t>
            </a:r>
          </a:p>
        </p:txBody>
      </p:sp>
      <p:sp>
        <p:nvSpPr>
          <p:cNvPr id="54301" name="Rectangle 28">
            <a:extLst>
              <a:ext uri="{FF2B5EF4-FFF2-40B4-BE49-F238E27FC236}">
                <a16:creationId xmlns:a16="http://schemas.microsoft.com/office/drawing/2014/main" id="{B38949CD-F7C5-8741-8D1C-2C506EDD8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6099175"/>
            <a:ext cx="15113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2" name="Rectangle 29">
            <a:extLst>
              <a:ext uri="{FF2B5EF4-FFF2-40B4-BE49-F238E27FC236}">
                <a16:creationId xmlns:a16="http://schemas.microsoft.com/office/drawing/2014/main" id="{2C2D3C1F-FEC1-5B41-B3DA-84C80B78F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6099175"/>
            <a:ext cx="15113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3" name="Line 30">
            <a:extLst>
              <a:ext uri="{FF2B5EF4-FFF2-40B4-BE49-F238E27FC236}">
                <a16:creationId xmlns:a16="http://schemas.microsoft.com/office/drawing/2014/main" id="{E7706DB3-03E9-0141-9B88-90D548F67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026025"/>
            <a:ext cx="0" cy="1066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4" name="Line 31">
            <a:extLst>
              <a:ext uri="{FF2B5EF4-FFF2-40B4-BE49-F238E27FC236}">
                <a16:creationId xmlns:a16="http://schemas.microsoft.com/office/drawing/2014/main" id="{95228A3E-778C-D844-92DD-88A22244F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330825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5" name="Rectangle 33">
            <a:extLst>
              <a:ext uri="{FF2B5EF4-FFF2-40B4-BE49-F238E27FC236}">
                <a16:creationId xmlns:a16="http://schemas.microsoft.com/office/drawing/2014/main" id="{4332B199-8F82-BD49-8486-5D1BC13B4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6145213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CPU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D183A-603A-55D6-166F-3C24FC05607E}"/>
              </a:ext>
            </a:extLst>
          </p:cNvPr>
          <p:cNvSpPr txBox="1"/>
          <p:nvPr/>
        </p:nvSpPr>
        <p:spPr>
          <a:xfrm>
            <a:off x="37434" y="6511279"/>
            <a:ext cx="2363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DDCA 2023 Lecture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1C145-D42B-BA54-7E9F-C7F76FE3FB6B}"/>
              </a:ext>
            </a:extLst>
          </p:cNvPr>
          <p:cNvSpPr txBox="1"/>
          <p:nvPr/>
        </p:nvSpPr>
        <p:spPr>
          <a:xfrm>
            <a:off x="2264105" y="6580185"/>
            <a:ext cx="6498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https://www.youtube.com/watch?v=gkMaO3yJMz0&amp;list=PL5Q2soXY2Zi-EImKxYYY1SZuGiOAOBKaf&amp;index=24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Memory Fundamentals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4536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Why Memory Hierarchy?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We want both fast and large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But we cannot achieve both with a single level of memory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Idea: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Have multiple levels of storage </a:t>
            </a:r>
            <a:r>
              <a:rPr lang="en-US">
                <a:latin typeface="Tahoma" charset="0"/>
              </a:rPr>
              <a:t>(progressively bigger and slower as the levels are farther from the processor)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ensure most of the data the processor needs is kept in the fast(er) level(s)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4097C-1FDF-054C-A239-088B10A830F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28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Hierarchy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Fundamental tradeoff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Fast memory: small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Large memory: slow</a:t>
            </a:r>
          </a:p>
          <a:p>
            <a:r>
              <a:rPr lang="en-US">
                <a:latin typeface="Tahoma" charset="0"/>
              </a:rPr>
              <a:t>Idea: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Memory hierarchy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Latency, cost, size, 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    bandwidth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5DEF5-8D80-6545-B4DF-20A2F15933B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90525" y="3398838"/>
            <a:ext cx="887413" cy="127476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4164013" y="2035175"/>
            <a:ext cx="2489200" cy="41560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492125" y="3833813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CPU</a:t>
            </a:r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4860925" y="3559175"/>
            <a:ext cx="1017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Memory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(DRAM)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9400" name="TextBox 9"/>
          <p:cNvSpPr txBox="1">
            <a:spLocks noChangeArrowheads="1"/>
          </p:cNvSpPr>
          <p:nvPr/>
        </p:nvSpPr>
        <p:spPr bwMode="auto">
          <a:xfrm>
            <a:off x="588963" y="4202113"/>
            <a:ext cx="4921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RF</a:t>
            </a:r>
          </a:p>
        </p:txBody>
      </p:sp>
      <p:sp>
        <p:nvSpPr>
          <p:cNvPr id="59401" name="Rectangle 10"/>
          <p:cNvSpPr>
            <a:spLocks noChangeArrowheads="1"/>
          </p:cNvSpPr>
          <p:nvPr/>
        </p:nvSpPr>
        <p:spPr bwMode="auto">
          <a:xfrm>
            <a:off x="1430338" y="3398838"/>
            <a:ext cx="885825" cy="127476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02" name="TextBox 11"/>
          <p:cNvSpPr txBox="1">
            <a:spLocks noChangeArrowheads="1"/>
          </p:cNvSpPr>
          <p:nvPr/>
        </p:nvSpPr>
        <p:spPr bwMode="auto">
          <a:xfrm>
            <a:off x="1430338" y="3833813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Cache</a:t>
            </a:r>
          </a:p>
        </p:txBody>
      </p:sp>
      <p:cxnSp>
        <p:nvCxnSpPr>
          <p:cNvPr id="59403" name="Straight Arrow Connector 12"/>
          <p:cNvCxnSpPr>
            <a:cxnSpLocks noChangeShapeType="1"/>
            <a:endCxn id="59401" idx="3"/>
          </p:cNvCxnSpPr>
          <p:nvPr/>
        </p:nvCxnSpPr>
        <p:spPr bwMode="auto">
          <a:xfrm rot="10800000">
            <a:off x="2316163" y="4037013"/>
            <a:ext cx="1847850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9404" name="Rectangle 13"/>
          <p:cNvSpPr>
            <a:spLocks noChangeArrowheads="1"/>
          </p:cNvSpPr>
          <p:nvPr/>
        </p:nvSpPr>
        <p:spPr bwMode="auto">
          <a:xfrm>
            <a:off x="6778625" y="996950"/>
            <a:ext cx="2160588" cy="51943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05" name="TextBox 14"/>
          <p:cNvSpPr txBox="1">
            <a:spLocks noChangeArrowheads="1"/>
          </p:cNvSpPr>
          <p:nvPr/>
        </p:nvSpPr>
        <p:spPr bwMode="auto">
          <a:xfrm>
            <a:off x="7377113" y="3235325"/>
            <a:ext cx="119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Hard Disk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59406" name="Straight Arrow Connector 15"/>
          <p:cNvCxnSpPr>
            <a:cxnSpLocks noChangeShapeType="1"/>
            <a:stCxn id="59402" idx="1"/>
          </p:cNvCxnSpPr>
          <p:nvPr/>
        </p:nvCxnSpPr>
        <p:spPr bwMode="auto">
          <a:xfrm rot="10800000" flipV="1">
            <a:off x="1277938" y="4017963"/>
            <a:ext cx="152400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336770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Caching Basics: Exploit Temporal Locality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Idea: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Store recently accessed data in automatically managed fast memory (called cache)</a:t>
            </a:r>
          </a:p>
          <a:p>
            <a:r>
              <a:rPr lang="en-US" dirty="0">
                <a:latin typeface="Tahoma" charset="0"/>
              </a:rPr>
              <a:t>Anticipation: the data will be accessed again soon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Temporal locality </a:t>
            </a:r>
            <a:r>
              <a:rPr lang="en-US" dirty="0">
                <a:latin typeface="Tahoma" charset="0"/>
              </a:rPr>
              <a:t>principle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Recently accessed data will be again accessed in the near future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This is what Maurice Wilkes had in mind: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Wilkes, </a:t>
            </a:r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Slave Memories and Dynamic Storage Allocation</a:t>
            </a:r>
            <a:r>
              <a:rPr lang="en-US" altLang="ja-JP" dirty="0">
                <a:latin typeface="Tahoma" charset="0"/>
                <a:ea typeface="ＭＳ Ｐゴシック" charset="0"/>
              </a:rPr>
              <a:t>,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r>
              <a:rPr lang="en-US" altLang="ja-JP" dirty="0">
                <a:latin typeface="Tahoma" charset="0"/>
                <a:ea typeface="ＭＳ Ｐゴシック" charset="0"/>
              </a:rPr>
              <a:t> IEEE Trans. On Electronic Computers, 1965.</a:t>
            </a:r>
          </a:p>
          <a:p>
            <a:pPr lvl="2"/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latin typeface="Tahoma" charset="0"/>
                <a:ea typeface="ＭＳ Ｐゴシック" charset="0"/>
              </a:rPr>
              <a:t>The use is discussed of a fast core memory of, say 32000 words as a slave to a slower core memory of, say, one million words in such a way that in practical cases the effective access time is nearer that of the fast memory than that of the slow memory.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endParaRPr lang="en-US" altLang="ja-JP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37466-A7DA-AA40-B82F-C8AB5197418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54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Caching Basics: Exploit Spatial Locality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Idea: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Store addresses adjacent to the recently accessed one in automatically managed fast memory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Logically divide memory into equal size blocks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Fetch to cache the accessed block in its entirety</a:t>
            </a:r>
          </a:p>
          <a:p>
            <a:r>
              <a:rPr lang="en-US" dirty="0">
                <a:latin typeface="Tahoma" charset="0"/>
              </a:rPr>
              <a:t>Anticipation: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nearby data will be accessed soon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Spatial locality </a:t>
            </a:r>
            <a:r>
              <a:rPr lang="en-US" dirty="0">
                <a:latin typeface="Tahoma" charset="0"/>
              </a:rPr>
              <a:t>principle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Nearby data in memory will be accessed in the near future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E.g., sequential instruction access, array traversal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This is what IBM 360/85 implemented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16 Kbyte cache with 64 byte blocks</a:t>
            </a:r>
          </a:p>
          <a:p>
            <a:pPr lvl="2"/>
            <a:r>
              <a:rPr lang="en-US" dirty="0" err="1">
                <a:latin typeface="Tahoma" charset="0"/>
                <a:ea typeface="ＭＳ Ｐゴシック" charset="0"/>
              </a:rPr>
              <a:t>Liptay</a:t>
            </a:r>
            <a:r>
              <a:rPr lang="en-US" dirty="0">
                <a:latin typeface="Tahoma" charset="0"/>
                <a:ea typeface="ＭＳ Ｐゴシック" charset="0"/>
              </a:rPr>
              <a:t>, </a:t>
            </a:r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Structural aspects of the System/360 Model 85 II: the cache</a:t>
            </a:r>
            <a:r>
              <a:rPr lang="en-US" altLang="ja-JP" dirty="0">
                <a:latin typeface="Tahoma" charset="0"/>
                <a:ea typeface="ＭＳ Ｐゴシック" charset="0"/>
              </a:rPr>
              <a:t>,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r>
              <a:rPr lang="en-US" altLang="ja-JP" dirty="0">
                <a:latin typeface="Tahoma" charset="0"/>
                <a:ea typeface="ＭＳ Ｐゴシック" charset="0"/>
              </a:rPr>
              <a:t> IBM Systems Journal, 1968.</a:t>
            </a:r>
          </a:p>
          <a:p>
            <a:endParaRPr lang="en-US" dirty="0">
              <a:latin typeface="Tahoma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E8C3A-AD3B-8648-8508-D7068D10271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73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 Note on Manual vs. Automatic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839200" cy="51943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Manual:</a:t>
            </a:r>
            <a:r>
              <a:rPr lang="en-US" dirty="0"/>
              <a:t> Programmer manages data movement across levels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/>
              <a:t>-- too painful for programmers on substantial programs</a:t>
            </a:r>
          </a:p>
          <a:p>
            <a:pPr lvl="1">
              <a:defRPr/>
            </a:pPr>
            <a:r>
              <a:rPr lang="en-US" dirty="0"/>
              <a:t>“core” </a:t>
            </a:r>
            <a:r>
              <a:rPr lang="en-US" dirty="0" err="1"/>
              <a:t>vs</a:t>
            </a:r>
            <a:r>
              <a:rPr lang="en-US" dirty="0"/>
              <a:t> “drum” memory in the 50’s</a:t>
            </a:r>
          </a:p>
          <a:p>
            <a:pPr lvl="1">
              <a:defRPr/>
            </a:pPr>
            <a:r>
              <a:rPr lang="en-US" dirty="0"/>
              <a:t>still done in some embedded processors (on-chip scratch pad SRAM in lieu of a cache)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Automatic:</a:t>
            </a:r>
            <a:r>
              <a:rPr lang="en-US" dirty="0"/>
              <a:t> Hardware manages data movement across levels, </a:t>
            </a:r>
            <a:r>
              <a:rPr lang="en-US" dirty="0">
                <a:solidFill>
                  <a:srgbClr val="0000FF"/>
                </a:solidFill>
              </a:rPr>
              <a:t>transparently to the programmer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/>
              <a:t>++ programmer’s life is easier</a:t>
            </a:r>
          </a:p>
          <a:p>
            <a:pPr lvl="1">
              <a:defRPr/>
            </a:pPr>
            <a:r>
              <a:rPr lang="en-US" dirty="0"/>
              <a:t>simple heuristic: keep most recently used items in cache</a:t>
            </a:r>
          </a:p>
          <a:p>
            <a:pPr lvl="1">
              <a:defRPr/>
            </a:pPr>
            <a:r>
              <a:rPr lang="en-US" dirty="0"/>
              <a:t>the average programmer doesn’t need to know about it</a:t>
            </a:r>
          </a:p>
          <a:p>
            <a:pPr lvl="2">
              <a:defRPr/>
            </a:pPr>
            <a:r>
              <a:rPr lang="en-US" dirty="0"/>
              <a:t>You don’t need to know how big the cache is and how it works to write a “correct” program! (What if you want a “fast” program?)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6DC3E-947D-F449-A63C-7E2BCBDF48C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96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Automatic Management in Memory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Wilkes, “</a:t>
            </a:r>
            <a:r>
              <a:rPr lang="en-US" altLang="ja-JP">
                <a:solidFill>
                  <a:srgbClr val="FF0000"/>
                </a:solidFill>
                <a:latin typeface="Tahoma" charset="0"/>
              </a:rPr>
              <a:t>Slave Memories and Dynamic Storage Allocation</a:t>
            </a:r>
            <a:r>
              <a:rPr lang="en-US" altLang="ja-JP">
                <a:latin typeface="Tahoma" charset="0"/>
              </a:rPr>
              <a:t>,</a:t>
            </a:r>
            <a:r>
              <a:rPr lang="en-US">
                <a:latin typeface="Tahoma" charset="0"/>
              </a:rPr>
              <a:t>”</a:t>
            </a:r>
            <a:r>
              <a:rPr lang="en-US" altLang="ja-JP">
                <a:latin typeface="Tahoma" charset="0"/>
              </a:rPr>
              <a:t> IEEE Trans. On Electronic Computers, 1965.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“By a slave memory I mean one which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automatically accumulates to itself words </a:t>
            </a:r>
            <a:r>
              <a:rPr lang="en-US">
                <a:latin typeface="Tahoma" charset="0"/>
              </a:rPr>
              <a:t>that come from a slower main memory, and keeps them available for subsequent use without it being necessary for the penalty of main memory access to be incurred again.”</a:t>
            </a:r>
            <a:endParaRPr lang="en-US" altLang="ja-JP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AEAB6-DB0C-464D-B8DA-7AACE90E263F}" type="slidenum"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686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33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itle 1">
            <a:extLst>
              <a:ext uri="{FF2B5EF4-FFF2-40B4-BE49-F238E27FC236}">
                <a16:creationId xmlns:a16="http://schemas.microsoft.com/office/drawing/2014/main" id="{E962F441-F896-AD47-9771-F356957D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Historical Aside: Other Cache Papers</a:t>
            </a:r>
          </a:p>
        </p:txBody>
      </p:sp>
      <p:sp>
        <p:nvSpPr>
          <p:cNvPr id="316418" name="Content Placeholder 2">
            <a:extLst>
              <a:ext uri="{FF2B5EF4-FFF2-40B4-BE49-F238E27FC236}">
                <a16:creationId xmlns:a16="http://schemas.microsoft.com/office/drawing/2014/main" id="{E85EB52C-CFF8-224B-A92C-C643D0FD6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Fotheringham, “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Dynamic Storage Allocation in the Atlas Computer, Including an Automatic Use of a Backing Store</a:t>
            </a:r>
            <a:r>
              <a:rPr lang="en-US" altLang="en-US" dirty="0">
                <a:ea typeface="ＭＳ Ｐゴシック" panose="020B0600070205080204" pitchFamily="34" charset="-128"/>
              </a:rPr>
              <a:t>,” CACM 1961.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http://dl.acm.org/citation.cfm?id=366800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Bloom, Cohen, Porter, “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Considerations in the Design of a Computer with High Logic-to-Memory Speed Ratio</a:t>
            </a:r>
            <a:r>
              <a:rPr lang="en-US" altLang="en-US" dirty="0">
                <a:ea typeface="ＭＳ Ｐゴシック" panose="020B0600070205080204" pitchFamily="34" charset="-128"/>
              </a:rPr>
              <a:t>,” AIEE Gigacycle Computing Systems Winter Meeting, Jan. 1962.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16419" name="Slide Number Placeholder 3">
            <a:extLst>
              <a:ext uri="{FF2B5EF4-FFF2-40B4-BE49-F238E27FC236}">
                <a16:creationId xmlns:a16="http://schemas.microsoft.com/office/drawing/2014/main" id="{9C043C6A-EBB8-FE45-87BD-CF9A2895B4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FE2253-648A-3D43-B7E3-111CBED1A03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288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87C6-0747-B547-8CFE-4F5168D1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in 1962 (Bloom, Cohen, Porter)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CCBD-746F-F54A-AB4E-564F65C63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8425A-3FDC-FD4E-AACA-80A845C589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6E0EA-5E03-1047-ACA4-A381F337512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DCCC9-3532-2C4B-8D6E-175A27B9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53015"/>
            <a:ext cx="6434162" cy="582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8281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Modern Memory Hierarchy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653F0-5461-F34D-BD5B-4FCFD424CC0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5540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Register File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32 words, sub-nsec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L1 cache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~32 KB, ~nsec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L2 cache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512 KB ~ 1MB, many nsec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L3 cache,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.....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Main memory (DRAM),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GB, ~100 nsec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Swap Disk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100 GB, ~10 msec</a:t>
            </a:r>
          </a:p>
        </p:txBody>
      </p:sp>
      <p:grpSp>
        <p:nvGrpSpPr>
          <p:cNvPr id="65541" name="Group 4"/>
          <p:cNvGrpSpPr>
            <a:grpSpLocks/>
          </p:cNvGrpSpPr>
          <p:nvPr/>
        </p:nvGrpSpPr>
        <p:grpSpPr bwMode="auto">
          <a:xfrm>
            <a:off x="685800" y="990600"/>
            <a:ext cx="6858000" cy="5480050"/>
            <a:chOff x="528" y="720"/>
            <a:chExt cx="4848" cy="3452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2208" y="720"/>
              <a:ext cx="1392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1872" y="1334"/>
              <a:ext cx="2016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1536" y="1935"/>
              <a:ext cx="268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1200" y="2546"/>
              <a:ext cx="340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864" y="3167"/>
              <a:ext cx="4129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528" y="3788"/>
              <a:ext cx="484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228600" y="1752600"/>
            <a:ext cx="86106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410200" y="12192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6858000" y="51816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 rot="10800000">
            <a:off x="2057400" y="11430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 rot="10800000">
            <a:off x="762000" y="51054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6781800" y="1317625"/>
            <a:ext cx="2339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m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anual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/compiler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register spilling</a:t>
            </a: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228600" y="5715000"/>
            <a:ext cx="86106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7589838" y="5264150"/>
            <a:ext cx="1449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automatic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demand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paging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7097713" y="3054350"/>
            <a:ext cx="188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Automatic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HW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management</a:t>
            </a:r>
          </a:p>
        </p:txBody>
      </p:sp>
      <p:sp>
        <p:nvSpPr>
          <p:cNvPr id="65551" name="Text Box 20"/>
          <p:cNvSpPr txBox="1">
            <a:spLocks noChangeArrowheads="1"/>
          </p:cNvSpPr>
          <p:nvPr/>
        </p:nvSpPr>
        <p:spPr bwMode="auto">
          <a:xfrm>
            <a:off x="-33338" y="1722438"/>
            <a:ext cx="161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Memory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Abstraction</a:t>
            </a:r>
          </a:p>
        </p:txBody>
      </p:sp>
      <p:sp>
        <p:nvSpPr>
          <p:cNvPr id="42" name="AutoShape 21"/>
          <p:cNvSpPr>
            <a:spLocks noChangeArrowheads="1"/>
          </p:cNvSpPr>
          <p:nvPr/>
        </p:nvSpPr>
        <p:spPr bwMode="auto">
          <a:xfrm>
            <a:off x="152400" y="2590800"/>
            <a:ext cx="457200" cy="3810000"/>
          </a:xfrm>
          <a:prstGeom prst="downArrow">
            <a:avLst>
              <a:gd name="adj1" fmla="val 44444"/>
              <a:gd name="adj2" fmla="val 41744"/>
            </a:avLst>
          </a:prstGeom>
          <a:solidFill>
            <a:srgbClr val="FC0128"/>
          </a:solidFill>
          <a:ln w="1905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7522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</a:rPr>
              <a:t>The DRAM Subsystem</a:t>
            </a:r>
          </a:p>
        </p:txBody>
      </p:sp>
      <p:sp>
        <p:nvSpPr>
          <p:cNvPr id="901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103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4499D6BF-AA47-1441-B17D-137C7401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Memory (Programmer’s View) </a:t>
            </a:r>
          </a:p>
        </p:txBody>
      </p:sp>
      <p:sp>
        <p:nvSpPr>
          <p:cNvPr id="163842" name="Slide Number Placeholder 3">
            <a:extLst>
              <a:ext uri="{FF2B5EF4-FFF2-40B4-BE49-F238E27FC236}">
                <a16:creationId xmlns:a16="http://schemas.microsoft.com/office/drawing/2014/main" id="{01C08011-0042-EC4F-BD77-1D2679145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D2329-EE37-AC40-BB55-DE44D53C45FC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3843" name="Picture 5">
            <a:extLst>
              <a:ext uri="{FF2B5EF4-FFF2-40B4-BE49-F238E27FC236}">
                <a16:creationId xmlns:a16="http://schemas.microsoft.com/office/drawing/2014/main" id="{C80AC465-1B5B-074D-833A-9CAB7661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965200"/>
            <a:ext cx="7023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7FF57-CBB8-6C4C-A5FD-A36C4A7B33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7474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Content Placeholder 5">
            <a:extLst>
              <a:ext uri="{FF2B5EF4-FFF2-40B4-BE49-F238E27FC236}">
                <a16:creationId xmlns:a16="http://schemas.microsoft.com/office/drawing/2014/main" id="{F93B189B-2D91-944B-B2B0-CFBBFE69F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3" y="126948"/>
            <a:ext cx="3200400" cy="3200400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21CC41E-6B94-4B7A-9C13-FAAAF976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+mj-ea"/>
              </a:rPr>
              <a:t>DRAM Organization</a:t>
            </a:r>
            <a:endParaRPr lang="zh-CN" altLang="en-US" dirty="0">
              <a:ea typeface="+mj-ea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BF73326-9FC5-8149-9B08-D06E138FB2E7}"/>
              </a:ext>
            </a:extLst>
          </p:cNvPr>
          <p:cNvSpPr/>
          <p:nvPr/>
        </p:nvSpPr>
        <p:spPr>
          <a:xfrm>
            <a:off x="3030944" y="1671657"/>
            <a:ext cx="603903" cy="4293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B4D213-8D00-704F-81A4-FEB2EF5A85DC}"/>
              </a:ext>
            </a:extLst>
          </p:cNvPr>
          <p:cNvGrpSpPr/>
          <p:nvPr/>
        </p:nvGrpSpPr>
        <p:grpSpPr>
          <a:xfrm>
            <a:off x="105836" y="2091105"/>
            <a:ext cx="3537092" cy="4047475"/>
            <a:chOff x="105836" y="2091105"/>
            <a:chExt cx="3537092" cy="4047475"/>
          </a:xfrm>
        </p:grpSpPr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1938D7CB-CD0C-1942-8167-505B4E160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36" y="3265304"/>
              <a:ext cx="2796723" cy="2367191"/>
            </a:xfrm>
            <a:prstGeom prst="roundRect">
              <a:avLst>
                <a:gd name="adj" fmla="val 54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TextBox 257">
              <a:extLst>
                <a:ext uri="{FF2B5EF4-FFF2-40B4-BE49-F238E27FC236}">
                  <a16:creationId xmlns:a16="http://schemas.microsoft.com/office/drawing/2014/main" id="{EFF2ED2E-99D9-D34A-9D69-33F612772A0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9340" y="5843114"/>
              <a:ext cx="1729713" cy="295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BD5511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DRAM Chip</a:t>
              </a:r>
            </a:p>
          </p:txBody>
        </p:sp>
        <p:cxnSp>
          <p:nvCxnSpPr>
            <p:cNvPr id="228" name="Straight Connector 85">
              <a:extLst>
                <a:ext uri="{FF2B5EF4-FFF2-40B4-BE49-F238E27FC236}">
                  <a16:creationId xmlns:a16="http://schemas.microsoft.com/office/drawing/2014/main" id="{7BBB9C99-F034-2340-8974-AB558463FB6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96433" y="4448899"/>
              <a:ext cx="2023671" cy="0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85">
              <a:extLst>
                <a:ext uri="{FF2B5EF4-FFF2-40B4-BE49-F238E27FC236}">
                  <a16:creationId xmlns:a16="http://schemas.microsoft.com/office/drawing/2014/main" id="{7D910EA9-378A-444A-8DB9-B2532E3938D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520095" y="4212343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85">
              <a:extLst>
                <a:ext uri="{FF2B5EF4-FFF2-40B4-BE49-F238E27FC236}">
                  <a16:creationId xmlns:a16="http://schemas.microsoft.com/office/drawing/2014/main" id="{1C32DF1A-B94A-C447-8D28-AD547AD3B1B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976572" y="4202868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85">
              <a:extLst>
                <a:ext uri="{FF2B5EF4-FFF2-40B4-BE49-F238E27FC236}">
                  <a16:creationId xmlns:a16="http://schemas.microsoft.com/office/drawing/2014/main" id="{AC967B57-4953-D847-8E3D-BC46BC05919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463380" y="419527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85">
              <a:extLst>
                <a:ext uri="{FF2B5EF4-FFF2-40B4-BE49-F238E27FC236}">
                  <a16:creationId xmlns:a16="http://schemas.microsoft.com/office/drawing/2014/main" id="{05057CCD-3559-D348-A913-100938340A2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15310" y="418513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8B2851D-CAEE-C340-A99F-C8FBBDE60F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955" y="3330925"/>
              <a:ext cx="446276" cy="886781"/>
              <a:chOff x="5042643" y="1883163"/>
              <a:chExt cx="270469" cy="537443"/>
            </a:xfrm>
          </p:grpSpPr>
          <p:sp>
            <p:nvSpPr>
              <p:cNvPr id="274" name="Rounded Rectangle 273">
                <a:extLst>
                  <a:ext uri="{FF2B5EF4-FFF2-40B4-BE49-F238E27FC236}">
                    <a16:creationId xmlns:a16="http://schemas.microsoft.com/office/drawing/2014/main" id="{5ECB4A4F-05DD-D547-81A6-3689D8E36F3B}"/>
                  </a:ext>
                </a:extLst>
              </p:cNvPr>
              <p:cNvSpPr/>
              <p:nvPr/>
            </p:nvSpPr>
            <p:spPr>
              <a:xfrm rot="5400000">
                <a:off x="4931182" y="2042707"/>
                <a:ext cx="493394" cy="238186"/>
              </a:xfrm>
              <a:prstGeom prst="roundRect">
                <a:avLst>
                  <a:gd name="adj" fmla="val 5443"/>
                </a:avLst>
              </a:prstGeom>
              <a:solidFill>
                <a:srgbClr val="F2F8EE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矩形 22">
                <a:extLst>
                  <a:ext uri="{FF2B5EF4-FFF2-40B4-BE49-F238E27FC236}">
                    <a16:creationId xmlns:a16="http://schemas.microsoft.com/office/drawing/2014/main" id="{99C4E9E0-1306-4346-85B1-5B0DFE7B9943}"/>
                  </a:ext>
                </a:extLst>
              </p:cNvPr>
              <p:cNvSpPr/>
              <p:nvPr/>
            </p:nvSpPr>
            <p:spPr>
              <a:xfrm rot="5400000">
                <a:off x="4909158" y="2016649"/>
                <a:ext cx="537443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300" b="1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rPr>
                  <a:t>Bank</a:t>
                </a:r>
              </a:p>
            </p:txBody>
          </p:sp>
        </p:grpSp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id="{70529428-EE4D-BB49-982C-102CB6C8DE9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1687" y="492723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4B2FB841-46A7-554B-A367-969405B15A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69525" y="3594171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Rounded Rectangle 277">
              <a:extLst>
                <a:ext uri="{FF2B5EF4-FFF2-40B4-BE49-F238E27FC236}">
                  <a16:creationId xmlns:a16="http://schemas.microsoft.com/office/drawing/2014/main" id="{593B1522-1F81-B842-8108-1C1A848B7D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9296" y="358674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FEA5ECAA-A76B-CE45-A88B-1CCCAED7A58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14481" y="358158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Rounded Rectangle 279">
              <a:extLst>
                <a:ext uri="{FF2B5EF4-FFF2-40B4-BE49-F238E27FC236}">
                  <a16:creationId xmlns:a16="http://schemas.microsoft.com/office/drawing/2014/main" id="{185A2615-241D-0743-A016-1CDF8369F57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08263" y="490547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Rounded Rectangle 280">
              <a:extLst>
                <a:ext uri="{FF2B5EF4-FFF2-40B4-BE49-F238E27FC236}">
                  <a16:creationId xmlns:a16="http://schemas.microsoft.com/office/drawing/2014/main" id="{E000A220-5911-074B-A7D5-81862137CB9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6333" y="491804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63F48D50-B94D-1C47-958B-8EE71ED47F2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75624" y="491196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4630AB67-B9C1-744C-951E-6958748B8F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434" y="3343837"/>
              <a:ext cx="446276" cy="2114050"/>
              <a:chOff x="3753913" y="2786150"/>
              <a:chExt cx="270469" cy="1281239"/>
            </a:xfrm>
          </p:grpSpPr>
          <p:sp>
            <p:nvSpPr>
              <p:cNvPr id="284" name="Rounded Rectangle 283">
                <a:extLst>
                  <a:ext uri="{FF2B5EF4-FFF2-40B4-BE49-F238E27FC236}">
                    <a16:creationId xmlns:a16="http://schemas.microsoft.com/office/drawing/2014/main" id="{C49A2632-6FBF-D44C-9659-FF538525212E}"/>
                  </a:ext>
                </a:extLst>
              </p:cNvPr>
              <p:cNvSpPr/>
              <p:nvPr/>
            </p:nvSpPr>
            <p:spPr>
              <a:xfrm rot="5400000">
                <a:off x="3246336" y="3307676"/>
                <a:ext cx="1276049" cy="238186"/>
              </a:xfrm>
              <a:prstGeom prst="roundRect">
                <a:avLst>
                  <a:gd name="adj" fmla="val 5443"/>
                </a:avLst>
              </a:prstGeom>
              <a:solidFill>
                <a:schemeClr val="tx1"/>
              </a:solidFill>
              <a:ln>
                <a:solidFill>
                  <a:srgbClr val="D173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矩形 19">
                <a:extLst>
                  <a:ext uri="{FF2B5EF4-FFF2-40B4-BE49-F238E27FC236}">
                    <a16:creationId xmlns:a16="http://schemas.microsoft.com/office/drawing/2014/main" id="{D397EFDF-8E1A-1B47-8F77-B59838095C5E}"/>
                  </a:ext>
                </a:extLst>
              </p:cNvPr>
              <p:cNvSpPr/>
              <p:nvPr/>
            </p:nvSpPr>
            <p:spPr>
              <a:xfrm rot="5400000">
                <a:off x="3248528" y="3291535"/>
                <a:ext cx="1281239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rPr>
                  <a:t>Chip I/O</a:t>
                </a:r>
              </a:p>
            </p:txBody>
          </p:sp>
        </p:grp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26433FF-675B-6244-8C2D-732DF85068F7}"/>
                </a:ext>
              </a:extLst>
            </p:cNvPr>
            <p:cNvCxnSpPr>
              <a:cxnSpLocks noChangeAspect="1"/>
            </p:cNvCxnSpPr>
            <p:nvPr/>
          </p:nvCxnSpPr>
          <p:spPr>
            <a:xfrm rot="-60000" flipH="1">
              <a:off x="151573" y="2091105"/>
              <a:ext cx="2879373" cy="1166069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439BF14-5A0E-1B4A-8888-72CC4480E988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867675" y="2101044"/>
              <a:ext cx="775253" cy="1242912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65DCCF-EB50-D34E-B87C-136B558E9A88}"/>
              </a:ext>
            </a:extLst>
          </p:cNvPr>
          <p:cNvGrpSpPr/>
          <p:nvPr/>
        </p:nvGrpSpPr>
        <p:grpSpPr>
          <a:xfrm>
            <a:off x="2706980" y="3285557"/>
            <a:ext cx="3182342" cy="2851572"/>
            <a:chOff x="2706980" y="3285557"/>
            <a:chExt cx="3182342" cy="2851572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E04D202-0EF9-4849-846F-A8FF85985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2601" y="3288213"/>
              <a:ext cx="2796721" cy="2367191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TextBox 257">
              <a:extLst>
                <a:ext uri="{FF2B5EF4-FFF2-40B4-BE49-F238E27FC236}">
                  <a16:creationId xmlns:a16="http://schemas.microsoft.com/office/drawing/2014/main" id="{C849D144-F61A-3E4C-B09C-69FC8C07C3E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34847" y="5841663"/>
              <a:ext cx="1729717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DRAM Bank</a:t>
              </a:r>
            </a:p>
          </p:txBody>
        </p:sp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3D1DAB69-2C3C-B342-9845-793230FC1FC5}"/>
                </a:ext>
              </a:extLst>
            </p:cNvPr>
            <p:cNvSpPr>
              <a:spLocks/>
            </p:cNvSpPr>
            <p:nvPr/>
          </p:nvSpPr>
          <p:spPr>
            <a:xfrm>
              <a:off x="3220967" y="3399597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Subarray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EB44F3E5-61D3-4347-A2D4-1FDA1AED32A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099503" y="4182558"/>
              <a:ext cx="780792" cy="60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. . .</a:t>
              </a:r>
            </a:p>
          </p:txBody>
        </p:sp>
        <p:sp>
          <p:nvSpPr>
            <p:cNvPr id="271" name="Rounded Rectangle 270">
              <a:extLst>
                <a:ext uri="{FF2B5EF4-FFF2-40B4-BE49-F238E27FC236}">
                  <a16:creationId xmlns:a16="http://schemas.microsoft.com/office/drawing/2014/main" id="{B7E04152-1796-154C-AF34-96D5FC1ED32E}"/>
                </a:ext>
              </a:extLst>
            </p:cNvPr>
            <p:cNvSpPr>
              <a:spLocks/>
            </p:cNvSpPr>
            <p:nvPr/>
          </p:nvSpPr>
          <p:spPr>
            <a:xfrm>
              <a:off x="3220967" y="4041898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Rounded Rectangle 271">
              <a:extLst>
                <a:ext uri="{FF2B5EF4-FFF2-40B4-BE49-F238E27FC236}">
                  <a16:creationId xmlns:a16="http://schemas.microsoft.com/office/drawing/2014/main" id="{0EFF57F4-C787-6A43-8D85-F9DAA446F367}"/>
                </a:ext>
              </a:extLst>
            </p:cNvPr>
            <p:cNvSpPr>
              <a:spLocks/>
            </p:cNvSpPr>
            <p:nvPr/>
          </p:nvSpPr>
          <p:spPr>
            <a:xfrm>
              <a:off x="3215727" y="5030012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2F24B5AA-EA7A-F54C-A370-36AE5DE5E1C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728563" y="4217615"/>
              <a:ext cx="361256" cy="134385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23366E09-37FC-EC4B-88B7-D2452AFC17C3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" flipV="1">
              <a:off x="2706980" y="3285557"/>
              <a:ext cx="459458" cy="10961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DRAM Subarray Label">
            <a:extLst>
              <a:ext uri="{FF2B5EF4-FFF2-40B4-BE49-F238E27FC236}">
                <a16:creationId xmlns:a16="http://schemas.microsoft.com/office/drawing/2014/main" id="{02452888-B4C6-DF4B-BAC7-365912D049EB}"/>
              </a:ext>
            </a:extLst>
          </p:cNvPr>
          <p:cNvSpPr txBox="1">
            <a:spLocks noChangeAspect="1"/>
          </p:cNvSpPr>
          <p:nvPr/>
        </p:nvSpPr>
        <p:spPr>
          <a:xfrm>
            <a:off x="6029916" y="5840156"/>
            <a:ext cx="3040429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Subarray</a:t>
            </a:r>
          </a:p>
        </p:txBody>
      </p:sp>
      <p:sp>
        <p:nvSpPr>
          <p:cNvPr id="150" name="Subarray">
            <a:extLst>
              <a:ext uri="{FF2B5EF4-FFF2-40B4-BE49-F238E27FC236}">
                <a16:creationId xmlns:a16="http://schemas.microsoft.com/office/drawing/2014/main" id="{38AAB939-3B5C-EC44-B597-D33A21F589E4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Cells">
            <a:extLst>
              <a:ext uri="{FF2B5EF4-FFF2-40B4-BE49-F238E27FC236}">
                <a16:creationId xmlns:a16="http://schemas.microsoft.com/office/drawing/2014/main" id="{E8B3A4F3-9884-D14E-8452-9B1E303D7E32}"/>
              </a:ext>
            </a:extLst>
          </p:cNvPr>
          <p:cNvGrpSpPr/>
          <p:nvPr/>
        </p:nvGrpSpPr>
        <p:grpSpPr>
          <a:xfrm>
            <a:off x="6392605" y="3472780"/>
            <a:ext cx="1926185" cy="1345712"/>
            <a:chOff x="6392605" y="3472780"/>
            <a:chExt cx="1926185" cy="134571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FCEA70B2-7C1B-8848-BB7C-8872B795F57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02300" y="3727542"/>
              <a:ext cx="184739" cy="2376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61C987C-AF56-864E-A825-34050F200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0491" y="3472780"/>
              <a:ext cx="111601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DRAM Cell</a:t>
              </a:r>
            </a:p>
          </p:txBody>
        </p:sp>
        <p:sp>
          <p:nvSpPr>
            <p:cNvPr id="159" name="Oval 131">
              <a:extLst>
                <a:ext uri="{FF2B5EF4-FFF2-40B4-BE49-F238E27FC236}">
                  <a16:creationId xmlns:a16="http://schemas.microsoft.com/office/drawing/2014/main" id="{F151E009-4668-A64A-AEDB-6972E0D82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58189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34">
              <a:extLst>
                <a:ext uri="{FF2B5EF4-FFF2-40B4-BE49-F238E27FC236}">
                  <a16:creationId xmlns:a16="http://schemas.microsoft.com/office/drawing/2014/main" id="{FF1CEF6F-C8D8-1D47-93C3-C950B6210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4381" y="458277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37">
              <a:extLst>
                <a:ext uri="{FF2B5EF4-FFF2-40B4-BE49-F238E27FC236}">
                  <a16:creationId xmlns:a16="http://schemas.microsoft.com/office/drawing/2014/main" id="{C0362BED-BF1B-1143-B935-946AC1BE2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619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40">
              <a:extLst>
                <a:ext uri="{FF2B5EF4-FFF2-40B4-BE49-F238E27FC236}">
                  <a16:creationId xmlns:a16="http://schemas.microsoft.com/office/drawing/2014/main" id="{A3511D03-3E6B-264C-B68D-86AD6DBAB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4968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43">
              <a:extLst>
                <a:ext uri="{FF2B5EF4-FFF2-40B4-BE49-F238E27FC236}">
                  <a16:creationId xmlns:a16="http://schemas.microsoft.com/office/drawing/2014/main" id="{F56C5440-2DED-B44D-81E7-1C8410815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31">
              <a:extLst>
                <a:ext uri="{FF2B5EF4-FFF2-40B4-BE49-F238E27FC236}">
                  <a16:creationId xmlns:a16="http://schemas.microsoft.com/office/drawing/2014/main" id="{25493F90-8D7D-DC44-BB8C-6BBC3B95C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9061" y="459217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34">
              <a:extLst>
                <a:ext uri="{FF2B5EF4-FFF2-40B4-BE49-F238E27FC236}">
                  <a16:creationId xmlns:a16="http://schemas.microsoft.com/office/drawing/2014/main" id="{EA8630EB-9BD9-3342-B9A0-A29BAA783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37">
              <a:extLst>
                <a:ext uri="{FF2B5EF4-FFF2-40B4-BE49-F238E27FC236}">
                  <a16:creationId xmlns:a16="http://schemas.microsoft.com/office/drawing/2014/main" id="{22E9EF32-72E2-BE43-B7CB-A555AF5C7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4275146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40">
              <a:extLst>
                <a:ext uri="{FF2B5EF4-FFF2-40B4-BE49-F238E27FC236}">
                  <a16:creationId xmlns:a16="http://schemas.microsoft.com/office/drawing/2014/main" id="{1B3E9138-DC21-4545-A02D-906B41F5E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21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43">
              <a:extLst>
                <a:ext uri="{FF2B5EF4-FFF2-40B4-BE49-F238E27FC236}">
                  <a16:creationId xmlns:a16="http://schemas.microsoft.com/office/drawing/2014/main" id="{28DB7EEB-B66D-E14A-AD4F-A36F62F55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31">
              <a:extLst>
                <a:ext uri="{FF2B5EF4-FFF2-40B4-BE49-F238E27FC236}">
                  <a16:creationId xmlns:a16="http://schemas.microsoft.com/office/drawing/2014/main" id="{B9487CFC-E86C-D14A-9A38-414DE8EAA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3741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34">
              <a:extLst>
                <a:ext uri="{FF2B5EF4-FFF2-40B4-BE49-F238E27FC236}">
                  <a16:creationId xmlns:a16="http://schemas.microsoft.com/office/drawing/2014/main" id="{54767612-2AB0-F347-B59B-FA80057F97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6345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37">
              <a:extLst>
                <a:ext uri="{FF2B5EF4-FFF2-40B4-BE49-F238E27FC236}">
                  <a16:creationId xmlns:a16="http://schemas.microsoft.com/office/drawing/2014/main" id="{5693B6F7-A429-694A-BD4B-F9FC07B04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1286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40">
              <a:extLst>
                <a:ext uri="{FF2B5EF4-FFF2-40B4-BE49-F238E27FC236}">
                  <a16:creationId xmlns:a16="http://schemas.microsoft.com/office/drawing/2014/main" id="{2F6ECC0C-4940-E540-92EC-E4A14CF9C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43">
              <a:extLst>
                <a:ext uri="{FF2B5EF4-FFF2-40B4-BE49-F238E27FC236}">
                  <a16:creationId xmlns:a16="http://schemas.microsoft.com/office/drawing/2014/main" id="{F02D729C-2936-B446-B0A1-D8D3F53D9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4784" y="395794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1D4232F-53E6-F84C-B647-B31EDB083D5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783686" y="3334650"/>
            <a:ext cx="289782" cy="6914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6362446-B021-474C-8B23-7B1789872AA6}"/>
              </a:ext>
            </a:extLst>
          </p:cNvPr>
          <p:cNvCxnSpPr>
            <a:cxnSpLocks noChangeAspect="1"/>
          </p:cNvCxnSpPr>
          <p:nvPr/>
        </p:nvCxnSpPr>
        <p:spPr>
          <a:xfrm>
            <a:off x="5815745" y="3939597"/>
            <a:ext cx="217853" cy="16592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Subarray">
            <a:extLst>
              <a:ext uri="{FF2B5EF4-FFF2-40B4-BE49-F238E27FC236}">
                <a16:creationId xmlns:a16="http://schemas.microsoft.com/office/drawing/2014/main" id="{F26DA29B-5C4A-32C2-BCE2-503F2095F879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Wordline">
            <a:extLst>
              <a:ext uri="{FF2B5EF4-FFF2-40B4-BE49-F238E27FC236}">
                <a16:creationId xmlns:a16="http://schemas.microsoft.com/office/drawing/2014/main" id="{2804D5F7-D42F-8B45-89AA-3E1D7D7550A7}"/>
              </a:ext>
            </a:extLst>
          </p:cNvPr>
          <p:cNvGrpSpPr/>
          <p:nvPr/>
        </p:nvGrpSpPr>
        <p:grpSpPr>
          <a:xfrm>
            <a:off x="6141766" y="3750932"/>
            <a:ext cx="2996877" cy="1451933"/>
            <a:chOff x="6141766" y="3750932"/>
            <a:chExt cx="2996877" cy="1451933"/>
          </a:xfrm>
        </p:grpSpPr>
        <p:cxnSp>
          <p:nvCxnSpPr>
            <p:cNvPr id="157" name="Straight Connector 124">
              <a:extLst>
                <a:ext uri="{FF2B5EF4-FFF2-40B4-BE49-F238E27FC236}">
                  <a16:creationId xmlns:a16="http://schemas.microsoft.com/office/drawing/2014/main" id="{15C22B0B-6422-484C-91AB-4FF5CB685AE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687341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A57CF8B-54E0-FC46-AC0F-E9C9CEA4E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9783" y="3750932"/>
              <a:ext cx="988860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Wordline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78057A0-96DF-4343-8C2C-00305DF6060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562496" y="4830493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  <p:cxnSp>
          <p:nvCxnSpPr>
            <p:cNvPr id="202" name="Straight Connector 124">
              <a:extLst>
                <a:ext uri="{FF2B5EF4-FFF2-40B4-BE49-F238E27FC236}">
                  <a16:creationId xmlns:a16="http://schemas.microsoft.com/office/drawing/2014/main" id="{47675B33-B9A8-4946-BAF0-0FFA700478B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388303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24">
              <a:extLst>
                <a:ext uri="{FF2B5EF4-FFF2-40B4-BE49-F238E27FC236}">
                  <a16:creationId xmlns:a16="http://schemas.microsoft.com/office/drawing/2014/main" id="{EEBBA1AF-F619-6A46-B0BB-6A82BD7BD7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080669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5C32EAD-629E-4B48-89F0-2E0E6237F2A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08596" y="4837124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95E8257-3C00-C841-AA58-15188D075FE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14792" y="4846068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9ECB0C3-E22C-444C-B596-9422FF3267E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44255" y="4859392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</p:grpSp>
      <p:sp>
        <p:nvSpPr>
          <p:cNvPr id="190" name="RowBuffer">
            <a:extLst>
              <a:ext uri="{FF2B5EF4-FFF2-40B4-BE49-F238E27FC236}">
                <a16:creationId xmlns:a16="http://schemas.microsoft.com/office/drawing/2014/main" id="{17666F58-6C13-AA4B-A41C-1DFC098A11F8}"/>
              </a:ext>
            </a:extLst>
          </p:cNvPr>
          <p:cNvSpPr>
            <a:spLocks/>
          </p:cNvSpPr>
          <p:nvPr/>
        </p:nvSpPr>
        <p:spPr>
          <a:xfrm>
            <a:off x="6141766" y="5228998"/>
            <a:ext cx="2573020" cy="306535"/>
          </a:xfrm>
          <a:prstGeom prst="roundRect">
            <a:avLst>
              <a:gd name="adj" fmla="val 544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Buffer</a:t>
            </a:r>
          </a:p>
        </p:txBody>
      </p:sp>
      <p:grpSp>
        <p:nvGrpSpPr>
          <p:cNvPr id="13" name="Bitline">
            <a:extLst>
              <a:ext uri="{FF2B5EF4-FFF2-40B4-BE49-F238E27FC236}">
                <a16:creationId xmlns:a16="http://schemas.microsoft.com/office/drawing/2014/main" id="{8A61DA0B-0FE0-5447-90BD-A816C32CAB7B}"/>
              </a:ext>
            </a:extLst>
          </p:cNvPr>
          <p:cNvGrpSpPr/>
          <p:nvPr/>
        </p:nvGrpSpPr>
        <p:grpSpPr>
          <a:xfrm>
            <a:off x="6130544" y="3393293"/>
            <a:ext cx="2588423" cy="1835705"/>
            <a:chOff x="6130544" y="3393293"/>
            <a:chExt cx="2588423" cy="1835705"/>
          </a:xfrm>
        </p:grpSpPr>
        <p:cxnSp>
          <p:nvCxnSpPr>
            <p:cNvPr id="151" name="Straight Connector 115">
              <a:extLst>
                <a:ext uri="{FF2B5EF4-FFF2-40B4-BE49-F238E27FC236}">
                  <a16:creationId xmlns:a16="http://schemas.microsoft.com/office/drawing/2014/main" id="{2D1C8C40-772A-6D41-9DA5-7868FE85FFE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91500" y="3763932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15">
              <a:extLst>
                <a:ext uri="{FF2B5EF4-FFF2-40B4-BE49-F238E27FC236}">
                  <a16:creationId xmlns:a16="http://schemas.microsoft.com/office/drawing/2014/main" id="{F9C0EE09-A28F-1A4B-891C-A860C4695DB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72400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15">
              <a:extLst>
                <a:ext uri="{FF2B5EF4-FFF2-40B4-BE49-F238E27FC236}">
                  <a16:creationId xmlns:a16="http://schemas.microsoft.com/office/drawing/2014/main" id="{1FB6CC3A-35B9-4A40-9EA7-BCFBADF61A8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48542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15">
              <a:extLst>
                <a:ext uri="{FF2B5EF4-FFF2-40B4-BE49-F238E27FC236}">
                  <a16:creationId xmlns:a16="http://schemas.microsoft.com/office/drawing/2014/main" id="{8E3DAFB5-F2F4-B743-B8B0-5FE88339BB0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506182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15">
              <a:extLst>
                <a:ext uri="{FF2B5EF4-FFF2-40B4-BE49-F238E27FC236}">
                  <a16:creationId xmlns:a16="http://schemas.microsoft.com/office/drawing/2014/main" id="{2FBBC45D-AF78-5345-BFA4-70702B19FE9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934200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E64B3B7-565A-B24F-8F78-54C814207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0544" y="3393293"/>
              <a:ext cx="76335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Bitline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9A75630-D470-D34A-8D22-BB557882F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2902" y="4054719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E58EA8F-293F-D747-A748-917ADDBDA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1330" y="4353756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…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4D8B37-BB98-8A49-8B6D-1AD7FDEF3A15}"/>
              </a:ext>
            </a:extLst>
          </p:cNvPr>
          <p:cNvSpPr/>
          <p:nvPr/>
        </p:nvSpPr>
        <p:spPr>
          <a:xfrm>
            <a:off x="6313714" y="4242488"/>
            <a:ext cx="2111829" cy="30675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DC07E-88EB-AF44-A763-25933BB8355D}"/>
              </a:ext>
            </a:extLst>
          </p:cNvPr>
          <p:cNvSpPr txBox="1"/>
          <p:nvPr/>
        </p:nvSpPr>
        <p:spPr>
          <a:xfrm>
            <a:off x="6401683" y="4253749"/>
            <a:ext cx="191546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Row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7D268-85C2-A3BC-7319-EBD071976CB7}"/>
              </a:ext>
            </a:extLst>
          </p:cNvPr>
          <p:cNvGrpSpPr/>
          <p:nvPr/>
        </p:nvGrpSpPr>
        <p:grpSpPr>
          <a:xfrm>
            <a:off x="1266876" y="1540985"/>
            <a:ext cx="4763041" cy="769135"/>
            <a:chOff x="1266876" y="1540985"/>
            <a:chExt cx="4763041" cy="76913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CCCA36A-8FF0-374F-8CE7-772E48513240}"/>
                </a:ext>
              </a:extLst>
            </p:cNvPr>
            <p:cNvSpPr/>
            <p:nvPr/>
          </p:nvSpPr>
          <p:spPr>
            <a:xfrm>
              <a:off x="2704427" y="1579248"/>
              <a:ext cx="3325490" cy="730872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F79E9-7D2D-0EB3-F8EB-E7A2CE29BADB}"/>
                </a:ext>
              </a:extLst>
            </p:cNvPr>
            <p:cNvSpPr txBox="1"/>
            <p:nvPr/>
          </p:nvSpPr>
          <p:spPr>
            <a:xfrm>
              <a:off x="1266876" y="1540985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DRAM Rank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ED4A485-3CC6-90C9-9F5D-654854CBB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7038" y="631825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68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4" grpId="0"/>
      <p:bldP spid="150" grpId="0" animBg="1"/>
      <p:bldP spid="80" grpId="0" animBg="1"/>
      <p:bldP spid="190" grpId="0" animBg="1"/>
      <p:bldP spid="3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array">
            <a:extLst>
              <a:ext uri="{FF2B5EF4-FFF2-40B4-BE49-F238E27FC236}">
                <a16:creationId xmlns:a16="http://schemas.microsoft.com/office/drawing/2014/main" id="{62B2E6C6-227D-3BE9-673C-45FE9336366A}"/>
              </a:ext>
            </a:extLst>
          </p:cNvPr>
          <p:cNvSpPr>
            <a:spLocks/>
          </p:cNvSpPr>
          <p:nvPr/>
        </p:nvSpPr>
        <p:spPr>
          <a:xfrm>
            <a:off x="1138348" y="1251890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B3D7DC-F40B-7270-A826-3A8738949F14}"/>
              </a:ext>
            </a:extLst>
          </p:cNvPr>
          <p:cNvSpPr/>
          <p:nvPr/>
        </p:nvSpPr>
        <p:spPr>
          <a:xfrm>
            <a:off x="1293877" y="3310285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Operations</a:t>
            </a:r>
          </a:p>
        </p:txBody>
      </p:sp>
      <p:sp>
        <p:nvSpPr>
          <p:cNvPr id="105" name="Act Text"/>
          <p:cNvSpPr txBox="1"/>
          <p:nvPr/>
        </p:nvSpPr>
        <p:spPr>
          <a:xfrm>
            <a:off x="5253143" y="1232132"/>
            <a:ext cx="3317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ACTIVATE (ACT):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Fetch the row’s content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into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row buffer</a:t>
            </a:r>
          </a:p>
        </p:txBody>
      </p:sp>
      <p:sp>
        <p:nvSpPr>
          <p:cNvPr id="106" name="Read Text"/>
          <p:cNvSpPr txBox="1"/>
          <p:nvPr/>
        </p:nvSpPr>
        <p:spPr>
          <a:xfrm>
            <a:off x="5250004" y="2746870"/>
            <a:ext cx="381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Column Access (RD/WR):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Read/Write the target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column and drive to I/O </a:t>
            </a:r>
          </a:p>
        </p:txBody>
      </p:sp>
      <p:sp>
        <p:nvSpPr>
          <p:cNvPr id="107" name="Pre Text"/>
          <p:cNvSpPr txBox="1"/>
          <p:nvPr/>
        </p:nvSpPr>
        <p:spPr>
          <a:xfrm>
            <a:off x="5250004" y="4403540"/>
            <a:ext cx="3808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PRECHARGE (PRE):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Prepare the array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a new ACTIVATE</a:t>
            </a:r>
          </a:p>
        </p:txBody>
      </p:sp>
      <p:grpSp>
        <p:nvGrpSpPr>
          <p:cNvPr id="210" name="subarray"/>
          <p:cNvGrpSpPr/>
          <p:nvPr/>
        </p:nvGrpSpPr>
        <p:grpSpPr>
          <a:xfrm>
            <a:off x="1297877" y="1379598"/>
            <a:ext cx="3018944" cy="2701578"/>
            <a:chOff x="5676802" y="1054058"/>
            <a:chExt cx="3018944" cy="2701578"/>
          </a:xfrm>
        </p:grpSpPr>
        <p:cxnSp>
          <p:nvCxnSpPr>
            <p:cNvPr id="212" name="Straight Connector 211"/>
            <p:cNvCxnSpPr>
              <a:endCxn id="222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>
              <a:endCxn id="225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16" name="Group 215"/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51" name="Straight Connector 25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2" name="Oval 25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46" name="Rounded Rectangle 24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41" name="Straight Connector 24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2" name="Oval 24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2" name="Oval 23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226" name="Rounded Rectangle 22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2" name="Oval 22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5" name="bit_value"/>
          <p:cNvGrpSpPr/>
          <p:nvPr/>
        </p:nvGrpSpPr>
        <p:grpSpPr>
          <a:xfrm>
            <a:off x="1464514" y="1970724"/>
            <a:ext cx="2619259" cy="470357"/>
            <a:chOff x="704037" y="2226026"/>
            <a:chExt cx="2619259" cy="470357"/>
          </a:xfrm>
        </p:grpSpPr>
        <p:sp>
          <p:nvSpPr>
            <p:cNvPr id="114" name="1"/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116" name="1"/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117" name="1"/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</p:grpSp>
      <p:cxnSp>
        <p:nvCxnSpPr>
          <p:cNvPr id="267" name="ACT_WL"/>
          <p:cNvCxnSpPr/>
          <p:nvPr/>
        </p:nvCxnSpPr>
        <p:spPr>
          <a:xfrm>
            <a:off x="1293877" y="2207553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2" name="ACT_BL"/>
          <p:cNvGrpSpPr/>
          <p:nvPr/>
        </p:nvGrpSpPr>
        <p:grpSpPr>
          <a:xfrm>
            <a:off x="1665060" y="1380336"/>
            <a:ext cx="2226117" cy="2011680"/>
            <a:chOff x="904583" y="1273846"/>
            <a:chExt cx="2226117" cy="2011680"/>
          </a:xfrm>
        </p:grpSpPr>
        <p:cxnSp>
          <p:nvCxnSpPr>
            <p:cNvPr id="268" name="Straight Connector 267"/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0" name="act row buffer"/>
          <p:cNvGrpSpPr/>
          <p:nvPr/>
        </p:nvGrpSpPr>
        <p:grpSpPr>
          <a:xfrm>
            <a:off x="1431356" y="3389030"/>
            <a:ext cx="2682603" cy="689900"/>
            <a:chOff x="7419799" y="5316086"/>
            <a:chExt cx="2682602" cy="689899"/>
          </a:xfrm>
        </p:grpSpPr>
        <p:sp>
          <p:nvSpPr>
            <p:cNvPr id="191" name="Rectangle 190"/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11" name="1"/>
          <p:cNvSpPr txBox="1"/>
          <p:nvPr/>
        </p:nvSpPr>
        <p:spPr>
          <a:xfrm>
            <a:off x="4719789" y="1411020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12" name="2"/>
          <p:cNvSpPr txBox="1"/>
          <p:nvPr/>
        </p:nvSpPr>
        <p:spPr>
          <a:xfrm>
            <a:off x="4721212" y="2923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13" name="3"/>
          <p:cNvSpPr txBox="1"/>
          <p:nvPr/>
        </p:nvSpPr>
        <p:spPr>
          <a:xfrm>
            <a:off x="4711842" y="46083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65060" y="3391279"/>
            <a:ext cx="1478537" cy="2193361"/>
            <a:chOff x="904583" y="4291096"/>
            <a:chExt cx="1478537" cy="2193361"/>
          </a:xfrm>
        </p:grpSpPr>
        <p:sp>
          <p:nvSpPr>
            <p:cNvPr id="124" name="to cpu"/>
            <p:cNvSpPr txBox="1"/>
            <p:nvPr/>
          </p:nvSpPr>
          <p:spPr>
            <a:xfrm>
              <a:off x="904583" y="5776571"/>
              <a:ext cx="1478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I/O Circuitry</a:t>
              </a:r>
            </a:p>
          </p:txBody>
        </p:sp>
        <p:sp>
          <p:nvSpPr>
            <p:cNvPr id="8" name="Right Arrow Callout 7"/>
            <p:cNvSpPr/>
            <p:nvPr/>
          </p:nvSpPr>
          <p:spPr>
            <a:xfrm rot="5400000">
              <a:off x="896040" y="4805234"/>
              <a:ext cx="1485476" cy="457200"/>
            </a:xfrm>
            <a:prstGeom prst="rightArrowCallout">
              <a:avLst>
                <a:gd name="adj1" fmla="val 34836"/>
                <a:gd name="adj2" fmla="val 31558"/>
                <a:gd name="adj3" fmla="val 39754"/>
                <a:gd name="adj4" fmla="val 468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B2F7B0-F896-A7DE-726D-A913595C1355}"/>
              </a:ext>
            </a:extLst>
          </p:cNvPr>
          <p:cNvSpPr txBox="1"/>
          <p:nvPr/>
        </p:nvSpPr>
        <p:spPr>
          <a:xfrm>
            <a:off x="99961" y="3309784"/>
            <a:ext cx="1068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Row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Buffer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14140-BCAD-8692-C169-65CB6D9A0219}"/>
              </a:ext>
            </a:extLst>
          </p:cNvPr>
          <p:cNvSpPr txBox="1"/>
          <p:nvPr/>
        </p:nvSpPr>
        <p:spPr>
          <a:xfrm>
            <a:off x="1168908" y="838200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Subarray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6052-33D8-F5A7-A4D0-38B8A7E3B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7038" y="631825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567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11" grpId="0"/>
      <p:bldP spid="112" grpId="0"/>
      <p:bldP spid="1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Refresh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9B0408C-54C4-5716-DD25-5EF930CA8D57}"/>
              </a:ext>
            </a:extLst>
          </p:cNvPr>
          <p:cNvCxnSpPr>
            <a:cxnSpLocks/>
          </p:cNvCxnSpPr>
          <p:nvPr/>
        </p:nvCxnSpPr>
        <p:spPr>
          <a:xfrm>
            <a:off x="4161692" y="2302601"/>
            <a:ext cx="4674555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35DE1F-9A26-A7EE-822A-E993EBAA7DD2}"/>
              </a:ext>
            </a:extLst>
          </p:cNvPr>
          <p:cNvGrpSpPr/>
          <p:nvPr/>
        </p:nvGrpSpPr>
        <p:grpSpPr>
          <a:xfrm>
            <a:off x="4313315" y="1954609"/>
            <a:ext cx="737804" cy="742317"/>
            <a:chOff x="6890085" y="1744657"/>
            <a:chExt cx="737804" cy="742317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BDD0C1-9C77-2E98-D781-434BB10E32D2}"/>
                </a:ext>
              </a:extLst>
            </p:cNvPr>
            <p:cNvSpPr/>
            <p:nvPr/>
          </p:nvSpPr>
          <p:spPr>
            <a:xfrm>
              <a:off x="6890086" y="1744657"/>
              <a:ext cx="737803" cy="737803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21BD8DD-8536-1688-EA9A-074357F7B5BF}"/>
                </a:ext>
              </a:extLst>
            </p:cNvPr>
            <p:cNvSpPr/>
            <p:nvPr/>
          </p:nvSpPr>
          <p:spPr>
            <a:xfrm>
              <a:off x="689008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2A1DEFE-76CF-FC99-A52E-AA9061CB5FB6}"/>
              </a:ext>
            </a:extLst>
          </p:cNvPr>
          <p:cNvGrpSpPr/>
          <p:nvPr/>
        </p:nvGrpSpPr>
        <p:grpSpPr>
          <a:xfrm>
            <a:off x="7596139" y="1954609"/>
            <a:ext cx="739154" cy="742317"/>
            <a:chOff x="6361595" y="1744657"/>
            <a:chExt cx="739154" cy="742317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1EBA694-1F79-334F-A464-35FC384D51B3}"/>
                </a:ext>
              </a:extLst>
            </p:cNvPr>
            <p:cNvSpPr/>
            <p:nvPr/>
          </p:nvSpPr>
          <p:spPr>
            <a:xfrm>
              <a:off x="6362946" y="1744657"/>
              <a:ext cx="737803" cy="737803"/>
            </a:xfrm>
            <a:prstGeom prst="ellipse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733A2DD4-5F6E-76A1-3541-0F57A01E13AC}"/>
                </a:ext>
              </a:extLst>
            </p:cNvPr>
            <p:cNvSpPr/>
            <p:nvPr/>
          </p:nvSpPr>
          <p:spPr>
            <a:xfrm>
              <a:off x="6361595" y="1748898"/>
              <a:ext cx="729320" cy="729320"/>
            </a:xfrm>
            <a:prstGeom prst="chord">
              <a:avLst>
                <a:gd name="adj1" fmla="val 10796900"/>
                <a:gd name="adj2" fmla="val 6015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F08754F-8CFF-9D18-D661-1D384666340F}"/>
                </a:ext>
              </a:extLst>
            </p:cNvPr>
            <p:cNvSpPr/>
            <p:nvPr/>
          </p:nvSpPr>
          <p:spPr>
            <a:xfrm>
              <a:off x="636294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B4FEFB5-BA33-028A-C63C-F6327000184B}"/>
              </a:ext>
            </a:extLst>
          </p:cNvPr>
          <p:cNvSpPr txBox="1"/>
          <p:nvPr/>
        </p:nvSpPr>
        <p:spPr>
          <a:xfrm>
            <a:off x="8359588" y="2318041"/>
            <a:ext cx="1054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Quire Sans"/>
                <a:ea typeface="ＭＳ Ｐゴシック" panose="020B0600070205080204" pitchFamily="34" charset="-128"/>
                <a:cs typeface="+mn-cs"/>
              </a:rPr>
              <a:t>time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4999F8D-0E69-2587-533A-3BCEE3D56F19}"/>
              </a:ext>
            </a:extLst>
          </p:cNvPr>
          <p:cNvGrpSpPr/>
          <p:nvPr/>
        </p:nvGrpSpPr>
        <p:grpSpPr>
          <a:xfrm>
            <a:off x="6002462" y="1954609"/>
            <a:ext cx="737804" cy="742317"/>
            <a:chOff x="6565714" y="1744657"/>
            <a:chExt cx="737804" cy="742317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B368E4-2FE9-085E-A99A-68BE78B2280B}"/>
                </a:ext>
              </a:extLst>
            </p:cNvPr>
            <p:cNvSpPr/>
            <p:nvPr/>
          </p:nvSpPr>
          <p:spPr>
            <a:xfrm>
              <a:off x="6565715" y="1744657"/>
              <a:ext cx="737803" cy="737803"/>
            </a:xfrm>
            <a:prstGeom prst="ellipse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D8F41948-C498-F237-8C86-5EFA0D61F3BC}"/>
                </a:ext>
              </a:extLst>
            </p:cNvPr>
            <p:cNvSpPr/>
            <p:nvPr/>
          </p:nvSpPr>
          <p:spPr>
            <a:xfrm>
              <a:off x="6574198" y="1749171"/>
              <a:ext cx="729320" cy="729320"/>
            </a:xfrm>
            <a:prstGeom prst="chord">
              <a:avLst>
                <a:gd name="adj1" fmla="val 12216130"/>
                <a:gd name="adj2" fmla="val 2020671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9354637-EC1E-6AD8-8612-08B92EB9F3C4}"/>
                </a:ext>
              </a:extLst>
            </p:cNvPr>
            <p:cNvSpPr/>
            <p:nvPr/>
          </p:nvSpPr>
          <p:spPr>
            <a:xfrm>
              <a:off x="6565714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5DD6108E-6AAE-AB4A-ACB2-3CFE785C7615}"/>
              </a:ext>
            </a:extLst>
          </p:cNvPr>
          <p:cNvSpPr txBox="1">
            <a:spLocks/>
          </p:cNvSpPr>
          <p:nvPr/>
        </p:nvSpPr>
        <p:spPr>
          <a:xfrm>
            <a:off x="3940769" y="1134530"/>
            <a:ext cx="1557561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Fully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charged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68843D-C654-CA94-D0F8-F7761DEF92F0}"/>
              </a:ext>
            </a:extLst>
          </p:cNvPr>
          <p:cNvGrpSpPr/>
          <p:nvPr/>
        </p:nvGrpSpPr>
        <p:grpSpPr>
          <a:xfrm>
            <a:off x="4407877" y="1765148"/>
            <a:ext cx="2320298" cy="1663197"/>
            <a:chOff x="3354664" y="1739"/>
            <a:chExt cx="2320298" cy="1663197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8C3B5491-C350-9DDC-43ED-D406669202B7}"/>
                </a:ext>
              </a:extLst>
            </p:cNvPr>
            <p:cNvSpPr/>
            <p:nvPr/>
          </p:nvSpPr>
          <p:spPr>
            <a:xfrm>
              <a:off x="3753249" y="1739"/>
              <a:ext cx="1395046" cy="1217978"/>
            </a:xfrm>
            <a:prstGeom prst="arc">
              <a:avLst>
                <a:gd name="adj1" fmla="val 1435516"/>
                <a:gd name="adj2" fmla="val 9262376"/>
              </a:avLst>
            </a:prstGeom>
            <a:ln w="952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Content Placeholder 3">
              <a:extLst>
                <a:ext uri="{FF2B5EF4-FFF2-40B4-BE49-F238E27FC236}">
                  <a16:creationId xmlns:a16="http://schemas.microsoft.com/office/drawing/2014/main" id="{2EA917A2-0727-E0D9-C9B2-C428FFC3C4A5}"/>
                </a:ext>
              </a:extLst>
            </p:cNvPr>
            <p:cNvSpPr txBox="1">
              <a:spLocks/>
            </p:cNvSpPr>
            <p:nvPr/>
          </p:nvSpPr>
          <p:spPr>
            <a:xfrm>
              <a:off x="3354664" y="1226143"/>
              <a:ext cx="2320298" cy="4387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1pPr>
              <a:lvl2pPr marL="51432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2pPr>
              <a:lvl3pPr marL="85720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3pPr>
              <a:lvl4pPr marL="1200090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4pPr>
              <a:lvl5pPr marL="1542974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erdana" panose="020B0604030504040204" pitchFamily="34" charset="0"/>
                  <a:cs typeface="Quire Sans" panose="020B0502040400020003" pitchFamily="34" charset="0"/>
                </a:rPr>
                <a:t>DRAM Refresh</a:t>
              </a:r>
            </a:p>
          </p:txBody>
        </p:sp>
      </p:grpSp>
      <p:sp>
        <p:nvSpPr>
          <p:cNvPr id="107" name="Content Placeholder 3">
            <a:extLst>
              <a:ext uri="{FF2B5EF4-FFF2-40B4-BE49-F238E27FC236}">
                <a16:creationId xmlns:a16="http://schemas.microsoft.com/office/drawing/2014/main" id="{75B4F9B3-E8B1-14CB-E783-289B0A68073C}"/>
              </a:ext>
            </a:extLst>
          </p:cNvPr>
          <p:cNvSpPr txBox="1">
            <a:spLocks/>
          </p:cNvSpPr>
          <p:nvPr/>
        </p:nvSpPr>
        <p:spPr>
          <a:xfrm>
            <a:off x="5581809" y="798329"/>
            <a:ext cx="2910807" cy="110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DRAM cells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leak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charge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Quire Sans" panose="020B0502040400020003" pitchFamily="34" charset="0"/>
              </a:rPr>
              <a:t>over time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75AC8CF-14A9-3037-A1D3-413B057A25C9}"/>
              </a:ext>
            </a:extLst>
          </p:cNvPr>
          <p:cNvCxnSpPr>
            <a:cxnSpLocks/>
          </p:cNvCxnSpPr>
          <p:nvPr/>
        </p:nvCxnSpPr>
        <p:spPr>
          <a:xfrm>
            <a:off x="5581809" y="1838808"/>
            <a:ext cx="3305236" cy="0"/>
          </a:xfrm>
          <a:prstGeom prst="straightConnector1">
            <a:avLst/>
          </a:prstGeom>
          <a:ln w="1238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7CB5E6-952A-CDC5-A8CF-4FC6AA9A6DFB}"/>
              </a:ext>
            </a:extLst>
          </p:cNvPr>
          <p:cNvGrpSpPr/>
          <p:nvPr/>
        </p:nvGrpSpPr>
        <p:grpSpPr>
          <a:xfrm>
            <a:off x="0" y="4175434"/>
            <a:ext cx="9144001" cy="913989"/>
            <a:chOff x="-1" y="5309113"/>
            <a:chExt cx="9144001" cy="913989"/>
          </a:xfrm>
        </p:grpSpPr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F1F14C57-080F-0E0E-5CBB-8D688C78295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Refresh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is the key maintenance operation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to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avoid bit flips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due to charge leakage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55CDFBA-FC00-80EF-E5D8-8CEE494114ED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7462CAE-494F-D5B3-A8D4-033D1CE26F02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15F139-C539-46E1-0223-8ED02BD43C63}"/>
              </a:ext>
            </a:extLst>
          </p:cNvPr>
          <p:cNvGrpSpPr/>
          <p:nvPr/>
        </p:nvGrpSpPr>
        <p:grpSpPr>
          <a:xfrm>
            <a:off x="-1" y="5176109"/>
            <a:ext cx="9144001" cy="559834"/>
            <a:chOff x="-1" y="5309113"/>
            <a:chExt cx="9144001" cy="913989"/>
          </a:xfrm>
        </p:grpSpPr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80D9ECB8-0B01-951D-97E8-72E8127CD99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Refresh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activates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 row and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precharges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bank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CD2EE8-C26A-E7AA-810F-E531534DC76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3CC9E6A-21A0-048B-85ED-9FA6294203C5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Subarray">
            <a:extLst>
              <a:ext uri="{FF2B5EF4-FFF2-40B4-BE49-F238E27FC236}">
                <a16:creationId xmlns:a16="http://schemas.microsoft.com/office/drawing/2014/main" id="{15C798AB-4850-9C4A-EA4B-E7C923619598}"/>
              </a:ext>
            </a:extLst>
          </p:cNvPr>
          <p:cNvSpPr>
            <a:spLocks/>
          </p:cNvSpPr>
          <p:nvPr/>
        </p:nvSpPr>
        <p:spPr>
          <a:xfrm>
            <a:off x="643485" y="1122058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7D71B938-666C-FB3D-647E-408DC81493F5}"/>
              </a:ext>
            </a:extLst>
          </p:cNvPr>
          <p:cNvSpPr/>
          <p:nvPr/>
        </p:nvSpPr>
        <p:spPr>
          <a:xfrm>
            <a:off x="799014" y="3180453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5" name="subarray">
            <a:extLst>
              <a:ext uri="{FF2B5EF4-FFF2-40B4-BE49-F238E27FC236}">
                <a16:creationId xmlns:a16="http://schemas.microsoft.com/office/drawing/2014/main" id="{D40F51D7-F989-AA7F-19FF-9503A6D0103B}"/>
              </a:ext>
            </a:extLst>
          </p:cNvPr>
          <p:cNvGrpSpPr/>
          <p:nvPr/>
        </p:nvGrpSpPr>
        <p:grpSpPr>
          <a:xfrm>
            <a:off x="803014" y="1249766"/>
            <a:ext cx="3018944" cy="2701578"/>
            <a:chOff x="5676802" y="1054058"/>
            <a:chExt cx="3018944" cy="2701578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B74457C-FF27-325C-69F7-90E04D900D23}"/>
                </a:ext>
              </a:extLst>
            </p:cNvPr>
            <p:cNvCxnSpPr>
              <a:endCxn id="196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A2CDAFC-6C62-727B-DECF-4F725A96118F}"/>
                </a:ext>
              </a:extLst>
            </p:cNvPr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2FB9F32-2D97-1850-5C60-AB718A5D9BDD}"/>
                </a:ext>
              </a:extLst>
            </p:cNvPr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5847E18-E78C-EDAA-8C17-BCCB9BDBF55A}"/>
                </a:ext>
              </a:extLst>
            </p:cNvPr>
            <p:cNvCxnSpPr>
              <a:endCxn id="199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87998088-D92A-C97A-6032-3593608C903F}"/>
                </a:ext>
              </a:extLst>
            </p:cNvPr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9DAC5711-91DE-0B2F-47E2-63AF6756C170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A67ED231-F2D0-3E91-FBC3-5DDDC95CBE84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540100A-68FB-08ED-3DEF-53F65AFAA228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BF56B9C8-DF8D-70A5-83FF-9F18F4494BD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AF1C7FA-CFC0-7886-1A6A-9FEB27BE2728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D5DD9329-6E4D-1468-D91E-A9D2C4CE9402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6A5E5E3-1DF2-7F20-2E49-B679F8D284B9}"/>
                </a:ext>
              </a:extLst>
            </p:cNvPr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5BED643-1ADB-9BC2-081E-856735DC401F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0C30489-42C9-A142-7A88-36C2B90C4EC5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9C8124F-47FF-ACE3-66FB-19FF873CCDA0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0429D5C9-66F5-8069-92F6-4B667D9F1DFC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B69C74F-3D27-E473-8B18-9EBF6268E8B7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8F0FAFE-3CFC-108D-8EBD-BB26D1C2F7BD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460CE85-8847-4F03-5F91-552CAD50176F}"/>
                </a:ext>
              </a:extLst>
            </p:cNvPr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EF8E44C-7C5C-9695-7746-33F074CA41B5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F7FA575-BEE7-A18D-AA11-AE33ACED4D92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286FEC84-96BC-3FE7-BBDA-267D58AE9EA6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3AFBD26-17FC-6125-3E28-06074419C436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84D82C2-EADD-F3A4-C867-1B5D464E6F4B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1437C69-BFA5-57BA-5409-24F3E032535B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04BC1E5-0E10-BA39-7848-0E56B0D91524}"/>
                </a:ext>
              </a:extLst>
            </p:cNvPr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F896D3FE-48BA-3E1A-6D71-E621FB0F1AAB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739A53D-65D0-CCDA-CECF-67C984B69EED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88C0210-A008-2E87-0CA0-B7051112BBA2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9D9DF8F-50B9-F970-0F13-79A21FF6962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20A1190-2F30-5C0B-98F1-00EAF96A27FC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515BE6A-0E08-9F32-D4AA-361A958F583A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218" name="bit_value">
            <a:extLst>
              <a:ext uri="{FF2B5EF4-FFF2-40B4-BE49-F238E27FC236}">
                <a16:creationId xmlns:a16="http://schemas.microsoft.com/office/drawing/2014/main" id="{1D9158AF-584A-7BAB-AA47-C2FB42DB5F4A}"/>
              </a:ext>
            </a:extLst>
          </p:cNvPr>
          <p:cNvGrpSpPr/>
          <p:nvPr/>
        </p:nvGrpSpPr>
        <p:grpSpPr>
          <a:xfrm>
            <a:off x="969651" y="1840892"/>
            <a:ext cx="2619259" cy="470357"/>
            <a:chOff x="704037" y="2226026"/>
            <a:chExt cx="2619259" cy="470357"/>
          </a:xfrm>
        </p:grpSpPr>
        <p:sp>
          <p:nvSpPr>
            <p:cNvPr id="219" name="1">
              <a:extLst>
                <a:ext uri="{FF2B5EF4-FFF2-40B4-BE49-F238E27FC236}">
                  <a16:creationId xmlns:a16="http://schemas.microsoft.com/office/drawing/2014/main" id="{DE815A9B-54CC-A202-077A-25E10B4040E2}"/>
                </a:ext>
              </a:extLst>
            </p:cNvPr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220" name="1">
              <a:extLst>
                <a:ext uri="{FF2B5EF4-FFF2-40B4-BE49-F238E27FC236}">
                  <a16:creationId xmlns:a16="http://schemas.microsoft.com/office/drawing/2014/main" id="{F0DD0DD1-D943-CE50-8935-07D09230637D}"/>
                </a:ext>
              </a:extLst>
            </p:cNvPr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221" name="1">
              <a:extLst>
                <a:ext uri="{FF2B5EF4-FFF2-40B4-BE49-F238E27FC236}">
                  <a16:creationId xmlns:a16="http://schemas.microsoft.com/office/drawing/2014/main" id="{89D22FFB-82F0-2630-C705-481E8FDD62F8}"/>
                </a:ext>
              </a:extLst>
            </p:cNvPr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222" name="1">
              <a:extLst>
                <a:ext uri="{FF2B5EF4-FFF2-40B4-BE49-F238E27FC236}">
                  <a16:creationId xmlns:a16="http://schemas.microsoft.com/office/drawing/2014/main" id="{8AC8B3E3-522A-D596-6B61-4E1A61C2B05D}"/>
                </a:ext>
              </a:extLst>
            </p:cNvPr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</p:grpSp>
      <p:cxnSp>
        <p:nvCxnSpPr>
          <p:cNvPr id="223" name="ACT_WL">
            <a:extLst>
              <a:ext uri="{FF2B5EF4-FFF2-40B4-BE49-F238E27FC236}">
                <a16:creationId xmlns:a16="http://schemas.microsoft.com/office/drawing/2014/main" id="{F0702F57-C9C2-EE55-4AFB-43B7717F76EB}"/>
              </a:ext>
            </a:extLst>
          </p:cNvPr>
          <p:cNvCxnSpPr/>
          <p:nvPr/>
        </p:nvCxnSpPr>
        <p:spPr>
          <a:xfrm>
            <a:off x="799014" y="2077721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24" name="ACT_BL">
            <a:extLst>
              <a:ext uri="{FF2B5EF4-FFF2-40B4-BE49-F238E27FC236}">
                <a16:creationId xmlns:a16="http://schemas.microsoft.com/office/drawing/2014/main" id="{1150CBDF-A080-EA05-3915-48409649032A}"/>
              </a:ext>
            </a:extLst>
          </p:cNvPr>
          <p:cNvGrpSpPr/>
          <p:nvPr/>
        </p:nvGrpSpPr>
        <p:grpSpPr>
          <a:xfrm>
            <a:off x="1170197" y="1250504"/>
            <a:ext cx="2226117" cy="2011680"/>
            <a:chOff x="904583" y="1273846"/>
            <a:chExt cx="2226117" cy="2011680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BAE4D1C-4366-6F30-5D00-B93DCF9EA304}"/>
                </a:ext>
              </a:extLst>
            </p:cNvPr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29B1ABF-932C-7CAC-545B-816AC541498F}"/>
                </a:ext>
              </a:extLst>
            </p:cNvPr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7DE667A6-FB91-2D66-40F6-90435710321F}"/>
                </a:ext>
              </a:extLst>
            </p:cNvPr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137F80A-184F-418B-6911-97B23BCFE9DE}"/>
                </a:ext>
              </a:extLst>
            </p:cNvPr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9" name="act row buffer">
            <a:extLst>
              <a:ext uri="{FF2B5EF4-FFF2-40B4-BE49-F238E27FC236}">
                <a16:creationId xmlns:a16="http://schemas.microsoft.com/office/drawing/2014/main" id="{18452F11-1B58-567F-438D-D6AF87186AA0}"/>
              </a:ext>
            </a:extLst>
          </p:cNvPr>
          <p:cNvGrpSpPr/>
          <p:nvPr/>
        </p:nvGrpSpPr>
        <p:grpSpPr>
          <a:xfrm>
            <a:off x="936493" y="3259198"/>
            <a:ext cx="2682603" cy="689900"/>
            <a:chOff x="7419799" y="5316086"/>
            <a:chExt cx="2682602" cy="689899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12EDA16-B571-EAB0-5FD5-DF141F0FA607}"/>
                </a:ext>
              </a:extLst>
            </p:cNvPr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8321B46-417B-3C3F-7C16-0A644B5F8827}"/>
                </a:ext>
              </a:extLst>
            </p:cNvPr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FDF81EF-1414-8B57-8528-A8854CCF61ED}"/>
                </a:ext>
              </a:extLst>
            </p:cNvPr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E273E4-A8DC-2700-9CC5-2E1D5E465C07}"/>
                </a:ext>
              </a:extLst>
            </p:cNvPr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E8167C2E-1C2A-6259-B341-281BF3EEB828}"/>
              </a:ext>
            </a:extLst>
          </p:cNvPr>
          <p:cNvSpPr txBox="1"/>
          <p:nvPr/>
        </p:nvSpPr>
        <p:spPr>
          <a:xfrm rot="16200000">
            <a:off x="-160313" y="3248796"/>
            <a:ext cx="920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Row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Buffer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6259191B-D572-5C5B-D811-629B67DE9238}"/>
              </a:ext>
            </a:extLst>
          </p:cNvPr>
          <p:cNvSpPr txBox="1"/>
          <p:nvPr/>
        </p:nvSpPr>
        <p:spPr>
          <a:xfrm>
            <a:off x="674045" y="762000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Subarray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00A25EA-B1CD-B849-9726-A66F074F7017}"/>
              </a:ext>
            </a:extLst>
          </p:cNvPr>
          <p:cNvGrpSpPr/>
          <p:nvPr/>
        </p:nvGrpSpPr>
        <p:grpSpPr>
          <a:xfrm>
            <a:off x="-2200" y="5819113"/>
            <a:ext cx="9144001" cy="559834"/>
            <a:chOff x="-1" y="5309113"/>
            <a:chExt cx="9144001" cy="913989"/>
          </a:xfrm>
        </p:grpSpPr>
        <p:sp>
          <p:nvSpPr>
            <p:cNvPr id="237" name="Content Placeholder 2">
              <a:extLst>
                <a:ext uri="{FF2B5EF4-FFF2-40B4-BE49-F238E27FC236}">
                  <a16:creationId xmlns:a16="http://schemas.microsoft.com/office/drawing/2014/main" id="{6A8404D4-F13B-28D3-D6BA-10E50806E71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Problem: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Refresh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blocks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accesses to the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whole bank / rank</a:t>
              </a:r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C638636-B3B4-04BA-8B1D-0AE4B5F73E6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0F3DB21-AB2F-4744-90F4-B3820BA32CB7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1C7610-D87B-9B19-AD9A-34249EFD9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7038" y="631825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876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Page Mode DRAM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A DRAM bank is a 2D array of cells: rows x columns</a:t>
            </a:r>
          </a:p>
          <a:p>
            <a:r>
              <a:rPr lang="en-US" dirty="0">
                <a:latin typeface="Tahoma" charset="0"/>
              </a:rPr>
              <a:t>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DRAM row</a:t>
            </a:r>
            <a:r>
              <a:rPr lang="ja-JP" altLang="en-US" dirty="0">
                <a:latin typeface="Tahoma" charset="0"/>
              </a:rPr>
              <a:t>”</a:t>
            </a:r>
            <a:r>
              <a:rPr lang="en-US" altLang="ja-JP" dirty="0">
                <a:latin typeface="Tahoma" charset="0"/>
              </a:rPr>
              <a:t> is also called 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DRAM page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Sense amplifiers</a:t>
            </a:r>
            <a:r>
              <a:rPr lang="ja-JP" altLang="en-US" dirty="0">
                <a:latin typeface="Tahoma" charset="0"/>
              </a:rPr>
              <a:t>”</a:t>
            </a:r>
            <a:r>
              <a:rPr lang="en-US" altLang="ja-JP" dirty="0">
                <a:latin typeface="Tahoma" charset="0"/>
              </a:rPr>
              <a:t> also called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row buffer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Each address is a &lt;</a:t>
            </a:r>
            <a:r>
              <a:rPr lang="en-US" dirty="0" err="1">
                <a:latin typeface="Tahoma" charset="0"/>
              </a:rPr>
              <a:t>row,column</a:t>
            </a:r>
            <a:r>
              <a:rPr lang="en-US" dirty="0">
                <a:latin typeface="Tahoma" charset="0"/>
              </a:rPr>
              <a:t>&gt; pair</a:t>
            </a:r>
          </a:p>
          <a:p>
            <a:r>
              <a:rPr lang="en-US" dirty="0">
                <a:latin typeface="Tahoma" charset="0"/>
              </a:rPr>
              <a:t>Access to 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closed row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Activate</a:t>
            </a:r>
            <a:r>
              <a:rPr lang="en-US" dirty="0">
                <a:latin typeface="Tahoma" charset="0"/>
                <a:ea typeface="ＭＳ Ｐゴシック" charset="0"/>
              </a:rPr>
              <a:t> command opens row (placed into row buffer)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Read/write</a:t>
            </a:r>
            <a:r>
              <a:rPr lang="en-US" dirty="0">
                <a:latin typeface="Tahoma" charset="0"/>
                <a:ea typeface="ＭＳ Ｐゴシック" charset="0"/>
              </a:rPr>
              <a:t> command reads/writes column in the row buffer</a:t>
            </a:r>
          </a:p>
          <a:p>
            <a:pPr lvl="1"/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</a:rPr>
              <a:t>Precharge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dirty="0">
                <a:latin typeface="Tahoma" charset="0"/>
                <a:ea typeface="ＭＳ Ｐゴシック" charset="0"/>
              </a:rPr>
              <a:t>command closes the row and prepares the bank for next access</a:t>
            </a:r>
          </a:p>
          <a:p>
            <a:r>
              <a:rPr lang="en-US" dirty="0">
                <a:latin typeface="Tahoma" charset="0"/>
              </a:rPr>
              <a:t>Access to an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open row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No need for activate command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65383-8F94-D94D-979D-782FF22F809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59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The DRAM Bank Structure</a:t>
            </a:r>
          </a:p>
        </p:txBody>
      </p:sp>
      <p:sp>
        <p:nvSpPr>
          <p:cNvPr id="9318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4EAEFC-0506-634F-8FB5-A71500BD526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931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7240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36446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Bank Operation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25EFCA-4315-3D4A-B90C-1B409A85256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3822700" y="1643063"/>
            <a:ext cx="1612900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822700" y="19319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3822700" y="22193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>
            <a:off x="3822700" y="25082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>
            <a:off x="3822700" y="27955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3822700" y="30829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3822700" y="33718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629150" y="38893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389563" y="4408488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Buffer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36525" y="12446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(Row 0, Column 0)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00363" y="1643063"/>
            <a:ext cx="461962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 rot="-5400000">
            <a:off x="2356644" y="2596357"/>
            <a:ext cx="153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decoder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889375" y="505618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mux</a:t>
            </a:r>
          </a:p>
        </p:txBody>
      </p:sp>
      <p:sp>
        <p:nvSpPr>
          <p:cNvPr id="95250" name="Line 20"/>
          <p:cNvSpPr>
            <a:spLocks noChangeShapeType="1"/>
          </p:cNvSpPr>
          <p:nvPr/>
        </p:nvSpPr>
        <p:spPr bwMode="auto">
          <a:xfrm>
            <a:off x="405288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1" name="Line 21"/>
          <p:cNvSpPr>
            <a:spLocks noChangeShapeType="1"/>
          </p:cNvSpPr>
          <p:nvPr/>
        </p:nvSpPr>
        <p:spPr bwMode="auto">
          <a:xfrm>
            <a:off x="428307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2" name="Line 22"/>
          <p:cNvSpPr>
            <a:spLocks noChangeShapeType="1"/>
          </p:cNvSpPr>
          <p:nvPr/>
        </p:nvSpPr>
        <p:spPr bwMode="auto">
          <a:xfrm>
            <a:off x="4514850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3" name="Line 23"/>
          <p:cNvSpPr>
            <a:spLocks noChangeShapeType="1"/>
          </p:cNvSpPr>
          <p:nvPr/>
        </p:nvSpPr>
        <p:spPr bwMode="auto">
          <a:xfrm>
            <a:off x="474503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4" name="Line 24"/>
          <p:cNvSpPr>
            <a:spLocks noChangeShapeType="1"/>
          </p:cNvSpPr>
          <p:nvPr/>
        </p:nvSpPr>
        <p:spPr bwMode="auto">
          <a:xfrm>
            <a:off x="497522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5" name="Line 25"/>
          <p:cNvSpPr>
            <a:spLocks noChangeShapeType="1"/>
          </p:cNvSpPr>
          <p:nvPr/>
        </p:nvSpPr>
        <p:spPr bwMode="auto">
          <a:xfrm>
            <a:off x="5205413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6" name="Line 26"/>
          <p:cNvSpPr>
            <a:spLocks noChangeShapeType="1"/>
          </p:cNvSpPr>
          <p:nvPr/>
        </p:nvSpPr>
        <p:spPr bwMode="auto">
          <a:xfrm>
            <a:off x="3822700" y="3636963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362325" y="27955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4637088" y="47545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2266950" y="2795588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558800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address 0</a:t>
            </a: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address 0</a:t>
            </a: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>
            <a:off x="3414713" y="52720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>
            <a:off x="4629150" y="54451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4283075" y="573405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Data</a:t>
            </a:r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3822700" y="1643063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47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48"/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 Box 49"/>
          <p:cNvSpPr txBox="1">
            <a:spLocks noChangeArrowheads="1"/>
          </p:cNvSpPr>
          <p:nvPr/>
        </p:nvSpPr>
        <p:spPr bwMode="auto">
          <a:xfrm>
            <a:off x="4225925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0</a:t>
            </a:r>
          </a:p>
        </p:txBody>
      </p:sp>
      <p:sp>
        <p:nvSpPr>
          <p:cNvPr id="38" name="Text Box 50"/>
          <p:cNvSpPr txBox="1">
            <a:spLocks noChangeArrowheads="1"/>
          </p:cNvSpPr>
          <p:nvPr/>
        </p:nvSpPr>
        <p:spPr bwMode="auto">
          <a:xfrm>
            <a:off x="4237038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Empty</a:t>
            </a: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938" y="1530350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(Row 0, Column 1)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address 1</a:t>
            </a:r>
          </a:p>
        </p:txBody>
      </p:sp>
      <p:sp>
        <p:nvSpPr>
          <p:cNvPr id="41" name="Rectangle 53"/>
          <p:cNvSpPr>
            <a:spLocks noChangeArrowheads="1"/>
          </p:cNvSpPr>
          <p:nvPr/>
        </p:nvSpPr>
        <p:spPr bwMode="auto">
          <a:xfrm>
            <a:off x="40544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Text Box 54"/>
          <p:cNvSpPr txBox="1">
            <a:spLocks noChangeArrowheads="1"/>
          </p:cNvSpPr>
          <p:nvPr/>
        </p:nvSpPr>
        <p:spPr bwMode="auto">
          <a:xfrm>
            <a:off x="136525" y="179705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(Row 0, Column 85)</a:t>
            </a:r>
          </a:p>
        </p:txBody>
      </p:sp>
      <p:sp>
        <p:nvSpPr>
          <p:cNvPr id="43" name="Rectangle 55"/>
          <p:cNvSpPr>
            <a:spLocks noChangeArrowheads="1"/>
          </p:cNvSpPr>
          <p:nvPr/>
        </p:nvSpPr>
        <p:spPr bwMode="auto">
          <a:xfrm>
            <a:off x="50323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Text Box 56"/>
          <p:cNvSpPr txBox="1">
            <a:spLocks noChangeArrowheads="1"/>
          </p:cNvSpPr>
          <p:nvPr/>
        </p:nvSpPr>
        <p:spPr bwMode="auto">
          <a:xfrm>
            <a:off x="1301750" y="5078413"/>
            <a:ext cx="218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address 85</a:t>
            </a: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144463" y="2070100"/>
            <a:ext cx="217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(Row 1, Column 0)</a:t>
            </a:r>
          </a:p>
        </p:txBody>
      </p:sp>
      <p:sp>
        <p:nvSpPr>
          <p:cNvPr id="46" name="Text Box 59"/>
          <p:cNvSpPr txBox="1">
            <a:spLocks noChangeArrowheads="1"/>
          </p:cNvSpPr>
          <p:nvPr/>
        </p:nvSpPr>
        <p:spPr bwMode="auto">
          <a:xfrm>
            <a:off x="6669088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HIT</a:t>
            </a:r>
          </a:p>
        </p:txBody>
      </p:sp>
      <p:sp>
        <p:nvSpPr>
          <p:cNvPr id="47" name="Text Box 60"/>
          <p:cNvSpPr txBox="1">
            <a:spLocks noChangeArrowheads="1"/>
          </p:cNvSpPr>
          <p:nvPr/>
        </p:nvSpPr>
        <p:spPr bwMode="auto">
          <a:xfrm>
            <a:off x="6667500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HIT</a:t>
            </a: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561975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address 1</a:t>
            </a:r>
          </a:p>
        </p:txBody>
      </p:sp>
      <p:sp>
        <p:nvSpPr>
          <p:cNvPr id="49" name="Rectangle 62"/>
          <p:cNvSpPr>
            <a:spLocks noChangeArrowheads="1"/>
          </p:cNvSpPr>
          <p:nvPr/>
        </p:nvSpPr>
        <p:spPr bwMode="auto">
          <a:xfrm>
            <a:off x="3822700" y="193198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63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Text Box 65"/>
          <p:cNvSpPr txBox="1">
            <a:spLocks noChangeArrowheads="1"/>
          </p:cNvSpPr>
          <p:nvPr/>
        </p:nvSpPr>
        <p:spPr bwMode="auto">
          <a:xfrm>
            <a:off x="4273550" y="4419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1</a:t>
            </a: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1301750" y="5076825"/>
            <a:ext cx="203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address 0</a:t>
            </a:r>
          </a:p>
        </p:txBody>
      </p:sp>
      <p:sp>
        <p:nvSpPr>
          <p:cNvPr id="54" name="Text Box 67"/>
          <p:cNvSpPr txBox="1">
            <a:spLocks noChangeArrowheads="1"/>
          </p:cNvSpPr>
          <p:nvPr/>
        </p:nvSpPr>
        <p:spPr bwMode="auto">
          <a:xfrm>
            <a:off x="6645275" y="440848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CONFLICT !</a:t>
            </a:r>
          </a:p>
        </p:txBody>
      </p:sp>
      <p:sp>
        <p:nvSpPr>
          <p:cNvPr id="95286" name="Text Box 69"/>
          <p:cNvSpPr txBox="1">
            <a:spLocks noChangeArrowheads="1"/>
          </p:cNvSpPr>
          <p:nvPr/>
        </p:nvSpPr>
        <p:spPr bwMode="auto">
          <a:xfrm>
            <a:off x="4052888" y="129698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Columns</a:t>
            </a:r>
          </a:p>
        </p:txBody>
      </p:sp>
      <p:sp>
        <p:nvSpPr>
          <p:cNvPr id="95287" name="Text Box 70"/>
          <p:cNvSpPr txBox="1">
            <a:spLocks noChangeArrowheads="1"/>
          </p:cNvSpPr>
          <p:nvPr/>
        </p:nvSpPr>
        <p:spPr bwMode="auto">
          <a:xfrm rot="5400000">
            <a:off x="5220494" y="2637632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Rows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153988" y="979488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Access Address: </a:t>
            </a:r>
          </a:p>
        </p:txBody>
      </p:sp>
      <p:sp>
        <p:nvSpPr>
          <p:cNvPr id="58" name="Trapezoid 57"/>
          <p:cNvSpPr/>
          <p:nvPr/>
        </p:nvSpPr>
        <p:spPr bwMode="auto">
          <a:xfrm rot="10800000">
            <a:off x="3814763" y="5026025"/>
            <a:ext cx="1617662" cy="422275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85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007 C 0.02622 0.00116 0.05243 0.00232 0.05243 0.00232 L 0.04879 0.22778 " pathEditMode="relative" ptsTypes="fAA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0232 L -0.05695 0.00232 L -0.05816 0.22616 " pathEditMode="relative" ptsTypes="AAA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 animBg="1"/>
      <p:bldP spid="17" grpId="0"/>
      <p:bldP spid="18" grpId="0"/>
      <p:bldP spid="26" grpId="0" animBg="1"/>
      <p:bldP spid="27" grpId="0" animBg="1"/>
      <p:bldP spid="28" grpId="0" animBg="1"/>
      <p:bldP spid="29" grpId="0"/>
      <p:bldP spid="29" grpId="1"/>
      <p:bldP spid="30" grpId="0"/>
      <p:bldP spid="30" grpId="1"/>
      <p:bldP spid="31" grpId="0" animBg="1"/>
      <p:bldP spid="32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6" grpId="2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1" grpId="2" animBg="1"/>
      <p:bldP spid="42" grpId="0"/>
      <p:bldP spid="42" grpId="1"/>
      <p:bldP spid="43" grpId="0" animBg="1"/>
      <p:bldP spid="43" grpId="1" animBg="1"/>
      <p:bldP spid="43" grpId="2" animBg="1"/>
      <p:bldP spid="44" grpId="0"/>
      <p:bldP spid="44" grpId="1"/>
      <p:bldP spid="45" grpId="0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1" grpId="0" animBg="1"/>
      <p:bldP spid="51" grpId="1" animBg="1"/>
      <p:bldP spid="52" grpId="0"/>
      <p:bldP spid="53" grpId="0"/>
      <p:bldP spid="54" grpId="0"/>
      <p:bldP spid="54" grpId="1"/>
      <p:bldP spid="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The DRAM Chip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Consists of multiple banks (8-16 are common today)</a:t>
            </a:r>
          </a:p>
          <a:p>
            <a:r>
              <a:rPr lang="en-US" dirty="0">
                <a:latin typeface="Tahoma" charset="0"/>
              </a:rPr>
              <a:t>Banks share command/address/data buses</a:t>
            </a:r>
          </a:p>
          <a:p>
            <a:r>
              <a:rPr lang="en-US" dirty="0">
                <a:latin typeface="Tahoma" charset="0"/>
              </a:rPr>
              <a:t>The chip itself has a narrow interface (4-16 bits per read)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Changing the number of banks, size of the interface (pins), whether or not command/address/data buses are shared has significant impact on DRAM system cost</a:t>
            </a: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3E5DC-A216-8548-B508-CE5697A5AE8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4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128M x 8-bit DRAM Chip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292D4A-0875-2849-B6E7-41F40EC464E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143000"/>
            <a:ext cx="911383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94657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How Multiple Banks Help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2B3E68-0FA9-C74F-BF96-14479F3E0AA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12850"/>
            <a:ext cx="858043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625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AE1A4CB2-5E02-1845-B3A6-CD3303DC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Abstraction: Virtual vs. Physical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214D-9549-D546-B303-77857630A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43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Programmer </a:t>
            </a:r>
            <a:r>
              <a:rPr lang="en-US" altLang="en-US">
                <a:ea typeface="ＭＳ Ｐゴシック" panose="020B0600070205080204" pitchFamily="34" charset="-128"/>
              </a:rPr>
              <a:t>sees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virtual memory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 assume the memory is “infinite”</a:t>
            </a:r>
            <a:endParaRPr lang="en-US" altLang="ja-JP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Reality: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Physical memory </a:t>
            </a:r>
            <a:r>
              <a:rPr lang="en-US" altLang="en-US">
                <a:ea typeface="ＭＳ Ｐゴシック" panose="020B0600070205080204" pitchFamily="34" charset="-128"/>
              </a:rPr>
              <a:t>size is much smaller than what the programmer assumes</a:t>
            </a:r>
          </a:p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The system </a:t>
            </a:r>
            <a:r>
              <a:rPr lang="en-US" altLang="en-US">
                <a:ea typeface="ＭＳ Ｐゴシック" panose="020B0600070205080204" pitchFamily="34" charset="-128"/>
              </a:rPr>
              <a:t>(system software + hardware, cooperatively) maps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virtual memory addresses </a:t>
            </a:r>
            <a:r>
              <a:rPr lang="en-US" altLang="en-US">
                <a:ea typeface="ＭＳ Ｐゴシック" panose="020B0600070205080204" pitchFamily="34" charset="-128"/>
              </a:rPr>
              <a:t>to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physical memory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system automatically manages the physical memory space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transparently to the programmer</a:t>
            </a:r>
          </a:p>
          <a:p>
            <a:pPr lvl="1">
              <a:buFont typeface="Wingdings" pitchFamily="2" charset="2"/>
              <a:buNone/>
            </a:pPr>
            <a:endParaRPr lang="en-US" altLang="en-US" sz="120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</a:rPr>
              <a:t>+ Programmer does not need to know the physical size of memory nor manage it </a:t>
            </a: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 A small physical memory can appear as a huge one to the programmer  Life is easier for the programmer</a:t>
            </a:r>
          </a:p>
          <a:p>
            <a:pPr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-- More complex system software and architecture</a:t>
            </a:r>
          </a:p>
          <a:p>
            <a:pPr>
              <a:buFont typeface="Wingdings" pitchFamily="2" charset="2"/>
              <a:buNone/>
            </a:pPr>
            <a:endParaRPr lang="en-US" altLang="en-US" sz="1200">
              <a:ea typeface="ＭＳ Ｐゴシック" panose="020B0600070205080204" pitchFamily="34" charset="-128"/>
              <a:sym typeface="Wingdings" pitchFamily="2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A classic example of the programmer/(micro)architect tradeoff</a:t>
            </a:r>
          </a:p>
          <a:p>
            <a:pPr>
              <a:buFont typeface="Wingdings" pitchFamily="2" charset="2"/>
              <a:buNone/>
            </a:pPr>
            <a:endParaRPr lang="en-US" altLang="en-US" sz="220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DEFD3-5096-BE82-77EC-60394B3ABFED}"/>
              </a:ext>
            </a:extLst>
          </p:cNvPr>
          <p:cNvSpPr txBox="1"/>
          <p:nvPr/>
        </p:nvSpPr>
        <p:spPr>
          <a:xfrm>
            <a:off x="304800" y="6488668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Requires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indirection and mapping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between virtual and physical address spaces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 Mapping (Single Channel)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31237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Single-channel system with 8-byte memory bus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2GB memory, 8 banks, 16K rows &amp; 2K columns per bank</a:t>
            </a:r>
          </a:p>
          <a:p>
            <a:endParaRPr lang="en-US" sz="1200" dirty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Row interleaving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Consecutive rows of memory in consecutive banks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Accesses to consecutive cache blocks serviced in a pipelined manner</a:t>
            </a:r>
          </a:p>
          <a:p>
            <a:endParaRPr lang="en-US" sz="1200" dirty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Cache block interleaving</a:t>
            </a: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Consecutive cache block addresses in consecutive banks</a:t>
            </a: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64 byte cache blocks</a:t>
            </a:r>
          </a:p>
          <a:p>
            <a:pPr marL="695325" lvl="2" indent="-342900"/>
            <a:endParaRPr lang="en-US" dirty="0">
              <a:latin typeface="Tahoma" charset="0"/>
              <a:ea typeface="ＭＳ Ｐゴシック" charset="0"/>
            </a:endParaRPr>
          </a:p>
          <a:p>
            <a:pPr marL="352425" lvl="2" indent="0"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Accesses to consecutive cache blocks can be serviced in parallel</a:t>
            </a:r>
          </a:p>
          <a:p>
            <a:endParaRPr lang="en-US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B96288-5370-894B-BD4E-81EC5619814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28004" name="TextBox 4"/>
          <p:cNvSpPr txBox="1">
            <a:spLocks noChangeArrowheads="1"/>
          </p:cNvSpPr>
          <p:nvPr/>
        </p:nvSpPr>
        <p:spPr bwMode="auto">
          <a:xfrm>
            <a:off x="4425950" y="306896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28005" name="TextBox 5"/>
          <p:cNvSpPr txBox="1">
            <a:spLocks noChangeArrowheads="1"/>
          </p:cNvSpPr>
          <p:nvPr/>
        </p:nvSpPr>
        <p:spPr bwMode="auto">
          <a:xfrm>
            <a:off x="3205163" y="3068960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28006" name="TextBox 6"/>
          <p:cNvSpPr txBox="1">
            <a:spLocks noChangeArrowheads="1"/>
          </p:cNvSpPr>
          <p:nvPr/>
        </p:nvSpPr>
        <p:spPr bwMode="auto">
          <a:xfrm>
            <a:off x="427038" y="3068960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28007" name="TextBox 7"/>
          <p:cNvSpPr txBox="1">
            <a:spLocks noChangeArrowheads="1"/>
          </p:cNvSpPr>
          <p:nvPr/>
        </p:nvSpPr>
        <p:spPr bwMode="auto">
          <a:xfrm>
            <a:off x="6845300" y="3068960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28008" name="TextBox 8"/>
          <p:cNvSpPr txBox="1">
            <a:spLocks noChangeArrowheads="1"/>
          </p:cNvSpPr>
          <p:nvPr/>
        </p:nvSpPr>
        <p:spPr bwMode="auto">
          <a:xfrm>
            <a:off x="5800725" y="5566817"/>
            <a:ext cx="10445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3205163" y="5566817"/>
            <a:ext cx="1373187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128010" name="TextBox 10"/>
          <p:cNvSpPr txBox="1">
            <a:spLocks noChangeArrowheads="1"/>
          </p:cNvSpPr>
          <p:nvPr/>
        </p:nvSpPr>
        <p:spPr bwMode="auto">
          <a:xfrm>
            <a:off x="427038" y="5566817"/>
            <a:ext cx="277812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28011" name="TextBox 11"/>
          <p:cNvSpPr txBox="1">
            <a:spLocks noChangeArrowheads="1"/>
          </p:cNvSpPr>
          <p:nvPr/>
        </p:nvSpPr>
        <p:spPr bwMode="auto">
          <a:xfrm>
            <a:off x="6845300" y="5566817"/>
            <a:ext cx="16668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28012" name="TextBox 12"/>
          <p:cNvSpPr txBox="1">
            <a:spLocks noChangeArrowheads="1"/>
          </p:cNvSpPr>
          <p:nvPr/>
        </p:nvSpPr>
        <p:spPr bwMode="auto">
          <a:xfrm>
            <a:off x="4578350" y="5566817"/>
            <a:ext cx="12223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28013" name="TextBox 13"/>
          <p:cNvSpPr txBox="1">
            <a:spLocks noChangeArrowheads="1"/>
          </p:cNvSpPr>
          <p:nvPr/>
        </p:nvSpPr>
        <p:spPr bwMode="auto">
          <a:xfrm>
            <a:off x="6040438" y="5873204"/>
            <a:ext cx="552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128014" name="TextBox 14"/>
          <p:cNvSpPr txBox="1">
            <a:spLocks noChangeArrowheads="1"/>
          </p:cNvSpPr>
          <p:nvPr/>
        </p:nvSpPr>
        <p:spPr bwMode="auto">
          <a:xfrm>
            <a:off x="3673475" y="5887492"/>
            <a:ext cx="552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</p:spTree>
    <p:extLst>
      <p:ext uri="{BB962C8B-B14F-4D97-AF65-F5344CB8AC3E}">
        <p14:creationId xmlns:p14="http://schemas.microsoft.com/office/powerpoint/2010/main" val="299981965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Bank Mapping Randomization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DRAM controller can randomize the address mapping to banks so that bank conflicts are less likely</a:t>
            </a: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Reading:</a:t>
            </a:r>
          </a:p>
          <a:p>
            <a:pPr lvl="1"/>
            <a:r>
              <a:rPr lang="en-US" dirty="0">
                <a:latin typeface="Tahoma" charset="0"/>
              </a:rPr>
              <a:t>Rau, “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Pseudo-randomly Interleaved Memory</a:t>
            </a:r>
            <a:r>
              <a:rPr lang="en-US" dirty="0">
                <a:latin typeface="Tahoma" charset="0"/>
              </a:rPr>
              <a:t>,” ISCA 1991.</a:t>
            </a:r>
          </a:p>
          <a:p>
            <a:endParaRPr lang="en-US" dirty="0">
              <a:latin typeface="Tahoma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AF876-2E5A-7F4B-B1F2-468F426D59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29028" name="TextBox 4"/>
          <p:cNvSpPr txBox="1">
            <a:spLocks noChangeArrowheads="1"/>
          </p:cNvSpPr>
          <p:nvPr/>
        </p:nvSpPr>
        <p:spPr bwMode="auto">
          <a:xfrm>
            <a:off x="4425950" y="2384425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5163" y="2384425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129030" name="TextBox 6"/>
          <p:cNvSpPr txBox="1">
            <a:spLocks noChangeArrowheads="1"/>
          </p:cNvSpPr>
          <p:nvPr/>
        </p:nvSpPr>
        <p:spPr bwMode="auto">
          <a:xfrm>
            <a:off x="427038" y="2384425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9031" name="TextBox 7"/>
          <p:cNvSpPr txBox="1">
            <a:spLocks noChangeArrowheads="1"/>
          </p:cNvSpPr>
          <p:nvPr/>
        </p:nvSpPr>
        <p:spPr bwMode="auto">
          <a:xfrm>
            <a:off x="6845300" y="2384425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cxnSp>
        <p:nvCxnSpPr>
          <p:cNvPr id="129032" name="Straight Connector 8"/>
          <p:cNvCxnSpPr>
            <a:cxnSpLocks noChangeShapeType="1"/>
          </p:cNvCxnSpPr>
          <p:nvPr/>
        </p:nvCxnSpPr>
        <p:spPr bwMode="auto">
          <a:xfrm rot="5400000">
            <a:off x="1477169" y="2539207"/>
            <a:ext cx="307975" cy="1587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033" name="Straight Connector 9"/>
          <p:cNvCxnSpPr>
            <a:cxnSpLocks noChangeShapeType="1"/>
          </p:cNvCxnSpPr>
          <p:nvPr/>
        </p:nvCxnSpPr>
        <p:spPr bwMode="auto">
          <a:xfrm rot="5400000">
            <a:off x="2062956" y="2537619"/>
            <a:ext cx="307975" cy="1588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034" name="Elbow Connector 10"/>
          <p:cNvCxnSpPr>
            <a:cxnSpLocks noChangeShapeType="1"/>
          </p:cNvCxnSpPr>
          <p:nvPr/>
        </p:nvCxnSpPr>
        <p:spPr bwMode="auto">
          <a:xfrm rot="16200000" flipH="1">
            <a:off x="1844675" y="2747963"/>
            <a:ext cx="742950" cy="635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Snip Same Side Corner Rectangle 11"/>
          <p:cNvSpPr/>
          <p:nvPr/>
        </p:nvSpPr>
        <p:spPr bwMode="auto">
          <a:xfrm rot="10800000">
            <a:off x="2265363" y="3440113"/>
            <a:ext cx="887412" cy="512762"/>
          </a:xfrm>
          <a:prstGeom prst="snip2Same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36" name="TextBox 12"/>
          <p:cNvSpPr txBox="1">
            <a:spLocks noChangeArrowheads="1"/>
          </p:cNvSpPr>
          <p:nvPr/>
        </p:nvSpPr>
        <p:spPr bwMode="auto">
          <a:xfrm>
            <a:off x="2216150" y="3543300"/>
            <a:ext cx="97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XOR</a:t>
            </a:r>
          </a:p>
        </p:txBody>
      </p:sp>
      <p:cxnSp>
        <p:nvCxnSpPr>
          <p:cNvPr id="129037" name="Straight Connector 13"/>
          <p:cNvCxnSpPr>
            <a:cxnSpLocks noChangeShapeType="1"/>
            <a:stCxn id="129029" idx="2"/>
          </p:cNvCxnSpPr>
          <p:nvPr/>
        </p:nvCxnSpPr>
        <p:spPr bwMode="auto">
          <a:xfrm rot="16200000" flipH="1">
            <a:off x="3636962" y="28717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038" name="Straight Connector 14"/>
          <p:cNvCxnSpPr>
            <a:cxnSpLocks noChangeShapeType="1"/>
          </p:cNvCxnSpPr>
          <p:nvPr/>
        </p:nvCxnSpPr>
        <p:spPr bwMode="auto">
          <a:xfrm rot="10800000">
            <a:off x="2914650" y="3051175"/>
            <a:ext cx="901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039" name="Straight Connector 15"/>
          <p:cNvCxnSpPr>
            <a:cxnSpLocks noChangeShapeType="1"/>
          </p:cNvCxnSpPr>
          <p:nvPr/>
        </p:nvCxnSpPr>
        <p:spPr bwMode="auto">
          <a:xfrm rot="16200000" flipH="1">
            <a:off x="2720181" y="3245644"/>
            <a:ext cx="388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040" name="Straight Arrow Connector 16"/>
          <p:cNvCxnSpPr>
            <a:cxnSpLocks noChangeShapeType="1"/>
            <a:stCxn id="12" idx="3"/>
          </p:cNvCxnSpPr>
          <p:nvPr/>
        </p:nvCxnSpPr>
        <p:spPr bwMode="auto">
          <a:xfrm rot="16200000" flipH="1">
            <a:off x="2586037" y="4075113"/>
            <a:ext cx="2444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9041" name="TextBox 17"/>
          <p:cNvSpPr txBox="1">
            <a:spLocks noChangeArrowheads="1"/>
          </p:cNvSpPr>
          <p:nvPr/>
        </p:nvSpPr>
        <p:spPr bwMode="auto">
          <a:xfrm>
            <a:off x="2098675" y="4313238"/>
            <a:ext cx="1220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index (3 bits)</a:t>
            </a:r>
          </a:p>
        </p:txBody>
      </p:sp>
    </p:spTree>
    <p:extLst>
      <p:ext uri="{BB962C8B-B14F-4D97-AF65-F5344CB8AC3E}">
        <p14:creationId xmlns:p14="http://schemas.microsoft.com/office/powerpoint/2010/main" val="262987123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 Mapping (Multiple 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6650"/>
            <a:ext cx="8610600" cy="5192713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Where are consecutive cache blocks?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9EEBF2-B904-6541-953F-2D2C459649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4556125" y="1001713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30053" name="TextBox 5"/>
          <p:cNvSpPr txBox="1">
            <a:spLocks noChangeArrowheads="1"/>
          </p:cNvSpPr>
          <p:nvPr/>
        </p:nvSpPr>
        <p:spPr bwMode="auto">
          <a:xfrm>
            <a:off x="3333750" y="1001713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30054" name="TextBox 6"/>
          <p:cNvSpPr txBox="1">
            <a:spLocks noChangeArrowheads="1"/>
          </p:cNvSpPr>
          <p:nvPr/>
        </p:nvSpPr>
        <p:spPr bwMode="auto">
          <a:xfrm>
            <a:off x="557213" y="1001713"/>
            <a:ext cx="27765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30055" name="TextBox 7"/>
          <p:cNvSpPr txBox="1">
            <a:spLocks noChangeArrowheads="1"/>
          </p:cNvSpPr>
          <p:nvPr/>
        </p:nvSpPr>
        <p:spPr bwMode="auto">
          <a:xfrm>
            <a:off x="6975475" y="1001713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30056" name="TextBox 12"/>
          <p:cNvSpPr txBox="1">
            <a:spLocks noChangeArrowheads="1"/>
          </p:cNvSpPr>
          <p:nvPr/>
        </p:nvSpPr>
        <p:spPr bwMode="auto">
          <a:xfrm>
            <a:off x="333375" y="1001713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30057" name="TextBox 13"/>
          <p:cNvSpPr txBox="1">
            <a:spLocks noChangeArrowheads="1"/>
          </p:cNvSpPr>
          <p:nvPr/>
        </p:nvSpPr>
        <p:spPr bwMode="auto">
          <a:xfrm>
            <a:off x="4556125" y="149860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30058" name="TextBox 14"/>
          <p:cNvSpPr txBox="1">
            <a:spLocks noChangeArrowheads="1"/>
          </p:cNvSpPr>
          <p:nvPr/>
        </p:nvSpPr>
        <p:spPr bwMode="auto">
          <a:xfrm>
            <a:off x="3333750" y="1498600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30059" name="TextBox 15"/>
          <p:cNvSpPr txBox="1">
            <a:spLocks noChangeArrowheads="1"/>
          </p:cNvSpPr>
          <p:nvPr/>
        </p:nvSpPr>
        <p:spPr bwMode="auto">
          <a:xfrm>
            <a:off x="333375" y="1498600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30060" name="TextBox 16"/>
          <p:cNvSpPr txBox="1">
            <a:spLocks noChangeArrowheads="1"/>
          </p:cNvSpPr>
          <p:nvPr/>
        </p:nvSpPr>
        <p:spPr bwMode="auto">
          <a:xfrm>
            <a:off x="6975475" y="1498600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30061" name="TextBox 17"/>
          <p:cNvSpPr txBox="1">
            <a:spLocks noChangeArrowheads="1"/>
          </p:cNvSpPr>
          <p:nvPr/>
        </p:nvSpPr>
        <p:spPr bwMode="auto">
          <a:xfrm>
            <a:off x="3109913" y="1498600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30062" name="TextBox 18"/>
          <p:cNvSpPr txBox="1">
            <a:spLocks noChangeArrowheads="1"/>
          </p:cNvSpPr>
          <p:nvPr/>
        </p:nvSpPr>
        <p:spPr bwMode="auto">
          <a:xfrm>
            <a:off x="4556125" y="1997075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30063" name="TextBox 19"/>
          <p:cNvSpPr txBox="1">
            <a:spLocks noChangeArrowheads="1"/>
          </p:cNvSpPr>
          <p:nvPr/>
        </p:nvSpPr>
        <p:spPr bwMode="auto">
          <a:xfrm>
            <a:off x="3109913" y="1997075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30064" name="TextBox 20"/>
          <p:cNvSpPr txBox="1">
            <a:spLocks noChangeArrowheads="1"/>
          </p:cNvSpPr>
          <p:nvPr/>
        </p:nvSpPr>
        <p:spPr bwMode="auto">
          <a:xfrm>
            <a:off x="333375" y="1997075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30065" name="TextBox 21"/>
          <p:cNvSpPr txBox="1">
            <a:spLocks noChangeArrowheads="1"/>
          </p:cNvSpPr>
          <p:nvPr/>
        </p:nvSpPr>
        <p:spPr bwMode="auto">
          <a:xfrm>
            <a:off x="6975475" y="1997075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30066" name="TextBox 22"/>
          <p:cNvSpPr txBox="1">
            <a:spLocks noChangeArrowheads="1"/>
          </p:cNvSpPr>
          <p:nvPr/>
        </p:nvSpPr>
        <p:spPr bwMode="auto">
          <a:xfrm>
            <a:off x="4332288" y="19970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30067" name="TextBox 23"/>
          <p:cNvSpPr txBox="1">
            <a:spLocks noChangeArrowheads="1"/>
          </p:cNvSpPr>
          <p:nvPr/>
        </p:nvSpPr>
        <p:spPr bwMode="auto">
          <a:xfrm>
            <a:off x="4332288" y="245745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30068" name="TextBox 24"/>
          <p:cNvSpPr txBox="1">
            <a:spLocks noChangeArrowheads="1"/>
          </p:cNvSpPr>
          <p:nvPr/>
        </p:nvSpPr>
        <p:spPr bwMode="auto">
          <a:xfrm>
            <a:off x="3109913" y="2457450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30069" name="TextBox 25"/>
          <p:cNvSpPr txBox="1">
            <a:spLocks noChangeArrowheads="1"/>
          </p:cNvSpPr>
          <p:nvPr/>
        </p:nvSpPr>
        <p:spPr bwMode="auto">
          <a:xfrm>
            <a:off x="333375" y="2457450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30070" name="TextBox 26"/>
          <p:cNvSpPr txBox="1">
            <a:spLocks noChangeArrowheads="1"/>
          </p:cNvSpPr>
          <p:nvPr/>
        </p:nvSpPr>
        <p:spPr bwMode="auto">
          <a:xfrm>
            <a:off x="6975475" y="2457450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30071" name="TextBox 27"/>
          <p:cNvSpPr txBox="1">
            <a:spLocks noChangeArrowheads="1"/>
          </p:cNvSpPr>
          <p:nvPr/>
        </p:nvSpPr>
        <p:spPr bwMode="auto">
          <a:xfrm>
            <a:off x="6751638" y="2457450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929313" y="3443288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333750" y="3443288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7213" y="3443288"/>
            <a:ext cx="27765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75475" y="3443288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08525" y="3443288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70613" y="3751263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803650" y="3765550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33375" y="3443288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29313" y="4041775"/>
            <a:ext cx="10445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333750" y="4041775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33375" y="4041775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973888" y="4041775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08525" y="4041775"/>
            <a:ext cx="12207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170613" y="4349750"/>
            <a:ext cx="550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02063" y="43640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09913" y="40417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929313" y="4625975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16263" y="4625975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33375" y="4625975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975475" y="4625975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708525" y="4625975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170613" y="4933950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586163" y="4946650"/>
            <a:ext cx="550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484688" y="46259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929313" y="5224463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116263" y="5224463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3375" y="5224463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975475" y="5224463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484688" y="5224463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170613" y="55324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586163" y="5545138"/>
            <a:ext cx="5508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705475" y="5224463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702300" y="5808663"/>
            <a:ext cx="10445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Low Col. 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108325" y="5808663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High Column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27025" y="5808663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6967538" y="5808663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476750" y="5808663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946775" y="61166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 bits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578225" y="6130925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 bits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757988" y="5808663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808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</a:rPr>
              <a:t>Interaction with Virtual</a:t>
            </a:r>
            <a:r>
              <a:rPr lang="en-US" sz="3800">
                <a:latin typeface="Garamond" charset="0"/>
                <a:sym typeface="Wingdings" charset="0"/>
              </a:rPr>
              <a:t>Physical Mapping</a:t>
            </a:r>
            <a:endParaRPr lang="en-US" sz="3800">
              <a:latin typeface="Garamond" charset="0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Operating System influences where an address maps to in DRAM</a:t>
            </a: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Operating system can influence which bank/channel/rank a virtual page is mapped to. </a:t>
            </a:r>
          </a:p>
          <a:p>
            <a:endParaRPr lang="en-US" dirty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It can perform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page coloring </a:t>
            </a:r>
            <a:r>
              <a:rPr lang="en-US" dirty="0">
                <a:latin typeface="Tahoma" charset="0"/>
              </a:rPr>
              <a:t>to </a:t>
            </a:r>
          </a:p>
          <a:p>
            <a:pPr lvl="1"/>
            <a:r>
              <a:rPr lang="en-US" dirty="0">
                <a:latin typeface="Tahoma" charset="0"/>
              </a:rPr>
              <a:t>Minimize bank conflicts</a:t>
            </a:r>
          </a:p>
          <a:p>
            <a:pPr lvl="1"/>
            <a:r>
              <a:rPr lang="en-US" dirty="0">
                <a:latin typeface="Tahoma" charset="0"/>
              </a:rPr>
              <a:t>Minimize inter-application interference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[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Muralidhara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+ MICRO’11]</a:t>
            </a:r>
          </a:p>
          <a:p>
            <a:pPr lvl="1">
              <a:buClr>
                <a:srgbClr val="3B812F"/>
              </a:buClr>
            </a:pPr>
            <a:r>
              <a:rPr lang="en-US" dirty="0">
                <a:solidFill>
                  <a:srgbClr val="000000"/>
                </a:solidFill>
                <a:latin typeface="Tahoma" charset="0"/>
              </a:rPr>
              <a:t>Minimize latency in the network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[Das+ HPCA’13]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</a:endParaRPr>
          </a:p>
          <a:p>
            <a:pPr lvl="1"/>
            <a:endParaRPr lang="en-US" sz="1800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9509F-4713-E34D-8700-D1CDB0E7BD7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4513263" y="2944813"/>
            <a:ext cx="2419350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Column (11 bits)</a:t>
            </a:r>
          </a:p>
        </p:txBody>
      </p:sp>
      <p:sp>
        <p:nvSpPr>
          <p:cNvPr id="131077" name="TextBox 5"/>
          <p:cNvSpPr txBox="1">
            <a:spLocks noChangeArrowheads="1"/>
          </p:cNvSpPr>
          <p:nvPr/>
        </p:nvSpPr>
        <p:spPr bwMode="auto">
          <a:xfrm>
            <a:off x="3290888" y="2944813"/>
            <a:ext cx="12223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Bank (3 bits)</a:t>
            </a:r>
          </a:p>
        </p:txBody>
      </p:sp>
      <p:sp>
        <p:nvSpPr>
          <p:cNvPr id="131078" name="TextBox 6"/>
          <p:cNvSpPr txBox="1">
            <a:spLocks noChangeArrowheads="1"/>
          </p:cNvSpPr>
          <p:nvPr/>
        </p:nvSpPr>
        <p:spPr bwMode="auto">
          <a:xfrm>
            <a:off x="514350" y="2944813"/>
            <a:ext cx="2776538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Row (14 bits)</a:t>
            </a:r>
          </a:p>
        </p:txBody>
      </p:sp>
      <p:sp>
        <p:nvSpPr>
          <p:cNvPr id="131079" name="TextBox 7"/>
          <p:cNvSpPr txBox="1">
            <a:spLocks noChangeArrowheads="1"/>
          </p:cNvSpPr>
          <p:nvPr/>
        </p:nvSpPr>
        <p:spPr bwMode="auto">
          <a:xfrm>
            <a:off x="6932613" y="2944813"/>
            <a:ext cx="1665287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Byte in bus (3 bits)</a:t>
            </a:r>
          </a:p>
        </p:txBody>
      </p:sp>
      <p:sp>
        <p:nvSpPr>
          <p:cNvPr id="131080" name="TextBox 8"/>
          <p:cNvSpPr txBox="1">
            <a:spLocks noChangeArrowheads="1"/>
          </p:cNvSpPr>
          <p:nvPr/>
        </p:nvSpPr>
        <p:spPr bwMode="auto">
          <a:xfrm>
            <a:off x="5197475" y="2566988"/>
            <a:ext cx="34004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Page offset (12 bits)</a:t>
            </a:r>
          </a:p>
        </p:txBody>
      </p:sp>
      <p:sp>
        <p:nvSpPr>
          <p:cNvPr id="131081" name="TextBox 9"/>
          <p:cNvSpPr txBox="1">
            <a:spLocks noChangeArrowheads="1"/>
          </p:cNvSpPr>
          <p:nvPr/>
        </p:nvSpPr>
        <p:spPr bwMode="auto">
          <a:xfrm>
            <a:off x="514350" y="2565400"/>
            <a:ext cx="468630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Physical Frame number (19 bits)</a:t>
            </a:r>
          </a:p>
        </p:txBody>
      </p:sp>
      <p:sp>
        <p:nvSpPr>
          <p:cNvPr id="131082" name="TextBox 10"/>
          <p:cNvSpPr txBox="1">
            <a:spLocks noChangeArrowheads="1"/>
          </p:cNvSpPr>
          <p:nvPr/>
        </p:nvSpPr>
        <p:spPr bwMode="auto">
          <a:xfrm>
            <a:off x="5187950" y="1908175"/>
            <a:ext cx="3400425" cy="3063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Page offset (12 bits)</a:t>
            </a:r>
          </a:p>
        </p:txBody>
      </p:sp>
      <p:sp>
        <p:nvSpPr>
          <p:cNvPr id="131083" name="TextBox 11"/>
          <p:cNvSpPr txBox="1">
            <a:spLocks noChangeArrowheads="1"/>
          </p:cNvSpPr>
          <p:nvPr/>
        </p:nvSpPr>
        <p:spPr bwMode="auto">
          <a:xfrm>
            <a:off x="87313" y="1906588"/>
            <a:ext cx="510222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Virtual Page number (52 bits)</a:t>
            </a:r>
          </a:p>
        </p:txBody>
      </p:sp>
      <p:cxnSp>
        <p:nvCxnSpPr>
          <p:cNvPr id="131084" name="Straight Arrow Connector 12"/>
          <p:cNvCxnSpPr>
            <a:cxnSpLocks noChangeShapeType="1"/>
          </p:cNvCxnSpPr>
          <p:nvPr/>
        </p:nvCxnSpPr>
        <p:spPr bwMode="auto">
          <a:xfrm rot="5400000">
            <a:off x="2620963" y="2389188"/>
            <a:ext cx="350837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1085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3840957" y="2578894"/>
            <a:ext cx="13446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1086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2617788" y="2566988"/>
            <a:ext cx="1346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1087" name="TextBox 15"/>
          <p:cNvSpPr txBox="1">
            <a:spLocks noChangeArrowheads="1"/>
          </p:cNvSpPr>
          <p:nvPr/>
        </p:nvSpPr>
        <p:spPr bwMode="auto">
          <a:xfrm>
            <a:off x="8688388" y="1893888"/>
            <a:ext cx="474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VA</a:t>
            </a:r>
          </a:p>
        </p:txBody>
      </p:sp>
      <p:sp>
        <p:nvSpPr>
          <p:cNvPr id="131088" name="TextBox 16"/>
          <p:cNvSpPr txBox="1">
            <a:spLocks noChangeArrowheads="1"/>
          </p:cNvSpPr>
          <p:nvPr/>
        </p:nvSpPr>
        <p:spPr bwMode="auto">
          <a:xfrm>
            <a:off x="8691563" y="2520950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PA</a:t>
            </a:r>
          </a:p>
        </p:txBody>
      </p:sp>
      <p:sp>
        <p:nvSpPr>
          <p:cNvPr id="131089" name="TextBox 17"/>
          <p:cNvSpPr txBox="1">
            <a:spLocks noChangeArrowheads="1"/>
          </p:cNvSpPr>
          <p:nvPr/>
        </p:nvSpPr>
        <p:spPr bwMode="auto">
          <a:xfrm>
            <a:off x="8675688" y="2898775"/>
            <a:ext cx="47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1932372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Channel Partitioning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Sai</a:t>
            </a:r>
            <a:r>
              <a:rPr lang="en-US" sz="2200" dirty="0"/>
              <a:t> </a:t>
            </a:r>
            <a:r>
              <a:rPr lang="en-US" sz="2200" dirty="0" err="1"/>
              <a:t>Prashanth</a:t>
            </a:r>
            <a:r>
              <a:rPr lang="en-US" sz="2200" dirty="0"/>
              <a:t> </a:t>
            </a:r>
            <a:r>
              <a:rPr lang="en-US" sz="2200" dirty="0" err="1"/>
              <a:t>Muralidhara</a:t>
            </a:r>
            <a:r>
              <a:rPr lang="en-US" sz="2200" dirty="0"/>
              <a:t>, Lavanya Subramanian, Onur Mutlu, </a:t>
            </a:r>
            <a:r>
              <a:rPr lang="en-US" sz="2200" dirty="0" err="1"/>
              <a:t>Mahmut</a:t>
            </a:r>
            <a:r>
              <a:rPr lang="en-US" sz="2200" dirty="0"/>
              <a:t> </a:t>
            </a:r>
            <a:r>
              <a:rPr lang="en-US" sz="2200" dirty="0" err="1"/>
              <a:t>Kandemir</a:t>
            </a:r>
            <a:r>
              <a:rPr lang="en-US" sz="2200" dirty="0"/>
              <a:t>, and Thomas Moscibroda,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"Reducing Memory Interference in Multicore Systems via Application-Aware Memory Channel Partitioning"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44th International Symposium on Microarchitecture</a:t>
            </a:r>
            <a:r>
              <a:rPr lang="en-US" sz="2200" i="1" dirty="0"/>
              <a:t> (</a:t>
            </a:r>
            <a:r>
              <a:rPr lang="en-US" sz="2200" b="1" i="1" dirty="0"/>
              <a:t>MICRO</a:t>
            </a:r>
            <a:r>
              <a:rPr lang="en-US" sz="2200" i="1" dirty="0"/>
              <a:t>)</a:t>
            </a:r>
            <a:r>
              <a:rPr lang="en-US" sz="2200" dirty="0"/>
              <a:t>, Porto </a:t>
            </a:r>
            <a:r>
              <a:rPr lang="en-US" sz="2200" dirty="0" err="1"/>
              <a:t>Alegre</a:t>
            </a:r>
            <a:r>
              <a:rPr lang="en-US" sz="2200" dirty="0"/>
              <a:t>, Brazil, December 2011.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3658"/>
            <a:ext cx="9144000" cy="27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0968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Application-to-Core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Reetuparna</a:t>
            </a:r>
            <a:r>
              <a:rPr lang="en-US" sz="2000" dirty="0"/>
              <a:t> Das,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Onur Mutlu, </a:t>
            </a:r>
            <a:r>
              <a:rPr lang="en-US" sz="2000" dirty="0" err="1"/>
              <a:t>Akhilesh</a:t>
            </a:r>
            <a:r>
              <a:rPr lang="en-US" sz="2000" dirty="0"/>
              <a:t> Kumar, and Mani </a:t>
            </a:r>
            <a:r>
              <a:rPr lang="en-US" sz="2000" dirty="0" err="1"/>
              <a:t>Azimi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"Application-to-Core Mapping Policies to Reduce Memory System Interference in Multi-Core Systems"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19th International Symposium on High-Performance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HPCA</a:t>
            </a:r>
            <a:r>
              <a:rPr lang="en-US" sz="2000" i="1" dirty="0"/>
              <a:t>)</a:t>
            </a:r>
            <a:r>
              <a:rPr lang="en-US" sz="2000" dirty="0"/>
              <a:t>, Shenzhen, China, February 2013. </a:t>
            </a:r>
            <a:r>
              <a:rPr lang="en-US" sz="2000" dirty="0">
                <a:hlinkClick r:id="rId4"/>
              </a:rPr>
              <a:t>Slides (pptx)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3980"/>
            <a:ext cx="9144000" cy="14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588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Reducing Bank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1136071"/>
          </a:xfrm>
        </p:spPr>
        <p:txBody>
          <a:bodyPr/>
          <a:lstStyle/>
          <a:p>
            <a:r>
              <a:rPr lang="en-US" dirty="0"/>
              <a:t>Read Sections 1 through 4 of:</a:t>
            </a:r>
          </a:p>
          <a:p>
            <a:pPr lvl="1"/>
            <a:r>
              <a:rPr lang="en-US" dirty="0"/>
              <a:t>Kim et al., “</a:t>
            </a:r>
            <a:r>
              <a:rPr lang="en-US" dirty="0">
                <a:solidFill>
                  <a:srgbClr val="0000FF"/>
                </a:solidFill>
              </a:rPr>
              <a:t>A Case for Exploiting Subarray-Level Parallelism in DRAM</a:t>
            </a:r>
            <a:r>
              <a:rPr lang="en-US" dirty="0"/>
              <a:t>,” ISCA 2012.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4180-6920-9C42-9DA1-4829E043706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0"/>
            <a:ext cx="8750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428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AF33-1E8A-F740-899B-F98EBAA1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Subarray Level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DE0C-317C-E14D-B005-2FF72BF1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682038" cy="5193723"/>
          </a:xfrm>
        </p:spPr>
        <p:txBody>
          <a:bodyPr/>
          <a:lstStyle/>
          <a:p>
            <a:r>
              <a:rPr lang="en-US" sz="2000" dirty="0" err="1"/>
              <a:t>Yoongu</a:t>
            </a:r>
            <a:r>
              <a:rPr lang="en-US" sz="2000" dirty="0"/>
              <a:t> Kim, </a:t>
            </a:r>
            <a:r>
              <a:rPr lang="en-US" sz="2000" dirty="0" err="1"/>
              <a:t>Vivek</a:t>
            </a:r>
            <a:r>
              <a:rPr lang="en-US" sz="2000" dirty="0"/>
              <a:t> Seshadri, </a:t>
            </a:r>
            <a:r>
              <a:rPr lang="en-US" sz="2000" dirty="0" err="1"/>
              <a:t>Donghyuk</a:t>
            </a:r>
            <a:r>
              <a:rPr lang="en-US" sz="2000" dirty="0"/>
              <a:t> Lee, Jamie Liu,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Case for Exploiting Subarray-Level Parallelism (SALP) in DRAM"</a:t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39th International Symposium on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Portland, OR, June 2012. 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4FD0B-0E3D-3B4F-9A20-44B3525C0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B4180-6920-9C42-9DA1-4829E043706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EC326-2249-5243-AF95-48EEED8F7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7490"/>
            <a:ext cx="9144000" cy="13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3460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69E5B-2B46-CA4E-ACC1-075696D0625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5852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4193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FED72-1EB8-A64A-9529-32D6A4696E1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44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44700"/>
            <a:ext cx="795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57994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A Case for Exploiting Subarray-Level Parallelism in DRAM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,” ISCA 2012.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3FCB7-BF85-0642-9F79-4E83B8EC6D5C}"/>
              </a:ext>
            </a:extLst>
          </p:cNvPr>
          <p:cNvSpPr/>
          <p:nvPr/>
        </p:nvSpPr>
        <p:spPr>
          <a:xfrm>
            <a:off x="395536" y="594891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Lee+,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Decoupled Direct Memory Access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,” PACT 2015.</a:t>
            </a:r>
          </a:p>
        </p:txBody>
      </p:sp>
    </p:spTree>
    <p:extLst>
      <p:ext uri="{BB962C8B-B14F-4D97-AF65-F5344CB8AC3E}">
        <p14:creationId xmlns:p14="http://schemas.microsoft.com/office/powerpoint/2010/main" val="7810788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3E100170-AD35-E14B-A39B-C9E41499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(Physical) Memory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702C-A00A-004C-8D3B-A3B134298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need a larger level of storage to manage a small amount of physical memory automatically</a:t>
            </a:r>
          </a:p>
          <a:p>
            <a:pPr marL="342900" lvl="1" indent="0">
              <a:buFont typeface="Wingding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Physical memory has a backing store: disk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will first start with the physical memory system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now, ignore the </a:t>
            </a:r>
            <a:r>
              <a:rPr lang="en-US" altLang="en-US" dirty="0" err="1">
                <a:ea typeface="ＭＳ Ｐゴシック" panose="020B0600070205080204" pitchFamily="34" charset="-128"/>
              </a:rPr>
              <a:t>virtual</a:t>
            </a: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physical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indirection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However, virtual memory needs to be re-examined in modern systems, especially with memory-centric computing and heterogeneous memories and systems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29DC9E74-2377-DE4C-B32E-0EE9DE2A8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46596-7A7A-4E45-A51D-FE2B86E8E9B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524000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The DRAM Subsystem</a:t>
            </a:r>
            <a:br>
              <a:rPr lang="en-US" sz="4000" dirty="0">
                <a:latin typeface="Garamond" charset="0"/>
              </a:rPr>
            </a:br>
            <a:r>
              <a:rPr lang="en-US" sz="4000" dirty="0">
                <a:latin typeface="Garamond" charset="0"/>
              </a:rPr>
              <a:t>A Top-Down View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4197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8E440-DDB1-BD43-B16F-7E508F1166D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893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The DRAM Subsystem</a:t>
            </a:r>
          </a:p>
        </p:txBody>
      </p:sp>
      <p:pic>
        <p:nvPicPr>
          <p:cNvPr id="108546" name="Picture 4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nehal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656138"/>
            <a:ext cx="1352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8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9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11513"/>
            <a:ext cx="25908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0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hape 12"/>
          <p:cNvCxnSpPr>
            <a:cxnSpLocks noChangeShapeType="1"/>
            <a:stCxn id="108547" idx="3"/>
            <a:endCxn id="108549" idx="2"/>
          </p:cNvCxnSpPr>
          <p:nvPr/>
        </p:nvCxnSpPr>
        <p:spPr bwMode="auto">
          <a:xfrm flipV="1">
            <a:off x="5029200" y="3810000"/>
            <a:ext cx="1219200" cy="1522413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Shape 13"/>
          <p:cNvCxnSpPr>
            <a:cxnSpLocks noChangeShapeType="1"/>
            <a:stCxn id="108547" idx="1"/>
            <a:endCxn id="108546" idx="2"/>
          </p:cNvCxnSpPr>
          <p:nvPr/>
        </p:nvCxnSpPr>
        <p:spPr bwMode="auto">
          <a:xfrm rot="10800000">
            <a:off x="2667000" y="3798888"/>
            <a:ext cx="1009650" cy="15335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hape 16"/>
          <p:cNvCxnSpPr>
            <a:cxnSpLocks noChangeShapeType="1"/>
            <a:stCxn id="108549" idx="0"/>
            <a:endCxn id="108550" idx="2"/>
          </p:cNvCxnSpPr>
          <p:nvPr/>
        </p:nvCxnSpPr>
        <p:spPr bwMode="auto">
          <a:xfrm rot="5400000" flipH="1" flipV="1">
            <a:off x="6007895" y="2971006"/>
            <a:ext cx="481012" cy="3175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hape 16"/>
          <p:cNvCxnSpPr>
            <a:cxnSpLocks noChangeShapeType="1"/>
            <a:stCxn id="108546" idx="0"/>
            <a:endCxn id="108548" idx="2"/>
          </p:cNvCxnSpPr>
          <p:nvPr/>
        </p:nvCxnSpPr>
        <p:spPr bwMode="auto">
          <a:xfrm rot="5400000" flipH="1" flipV="1">
            <a:off x="2432844" y="2966244"/>
            <a:ext cx="4699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8555" name="TextBox 22"/>
          <p:cNvSpPr txBox="1">
            <a:spLocks noChangeArrowheads="1"/>
          </p:cNvSpPr>
          <p:nvPr/>
        </p:nvSpPr>
        <p:spPr bwMode="auto">
          <a:xfrm>
            <a:off x="152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108556" name="TextBox 23"/>
          <p:cNvSpPr txBox="1">
            <a:spLocks noChangeArrowheads="1"/>
          </p:cNvSpPr>
          <p:nvPr/>
        </p:nvSpPr>
        <p:spPr bwMode="auto">
          <a:xfrm>
            <a:off x="533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108557" name="TextBox 24"/>
          <p:cNvSpPr txBox="1">
            <a:spLocks noChangeArrowheads="1"/>
          </p:cNvSpPr>
          <p:nvPr/>
        </p:nvSpPr>
        <p:spPr bwMode="auto">
          <a:xfrm>
            <a:off x="46482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2057400"/>
            <a:ext cx="2743200" cy="762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559" name="TextBox 26"/>
          <p:cNvSpPr txBox="1">
            <a:spLocks noChangeArrowheads="1"/>
          </p:cNvSpPr>
          <p:nvPr/>
        </p:nvSpPr>
        <p:spPr bwMode="auto">
          <a:xfrm>
            <a:off x="3657600" y="4191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Processor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198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4384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19200" y="1981200"/>
            <a:ext cx="2895600" cy="1905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563" name="TextBox 34"/>
          <p:cNvSpPr txBox="1">
            <a:spLocks noChangeArrowheads="1"/>
          </p:cNvSpPr>
          <p:nvPr/>
        </p:nvSpPr>
        <p:spPr bwMode="auto">
          <a:xfrm>
            <a:off x="1676400" y="15240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“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Channel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”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F64BBC-AE65-4778-98EA-A787B43BA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1043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Breaking down a DIMM (module)</a:t>
            </a:r>
          </a:p>
        </p:txBody>
      </p:sp>
      <p:pic>
        <p:nvPicPr>
          <p:cNvPr id="109570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view</a:t>
            </a:r>
          </a:p>
        </p:txBody>
      </p:sp>
      <p:pic>
        <p:nvPicPr>
          <p:cNvPr id="109573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8" descr="DIMM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 descr="DIMM_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Front of DIMM</a:t>
            </a:r>
          </a:p>
        </p:txBody>
      </p:sp>
      <p:sp>
        <p:nvSpPr>
          <p:cNvPr id="109577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09576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09577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B9B3D-F7D3-435D-81CE-ECE84F2D48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9038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Breaking down a DIMM (module)</a:t>
            </a:r>
          </a:p>
        </p:txBody>
      </p:sp>
      <p:pic>
        <p:nvPicPr>
          <p:cNvPr id="110594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view</a:t>
            </a:r>
          </a:p>
        </p:txBody>
      </p:sp>
      <p:pic>
        <p:nvPicPr>
          <p:cNvPr id="110597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8" descr="DIMM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9" descr="DIMM_back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solidFill>
            <a:schemeClr val="accent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Front of DIMM</a:t>
            </a:r>
          </a:p>
        </p:txBody>
      </p:sp>
      <p:sp>
        <p:nvSpPr>
          <p:cNvPr id="110601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10600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10601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858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30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606" name="TextBox 38"/>
          <p:cNvSpPr txBox="1">
            <a:spLocks noChangeArrowheads="1"/>
          </p:cNvSpPr>
          <p:nvPr/>
        </p:nvSpPr>
        <p:spPr bwMode="auto">
          <a:xfrm>
            <a:off x="1295400" y="5638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collection of 8 chips</a:t>
            </a:r>
          </a:p>
        </p:txBody>
      </p:sp>
      <p:sp>
        <p:nvSpPr>
          <p:cNvPr id="110607" name="TextBox 39"/>
          <p:cNvSpPr txBox="1">
            <a:spLocks noChangeArrowheads="1"/>
          </p:cNvSpPr>
          <p:nvPr/>
        </p:nvSpPr>
        <p:spPr bwMode="auto">
          <a:xfrm>
            <a:off x="6705600" y="56499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1</a:t>
            </a:r>
          </a:p>
        </p:txBody>
      </p:sp>
      <p:cxnSp>
        <p:nvCxnSpPr>
          <p:cNvPr id="43" name="Straight Arrow Connector 42"/>
          <p:cNvCxnSpPr>
            <a:stCxn id="37" idx="2"/>
            <a:endCxn id="110606" idx="0"/>
          </p:cNvCxnSpPr>
          <p:nvPr/>
        </p:nvCxnSpPr>
        <p:spPr>
          <a:xfrm rot="16200000" flipH="1">
            <a:off x="2362200" y="5143500"/>
            <a:ext cx="609600" cy="3810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2"/>
            <a:endCxn id="110607" idx="0"/>
          </p:cNvCxnSpPr>
          <p:nvPr/>
        </p:nvCxnSpPr>
        <p:spPr>
          <a:xfrm rot="16200000" flipH="1">
            <a:off x="6661943" y="5110957"/>
            <a:ext cx="620713" cy="4572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A2FF7-B92D-4E4D-ACE5-F80CD6301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4004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0 (Front)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1 (Back)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11800" y="4648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5190332" y="4877594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hape 31"/>
          <p:cNvCxnSpPr>
            <a:stCxn id="4" idx="1"/>
          </p:cNvCxnSpPr>
          <p:nvPr/>
        </p:nvCxnSpPr>
        <p:spPr>
          <a:xfrm rot="10800000" flipV="1">
            <a:off x="2895600" y="2705100"/>
            <a:ext cx="304800" cy="2705100"/>
          </a:xfrm>
          <a:prstGeom prst="bentConnector2">
            <a:avLst/>
          </a:prstGeom>
          <a:ln w="254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5" idx="1"/>
          </p:cNvCxnSpPr>
          <p:nvPr/>
        </p:nvCxnSpPr>
        <p:spPr>
          <a:xfrm rot="10800000">
            <a:off x="2643188" y="2057400"/>
            <a:ext cx="3376612" cy="647700"/>
          </a:xfrm>
          <a:prstGeom prst="bentConnector3">
            <a:avLst>
              <a:gd name="adj1" fmla="val 7977"/>
            </a:avLst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6"/>
          <p:cNvCxnSpPr/>
          <p:nvPr/>
        </p:nvCxnSpPr>
        <p:spPr>
          <a:xfrm rot="5400000">
            <a:off x="982663" y="3733800"/>
            <a:ext cx="3352800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5" name="TextBox 40"/>
          <p:cNvSpPr txBox="1">
            <a:spLocks noChangeArrowheads="1"/>
          </p:cNvSpPr>
          <p:nvPr/>
        </p:nvSpPr>
        <p:spPr bwMode="auto">
          <a:xfrm>
            <a:off x="4953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111626" name="TextBox 41"/>
          <p:cNvSpPr txBox="1">
            <a:spLocks noChangeArrowheads="1"/>
          </p:cNvSpPr>
          <p:nvPr/>
        </p:nvSpPr>
        <p:spPr bwMode="auto">
          <a:xfrm>
            <a:off x="1952625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CS &lt;0:1&gt;</a:t>
            </a:r>
          </a:p>
        </p:txBody>
      </p:sp>
      <p:cxnSp>
        <p:nvCxnSpPr>
          <p:cNvPr id="45" name="Shape 44"/>
          <p:cNvCxnSpPr>
            <a:stCxn id="4" idx="0"/>
          </p:cNvCxnSpPr>
          <p:nvPr/>
        </p:nvCxnSpPr>
        <p:spPr>
          <a:xfrm rot="16200000" flipH="1" flipV="1">
            <a:off x="1428750" y="2533650"/>
            <a:ext cx="2971800" cy="2781300"/>
          </a:xfrm>
          <a:prstGeom prst="bentConnector3">
            <a:avLst>
              <a:gd name="adj1" fmla="val -28116"/>
            </a:avLst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hape 44"/>
          <p:cNvCxnSpPr>
            <a:stCxn id="5" idx="0"/>
          </p:cNvCxnSpPr>
          <p:nvPr/>
        </p:nvCxnSpPr>
        <p:spPr>
          <a:xfrm rot="16200000" flipV="1">
            <a:off x="5276850" y="590550"/>
            <a:ext cx="838200" cy="2857500"/>
          </a:xfrm>
          <a:prstGeom prst="bentConnector2">
            <a:avLst/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9" name="TextBox 54"/>
          <p:cNvSpPr txBox="1">
            <a:spLocks noChangeArrowheads="1"/>
          </p:cNvSpPr>
          <p:nvPr/>
        </p:nvSpPr>
        <p:spPr bwMode="auto">
          <a:xfrm>
            <a:off x="762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Addr/Cmd</a:t>
            </a:r>
          </a:p>
        </p:txBody>
      </p:sp>
      <p:cxnSp>
        <p:nvCxnSpPr>
          <p:cNvPr id="58" name="Shape 9"/>
          <p:cNvCxnSpPr>
            <a:cxnSpLocks noChangeShapeType="1"/>
            <a:endCxn id="4" idx="2"/>
          </p:cNvCxnSpPr>
          <p:nvPr/>
        </p:nvCxnSpPr>
        <p:spPr bwMode="auto">
          <a:xfrm rot="16200000" flipV="1">
            <a:off x="42862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hape 9"/>
          <p:cNvCxnSpPr>
            <a:cxnSpLocks noChangeShapeType="1"/>
            <a:endCxn id="5" idx="2"/>
          </p:cNvCxnSpPr>
          <p:nvPr/>
        </p:nvCxnSpPr>
        <p:spPr bwMode="auto">
          <a:xfrm rot="5400000" flipH="1" flipV="1">
            <a:off x="60769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Diagonal Stripe 6"/>
          <p:cNvSpPr/>
          <p:nvPr/>
        </p:nvSpPr>
        <p:spPr>
          <a:xfrm rot="13500000">
            <a:off x="5270500" y="3544888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45720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4008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35" name="TextBox 74"/>
          <p:cNvSpPr txBox="1">
            <a:spLocks noChangeArrowheads="1"/>
          </p:cNvSpPr>
          <p:nvPr/>
        </p:nvSpPr>
        <p:spPr bwMode="auto">
          <a:xfrm>
            <a:off x="64770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sp>
        <p:nvSpPr>
          <p:cNvPr id="111636" name="TextBox 75"/>
          <p:cNvSpPr txBox="1">
            <a:spLocks noChangeArrowheads="1"/>
          </p:cNvSpPr>
          <p:nvPr/>
        </p:nvSpPr>
        <p:spPr bwMode="auto">
          <a:xfrm>
            <a:off x="37338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sp>
        <p:nvSpPr>
          <p:cNvPr id="79" name="Right Brace 78"/>
          <p:cNvSpPr/>
          <p:nvPr/>
        </p:nvSpPr>
        <p:spPr>
          <a:xfrm rot="5400000">
            <a:off x="3390900" y="3009900"/>
            <a:ext cx="533400" cy="5791200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638" name="TextBox 87"/>
          <p:cNvSpPr txBox="1">
            <a:spLocks noChangeArrowheads="1"/>
          </p:cNvSpPr>
          <p:nvPr/>
        </p:nvSpPr>
        <p:spPr bwMode="auto">
          <a:xfrm>
            <a:off x="2667000" y="61722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CAF69-BEA1-496E-86B5-22544F833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9642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895600"/>
            <a:ext cx="1295400" cy="381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66800" y="3579813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hape 9"/>
          <p:cNvCxnSpPr>
            <a:cxnSpLocks noChangeShapeType="1"/>
          </p:cNvCxnSpPr>
          <p:nvPr/>
        </p:nvCxnSpPr>
        <p:spPr bwMode="auto">
          <a:xfrm rot="5400000" flipH="1" flipV="1">
            <a:off x="745332" y="3809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45" name="TextBox 7"/>
          <p:cNvSpPr txBox="1">
            <a:spLocks noChangeArrowheads="1"/>
          </p:cNvSpPr>
          <p:nvPr/>
        </p:nvSpPr>
        <p:spPr bwMode="auto">
          <a:xfrm>
            <a:off x="1295400" y="35925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cxnSp>
        <p:nvCxnSpPr>
          <p:cNvPr id="11" name="Straight Connector 10"/>
          <p:cNvCxnSpPr>
            <a:stCxn id="23" idx="0"/>
            <a:endCxn id="43" idx="1"/>
          </p:cNvCxnSpPr>
          <p:nvPr/>
        </p:nvCxnSpPr>
        <p:spPr>
          <a:xfrm rot="5400000" flipH="1" flipV="1">
            <a:off x="2353469" y="1048544"/>
            <a:ext cx="331787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3" idx="4"/>
            <a:endCxn id="43" idx="3"/>
          </p:cNvCxnSpPr>
          <p:nvPr/>
        </p:nvCxnSpPr>
        <p:spPr>
          <a:xfrm rot="16200000" flipH="1">
            <a:off x="2162969" y="3704431"/>
            <a:ext cx="712788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38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7</a:t>
            </a:r>
          </a:p>
        </p:txBody>
      </p:sp>
      <p:sp>
        <p:nvSpPr>
          <p:cNvPr id="23" name="Oval 22"/>
          <p:cNvSpPr/>
          <p:nvPr/>
        </p:nvSpPr>
        <p:spPr>
          <a:xfrm>
            <a:off x="228600" y="2438400"/>
            <a:ext cx="2133600" cy="2133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52" name="TextBox 29"/>
          <p:cNvSpPr txBox="1">
            <a:spLocks noChangeArrowheads="1"/>
          </p:cNvSpPr>
          <p:nvPr/>
        </p:nvSpPr>
        <p:spPr bwMode="auto">
          <a:xfrm>
            <a:off x="5638800" y="22098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cxnSp>
        <p:nvCxnSpPr>
          <p:cNvPr id="31" name="Shape 9"/>
          <p:cNvCxnSpPr>
            <a:cxnSpLocks noChangeShapeType="1"/>
          </p:cNvCxnSpPr>
          <p:nvPr/>
        </p:nvCxnSpPr>
        <p:spPr bwMode="auto">
          <a:xfrm rot="5400000" flipH="1" flipV="1">
            <a:off x="3810794" y="3885406"/>
            <a:ext cx="1066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4" name="TextBox 31"/>
          <p:cNvSpPr txBox="1">
            <a:spLocks noChangeArrowheads="1"/>
          </p:cNvSpPr>
          <p:nvPr/>
        </p:nvSpPr>
        <p:spPr bwMode="auto">
          <a:xfrm rot="-5400000">
            <a:off x="3663157" y="3663156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34" name="Shape 9"/>
          <p:cNvCxnSpPr>
            <a:cxnSpLocks noChangeShapeType="1"/>
          </p:cNvCxnSpPr>
          <p:nvPr/>
        </p:nvCxnSpPr>
        <p:spPr bwMode="auto">
          <a:xfrm rot="5400000" flipH="1" flipV="1">
            <a:off x="46474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6" name="TextBox 34"/>
          <p:cNvSpPr txBox="1">
            <a:spLocks noChangeArrowheads="1"/>
          </p:cNvSpPr>
          <p:nvPr/>
        </p:nvSpPr>
        <p:spPr bwMode="auto">
          <a:xfrm rot="-5400000">
            <a:off x="44997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36" name="Shape 9"/>
          <p:cNvCxnSpPr>
            <a:cxnSpLocks noChangeShapeType="1"/>
          </p:cNvCxnSpPr>
          <p:nvPr/>
        </p:nvCxnSpPr>
        <p:spPr bwMode="auto">
          <a:xfrm rot="5400000" flipH="1" flipV="1">
            <a:off x="68572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8" name="TextBox 36"/>
          <p:cNvSpPr txBox="1">
            <a:spLocks noChangeArrowheads="1"/>
          </p:cNvSpPr>
          <p:nvPr/>
        </p:nvSpPr>
        <p:spPr bwMode="auto">
          <a:xfrm rot="-5400000">
            <a:off x="67095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38" name="Shape 9"/>
          <p:cNvCxnSpPr>
            <a:cxnSpLocks noChangeShapeType="1"/>
          </p:cNvCxnSpPr>
          <p:nvPr/>
        </p:nvCxnSpPr>
        <p:spPr bwMode="auto">
          <a:xfrm>
            <a:off x="4343400" y="4419600"/>
            <a:ext cx="30480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hape 9"/>
          <p:cNvCxnSpPr>
            <a:cxnSpLocks noChangeShapeType="1"/>
          </p:cNvCxnSpPr>
          <p:nvPr/>
        </p:nvCxnSpPr>
        <p:spPr bwMode="auto">
          <a:xfrm rot="5400000" flipH="1" flipV="1">
            <a:off x="5317332" y="4952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61" name="TextBox 41"/>
          <p:cNvSpPr txBox="1">
            <a:spLocks noChangeArrowheads="1"/>
          </p:cNvSpPr>
          <p:nvPr/>
        </p:nvSpPr>
        <p:spPr bwMode="auto">
          <a:xfrm>
            <a:off x="5867400" y="4800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43" name="Oval 42"/>
          <p:cNvSpPr/>
          <p:nvPr/>
        </p:nvSpPr>
        <p:spPr>
          <a:xfrm>
            <a:off x="2895600" y="1447800"/>
            <a:ext cx="5791200" cy="44958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A0EE-8CB7-44DA-B85D-069F85BB8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9308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9"/>
          <p:cNvCxnSpPr>
            <a:cxnSpLocks noChangeShapeType="1"/>
          </p:cNvCxnSpPr>
          <p:nvPr/>
        </p:nvCxnSpPr>
        <p:spPr bwMode="auto">
          <a:xfrm rot="16200000" flipV="1">
            <a:off x="5143500" y="4152900"/>
            <a:ext cx="914400" cy="381000"/>
          </a:xfrm>
          <a:prstGeom prst="bentConnector3">
            <a:avLst>
              <a:gd name="adj1" fmla="val 5813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Shape 9"/>
          <p:cNvCxnSpPr>
            <a:cxnSpLocks noChangeShapeType="1"/>
          </p:cNvCxnSpPr>
          <p:nvPr/>
        </p:nvCxnSpPr>
        <p:spPr bwMode="auto">
          <a:xfrm rot="16200000" flipV="1">
            <a:off x="5562600" y="3810000"/>
            <a:ext cx="1752600" cy="228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Chip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5908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0</a:t>
            </a:r>
          </a:p>
        </p:txBody>
      </p:sp>
      <p:cxnSp>
        <p:nvCxnSpPr>
          <p:cNvPr id="6" name="Shape 9"/>
          <p:cNvCxnSpPr>
            <a:cxnSpLocks noChangeShapeType="1"/>
          </p:cNvCxnSpPr>
          <p:nvPr/>
        </p:nvCxnSpPr>
        <p:spPr bwMode="auto">
          <a:xfrm rot="5400000" flipH="1" flipV="1">
            <a:off x="1056482" y="4114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670" name="TextBox 6"/>
          <p:cNvSpPr txBox="1">
            <a:spLocks noChangeArrowheads="1"/>
          </p:cNvSpPr>
          <p:nvPr/>
        </p:nvSpPr>
        <p:spPr bwMode="auto">
          <a:xfrm rot="-5400000">
            <a:off x="908844" y="3891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38800" y="17208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638800" y="1720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1873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2025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21780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029200" y="23304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029200" y="23304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2482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2635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4457700" y="1758950"/>
            <a:ext cx="990600" cy="914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81" name="TextBox 30"/>
          <p:cNvSpPr txBox="1">
            <a:spLocks noChangeArrowheads="1"/>
          </p:cNvSpPr>
          <p:nvPr/>
        </p:nvSpPr>
        <p:spPr bwMode="auto">
          <a:xfrm rot="-2834338">
            <a:off x="4279106" y="1861344"/>
            <a:ext cx="108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8 banks</a:t>
            </a:r>
          </a:p>
        </p:txBody>
      </p:sp>
      <p:cxnSp>
        <p:nvCxnSpPr>
          <p:cNvPr id="34" name="Shape 9"/>
          <p:cNvCxnSpPr>
            <a:cxnSpLocks noChangeShapeType="1"/>
            <a:endCxn id="22" idx="2"/>
          </p:cNvCxnSpPr>
          <p:nvPr/>
        </p:nvCxnSpPr>
        <p:spPr bwMode="auto">
          <a:xfrm rot="16200000" flipV="1">
            <a:off x="5032375" y="4194175"/>
            <a:ext cx="793750" cy="419100"/>
          </a:xfrm>
          <a:prstGeom prst="bentConnector3">
            <a:avLst>
              <a:gd name="adj1" fmla="val 5187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4572000" y="2787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0</a:t>
            </a:r>
          </a:p>
        </p:txBody>
      </p:sp>
      <p:sp>
        <p:nvSpPr>
          <p:cNvPr id="32" name="Diagonal Stripe 31"/>
          <p:cNvSpPr/>
          <p:nvPr/>
        </p:nvSpPr>
        <p:spPr>
          <a:xfrm rot="13500000">
            <a:off x="5675313" y="4303713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785" name="TextBox 55"/>
          <p:cNvSpPr txBox="1">
            <a:spLocks noChangeArrowheads="1"/>
          </p:cNvSpPr>
          <p:nvPr/>
        </p:nvSpPr>
        <p:spPr bwMode="auto">
          <a:xfrm>
            <a:off x="5410200" y="39909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6" name="TextBox 56"/>
          <p:cNvSpPr txBox="1">
            <a:spLocks noChangeArrowheads="1"/>
          </p:cNvSpPr>
          <p:nvPr/>
        </p:nvSpPr>
        <p:spPr bwMode="auto">
          <a:xfrm>
            <a:off x="5105400" y="44196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7" name="TextBox 57"/>
          <p:cNvSpPr txBox="1">
            <a:spLocks noChangeArrowheads="1"/>
          </p:cNvSpPr>
          <p:nvPr/>
        </p:nvSpPr>
        <p:spPr bwMode="auto">
          <a:xfrm>
            <a:off x="6324600" y="36861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8" name="TextBox 59"/>
          <p:cNvSpPr txBox="1">
            <a:spLocks noChangeArrowheads="1"/>
          </p:cNvSpPr>
          <p:nvPr/>
        </p:nvSpPr>
        <p:spPr bwMode="auto">
          <a:xfrm>
            <a:off x="5791200" y="40386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61" name="Shape 9"/>
          <p:cNvCxnSpPr>
            <a:cxnSpLocks noChangeShapeType="1"/>
          </p:cNvCxnSpPr>
          <p:nvPr/>
        </p:nvCxnSpPr>
        <p:spPr bwMode="auto">
          <a:xfrm rot="5400000" flipH="1" flipV="1">
            <a:off x="5628482" y="5638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790" name="TextBox 61"/>
          <p:cNvSpPr txBox="1">
            <a:spLocks noChangeArrowheads="1"/>
          </p:cNvSpPr>
          <p:nvPr/>
        </p:nvSpPr>
        <p:spPr bwMode="auto">
          <a:xfrm rot="-5400000">
            <a:off x="5480844" y="5415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64" name="Oval 63"/>
          <p:cNvSpPr/>
          <p:nvPr/>
        </p:nvSpPr>
        <p:spPr>
          <a:xfrm>
            <a:off x="533400" y="2286000"/>
            <a:ext cx="2133600" cy="2514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29000" y="1295400"/>
            <a:ext cx="5257800" cy="50292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stCxn id="64" idx="0"/>
            <a:endCxn id="65" idx="1"/>
          </p:cNvCxnSpPr>
          <p:nvPr/>
        </p:nvCxnSpPr>
        <p:spPr>
          <a:xfrm rot="5400000" flipH="1" flipV="1">
            <a:off x="2772569" y="859631"/>
            <a:ext cx="2540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4" idx="4"/>
            <a:endCxn id="65" idx="3"/>
          </p:cNvCxnSpPr>
          <p:nvPr/>
        </p:nvCxnSpPr>
        <p:spPr>
          <a:xfrm rot="16200000" flipH="1">
            <a:off x="2505869" y="3894931"/>
            <a:ext cx="7874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9EDB4-E106-481F-87A9-3883BAE0A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6299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hape 9"/>
          <p:cNvCxnSpPr>
            <a:cxnSpLocks noChangeShapeType="1"/>
          </p:cNvCxnSpPr>
          <p:nvPr/>
        </p:nvCxnSpPr>
        <p:spPr bwMode="auto">
          <a:xfrm rot="5400000" flipH="1" flipV="1">
            <a:off x="6172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Bank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51460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0</a:t>
            </a:r>
          </a:p>
        </p:txBody>
      </p: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904082" y="4266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693" name="TextBox 10"/>
          <p:cNvSpPr txBox="1">
            <a:spLocks noChangeArrowheads="1"/>
          </p:cNvSpPr>
          <p:nvPr/>
        </p:nvSpPr>
        <p:spPr bwMode="auto">
          <a:xfrm rot="-5400000">
            <a:off x="756444" y="4044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4694" name="TextBox 11"/>
          <p:cNvSpPr txBox="1">
            <a:spLocks noChangeArrowheads="1"/>
          </p:cNvSpPr>
          <p:nvPr/>
        </p:nvSpPr>
        <p:spPr bwMode="auto">
          <a:xfrm>
            <a:off x="7467600" y="3659188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</p:txBody>
      </p:sp>
      <p:sp>
        <p:nvSpPr>
          <p:cNvPr id="114695" name="TextBox 13"/>
          <p:cNvSpPr txBox="1">
            <a:spLocks noChangeArrowheads="1"/>
          </p:cNvSpPr>
          <p:nvPr/>
        </p:nvSpPr>
        <p:spPr bwMode="auto">
          <a:xfrm>
            <a:off x="7467600" y="2133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32k-1</a:t>
            </a:r>
          </a:p>
        </p:txBody>
      </p:sp>
      <p:sp>
        <p:nvSpPr>
          <p:cNvPr id="114696" name="TextBox 17"/>
          <p:cNvSpPr txBox="1">
            <a:spLocks noChangeArrowheads="1"/>
          </p:cNvSpPr>
          <p:nvPr/>
        </p:nvSpPr>
        <p:spPr bwMode="auto">
          <a:xfrm rot="5400000">
            <a:off x="7378700" y="27574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38600" y="1557338"/>
            <a:ext cx="3276600" cy="1587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98" name="TextBox 20"/>
          <p:cNvSpPr txBox="1">
            <a:spLocks noChangeArrowheads="1"/>
          </p:cNvSpPr>
          <p:nvPr/>
        </p:nvSpPr>
        <p:spPr bwMode="auto">
          <a:xfrm>
            <a:off x="5181600" y="1219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2kB</a:t>
            </a:r>
          </a:p>
        </p:txBody>
      </p:sp>
      <p:cxnSp>
        <p:nvCxnSpPr>
          <p:cNvPr id="22" name="Shape 9"/>
          <p:cNvCxnSpPr>
            <a:cxnSpLocks noChangeShapeType="1"/>
          </p:cNvCxnSpPr>
          <p:nvPr/>
        </p:nvCxnSpPr>
        <p:spPr bwMode="auto">
          <a:xfrm rot="16200000" flipV="1">
            <a:off x="4267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700" name="TextBox 22"/>
          <p:cNvSpPr txBox="1">
            <a:spLocks noChangeArrowheads="1"/>
          </p:cNvSpPr>
          <p:nvPr/>
        </p:nvSpPr>
        <p:spPr bwMode="auto">
          <a:xfrm>
            <a:off x="3810000" y="45847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60825" y="1968500"/>
            <a:ext cx="381000" cy="1588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2" name="TextBox 26"/>
          <p:cNvSpPr txBox="1">
            <a:spLocks noChangeArrowheads="1"/>
          </p:cNvSpPr>
          <p:nvPr/>
        </p:nvSpPr>
        <p:spPr bwMode="auto">
          <a:xfrm>
            <a:off x="3679825" y="1601788"/>
            <a:ext cx="1106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 (column)</a:t>
            </a:r>
          </a:p>
        </p:txBody>
      </p:sp>
      <p:cxnSp>
        <p:nvCxnSpPr>
          <p:cNvPr id="35" name="Shape 9"/>
          <p:cNvCxnSpPr>
            <a:cxnSpLocks noChangeShapeType="1"/>
          </p:cNvCxnSpPr>
          <p:nvPr/>
        </p:nvCxnSpPr>
        <p:spPr bwMode="auto">
          <a:xfrm rot="16200000" flipV="1">
            <a:off x="4533900" y="4611688"/>
            <a:ext cx="990600" cy="762000"/>
          </a:xfrm>
          <a:prstGeom prst="bentConnector3">
            <a:avLst>
              <a:gd name="adj1" fmla="val 65759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38600" y="2090738"/>
          <a:ext cx="3332160" cy="24495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760" name="TextBox 40"/>
          <p:cNvSpPr txBox="1">
            <a:spLocks noChangeArrowheads="1"/>
          </p:cNvSpPr>
          <p:nvPr/>
        </p:nvSpPr>
        <p:spPr bwMode="auto">
          <a:xfrm>
            <a:off x="4800600" y="44973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sp>
        <p:nvSpPr>
          <p:cNvPr id="114761" name="Rectangle 43"/>
          <p:cNvSpPr>
            <a:spLocks noChangeArrowheads="1"/>
          </p:cNvSpPr>
          <p:nvPr/>
        </p:nvSpPr>
        <p:spPr bwMode="auto">
          <a:xfrm>
            <a:off x="4953000" y="4065588"/>
            <a:ext cx="15065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Row-buffer</a:t>
            </a:r>
          </a:p>
        </p:txBody>
      </p:sp>
      <p:sp>
        <p:nvSpPr>
          <p:cNvPr id="114762" name="TextBox 46"/>
          <p:cNvSpPr txBox="1">
            <a:spLocks noChangeArrowheads="1"/>
          </p:cNvSpPr>
          <p:nvPr/>
        </p:nvSpPr>
        <p:spPr bwMode="auto">
          <a:xfrm>
            <a:off x="7162800" y="45735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sp>
        <p:nvSpPr>
          <p:cNvPr id="114763" name="TextBox 48"/>
          <p:cNvSpPr txBox="1">
            <a:spLocks noChangeArrowheads="1"/>
          </p:cNvSpPr>
          <p:nvPr/>
        </p:nvSpPr>
        <p:spPr bwMode="auto">
          <a:xfrm>
            <a:off x="5410200" y="48021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18919" y="6134894"/>
            <a:ext cx="8382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765" name="TextBox 50"/>
          <p:cNvSpPr txBox="1">
            <a:spLocks noChangeArrowheads="1"/>
          </p:cNvSpPr>
          <p:nvPr/>
        </p:nvSpPr>
        <p:spPr bwMode="auto">
          <a:xfrm rot="-5400000">
            <a:off x="5110957" y="5950744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28" name="Diagonal Stripe 27"/>
          <p:cNvSpPr/>
          <p:nvPr/>
        </p:nvSpPr>
        <p:spPr>
          <a:xfrm rot="13500000">
            <a:off x="5294313" y="4991100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4800" y="2057400"/>
            <a:ext cx="2286000" cy="2895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124200" y="1219200"/>
            <a:ext cx="5410200" cy="54102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>
            <a:stCxn id="56" idx="0"/>
          </p:cNvCxnSpPr>
          <p:nvPr/>
        </p:nvCxnSpPr>
        <p:spPr>
          <a:xfrm rot="5400000" flipH="1" flipV="1">
            <a:off x="2133600" y="762000"/>
            <a:ext cx="609600" cy="19812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6" idx="4"/>
          </p:cNvCxnSpPr>
          <p:nvPr/>
        </p:nvCxnSpPr>
        <p:spPr>
          <a:xfrm rot="16200000" flipH="1">
            <a:off x="1714500" y="4686300"/>
            <a:ext cx="1295400" cy="18288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6DA0C-11DF-4B9F-B3C4-2BC00850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5640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>
            <a:extLst>
              <a:ext uri="{FF2B5EF4-FFF2-40B4-BE49-F238E27FC236}">
                <a16:creationId xmlns:a16="http://schemas.microsoft.com/office/drawing/2014/main" id="{CF6E5230-A136-0141-9E7D-EBB8B994F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Digging Deeper: DRAM Bank Operation</a:t>
            </a:r>
          </a:p>
        </p:txBody>
      </p:sp>
      <p:sp>
        <p:nvSpPr>
          <p:cNvPr id="198658" name="Content Placeholder 2">
            <a:extLst>
              <a:ext uri="{FF2B5EF4-FFF2-40B4-BE49-F238E27FC236}">
                <a16:creationId xmlns:a16="http://schemas.microsoft.com/office/drawing/2014/main" id="{FDC646F1-DA15-1741-9229-AC2E2B1D8C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8659" name="Slide Number Placeholder 3">
            <a:extLst>
              <a:ext uri="{FF2B5EF4-FFF2-40B4-BE49-F238E27FC236}">
                <a16:creationId xmlns:a16="http://schemas.microsoft.com/office/drawing/2014/main" id="{0D6FFDFC-6FE0-F749-B5FF-24D2527C3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A73B34-3B2C-C246-8AC7-0969EA0445C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291B202C-C3C8-A14D-B521-E97B36CD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643063"/>
            <a:ext cx="1612900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1" name="Line 5">
            <a:extLst>
              <a:ext uri="{FF2B5EF4-FFF2-40B4-BE49-F238E27FC236}">
                <a16:creationId xmlns:a16="http://schemas.microsoft.com/office/drawing/2014/main" id="{4C6EEE55-1651-244E-B531-6C7ADC4C2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19319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2" name="Line 6">
            <a:extLst>
              <a:ext uri="{FF2B5EF4-FFF2-40B4-BE49-F238E27FC236}">
                <a16:creationId xmlns:a16="http://schemas.microsoft.com/office/drawing/2014/main" id="{AF79CCBF-7B02-A747-85B4-F23827B8B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2193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3" name="Line 7">
            <a:extLst>
              <a:ext uri="{FF2B5EF4-FFF2-40B4-BE49-F238E27FC236}">
                <a16:creationId xmlns:a16="http://schemas.microsoft.com/office/drawing/2014/main" id="{EB8F64AF-7C32-B148-96E4-FF65C95AC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5082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4" name="Line 8">
            <a:extLst>
              <a:ext uri="{FF2B5EF4-FFF2-40B4-BE49-F238E27FC236}">
                <a16:creationId xmlns:a16="http://schemas.microsoft.com/office/drawing/2014/main" id="{D0AD5847-D388-7B4F-9F1B-FE192CDFB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7955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5" name="Line 9">
            <a:extLst>
              <a:ext uri="{FF2B5EF4-FFF2-40B4-BE49-F238E27FC236}">
                <a16:creationId xmlns:a16="http://schemas.microsoft.com/office/drawing/2014/main" id="{68EB77C8-AACC-AE40-9D58-6BEBFE843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0829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6" name="Line 10">
            <a:extLst>
              <a:ext uri="{FF2B5EF4-FFF2-40B4-BE49-F238E27FC236}">
                <a16:creationId xmlns:a16="http://schemas.microsoft.com/office/drawing/2014/main" id="{3E0C30FE-FE23-9A4A-8619-4B7A946FB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3718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15C7E89-3EEB-404B-A7AB-40BDB08F4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2E0339AC-DBF4-054E-9A97-3E71FE3C9E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38893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F4FD879F-138E-9A4D-967F-A4A9FF20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4408488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Buffer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66335D54-CF6D-354A-9953-02E9F559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2446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0, Column 0)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1BC6176C-9AB5-E44E-8DA5-8CEAEEFEF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1643063"/>
            <a:ext cx="461962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20843187-8D0C-DF4B-A4B5-23D88912AE0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56644" y="2596357"/>
            <a:ext cx="153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decoder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F0861F7A-CDA0-194E-BE37-97E9582B5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505618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mux</a:t>
            </a:r>
          </a:p>
        </p:txBody>
      </p:sp>
      <p:sp>
        <p:nvSpPr>
          <p:cNvPr id="198674" name="Line 20">
            <a:extLst>
              <a:ext uri="{FF2B5EF4-FFF2-40B4-BE49-F238E27FC236}">
                <a16:creationId xmlns:a16="http://schemas.microsoft.com/office/drawing/2014/main" id="{9A31AF46-C21A-3342-8FDD-4C5D8D8BF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288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5" name="Line 21">
            <a:extLst>
              <a:ext uri="{FF2B5EF4-FFF2-40B4-BE49-F238E27FC236}">
                <a16:creationId xmlns:a16="http://schemas.microsoft.com/office/drawing/2014/main" id="{4ADC3C9D-4D1E-F540-BFDA-93386A865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6" name="Line 22">
            <a:extLst>
              <a:ext uri="{FF2B5EF4-FFF2-40B4-BE49-F238E27FC236}">
                <a16:creationId xmlns:a16="http://schemas.microsoft.com/office/drawing/2014/main" id="{A21AB875-F0D7-B443-A83B-AC426573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850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7" name="Line 23">
            <a:extLst>
              <a:ext uri="{FF2B5EF4-FFF2-40B4-BE49-F238E27FC236}">
                <a16:creationId xmlns:a16="http://schemas.microsoft.com/office/drawing/2014/main" id="{97151793-14D0-9D47-9FB3-1F9CFDCDF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503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8" name="Line 24">
            <a:extLst>
              <a:ext uri="{FF2B5EF4-FFF2-40B4-BE49-F238E27FC236}">
                <a16:creationId xmlns:a16="http://schemas.microsoft.com/office/drawing/2014/main" id="{52595FA2-24F4-D047-8D6C-49F96E166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22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9" name="Line 25">
            <a:extLst>
              <a:ext uri="{FF2B5EF4-FFF2-40B4-BE49-F238E27FC236}">
                <a16:creationId xmlns:a16="http://schemas.microsoft.com/office/drawing/2014/main" id="{FB060E1D-0A4A-414C-AEE9-D28190330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13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80" name="Line 26">
            <a:extLst>
              <a:ext uri="{FF2B5EF4-FFF2-40B4-BE49-F238E27FC236}">
                <a16:creationId xmlns:a16="http://schemas.microsoft.com/office/drawing/2014/main" id="{1A894B6D-15C3-564B-9881-1205940D4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636963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A6FB0B61-288D-C143-AC0B-D20F6386E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2325" y="27955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AE0F87AD-FE73-2E46-8D64-14AF63D53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7088" y="47545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A086930F-F77C-3646-91BF-91047B332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2795588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Text Box 40">
            <a:extLst>
              <a:ext uri="{FF2B5EF4-FFF2-40B4-BE49-F238E27FC236}">
                <a16:creationId xmlns:a16="http://schemas.microsoft.com/office/drawing/2014/main" id="{845989BF-AE59-3947-B838-DA34B811A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address 0</a:t>
            </a:r>
          </a:p>
        </p:txBody>
      </p:sp>
      <p:sp>
        <p:nvSpPr>
          <p:cNvPr id="30" name="Text Box 41">
            <a:extLst>
              <a:ext uri="{FF2B5EF4-FFF2-40B4-BE49-F238E27FC236}">
                <a16:creationId xmlns:a16="http://schemas.microsoft.com/office/drawing/2014/main" id="{EA1171AB-8816-D645-AE8C-CF41F8DA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0</a:t>
            </a:r>
          </a:p>
        </p:txBody>
      </p:sp>
      <p:sp>
        <p:nvSpPr>
          <p:cNvPr id="31" name="Line 42">
            <a:extLst>
              <a:ext uri="{FF2B5EF4-FFF2-40B4-BE49-F238E27FC236}">
                <a16:creationId xmlns:a16="http://schemas.microsoft.com/office/drawing/2014/main" id="{72CB4A2D-05D3-7341-AC95-3E90A673B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4713" y="52720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Line 43">
            <a:extLst>
              <a:ext uri="{FF2B5EF4-FFF2-40B4-BE49-F238E27FC236}">
                <a16:creationId xmlns:a16="http://schemas.microsoft.com/office/drawing/2014/main" id="{9ABA01A6-D3E3-1144-9A26-9218130F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54451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Text Box 44">
            <a:extLst>
              <a:ext uri="{FF2B5EF4-FFF2-40B4-BE49-F238E27FC236}">
                <a16:creationId xmlns:a16="http://schemas.microsoft.com/office/drawing/2014/main" id="{EFBB0819-8B0E-0341-B36A-C7443450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573405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34" name="Rectangle 45">
            <a:extLst>
              <a:ext uri="{FF2B5EF4-FFF2-40B4-BE49-F238E27FC236}">
                <a16:creationId xmlns:a16="http://schemas.microsoft.com/office/drawing/2014/main" id="{D583B2DA-D2DE-1042-BD28-03FA76DA8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643063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id="{E10183AA-7982-264B-909B-E6CE72C5F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Rectangle 48">
            <a:extLst>
              <a:ext uri="{FF2B5EF4-FFF2-40B4-BE49-F238E27FC236}">
                <a16:creationId xmlns:a16="http://schemas.microsoft.com/office/drawing/2014/main" id="{4579BCA4-7458-D141-A608-E32611B6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8EDF5390-99E4-954F-A89C-85A466CC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0</a:t>
            </a:r>
          </a:p>
        </p:txBody>
      </p:sp>
      <p:sp>
        <p:nvSpPr>
          <p:cNvPr id="38" name="Text Box 50">
            <a:extLst>
              <a:ext uri="{FF2B5EF4-FFF2-40B4-BE49-F238E27FC236}">
                <a16:creationId xmlns:a16="http://schemas.microsoft.com/office/drawing/2014/main" id="{5C1D5035-395C-4D43-B8FE-E4AF62EDE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Empty</a:t>
            </a:r>
          </a:p>
        </p:txBody>
      </p:sp>
      <p:sp>
        <p:nvSpPr>
          <p:cNvPr id="39" name="Text Box 51">
            <a:extLst>
              <a:ext uri="{FF2B5EF4-FFF2-40B4-BE49-F238E27FC236}">
                <a16:creationId xmlns:a16="http://schemas.microsoft.com/office/drawing/2014/main" id="{59ABAB05-8D00-BF44-815C-C4B4393C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1530350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(Row 0, Column 1)</a:t>
            </a:r>
          </a:p>
        </p:txBody>
      </p:sp>
      <p:sp>
        <p:nvSpPr>
          <p:cNvPr id="40" name="Text Box 52">
            <a:extLst>
              <a:ext uri="{FF2B5EF4-FFF2-40B4-BE49-F238E27FC236}">
                <a16:creationId xmlns:a16="http://schemas.microsoft.com/office/drawing/2014/main" id="{3B8FC70B-BCC0-6C4D-A691-55033F4EE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1</a:t>
            </a:r>
          </a:p>
        </p:txBody>
      </p:sp>
      <p:sp>
        <p:nvSpPr>
          <p:cNvPr id="41" name="Rectangle 53">
            <a:extLst>
              <a:ext uri="{FF2B5EF4-FFF2-40B4-BE49-F238E27FC236}">
                <a16:creationId xmlns:a16="http://schemas.microsoft.com/office/drawing/2014/main" id="{21C216F4-9C4F-1949-93C9-81338C98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 Box 54">
            <a:extLst>
              <a:ext uri="{FF2B5EF4-FFF2-40B4-BE49-F238E27FC236}">
                <a16:creationId xmlns:a16="http://schemas.microsoft.com/office/drawing/2014/main" id="{57612249-DE81-1F45-89ED-152A77F16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79705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0, Column 85)</a:t>
            </a: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id="{A00DDAFF-CBD7-BE42-BD7B-1360608E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 Box 56">
            <a:extLst>
              <a:ext uri="{FF2B5EF4-FFF2-40B4-BE49-F238E27FC236}">
                <a16:creationId xmlns:a16="http://schemas.microsoft.com/office/drawing/2014/main" id="{9C4C45C6-E3BF-074E-B865-2FB199E31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18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85</a:t>
            </a:r>
          </a:p>
        </p:txBody>
      </p:sp>
      <p:sp>
        <p:nvSpPr>
          <p:cNvPr id="45" name="Text Box 58">
            <a:extLst>
              <a:ext uri="{FF2B5EF4-FFF2-40B4-BE49-F238E27FC236}">
                <a16:creationId xmlns:a16="http://schemas.microsoft.com/office/drawing/2014/main" id="{2DE06179-080A-404B-8671-7D939AF5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2070100"/>
            <a:ext cx="217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1, Column 0)</a:t>
            </a:r>
          </a:p>
        </p:txBody>
      </p:sp>
      <p:sp>
        <p:nvSpPr>
          <p:cNvPr id="46" name="Text Box 59">
            <a:extLst>
              <a:ext uri="{FF2B5EF4-FFF2-40B4-BE49-F238E27FC236}">
                <a16:creationId xmlns:a16="http://schemas.microsoft.com/office/drawing/2014/main" id="{B40DDC6E-5DA9-3141-B423-00B57EBA7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HIT</a:t>
            </a:r>
          </a:p>
        </p:txBody>
      </p:sp>
      <p:sp>
        <p:nvSpPr>
          <p:cNvPr id="47" name="Text Box 60">
            <a:extLst>
              <a:ext uri="{FF2B5EF4-FFF2-40B4-BE49-F238E27FC236}">
                <a16:creationId xmlns:a16="http://schemas.microsoft.com/office/drawing/2014/main" id="{5ED7AF90-4413-8542-B602-5E35A53BD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HIT</a:t>
            </a:r>
          </a:p>
        </p:txBody>
      </p:sp>
      <p:sp>
        <p:nvSpPr>
          <p:cNvPr id="48" name="Text Box 61">
            <a:extLst>
              <a:ext uri="{FF2B5EF4-FFF2-40B4-BE49-F238E27FC236}">
                <a16:creationId xmlns:a16="http://schemas.microsoft.com/office/drawing/2014/main" id="{F96C2B09-8839-C74E-93D9-96936C8AE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address 1</a:t>
            </a:r>
          </a:p>
        </p:txBody>
      </p:sp>
      <p:sp>
        <p:nvSpPr>
          <p:cNvPr id="49" name="Rectangle 62">
            <a:extLst>
              <a:ext uri="{FF2B5EF4-FFF2-40B4-BE49-F238E27FC236}">
                <a16:creationId xmlns:a16="http://schemas.microsoft.com/office/drawing/2014/main" id="{16E85537-49A3-8945-A256-C222842B7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93198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63">
            <a:extLst>
              <a:ext uri="{FF2B5EF4-FFF2-40B4-BE49-F238E27FC236}">
                <a16:creationId xmlns:a16="http://schemas.microsoft.com/office/drawing/2014/main" id="{BDE919D1-28C0-F84E-81FD-D4647B66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64">
            <a:extLst>
              <a:ext uri="{FF2B5EF4-FFF2-40B4-BE49-F238E27FC236}">
                <a16:creationId xmlns:a16="http://schemas.microsoft.com/office/drawing/2014/main" id="{8536B316-1B69-1D48-B3DF-BD90563BA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Text Box 65">
            <a:extLst>
              <a:ext uri="{FF2B5EF4-FFF2-40B4-BE49-F238E27FC236}">
                <a16:creationId xmlns:a16="http://schemas.microsoft.com/office/drawing/2014/main" id="{F0B2B259-927C-2D40-ACE1-B090F6CE3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550" y="4419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1</a:t>
            </a:r>
          </a:p>
        </p:txBody>
      </p:sp>
      <p:sp>
        <p:nvSpPr>
          <p:cNvPr id="53" name="Text Box 66">
            <a:extLst>
              <a:ext uri="{FF2B5EF4-FFF2-40B4-BE49-F238E27FC236}">
                <a16:creationId xmlns:a16="http://schemas.microsoft.com/office/drawing/2014/main" id="{71B026A5-6A72-3F44-B7E2-879FDB821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6825"/>
            <a:ext cx="203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0</a:t>
            </a:r>
          </a:p>
        </p:txBody>
      </p:sp>
      <p:sp>
        <p:nvSpPr>
          <p:cNvPr id="54" name="Text Box 67">
            <a:extLst>
              <a:ext uri="{FF2B5EF4-FFF2-40B4-BE49-F238E27FC236}">
                <a16:creationId xmlns:a16="http://schemas.microsoft.com/office/drawing/2014/main" id="{3F9DCB03-60D1-D74B-8DB1-7038FF88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440848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CONFLICT !</a:t>
            </a:r>
          </a:p>
        </p:txBody>
      </p:sp>
      <p:sp>
        <p:nvSpPr>
          <p:cNvPr id="198710" name="Text Box 69">
            <a:extLst>
              <a:ext uri="{FF2B5EF4-FFF2-40B4-BE49-F238E27FC236}">
                <a16:creationId xmlns:a16="http://schemas.microsoft.com/office/drawing/2014/main" id="{37671707-A40E-1C44-8FED-CAAFB6C3D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129698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Columns</a:t>
            </a:r>
          </a:p>
        </p:txBody>
      </p:sp>
      <p:sp>
        <p:nvSpPr>
          <p:cNvPr id="198711" name="Text Box 70">
            <a:extLst>
              <a:ext uri="{FF2B5EF4-FFF2-40B4-BE49-F238E27FC236}">
                <a16:creationId xmlns:a16="http://schemas.microsoft.com/office/drawing/2014/main" id="{4CD1D5AB-9E0F-CD44-8C98-B7BA71828BF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220494" y="2637632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Rows</a:t>
            </a:r>
          </a:p>
        </p:txBody>
      </p:sp>
      <p:sp>
        <p:nvSpPr>
          <p:cNvPr id="57" name="Text Box 15">
            <a:extLst>
              <a:ext uri="{FF2B5EF4-FFF2-40B4-BE49-F238E27FC236}">
                <a16:creationId xmlns:a16="http://schemas.microsoft.com/office/drawing/2014/main" id="{FAB6CD63-4B7A-7241-9F7F-DEF4D3CC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979488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Access Address: </a:t>
            </a:r>
          </a:p>
        </p:txBody>
      </p:sp>
      <p:sp>
        <p:nvSpPr>
          <p:cNvPr id="58" name="Trapezoid 57">
            <a:extLst>
              <a:ext uri="{FF2B5EF4-FFF2-40B4-BE49-F238E27FC236}">
                <a16:creationId xmlns:a16="http://schemas.microsoft.com/office/drawing/2014/main" id="{D2D62B54-8C7E-2D4E-A288-39FF55E2D494}"/>
              </a:ext>
            </a:extLst>
          </p:cNvPr>
          <p:cNvSpPr/>
          <p:nvPr/>
        </p:nvSpPr>
        <p:spPr bwMode="auto">
          <a:xfrm rot="10800000">
            <a:off x="3814763" y="5026025"/>
            <a:ext cx="1617662" cy="422275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D4815-D6CA-8E41-BB40-985FE5F62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25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This view of a bank is an abstraction.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Internally, a bank consists of many cells (transistors &amp; capacitors) and other structures that enable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 cells</a:t>
            </a:r>
          </a:p>
        </p:txBody>
      </p:sp>
    </p:spTree>
    <p:extLst>
      <p:ext uri="{BB962C8B-B14F-4D97-AF65-F5344CB8AC3E}">
        <p14:creationId xmlns:p14="http://schemas.microsoft.com/office/powerpoint/2010/main" val="1416049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007 C 0.02622 0.00116 0.05243 0.00232 0.05243 0.00232 L 0.04879 0.22778 " pathEditMode="relative" ptsTypes="fAA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0232 L -0.05695 0.00232 L -0.05816 0.22616 " pathEditMode="relative" ptsTypes="AAA">
                                      <p:cBhvr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5" grpId="1"/>
      <p:bldP spid="16" grpId="0" animBg="1"/>
      <p:bldP spid="17" grpId="0"/>
      <p:bldP spid="18" grpId="0"/>
      <p:bldP spid="29" grpId="0"/>
      <p:bldP spid="29" grpId="1"/>
      <p:bldP spid="30" grpId="0"/>
      <p:bldP spid="30" grpId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6" grpId="2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1" grpId="2" animBg="1"/>
      <p:bldP spid="42" grpId="0"/>
      <p:bldP spid="42" grpId="1"/>
      <p:bldP spid="43" grpId="0" animBg="1"/>
      <p:bldP spid="43" grpId="1" animBg="1"/>
      <p:bldP spid="43" grpId="2" animBg="1"/>
      <p:bldP spid="44" grpId="0"/>
      <p:bldP spid="44" grpId="1"/>
      <p:bldP spid="45" grpId="0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1" grpId="0" animBg="1"/>
      <p:bldP spid="51" grpId="1" animBg="1"/>
      <p:bldP spid="52" grpId="0"/>
      <p:bldP spid="53" grpId="0"/>
      <p:bldP spid="54" grpId="0"/>
      <p:bldP spid="54" grpId="1"/>
      <p:bldP spid="57" grpId="0"/>
      <p:bldP spid="2" grpId="0" build="allAtOnce"/>
      <p:bldP spid="2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A9E42E03-73BD-374D-B6FC-4192F2264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Ideal Memory</a:t>
            </a:r>
          </a:p>
        </p:txBody>
      </p:sp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168BFA08-2A10-094E-B326-B6B1748806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Zero access time (latency)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Infinite capacity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Zero cost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Infinite bandwidth (to support multiple accesses in parallel)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Zero energy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7CDA82C8-E1F3-0B49-BAB5-D99D22D0B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AB8B63-BF0A-694F-9622-BE7122E7CFB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7034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A DRAM Bank Internally Has Sub-Banks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7103-F150-EE4D-AEB0-6D45BF2E83B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4DB15-3FDE-F14B-BB81-CA2AF59E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504950"/>
            <a:ext cx="8750300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C4F0E-ECE2-C44A-AD60-2ABBD1D8360B}"/>
              </a:ext>
            </a:extLst>
          </p:cNvPr>
          <p:cNvSpPr txBox="1"/>
          <p:nvPr/>
        </p:nvSpPr>
        <p:spPr>
          <a:xfrm>
            <a:off x="598376" y="6477000"/>
            <a:ext cx="77313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Kim et al.,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Case for Exploiting Subarray-Level Parallelism in DRAM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ISCA 2012.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91242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CB65-BDD2-5244-AB2C-B28ACE67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a DRAM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1185-6622-FD44-9CBF-DC7AC9CD7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E2A9-CA59-1C43-A374-9CF9C4094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A4795-E4A6-8B4C-A522-0755D3ED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67138"/>
            <a:ext cx="3657600" cy="425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FBE4E-002E-104C-9E83-B7C2E40A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06074"/>
            <a:ext cx="3876329" cy="4508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307A8-0782-1241-BE2D-773F156F742C}"/>
              </a:ext>
            </a:extLst>
          </p:cNvPr>
          <p:cNvSpPr/>
          <p:nvPr/>
        </p:nvSpPr>
        <p:spPr>
          <a:xfrm>
            <a:off x="914400" y="6478035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Seshadri+,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In-DRAM Bulk Bitwise Execution Engine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ADCOM 2020.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483DC-D7DB-5541-8815-AE0797B16C99}"/>
              </a:ext>
            </a:extLst>
          </p:cNvPr>
          <p:cNvSpPr txBox="1"/>
          <p:nvPr/>
        </p:nvSpPr>
        <p:spPr>
          <a:xfrm>
            <a:off x="1371600" y="5817943"/>
            <a:ext cx="233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Logical Abstraction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F87A-F41C-B347-B149-04BCC4ACFD1D}"/>
              </a:ext>
            </a:extLst>
          </p:cNvPr>
          <p:cNvSpPr txBox="1"/>
          <p:nvPr/>
        </p:nvSpPr>
        <p:spPr>
          <a:xfrm>
            <a:off x="6239873" y="5817943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Physical View</a:t>
            </a:r>
          </a:p>
        </p:txBody>
      </p:sp>
    </p:spTree>
    <p:extLst>
      <p:ext uri="{BB962C8B-B14F-4D97-AF65-F5344CB8AC3E}">
        <p14:creationId xmlns:p14="http://schemas.microsoft.com/office/powerpoint/2010/main" val="12868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DRAM Basics &amp;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/>
              <a:t>Vivek Seshadri and 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"In-DRAM Bulk Bitwise Execution Engine"</a:t>
            </a:r>
            <a:r>
              <a:rPr lang="en-US" dirty="0">
                <a:solidFill>
                  <a:srgbClr val="0432FF"/>
                </a:solidFill>
              </a:rPr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352CC-3F04-CD30-E2DA-ED7EC3E51B3A}"/>
              </a:ext>
            </a:extLst>
          </p:cNvPr>
          <p:cNvSpPr txBox="1"/>
          <p:nvPr/>
        </p:nvSpPr>
        <p:spPr>
          <a:xfrm>
            <a:off x="1760974" y="2821102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See Section 2 for comprehensive DRAM 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9D60C-53F3-482F-8F89-8BAC75023CFD}"/>
              </a:ext>
            </a:extLst>
          </p:cNvPr>
          <p:cNvSpPr txBox="1"/>
          <p:nvPr/>
        </p:nvSpPr>
        <p:spPr>
          <a:xfrm>
            <a:off x="2481639" y="6475782"/>
            <a:ext cx="41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https://arxiv.org/pdf/1905.09822.pdf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7103-F150-EE4D-AEB0-6D45BF2E83B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004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3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674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674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674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4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674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pic>
        <p:nvPicPr>
          <p:cNvPr id="116747" name="Picture 53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54" descr="nehal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97948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55" descr="DIMM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20975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56" descr="DIMM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623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1" name="Picture 57" descr="DIMM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241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hape 58"/>
          <p:cNvCxnSpPr>
            <a:cxnSpLocks noChangeShapeType="1"/>
            <a:stCxn id="116748" idx="3"/>
            <a:endCxn id="116750" idx="2"/>
          </p:cNvCxnSpPr>
          <p:nvPr/>
        </p:nvCxnSpPr>
        <p:spPr bwMode="auto">
          <a:xfrm flipV="1">
            <a:off x="7913688" y="3962400"/>
            <a:ext cx="354012" cy="1098550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hape 59"/>
          <p:cNvCxnSpPr>
            <a:cxnSpLocks noChangeShapeType="1"/>
            <a:stCxn id="116748" idx="1"/>
            <a:endCxn id="116747" idx="2"/>
          </p:cNvCxnSpPr>
          <p:nvPr/>
        </p:nvCxnSpPr>
        <p:spPr bwMode="auto">
          <a:xfrm rot="10800000">
            <a:off x="6142038" y="4060825"/>
            <a:ext cx="792162" cy="10001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hape 16"/>
          <p:cNvCxnSpPr>
            <a:cxnSpLocks noChangeShapeType="1"/>
            <a:stCxn id="116750" idx="0"/>
            <a:endCxn id="116751" idx="2"/>
          </p:cNvCxnSpPr>
          <p:nvPr/>
        </p:nvCxnSpPr>
        <p:spPr bwMode="auto">
          <a:xfrm rot="5400000" flipH="1" flipV="1">
            <a:off x="7999413" y="3394075"/>
            <a:ext cx="538162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hape 16"/>
          <p:cNvCxnSpPr>
            <a:cxnSpLocks noChangeShapeType="1"/>
            <a:stCxn id="116747" idx="0"/>
            <a:endCxn id="116749" idx="2"/>
          </p:cNvCxnSpPr>
          <p:nvPr/>
        </p:nvCxnSpPr>
        <p:spPr bwMode="auto">
          <a:xfrm rot="5400000" flipH="1" flipV="1">
            <a:off x="5950744" y="3391694"/>
            <a:ext cx="3810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" name="Rectangle 62"/>
          <p:cNvSpPr/>
          <p:nvPr/>
        </p:nvSpPr>
        <p:spPr>
          <a:xfrm>
            <a:off x="4876800" y="2514600"/>
            <a:ext cx="2514600" cy="1752600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57" name="TextBox 63"/>
          <p:cNvSpPr txBox="1">
            <a:spLocks noChangeArrowheads="1"/>
          </p:cNvSpPr>
          <p:nvPr/>
        </p:nvSpPr>
        <p:spPr bwMode="auto">
          <a:xfrm>
            <a:off x="5195888" y="21336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Channel 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29200" y="3505200"/>
            <a:ext cx="2209800" cy="609600"/>
          </a:xfrm>
          <a:prstGeom prst="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59" name="TextBox 67"/>
          <p:cNvSpPr txBox="1">
            <a:spLocks noChangeArrowheads="1"/>
          </p:cNvSpPr>
          <p:nvPr/>
        </p:nvSpPr>
        <p:spPr bwMode="auto">
          <a:xfrm>
            <a:off x="3810000" y="34401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0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181600" y="3635375"/>
            <a:ext cx="1905000" cy="304800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61" name="TextBox 69"/>
          <p:cNvSpPr txBox="1">
            <a:spLocks noChangeArrowheads="1"/>
          </p:cNvSpPr>
          <p:nvPr/>
        </p:nvSpPr>
        <p:spPr bwMode="auto">
          <a:xfrm>
            <a:off x="4572000" y="4495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cxnSp>
        <p:nvCxnSpPr>
          <p:cNvPr id="72" name="Straight Arrow Connector 71"/>
          <p:cNvCxnSpPr>
            <a:stCxn id="67" idx="1"/>
            <a:endCxn id="116759" idx="3"/>
          </p:cNvCxnSpPr>
          <p:nvPr/>
        </p:nvCxnSpPr>
        <p:spPr>
          <a:xfrm rot="10800000">
            <a:off x="4648200" y="3625850"/>
            <a:ext cx="381000" cy="184150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9" idx="2"/>
            <a:endCxn id="116761" idx="0"/>
          </p:cNvCxnSpPr>
          <p:nvPr/>
        </p:nvCxnSpPr>
        <p:spPr>
          <a:xfrm rot="5400000">
            <a:off x="5380037" y="3741738"/>
            <a:ext cx="555625" cy="95250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ight Arrow 81"/>
          <p:cNvSpPr/>
          <p:nvPr/>
        </p:nvSpPr>
        <p:spPr>
          <a:xfrm rot="20478382">
            <a:off x="2882900" y="4121150"/>
            <a:ext cx="1654175" cy="1143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Mapped 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AB50D-80DF-47A9-98EA-24584767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351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6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776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776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6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777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72" name="TextBox 69"/>
          <p:cNvSpPr txBox="1">
            <a:spLocks noChangeArrowheads="1"/>
          </p:cNvSpPr>
          <p:nvPr/>
        </p:nvSpPr>
        <p:spPr bwMode="auto">
          <a:xfrm>
            <a:off x="5715000" y="18399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93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793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794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8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50" name="TextBox 64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CA1E2-55CD-43CF-BA42-3A8DDE9D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067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8788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8789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8790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93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8794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96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962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8963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8964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66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68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0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2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cxnSp>
        <p:nvCxnSpPr>
          <p:cNvPr id="52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4" name="TextBox 52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8974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976" name="TextBox 58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9B7F0-4DF3-4B59-B5F5-ACFBD6FF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623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1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9812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9814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7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9818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20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86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9987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9988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0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2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4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6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9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9999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001" name="TextBox 55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A2F5E-B6D4-4994-A50A-49F7860B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58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35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41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0842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44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010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1011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1012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4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6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8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20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23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cxnSp>
        <p:nvCxnSpPr>
          <p:cNvPr id="55" name="Straight Arrow Connector 54"/>
          <p:cNvCxnSpPr>
            <a:endCxn id="121023" idx="3"/>
          </p:cNvCxnSpPr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025" name="TextBox 56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4D57C-D9AD-4712-85D0-E1C2F6F5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144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186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186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186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6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186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68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034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2035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2036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38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0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2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5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049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sp>
        <p:nvSpPr>
          <p:cNvPr id="122050" name="TextBox 59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C0436-4057-4CE7-A2D0-E76D166A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40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0D76DA7D-1092-1D4C-8F14-28B27A682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EF238-4B37-544D-BC1E-7772F5719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Ideal memory’s requirements oppose each other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Bigger is slower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Bigger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Takes longer to determine the location</a:t>
            </a:r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Faster is more expensive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Memory technology: SRAM vs. DRAM vs. Disk vs. Tape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Higher bandwidth is more expensive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more banks, more ports, higher frequency, or faster technology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1ABB07FA-7839-1E43-89C9-6E73DEDDE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81795-3D2C-844A-8963-67C305BDA81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73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289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92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5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305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306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9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73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sp>
        <p:nvSpPr>
          <p:cNvPr id="123074" name="TextBox 58"/>
          <p:cNvSpPr txBox="1">
            <a:spLocks noChangeArrowheads="1"/>
          </p:cNvSpPr>
          <p:nvPr/>
        </p:nvSpPr>
        <p:spPr bwMode="auto">
          <a:xfrm>
            <a:off x="2133600" y="5638800"/>
            <a:ext cx="670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 64B cache block takes 8 I/O cycles to transfer.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During the process, 8 columns are read sequentially.</a:t>
            </a:r>
          </a:p>
        </p:txBody>
      </p:sp>
      <p:sp>
        <p:nvSpPr>
          <p:cNvPr id="123075" name="TextBox 53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3636F-69B4-4EB3-B4B9-11BA1659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93FB5-3140-3044-8B0D-A3F464A99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88000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8408"/>
            <a:ext cx="7924800" cy="1752600"/>
          </a:xfrm>
        </p:spPr>
        <p:txBody>
          <a:bodyPr/>
          <a:lstStyle/>
          <a:p>
            <a:r>
              <a:rPr lang="en-US" dirty="0"/>
              <a:t>Simulating Memory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87163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r>
              <a:rPr lang="en-US" sz="4000" dirty="0" err="1"/>
              <a:t>Ramulator</a:t>
            </a:r>
            <a:r>
              <a:rPr lang="en-US" sz="4000" dirty="0"/>
              <a:t>: A Fast and Extensible DRAM Simulator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3000" b="1" dirty="0"/>
              <a:t>[IEEE Comp Arch Letters’15]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4743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DRAM and Memory Controller landscape is changing</a:t>
            </a:r>
          </a:p>
          <a:p>
            <a:r>
              <a:rPr lang="en-US" sz="2000" dirty="0"/>
              <a:t>Many new and upcoming standards</a:t>
            </a:r>
          </a:p>
          <a:p>
            <a:r>
              <a:rPr lang="en-US" sz="2000" dirty="0"/>
              <a:t>Many new controller designs</a:t>
            </a:r>
          </a:p>
          <a:p>
            <a:r>
              <a:rPr lang="en-US" sz="2000" dirty="0"/>
              <a:t>A fast and easy-to-extend simulator is very much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08920"/>
            <a:ext cx="731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2579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out-of-the box support for many DRAM standards:</a:t>
            </a:r>
          </a:p>
          <a:p>
            <a:pPr lvl="1"/>
            <a:r>
              <a:rPr lang="en-US" dirty="0"/>
              <a:t>DDR3/4, LPDDR3/4, GDDR5, WIO1/2, HBM, plus new proposals (SALP, AL-DRAM, TLDRAM, RowClone, and SARP)</a:t>
            </a:r>
          </a:p>
          <a:p>
            <a:r>
              <a:rPr lang="en-US" dirty="0"/>
              <a:t>~2.5X faster than fastest open-source simulator</a:t>
            </a:r>
          </a:p>
          <a:p>
            <a:r>
              <a:rPr lang="en-US" dirty="0"/>
              <a:t>Modular and extensible to different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1008"/>
            <a:ext cx="70739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2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Case Study: Comparison of DRAM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29360"/>
            <a:ext cx="69977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64704"/>
            <a:ext cx="69850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2360" y="4604935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Across 22 workloads, simple CPU model</a:t>
            </a:r>
          </a:p>
        </p:txBody>
      </p:sp>
    </p:spTree>
    <p:extLst>
      <p:ext uri="{BB962C8B-B14F-4D97-AF65-F5344CB8AC3E}">
        <p14:creationId xmlns:p14="http://schemas.microsoft.com/office/powerpoint/2010/main" val="25064568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C71-1DA9-25E0-1ADF-54E8B73A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2.0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510C-2F2F-4767-09F8-31A05362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F.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"Ramulator 2.0: A Modern, Modular, and Extensible DRAM Simulator"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Preprint on </a:t>
            </a:r>
            <a:r>
              <a:rPr lang="en-US" sz="1800" b="1" i="1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August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3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Ramulator 2.0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E377-8735-8A93-C8DA-7A3FE0707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5A79-0CCD-B452-A8A5-628FF0968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" y="3429000"/>
            <a:ext cx="9036496" cy="146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D05F-5F1F-2DA1-4730-4D560DD95333}"/>
              </a:ext>
            </a:extLst>
          </p:cNvPr>
          <p:cNvSpPr txBox="1"/>
          <p:nvPr/>
        </p:nvSpPr>
        <p:spPr>
          <a:xfrm>
            <a:off x="2280863" y="5928189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https://arxiv.org/pdf/2308.11030.pdf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49C-77B2-2D54-CC63-2E65511BEF27}"/>
              </a:ext>
            </a:extLst>
          </p:cNvPr>
          <p:cNvSpPr txBox="1"/>
          <p:nvPr/>
        </p:nvSpPr>
        <p:spPr>
          <a:xfrm>
            <a:off x="1859273" y="642830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768851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Assignment: Ramulator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82038" cy="519372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Review the Ramulator 2.0 paper</a:t>
            </a:r>
          </a:p>
          <a:p>
            <a:pPr lvl="1"/>
            <a:r>
              <a:rPr lang="en-US" dirty="0"/>
              <a:t>Email me your review (</a:t>
            </a:r>
            <a:r>
              <a:rPr lang="en-US" dirty="0">
                <a:hlinkClick r:id="rId2"/>
              </a:rPr>
              <a:t>omutlu@gmail.com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Download and run Ramulator 2.0</a:t>
            </a:r>
          </a:p>
          <a:p>
            <a:pPr lvl="1"/>
            <a:r>
              <a:rPr lang="en-US" dirty="0"/>
              <a:t>Compare DDR4, LPDDR5, HBM2 for benchmarks of your choice (provided in Ramulator repository)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Email me your report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omutlu@gmail.com</a:t>
            </a:r>
            <a:r>
              <a:rPr lang="en-US" dirty="0"/>
              <a:t>)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This may help you get into memory systems research quickly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980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8408"/>
            <a:ext cx="7924800" cy="1752600"/>
          </a:xfrm>
        </p:spPr>
        <p:txBody>
          <a:bodyPr/>
          <a:lstStyle/>
          <a:p>
            <a:r>
              <a:rPr lang="en-US" dirty="0"/>
              <a:t>On Virtual Memory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14835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DAEA-F4A7-9B3F-0968-9FC1588B5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Control &amp; Protection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F66AB-AD61-E95B-0B30-EE7ED803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based on </a:t>
            </a:r>
            <a:r>
              <a:rPr lang="en-US" dirty="0">
                <a:solidFill>
                  <a:srgbClr val="0000FF"/>
                </a:solidFill>
              </a:rPr>
              <a:t>virtual memory (VM)</a:t>
            </a:r>
            <a:r>
              <a:rPr lang="en-US" dirty="0"/>
              <a:t>, invented in 1950s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VM has not changed much even after decades of technology scaling and memory system improvements</a:t>
            </a:r>
          </a:p>
          <a:p>
            <a:endParaRPr lang="en-US" dirty="0"/>
          </a:p>
          <a:p>
            <a:r>
              <a:rPr lang="en-US" dirty="0"/>
              <a:t>VM causes </a:t>
            </a:r>
            <a:r>
              <a:rPr lang="en-US" dirty="0">
                <a:solidFill>
                  <a:srgbClr val="C00000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solidFill>
                  <a:srgbClr val="8C0000"/>
                </a:solidFill>
              </a:rPr>
              <a:t>performance problems </a:t>
            </a:r>
            <a:r>
              <a:rPr lang="en-US" dirty="0"/>
              <a:t>and is responsible for </a:t>
            </a:r>
            <a:r>
              <a:rPr lang="en-US" dirty="0">
                <a:solidFill>
                  <a:srgbClr val="8C0000"/>
                </a:solidFill>
              </a:rPr>
              <a:t>large complexity, power, energy</a:t>
            </a:r>
            <a:endParaRPr lang="en-US" dirty="0"/>
          </a:p>
          <a:p>
            <a:r>
              <a:rPr lang="en-US" dirty="0"/>
              <a:t>VM is </a:t>
            </a:r>
            <a:r>
              <a:rPr lang="en-US" dirty="0">
                <a:solidFill>
                  <a:srgbClr val="C00000"/>
                </a:solidFill>
              </a:rPr>
              <a:t>poor for fine-grained security </a:t>
            </a:r>
            <a:r>
              <a:rPr lang="en-US" dirty="0"/>
              <a:t>and access control</a:t>
            </a:r>
          </a:p>
          <a:p>
            <a:r>
              <a:rPr lang="en-US" dirty="0"/>
              <a:t>VM </a:t>
            </a:r>
            <a:r>
              <a:rPr lang="en-US" dirty="0">
                <a:solidFill>
                  <a:srgbClr val="FF0000"/>
                </a:solidFill>
              </a:rPr>
              <a:t>hinders innovation </a:t>
            </a:r>
            <a:r>
              <a:rPr lang="en-US" dirty="0"/>
              <a:t>in heterogeneous (accelerator) systems and </a:t>
            </a:r>
            <a:r>
              <a:rPr lang="en-US" dirty="0">
                <a:solidFill>
                  <a:srgbClr val="0000FF"/>
                </a:solidFill>
              </a:rPr>
              <a:t>new architectures </a:t>
            </a:r>
            <a:r>
              <a:rPr lang="en-US" dirty="0"/>
              <a:t>(e.g., processing near data)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It is time to rethink virtual memory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9B10C-51DC-19FF-BDEB-CB22DD036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870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Technology: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Dynamic random access memory</a:t>
            </a:r>
          </a:p>
          <a:p>
            <a:r>
              <a:rPr lang="en-US" dirty="0">
                <a:latin typeface="Tahoma" charset="0"/>
              </a:rPr>
              <a:t>Capacitor charge state indicates stored value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Whether the capacitor is charged or discharged indicates storage of 1 or 0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1 capacitor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1 access transistor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</a:rPr>
              <a:t>Capacitor leaks through the RC path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DRAM cell loses charge over time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DRAM cell needs to be refreshed</a:t>
            </a:r>
          </a:p>
          <a:p>
            <a:pPr marL="344487" lvl="1" indent="0"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Read Liu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RAIDR: Retention-aware Intelligent DRAM Refresh</a:t>
            </a:r>
            <a:r>
              <a:rPr lang="en-US" dirty="0">
                <a:latin typeface="Tahoma" charset="0"/>
                <a:ea typeface="ＭＳ Ｐゴシック" charset="0"/>
              </a:rPr>
              <a:t>,” ISCA 2012.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8D5A3-FD57-C14F-95F9-D42D18D1327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280150" y="2996952"/>
            <a:ext cx="2635250" cy="2133600"/>
            <a:chOff x="466725" y="3276600"/>
            <a:chExt cx="2635250" cy="2133600"/>
          </a:xfrm>
        </p:grpSpPr>
        <p:sp>
          <p:nvSpPr>
            <p:cNvPr id="53258" name="Freeform 4"/>
            <p:cNvSpPr>
              <a:spLocks/>
            </p:cNvSpPr>
            <p:nvPr/>
          </p:nvSpPr>
          <p:spPr bwMode="auto">
            <a:xfrm>
              <a:off x="1152525" y="4419600"/>
              <a:ext cx="838200" cy="228600"/>
            </a:xfrm>
            <a:custGeom>
              <a:avLst/>
              <a:gdLst>
                <a:gd name="T0" fmla="*/ 0 w 624"/>
                <a:gd name="T1" fmla="*/ 2147483647 h 144"/>
                <a:gd name="T2" fmla="*/ 2147483647 w 624"/>
                <a:gd name="T3" fmla="*/ 2147483647 h 144"/>
                <a:gd name="T4" fmla="*/ 2147483647 w 624"/>
                <a:gd name="T5" fmla="*/ 0 h 144"/>
                <a:gd name="T6" fmla="*/ 2147483647 w 624"/>
                <a:gd name="T7" fmla="*/ 0 h 144"/>
                <a:gd name="T8" fmla="*/ 2147483647 w 624"/>
                <a:gd name="T9" fmla="*/ 2147483647 h 144"/>
                <a:gd name="T10" fmla="*/ 2147483647 w 624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4"/>
                <a:gd name="T19" fmla="*/ 0 h 144"/>
                <a:gd name="T20" fmla="*/ 624 w 62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4" h="144">
                  <a:moveTo>
                    <a:pt x="0" y="144"/>
                  </a:moveTo>
                  <a:lnTo>
                    <a:pt x="144" y="144"/>
                  </a:lnTo>
                  <a:lnTo>
                    <a:pt x="144" y="0"/>
                  </a:lnTo>
                  <a:lnTo>
                    <a:pt x="432" y="0"/>
                  </a:lnTo>
                  <a:lnTo>
                    <a:pt x="432" y="144"/>
                  </a:lnTo>
                  <a:lnTo>
                    <a:pt x="624" y="14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59" name="Line 5"/>
            <p:cNvSpPr>
              <a:spLocks noChangeShapeType="1"/>
            </p:cNvSpPr>
            <p:nvPr/>
          </p:nvSpPr>
          <p:spPr bwMode="auto">
            <a:xfrm>
              <a:off x="1381125" y="4343400"/>
              <a:ext cx="304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0" name="Oval 6"/>
            <p:cNvSpPr>
              <a:spLocks noChangeArrowheads="1"/>
            </p:cNvSpPr>
            <p:nvPr/>
          </p:nvSpPr>
          <p:spPr bwMode="auto">
            <a:xfrm flipH="1">
              <a:off x="1457325" y="4191000"/>
              <a:ext cx="152400" cy="152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1" name="Line 7"/>
            <p:cNvSpPr>
              <a:spLocks noChangeShapeType="1"/>
            </p:cNvSpPr>
            <p:nvPr/>
          </p:nvSpPr>
          <p:spPr bwMode="auto">
            <a:xfrm>
              <a:off x="1152525" y="3276600"/>
              <a:ext cx="0" cy="2133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2" name="Line 8"/>
            <p:cNvSpPr>
              <a:spLocks noChangeShapeType="1"/>
            </p:cNvSpPr>
            <p:nvPr/>
          </p:nvSpPr>
          <p:spPr bwMode="auto">
            <a:xfrm>
              <a:off x="466725" y="3810000"/>
              <a:ext cx="197167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3" name="Line 9"/>
            <p:cNvSpPr>
              <a:spLocks noChangeShapeType="1"/>
            </p:cNvSpPr>
            <p:nvPr/>
          </p:nvSpPr>
          <p:spPr bwMode="auto">
            <a:xfrm>
              <a:off x="1533525" y="3810000"/>
              <a:ext cx="0" cy="3810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4" name="Text Box 10"/>
            <p:cNvSpPr txBox="1">
              <a:spLocks noChangeArrowheads="1"/>
            </p:cNvSpPr>
            <p:nvPr/>
          </p:nvSpPr>
          <p:spPr bwMode="auto">
            <a:xfrm>
              <a:off x="1800225" y="3487738"/>
              <a:ext cx="13017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row enable</a:t>
              </a:r>
            </a:p>
          </p:txBody>
        </p:sp>
        <p:sp>
          <p:nvSpPr>
            <p:cNvPr id="53265" name="Text Box 11"/>
            <p:cNvSpPr txBox="1">
              <a:spLocks noChangeArrowheads="1"/>
            </p:cNvSpPr>
            <p:nvPr/>
          </p:nvSpPr>
          <p:spPr bwMode="auto">
            <a:xfrm rot="-5400000">
              <a:off x="525463" y="4473575"/>
              <a:ext cx="9080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_bitline</a:t>
              </a:r>
            </a:p>
          </p:txBody>
        </p:sp>
      </p:grpSp>
      <p:sp>
        <p:nvSpPr>
          <p:cNvPr id="53253" name="Line 30"/>
          <p:cNvSpPr>
            <a:spLocks noChangeShapeType="1"/>
          </p:cNvSpPr>
          <p:nvPr/>
        </p:nvSpPr>
        <p:spPr bwMode="auto">
          <a:xfrm>
            <a:off x="7794625" y="4368552"/>
            <a:ext cx="1588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4" name="Line 31"/>
          <p:cNvSpPr>
            <a:spLocks noChangeShapeType="1"/>
          </p:cNvSpPr>
          <p:nvPr/>
        </p:nvSpPr>
        <p:spPr bwMode="auto">
          <a:xfrm>
            <a:off x="7642225" y="4520952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5" name="Line 32"/>
          <p:cNvSpPr>
            <a:spLocks noChangeShapeType="1"/>
          </p:cNvSpPr>
          <p:nvPr/>
        </p:nvSpPr>
        <p:spPr bwMode="auto">
          <a:xfrm>
            <a:off x="7642225" y="4597152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6" name="Line 35"/>
          <p:cNvSpPr>
            <a:spLocks noChangeShapeType="1"/>
          </p:cNvSpPr>
          <p:nvPr/>
        </p:nvSpPr>
        <p:spPr bwMode="auto">
          <a:xfrm>
            <a:off x="7794625" y="4597152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7" name="AutoShape 36"/>
          <p:cNvSpPr>
            <a:spLocks noChangeArrowheads="1"/>
          </p:cNvSpPr>
          <p:nvPr/>
        </p:nvSpPr>
        <p:spPr bwMode="auto">
          <a:xfrm flipV="1">
            <a:off x="7642225" y="4825752"/>
            <a:ext cx="304800" cy="2286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77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5947-067D-4947-B546-511872B1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Memory: Parting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BFC0D-89F6-094C-A4D8-860461A3F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Virtual Memory is one of the most successful examples of </a:t>
            </a:r>
          </a:p>
          <a:p>
            <a:pPr lvl="1"/>
            <a:r>
              <a:rPr lang="en-US" dirty="0"/>
              <a:t>architectural support for programmers </a:t>
            </a:r>
          </a:p>
          <a:p>
            <a:pPr lvl="1"/>
            <a:r>
              <a:rPr lang="en-US" dirty="0"/>
              <a:t>how to partition work between hardware and software</a:t>
            </a:r>
          </a:p>
          <a:p>
            <a:pPr lvl="1"/>
            <a:r>
              <a:rPr lang="en-US" dirty="0"/>
              <a:t>hardware/software cooperation</a:t>
            </a:r>
          </a:p>
          <a:p>
            <a:pPr lvl="1"/>
            <a:r>
              <a:rPr lang="en-US" dirty="0"/>
              <a:t>programmer/architect tradeoff</a:t>
            </a:r>
          </a:p>
          <a:p>
            <a:endParaRPr lang="en-US" dirty="0"/>
          </a:p>
          <a:p>
            <a:r>
              <a:rPr lang="en-US" dirty="0"/>
              <a:t>Going forward: </a:t>
            </a:r>
            <a:r>
              <a:rPr lang="en-US" dirty="0">
                <a:solidFill>
                  <a:srgbClr val="0432FF"/>
                </a:solidFill>
              </a:rPr>
              <a:t>How does virtual memory fare and scale into the future?</a:t>
            </a:r>
            <a:r>
              <a:rPr lang="en-US" dirty="0"/>
              <a:t> Five key trends:</a:t>
            </a:r>
          </a:p>
          <a:p>
            <a:pPr lvl="1"/>
            <a:r>
              <a:rPr lang="en-US" dirty="0"/>
              <a:t>Increasing, huge physical memory sizes (local &amp; remote)</a:t>
            </a:r>
          </a:p>
          <a:p>
            <a:pPr lvl="1"/>
            <a:r>
              <a:rPr lang="en-US" dirty="0"/>
              <a:t>Hybrid physical memory systems (DRAM + NVM + SSD)</a:t>
            </a:r>
          </a:p>
          <a:p>
            <a:pPr lvl="1"/>
            <a:r>
              <a:rPr lang="en-US" dirty="0"/>
              <a:t>Many accelerators in the system accessing physical memory</a:t>
            </a:r>
          </a:p>
          <a:p>
            <a:pPr lvl="1"/>
            <a:r>
              <a:rPr lang="en-US" dirty="0"/>
              <a:t>Virtualized systems (hypervisors, software virtualization, local and remote memories)</a:t>
            </a:r>
          </a:p>
          <a:p>
            <a:pPr lvl="1"/>
            <a:r>
              <a:rPr lang="en-US" dirty="0"/>
              <a:t>Processing in memory systems – near-data accelerators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F60E1-52CC-C243-BD3D-C64E3EDE7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14916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Vivek Seshadri,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Virtual Block Interface: A Flexible Alternative to the Conventional Virtual Memory Framework"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17419-827F-6588-0A98-AB1ECF822CBF}"/>
              </a:ext>
            </a:extLst>
          </p:cNvPr>
          <p:cNvSpPr txBox="1"/>
          <p:nvPr/>
        </p:nvSpPr>
        <p:spPr>
          <a:xfrm>
            <a:off x="1259632" y="6472238"/>
            <a:ext cx="7101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https://people.inf.ethz.ch/omutlu/pub/VBI-virtual-block-interface_isca20.pdf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47671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Virtual Memory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000000"/>
                </a:solidFill>
                <a:effectLst/>
              </a:rPr>
              <a:t>Konstantinos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Hong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Chul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Nam, F.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Rahul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Rakesh Kumar, Davide Basilio Bartolini, and Onur Mutlu,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"Victima: Drastically Increasing Address Translation Reach by Leveraging Underutilized Cache Resources"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500" b="0" i="1" dirty="0">
                <a:solidFill>
                  <a:srgbClr val="000000"/>
                </a:solidFill>
                <a:effectLst/>
                <a:hlinkClick r:id="rId3"/>
              </a:rPr>
              <a:t>56th International Symposium on Microarchitecture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5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Toronto, ON, Canada, November 2023.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7"/>
              </a:rPr>
              <a:t>Victima Source Code (Officially Artifact Evaluated with All Badges)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1" dirty="0">
                <a:solidFill>
                  <a:srgbClr val="FF0000"/>
                </a:solidFill>
                <a:effectLst/>
              </a:rPr>
              <a:t>Officially artifact evaluated as available, functional, reusable and reproducible.</a:t>
            </a:r>
            <a:br>
              <a:rPr lang="en-US" sz="1500" b="0" i="0" dirty="0">
                <a:solidFill>
                  <a:srgbClr val="FF0000"/>
                </a:solidFill>
                <a:effectLst/>
              </a:rPr>
            </a:br>
            <a:r>
              <a:rPr lang="en-US" sz="1500" b="1" i="1" dirty="0">
                <a:solidFill>
                  <a:srgbClr val="FF0000"/>
                </a:solidFill>
                <a:effectLst/>
              </a:rPr>
              <a:t>Distinguished artifact award at MICRO 2023.</a:t>
            </a:r>
            <a:endParaRPr lang="en-US" sz="1500" b="0" i="0" dirty="0">
              <a:solidFill>
                <a:srgbClr val="FF0000"/>
              </a:solidFill>
              <a:effectLst/>
            </a:endParaRPr>
          </a:p>
          <a:p>
            <a:br>
              <a:rPr lang="en-US" sz="105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A0E3F-6161-557B-6F8A-15DF25890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5" y="4077072"/>
            <a:ext cx="8876273" cy="187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C77A41-6AD7-7338-424B-EFFDB9BF2B79}"/>
              </a:ext>
            </a:extLst>
          </p:cNvPr>
          <p:cNvSpPr txBox="1"/>
          <p:nvPr/>
        </p:nvSpPr>
        <p:spPr>
          <a:xfrm>
            <a:off x="2576449" y="64722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https://arxiv.org/pdf/2310.04158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954174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Virtual Memory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</a:rPr>
              <a:t>Konstantinos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Rahul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Kosta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Stojiljkovic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Can Firtina,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Rachata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Ausavarungnirun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Rakesh Kumar, Nastaran Hajinazar, Mohammad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Nandita Vijaykumar, and Onur Mutlu,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"Utopia: Fast and Efficient Address Translation via Hybrid Restrictive &amp; Flexible Virtual-to-Physical Address Mappings"</a:t>
            </a:r>
            <a:br>
              <a:rPr lang="en-US" sz="1700" b="0" i="0" dirty="0">
                <a:solidFill>
                  <a:srgbClr val="0000FF"/>
                </a:solidFill>
                <a:effectLst/>
              </a:rPr>
            </a:br>
            <a:r>
              <a:rPr lang="en-US" sz="17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700" b="0" i="1" dirty="0">
                <a:solidFill>
                  <a:srgbClr val="000000"/>
                </a:solidFill>
                <a:effectLst/>
                <a:hlinkClick r:id="rId3"/>
              </a:rPr>
              <a:t>56th International Symposium on Microarchitecture</a:t>
            </a:r>
            <a:r>
              <a:rPr lang="en-US" sz="17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7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7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Toronto, ON, Canada, November 2023.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7"/>
              </a:rPr>
              <a:t>Utopia Source Code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1D9E8-1910-61FB-01BD-2378A9537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3927807"/>
            <a:ext cx="8610600" cy="2215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A06B5-4A9F-9A1F-6523-CB4B55D345F4}"/>
              </a:ext>
            </a:extLst>
          </p:cNvPr>
          <p:cNvSpPr txBox="1"/>
          <p:nvPr/>
        </p:nvSpPr>
        <p:spPr>
          <a:xfrm>
            <a:off x="2576449" y="64722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https://arxiv.org/abs/2211.12205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897302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16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Topic 1.2: Memory Fundamentals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79093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8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5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6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37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8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  <a:ln w="38100">
          <a:solidFill>
            <a:schemeClr val="tx1"/>
          </a:solidFill>
        </a:ln>
      </a:spPr>
      <a:bodyPr rtlCol="0" anchor="ctr"/>
      <a:lstStyle>
        <a:defPPr algn="ctr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7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4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72.xml><?xml version="1.0" encoding="utf-8"?>
<a:theme xmlns:a="http://schemas.openxmlformats.org/drawingml/2006/main" name="5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73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1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4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218346</TotalTime>
  <Words>6222</Words>
  <Application>Microsoft Macintosh PowerPoint</Application>
  <PresentationFormat>On-screen Show (4:3)</PresentationFormat>
  <Paragraphs>1101</Paragraphs>
  <Slides>94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91</vt:i4>
      </vt:variant>
      <vt:variant>
        <vt:lpstr>Slide Titles</vt:lpstr>
      </vt:variant>
      <vt:variant>
        <vt:i4>94</vt:i4>
      </vt:variant>
    </vt:vector>
  </HeadingPairs>
  <TitlesOfParts>
    <vt:vector size="197" baseType="lpstr">
      <vt:lpstr>ＭＳ Ｐゴシック</vt:lpstr>
      <vt:lpstr>Arial</vt:lpstr>
      <vt:lpstr>Arial Black</vt:lpstr>
      <vt:lpstr>Calibri</vt:lpstr>
      <vt:lpstr>Calibri Light</vt:lpstr>
      <vt:lpstr>Cambria</vt:lpstr>
      <vt:lpstr>Garamond</vt:lpstr>
      <vt:lpstr>Perpetua</vt:lpstr>
      <vt:lpstr>Quire Sans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78_Edge</vt:lpstr>
      <vt:lpstr>7_Edge</vt:lpstr>
      <vt:lpstr>11_Edge</vt:lpstr>
      <vt:lpstr>12_Edge</vt:lpstr>
      <vt:lpstr>40_Edge</vt:lpstr>
      <vt:lpstr>41_Edge</vt:lpstr>
      <vt:lpstr>14_Edge</vt:lpstr>
      <vt:lpstr>25_Edge</vt:lpstr>
      <vt:lpstr>18_Edge</vt:lpstr>
      <vt:lpstr>50_Edge</vt:lpstr>
      <vt:lpstr>20_Edge</vt:lpstr>
      <vt:lpstr>42_Edge</vt:lpstr>
      <vt:lpstr>21_Edge</vt:lpstr>
      <vt:lpstr>22_Edge</vt:lpstr>
      <vt:lpstr>99_Edge</vt:lpstr>
      <vt:lpstr>28_Edge</vt:lpstr>
      <vt:lpstr>155_Edge</vt:lpstr>
      <vt:lpstr>2_Metropolitan_bullet</vt:lpstr>
      <vt:lpstr>Metropolitan_bullet</vt:lpstr>
      <vt:lpstr>36_Edge</vt:lpstr>
      <vt:lpstr>37_Edge</vt:lpstr>
      <vt:lpstr>38_Edge</vt:lpstr>
      <vt:lpstr>13_Office Theme</vt:lpstr>
      <vt:lpstr>137_Edge</vt:lpstr>
      <vt:lpstr>17_Office Theme</vt:lpstr>
      <vt:lpstr>32_Edge</vt:lpstr>
      <vt:lpstr>43_Edge</vt:lpstr>
      <vt:lpstr>44_Edge</vt:lpstr>
      <vt:lpstr>47_Edge</vt:lpstr>
      <vt:lpstr>140_Edge</vt:lpstr>
      <vt:lpstr>100_Edge</vt:lpstr>
      <vt:lpstr>101_Edge</vt:lpstr>
      <vt:lpstr>65_Edge</vt:lpstr>
      <vt:lpstr>66_Edge</vt:lpstr>
      <vt:lpstr>4_Metropolitan_bullet</vt:lpstr>
      <vt:lpstr>5_Metropolitan_bullet</vt:lpstr>
      <vt:lpstr>53_Edge</vt:lpstr>
      <vt:lpstr>54_Edge</vt:lpstr>
      <vt:lpstr>26_Edge</vt:lpstr>
      <vt:lpstr>27_Edge</vt:lpstr>
      <vt:lpstr>160_Edge</vt:lpstr>
      <vt:lpstr>55_Edge</vt:lpstr>
      <vt:lpstr>10_Edge</vt:lpstr>
      <vt:lpstr>15_Edge</vt:lpstr>
      <vt:lpstr>29_Edge</vt:lpstr>
      <vt:lpstr>45_Edge</vt:lpstr>
      <vt:lpstr>46_Edge</vt:lpstr>
      <vt:lpstr>2_Edge</vt:lpstr>
      <vt:lpstr>48_Edge</vt:lpstr>
      <vt:lpstr>16_Edge</vt:lpstr>
      <vt:lpstr>33_Edge</vt:lpstr>
      <vt:lpstr>9_Office Theme</vt:lpstr>
      <vt:lpstr>19_Edge</vt:lpstr>
      <vt:lpstr>95_Edge</vt:lpstr>
      <vt:lpstr>24_Edge</vt:lpstr>
      <vt:lpstr>Memory Systems and Memory-Centric Computing  Topic 1.2: Memory Fundamentals </vt:lpstr>
      <vt:lpstr>What Will You Learn in This Course?</vt:lpstr>
      <vt:lpstr>Memory Fundamentals</vt:lpstr>
      <vt:lpstr>Memory (Programmer’s View) </vt:lpstr>
      <vt:lpstr>Abstraction: Virtual vs. Physical Memory</vt:lpstr>
      <vt:lpstr>(Physical) Memory System</vt:lpstr>
      <vt:lpstr>Ideal Memory</vt:lpstr>
      <vt:lpstr>The Problem</vt:lpstr>
      <vt:lpstr>Memory Technology: DRAM</vt:lpstr>
      <vt:lpstr>Accessing a DRAM Cell</vt:lpstr>
      <vt:lpstr>Accessing a DRAM Cell</vt:lpstr>
      <vt:lpstr>Memory Technology: SRAM</vt:lpstr>
      <vt:lpstr>An Aside: Phase Change Memory</vt:lpstr>
      <vt:lpstr>Reading: PCM as Main Memory: Idea in 2009</vt:lpstr>
      <vt:lpstr>Reading: More on PCM As Main Memory</vt:lpstr>
      <vt:lpstr>Intel Optane Persistent Memory (2019)</vt:lpstr>
      <vt:lpstr>Charge vs. Resistive Memories</vt:lpstr>
      <vt:lpstr>Promising Resistive Memory Technologies</vt:lpstr>
      <vt:lpstr>More on Emerging Memory Technologies</vt:lpstr>
      <vt:lpstr>More on Emerging Memory Technologies</vt:lpstr>
      <vt:lpstr>More on Memory Technologies</vt:lpstr>
      <vt:lpstr>A Bit on Flash Memory &amp; SSDs</vt:lpstr>
      <vt:lpstr>A Flash Memory SSD Controller</vt:lpstr>
      <vt:lpstr>Lecture on Flash Memory &amp; SSDs</vt:lpstr>
      <vt:lpstr>SSD Course (Spring 2023)</vt:lpstr>
      <vt:lpstr>Lectures on Memory Technologies</vt:lpstr>
      <vt:lpstr>General Principle: Interleaving (Banking)</vt:lpstr>
      <vt:lpstr>Memory Bank Organization and Operation</vt:lpstr>
      <vt:lpstr>Memory Banking</vt:lpstr>
      <vt:lpstr>Why Memory Hierarchy?</vt:lpstr>
      <vt:lpstr>Memory Hierarchy</vt:lpstr>
      <vt:lpstr>Caching Basics: Exploit Temporal Locality</vt:lpstr>
      <vt:lpstr>Caching Basics: Exploit Spatial Locality</vt:lpstr>
      <vt:lpstr>A Note on Manual vs. Automatic Management</vt:lpstr>
      <vt:lpstr>Automatic Management in Memory Hierarchy</vt:lpstr>
      <vt:lpstr>Historical Aside: Other Cache Papers</vt:lpstr>
      <vt:lpstr>Cache in 1962 (Bloom, Cohen, Porter)</vt:lpstr>
      <vt:lpstr>A Modern Memory Hierarchy</vt:lpstr>
      <vt:lpstr>The DRAM Subsystem</vt:lpstr>
      <vt:lpstr>DRAM Subsystem Organization</vt:lpstr>
      <vt:lpstr>DRAM Organization</vt:lpstr>
      <vt:lpstr>DRAM Operations</vt:lpstr>
      <vt:lpstr>DRAM Refresh</vt:lpstr>
      <vt:lpstr>Page Mode DRAM</vt:lpstr>
      <vt:lpstr>The DRAM Bank Structure</vt:lpstr>
      <vt:lpstr>DRAM Bank Operation</vt:lpstr>
      <vt:lpstr>The DRAM Chip</vt:lpstr>
      <vt:lpstr>128M x 8-bit DRAM Chip</vt:lpstr>
      <vt:lpstr>How Multiple Banks Help</vt:lpstr>
      <vt:lpstr>Address Mapping (Single Channel)</vt:lpstr>
      <vt:lpstr>Bank Mapping Randomization</vt:lpstr>
      <vt:lpstr>Address Mapping (Multiple Channels)</vt:lpstr>
      <vt:lpstr>Interaction with VirtualPhysical Mapping</vt:lpstr>
      <vt:lpstr>Memory Channel Partitioning</vt:lpstr>
      <vt:lpstr>Application-to-Core Mapping</vt:lpstr>
      <vt:lpstr>On Reducing Bank Conflicts</vt:lpstr>
      <vt:lpstr>Subarray Level Parallelism</vt:lpstr>
      <vt:lpstr>Generalized Memory Structure</vt:lpstr>
      <vt:lpstr>Generalized Memory Structure</vt:lpstr>
      <vt:lpstr>The DRAM Subsystem A Top-Down View</vt:lpstr>
      <vt:lpstr>DRAM Subsystem Organization</vt:lpstr>
      <vt:lpstr>The DRAM Subsystem</vt:lpstr>
      <vt:lpstr>Breaking down a DIMM (module)</vt:lpstr>
      <vt:lpstr>Breaking down a DIMM (module)</vt:lpstr>
      <vt:lpstr>Rank</vt:lpstr>
      <vt:lpstr>Breaking down a Rank</vt:lpstr>
      <vt:lpstr>Breaking down a Chip</vt:lpstr>
      <vt:lpstr>Breaking down a Bank</vt:lpstr>
      <vt:lpstr>Digging Deeper: DRAM Bank Operation</vt:lpstr>
      <vt:lpstr>A DRAM Bank Internally Has Sub-Banks</vt:lpstr>
      <vt:lpstr>Another View of a DRAM Bank</vt:lpstr>
      <vt:lpstr>More on DRAM Basics &amp; Organization</vt:lpstr>
      <vt:lpstr>DRAM Subsystem Organization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Simulating Memory</vt:lpstr>
      <vt:lpstr>Ramulator: A Fast and Extensible DRAM Simulator   [IEEE Comp Arch Letters’15]</vt:lpstr>
      <vt:lpstr>Ramulator Motivation</vt:lpstr>
      <vt:lpstr>Ramulator </vt:lpstr>
      <vt:lpstr>Case Study: Comparison of DRAM Standards</vt:lpstr>
      <vt:lpstr>Ramulator 2.0 </vt:lpstr>
      <vt:lpstr>Optional Assignment: Ramulator 2.0</vt:lpstr>
      <vt:lpstr>On Virtual Memory</vt:lpstr>
      <vt:lpstr>Access Control &amp; Protection Mechanisms</vt:lpstr>
      <vt:lpstr>Virtual Memory: Parting Thoughts</vt:lpstr>
      <vt:lpstr>Rethinking Virtual Memory</vt:lpstr>
      <vt:lpstr>Better Virtual Memory (I)</vt:lpstr>
      <vt:lpstr>Better Virtual Memory (II)</vt:lpstr>
      <vt:lpstr>Memory Systems and Memory-Centric Computing  Topic 1.2: Memory Fundamentals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2970</cp:revision>
  <cp:lastPrinted>2017-09-14T13:39:03Z</cp:lastPrinted>
  <dcterms:created xsi:type="dcterms:W3CDTF">2010-10-08T20:41:54Z</dcterms:created>
  <dcterms:modified xsi:type="dcterms:W3CDTF">2024-07-08T06:22:37Z</dcterms:modified>
</cp:coreProperties>
</file>